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68" r:id="rId4"/>
    <p:sldId id="269" r:id="rId5"/>
    <p:sldId id="282" r:id="rId6"/>
    <p:sldId id="283" r:id="rId7"/>
    <p:sldId id="277" r:id="rId8"/>
    <p:sldId id="278" r:id="rId9"/>
    <p:sldId id="279" r:id="rId10"/>
    <p:sldId id="280" r:id="rId11"/>
    <p:sldId id="281"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098B8-08D9-4345-8B35-0495FB2682CA}"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70697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098B8-08D9-4345-8B35-0495FB2682CA}"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267372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098B8-08D9-4345-8B35-0495FB2682CA}"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27744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098B8-08D9-4345-8B35-0495FB2682CA}"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424162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098B8-08D9-4345-8B35-0495FB2682CA}"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178169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098B8-08D9-4345-8B35-0495FB2682CA}"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22145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098B8-08D9-4345-8B35-0495FB2682CA}"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213676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098B8-08D9-4345-8B35-0495FB2682CA}"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315888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098B8-08D9-4345-8B35-0495FB2682CA}"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208839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098B8-08D9-4345-8B35-0495FB2682CA}"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258834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098B8-08D9-4345-8B35-0495FB2682CA}"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C0393-11FD-024E-9B02-30E0974CCEEE}" type="slidenum">
              <a:rPr lang="en-US" smtClean="0"/>
              <a:t>‹#›</a:t>
            </a:fld>
            <a:endParaRPr lang="en-US"/>
          </a:p>
        </p:txBody>
      </p:sp>
    </p:spTree>
    <p:extLst>
      <p:ext uri="{BB962C8B-B14F-4D97-AF65-F5344CB8AC3E}">
        <p14:creationId xmlns:p14="http://schemas.microsoft.com/office/powerpoint/2010/main" val="152986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098B8-08D9-4345-8B35-0495FB2682CA}" type="datetimeFigureOut">
              <a:rPr lang="en-US" smtClean="0"/>
              <a:t>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C0393-11FD-024E-9B02-30E0974CCEEE}" type="slidenum">
              <a:rPr lang="en-US" smtClean="0"/>
              <a:t>‹#›</a:t>
            </a:fld>
            <a:endParaRPr lang="en-US"/>
          </a:p>
        </p:txBody>
      </p:sp>
    </p:spTree>
    <p:extLst>
      <p:ext uri="{BB962C8B-B14F-4D97-AF65-F5344CB8AC3E}">
        <p14:creationId xmlns:p14="http://schemas.microsoft.com/office/powerpoint/2010/main" val="170899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mmons.wikimedia.org/wiki/File:Indian_National_Congress_1904.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arly_Nationalists#/media/File:1st_INC1885.jp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5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blipFill>
            <a:blip r:embed="rId2">
              <a:alphaModFix amt="33000"/>
            </a:blip>
            <a:stretch>
              <a:fillRect t="-52000"/>
            </a:stretch>
          </a:blipFill>
        </p:spPr>
        <p:txBody>
          <a:bodyPr/>
          <a:lstStyle/>
          <a:p>
            <a:r>
              <a:rPr lang="en-US" dirty="0" smtClean="0"/>
              <a:t>Nationalism in India</a:t>
            </a:r>
            <a:endParaRPr lang="en-US" dirty="0"/>
          </a:p>
        </p:txBody>
      </p:sp>
      <p:sp>
        <p:nvSpPr>
          <p:cNvPr id="5" name="Subtitle 4"/>
          <p:cNvSpPr>
            <a:spLocks noGrp="1"/>
          </p:cNvSpPr>
          <p:nvPr>
            <p:ph type="subTitle" idx="1"/>
          </p:nvPr>
        </p:nvSpPr>
        <p:spPr/>
        <p:txBody>
          <a:bodyPr/>
          <a:lstStyle/>
          <a:p>
            <a:r>
              <a:rPr lang="en-US" dirty="0" smtClean="0"/>
              <a:t>From ca. 1880s to ca. 1909</a:t>
            </a:r>
            <a:endParaRPr lang="en-US" dirty="0" smtClean="0">
              <a:effectLst/>
            </a:endParaRPr>
          </a:p>
          <a:p>
            <a:endParaRPr lang="en-US" dirty="0"/>
          </a:p>
        </p:txBody>
      </p:sp>
    </p:spTree>
    <p:extLst>
      <p:ext uri="{BB962C8B-B14F-4D97-AF65-F5344CB8AC3E}">
        <p14:creationId xmlns:p14="http://schemas.microsoft.com/office/powerpoint/2010/main" val="416343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Nationalism</a:t>
            </a:r>
          </a:p>
        </p:txBody>
      </p:sp>
      <p:sp>
        <p:nvSpPr>
          <p:cNvPr id="3" name="Content Placeholder 2"/>
          <p:cNvSpPr>
            <a:spLocks noGrp="1"/>
          </p:cNvSpPr>
          <p:nvPr>
            <p:ph idx="1"/>
          </p:nvPr>
        </p:nvSpPr>
        <p:spPr>
          <a:xfrm>
            <a:off x="0" y="1091382"/>
            <a:ext cx="9144000" cy="5766618"/>
          </a:xfrm>
        </p:spPr>
        <p:txBody>
          <a:bodyPr>
            <a:normAutofit fontScale="85000" lnSpcReduction="20000"/>
          </a:bodyPr>
          <a:lstStyle/>
          <a:p>
            <a:r>
              <a:rPr lang="en-US" dirty="0"/>
              <a:t>WOMEN become particularly important </a:t>
            </a:r>
            <a:r>
              <a:rPr lang="en-US" i="1" dirty="0"/>
              <a:t>symbols</a:t>
            </a:r>
            <a:r>
              <a:rPr lang="en-US" dirty="0"/>
              <a:t> of cultural nationalist identity</a:t>
            </a:r>
          </a:p>
          <a:p>
            <a:r>
              <a:rPr lang="en-US" dirty="0"/>
              <a:t>WHY?</a:t>
            </a:r>
          </a:p>
          <a:p>
            <a:pPr marL="457200" lvl="1" indent="0">
              <a:buNone/>
            </a:pPr>
            <a:r>
              <a:rPr lang="en-US" dirty="0"/>
              <a:t>1. RESPONSE to British who had claimed western civilization superior because it treated women better. Lot of examples, from SATI to POLYGAMY</a:t>
            </a:r>
          </a:p>
          <a:p>
            <a:pPr lvl="1"/>
            <a:r>
              <a:rPr lang="en-US" dirty="0"/>
              <a:t>Purity of women an OLD “boundary marker”  (for British as much as Indians, between castes and communities and between nations/civilizations)</a:t>
            </a:r>
          </a:p>
          <a:p>
            <a:pPr lvl="1"/>
            <a:r>
              <a:rPr lang="en-US" dirty="0"/>
              <a:t>Part of the “inner domain” of cultural identity still open to nationalist men to control</a:t>
            </a:r>
          </a:p>
          <a:p>
            <a:pPr lvl="1"/>
            <a:r>
              <a:rPr lang="en-US" dirty="0"/>
              <a:t>Until their voices begun to be heard in the 20thC, women were merely the “stage” or “ground” on which male colonists and nationalists debate between and among themselves</a:t>
            </a:r>
          </a:p>
          <a:p>
            <a:pPr marL="457200" lvl="1" indent="0">
              <a:buNone/>
            </a:pPr>
            <a:r>
              <a:rPr lang="en-US" dirty="0"/>
              <a:t>2. Another important reason: fear of losing control of women. New circumstances, travel away from traditional families for work, less control over women and home.  Fear of new ideas.</a:t>
            </a:r>
          </a:p>
        </p:txBody>
      </p:sp>
    </p:spTree>
    <p:extLst>
      <p:ext uri="{BB962C8B-B14F-4D97-AF65-F5344CB8AC3E}">
        <p14:creationId xmlns:p14="http://schemas.microsoft.com/office/powerpoint/2010/main" val="103135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Recasting Women	</a:t>
            </a:r>
          </a:p>
        </p:txBody>
      </p:sp>
      <p:sp>
        <p:nvSpPr>
          <p:cNvPr id="3" name="Content Placeholder 2"/>
          <p:cNvSpPr>
            <a:spLocks noGrp="1"/>
          </p:cNvSpPr>
          <p:nvPr>
            <p:ph idx="1"/>
          </p:nvPr>
        </p:nvSpPr>
        <p:spPr>
          <a:xfrm>
            <a:off x="176981" y="1253614"/>
            <a:ext cx="8967019" cy="5309418"/>
          </a:xfrm>
        </p:spPr>
        <p:txBody>
          <a:bodyPr>
            <a:normAutofit lnSpcReduction="10000"/>
          </a:bodyPr>
          <a:lstStyle/>
          <a:p>
            <a:r>
              <a:rPr lang="en-US" dirty="0"/>
              <a:t>Middle class nationalist men, across religious boundaries, sought to create a “new woman”</a:t>
            </a:r>
          </a:p>
          <a:p>
            <a:r>
              <a:rPr lang="en-US" dirty="0"/>
              <a:t>Spurt in the publication of “advice to women” written by men such as </a:t>
            </a:r>
            <a:r>
              <a:rPr lang="en-US" dirty="0" err="1"/>
              <a:t>Thanawi’s</a:t>
            </a:r>
            <a:r>
              <a:rPr lang="en-US" dirty="0"/>
              <a:t> </a:t>
            </a:r>
            <a:r>
              <a:rPr lang="en-US" i="1" dirty="0" err="1"/>
              <a:t>Bishishti</a:t>
            </a:r>
            <a:r>
              <a:rPr lang="en-US" i="1" dirty="0"/>
              <a:t> </a:t>
            </a:r>
            <a:r>
              <a:rPr lang="en-US" i="1" dirty="0" err="1"/>
              <a:t>Zewar</a:t>
            </a:r>
            <a:r>
              <a:rPr lang="en-US" i="1" dirty="0"/>
              <a:t> (146)</a:t>
            </a:r>
            <a:r>
              <a:rPr lang="en-US" dirty="0"/>
              <a:t> or novels e.g., </a:t>
            </a:r>
            <a:r>
              <a:rPr lang="en-US" dirty="0" err="1"/>
              <a:t>Nazir</a:t>
            </a:r>
            <a:r>
              <a:rPr lang="en-US" dirty="0"/>
              <a:t> Ahmad’s </a:t>
            </a:r>
            <a:r>
              <a:rPr lang="en-US" i="1" dirty="0"/>
              <a:t>Bride’s Mirror</a:t>
            </a:r>
            <a:r>
              <a:rPr lang="en-US" dirty="0"/>
              <a:t> </a:t>
            </a:r>
          </a:p>
          <a:p>
            <a:r>
              <a:rPr lang="en-US" dirty="0"/>
              <a:t>These reinforced new ideas of domesticity, education, efficient managing of households.  New word, “</a:t>
            </a:r>
            <a:r>
              <a:rPr lang="en-US" dirty="0" err="1"/>
              <a:t>grihalakshmi</a:t>
            </a:r>
            <a:r>
              <a:rPr lang="en-US" dirty="0"/>
              <a:t>” (goddess of the home)</a:t>
            </a:r>
          </a:p>
          <a:p>
            <a:r>
              <a:rPr lang="en-US" dirty="0"/>
              <a:t>A clear CLASS element to this project too, as they sought to draw clear boundaries between “middle class” and lower class women</a:t>
            </a:r>
          </a:p>
        </p:txBody>
      </p:sp>
    </p:spTree>
    <p:extLst>
      <p:ext uri="{BB962C8B-B14F-4D97-AF65-F5344CB8AC3E}">
        <p14:creationId xmlns:p14="http://schemas.microsoft.com/office/powerpoint/2010/main" val="403272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552"/>
          </a:xfrm>
        </p:spPr>
        <p:txBody>
          <a:bodyPr>
            <a:normAutofit fontScale="90000"/>
          </a:bodyPr>
          <a:lstStyle/>
          <a:p>
            <a:r>
              <a:rPr lang="en-US" b="1" dirty="0"/>
              <a:t>MODERATE NATIONALISM</a:t>
            </a:r>
            <a:r>
              <a:rPr lang="en-US" dirty="0"/>
              <a:t>: (</a:t>
            </a:r>
            <a:r>
              <a:rPr lang="en-US" dirty="0" smtClean="0"/>
              <a:t>WHAT)</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0" y="708338"/>
            <a:ext cx="8686800" cy="6149662"/>
          </a:xfrm>
        </p:spPr>
        <p:txBody>
          <a:bodyPr>
            <a:normAutofit fontScale="85000" lnSpcReduction="10000"/>
          </a:bodyPr>
          <a:lstStyle/>
          <a:p>
            <a:r>
              <a:rPr lang="en-US" dirty="0" smtClean="0"/>
              <a:t>Began </a:t>
            </a:r>
            <a:r>
              <a:rPr lang="en-US" dirty="0"/>
              <a:t>by publishing newspapers, forming associations, leading eventually to formation </a:t>
            </a:r>
            <a:r>
              <a:rPr lang="en-US" dirty="0" smtClean="0"/>
              <a:t>of </a:t>
            </a:r>
            <a:r>
              <a:rPr lang="en-US" dirty="0"/>
              <a:t>the INC in 1885. </a:t>
            </a:r>
            <a:endParaRPr lang="en-US" dirty="0" smtClean="0"/>
          </a:p>
          <a:p>
            <a:r>
              <a:rPr lang="en-US" dirty="0" smtClean="0"/>
              <a:t>But initially</a:t>
            </a:r>
            <a:r>
              <a:rPr lang="en-US" dirty="0"/>
              <a:t>, hesitant</a:t>
            </a:r>
            <a:r>
              <a:rPr lang="en-US" dirty="0" smtClean="0"/>
              <a:t>, also </a:t>
            </a:r>
            <a:r>
              <a:rPr lang="en-US" dirty="0"/>
              <a:t>ambivalent. </a:t>
            </a:r>
            <a:endParaRPr lang="en-US" dirty="0" smtClean="0"/>
          </a:p>
          <a:p>
            <a:r>
              <a:rPr lang="en-US" dirty="0" smtClean="0"/>
              <a:t>Many </a:t>
            </a:r>
            <a:r>
              <a:rPr lang="en-US" dirty="0"/>
              <a:t>believed that British rule </a:t>
            </a:r>
            <a:r>
              <a:rPr lang="en-US" dirty="0" smtClean="0"/>
              <a:t>to be positives</a:t>
            </a:r>
            <a:r>
              <a:rPr lang="en-US" dirty="0"/>
              <a:t>, had helped to modernize, brought new </a:t>
            </a:r>
            <a:r>
              <a:rPr lang="en-US" dirty="0" smtClean="0"/>
              <a:t>ideas, </a:t>
            </a:r>
            <a:r>
              <a:rPr lang="en-US" dirty="0"/>
              <a:t>realized that they themselves, </a:t>
            </a:r>
            <a:r>
              <a:rPr lang="en-US" dirty="0" smtClean="0"/>
              <a:t> </a:t>
            </a:r>
            <a:r>
              <a:rPr lang="en-US" dirty="0"/>
              <a:t>were </a:t>
            </a:r>
            <a:r>
              <a:rPr lang="en-US" dirty="0" smtClean="0"/>
              <a:t>products </a:t>
            </a:r>
            <a:r>
              <a:rPr lang="en-US" dirty="0"/>
              <a:t>of </a:t>
            </a:r>
            <a:r>
              <a:rPr lang="en-US" dirty="0" smtClean="0"/>
              <a:t>British </a:t>
            </a:r>
            <a:r>
              <a:rPr lang="en-US" dirty="0"/>
              <a:t>influence. </a:t>
            </a:r>
            <a:endParaRPr lang="en-US" dirty="0" smtClean="0"/>
          </a:p>
          <a:p>
            <a:r>
              <a:rPr lang="en-US" dirty="0" smtClean="0"/>
              <a:t>So </a:t>
            </a:r>
            <a:r>
              <a:rPr lang="en-US" dirty="0"/>
              <a:t>initially INC, petitioned, drew up elaborate </a:t>
            </a:r>
            <a:r>
              <a:rPr lang="en-US" dirty="0" smtClean="0"/>
              <a:t>memorials</a:t>
            </a:r>
            <a:r>
              <a:rPr lang="en-US" dirty="0"/>
              <a:t>, even sent delegations to British </a:t>
            </a:r>
            <a:r>
              <a:rPr lang="en-US" dirty="0" smtClean="0"/>
              <a:t>Parliament</a:t>
            </a:r>
            <a:r>
              <a:rPr lang="en-US" dirty="0"/>
              <a:t>, </a:t>
            </a:r>
            <a:r>
              <a:rPr lang="en-US" dirty="0" smtClean="0"/>
              <a:t>argued that </a:t>
            </a:r>
            <a:r>
              <a:rPr lang="en-US" dirty="0"/>
              <a:t>policies being followed in India by the </a:t>
            </a:r>
            <a:r>
              <a:rPr lang="en-US" dirty="0" smtClean="0"/>
              <a:t>administrators </a:t>
            </a:r>
            <a:r>
              <a:rPr lang="en-US" dirty="0"/>
              <a:t>were “</a:t>
            </a:r>
            <a:r>
              <a:rPr lang="en-US" dirty="0" err="1"/>
              <a:t>unBritish</a:t>
            </a:r>
            <a:r>
              <a:rPr lang="en-US" dirty="0"/>
              <a:t>”, </a:t>
            </a:r>
            <a:r>
              <a:rPr lang="en-US" dirty="0" smtClean="0"/>
              <a:t>and if </a:t>
            </a:r>
            <a:r>
              <a:rPr lang="en-US" dirty="0"/>
              <a:t>they </a:t>
            </a:r>
            <a:r>
              <a:rPr lang="en-US" dirty="0" smtClean="0"/>
              <a:t>brought </a:t>
            </a:r>
            <a:r>
              <a:rPr lang="en-US" dirty="0"/>
              <a:t>this to attention of British government, things would </a:t>
            </a:r>
            <a:r>
              <a:rPr lang="en-US" dirty="0" smtClean="0"/>
              <a:t>improve</a:t>
            </a:r>
            <a:r>
              <a:rPr lang="en-US" dirty="0"/>
              <a:t>.... It was when that did NOT happen, that many turned to a more extensive critique.</a:t>
            </a:r>
            <a:endParaRPr lang="en-US" dirty="0" smtClean="0">
              <a:effectLst/>
            </a:endParaRPr>
          </a:p>
          <a:p>
            <a:r>
              <a:rPr lang="en-US" dirty="0" smtClean="0"/>
              <a:t>Early </a:t>
            </a:r>
            <a:r>
              <a:rPr lang="en-US" dirty="0"/>
              <a:t>days INC a debating </a:t>
            </a:r>
            <a:r>
              <a:rPr lang="en-US" dirty="0" smtClean="0"/>
              <a:t>club</a:t>
            </a:r>
            <a:r>
              <a:rPr lang="en-US" dirty="0"/>
              <a:t> </a:t>
            </a:r>
            <a:r>
              <a:rPr lang="en-US" dirty="0" smtClean="0"/>
              <a:t>of </a:t>
            </a:r>
            <a:r>
              <a:rPr lang="en-US" dirty="0" smtClean="0">
                <a:hlinkClick r:id="rId2"/>
              </a:rPr>
              <a:t>Indian elites</a:t>
            </a:r>
            <a:endParaRPr lang="en-US" dirty="0"/>
          </a:p>
        </p:txBody>
      </p:sp>
    </p:spTree>
    <p:extLst>
      <p:ext uri="{BB962C8B-B14F-4D97-AF65-F5344CB8AC3E}">
        <p14:creationId xmlns:p14="http://schemas.microsoft.com/office/powerpoint/2010/main" val="255390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“EXTREMISTS”  (what, continued)</a:t>
            </a:r>
            <a:endParaRPr lang="en-US" dirty="0"/>
          </a:p>
        </p:txBody>
      </p:sp>
      <p:sp>
        <p:nvSpPr>
          <p:cNvPr id="3" name="Content Placeholder 2"/>
          <p:cNvSpPr>
            <a:spLocks noGrp="1"/>
          </p:cNvSpPr>
          <p:nvPr>
            <p:ph idx="1"/>
          </p:nvPr>
        </p:nvSpPr>
        <p:spPr>
          <a:xfrm>
            <a:off x="103031" y="1146220"/>
            <a:ext cx="9040969" cy="5711780"/>
          </a:xfrm>
          <a:blipFill>
            <a:blip r:embed="rId2">
              <a:alphaModFix amt="37000"/>
            </a:blip>
            <a:stretch>
              <a:fillRect t="-8000"/>
            </a:stretch>
          </a:blipFill>
        </p:spPr>
        <p:txBody>
          <a:bodyPr>
            <a:normAutofit fontScale="70000" lnSpcReduction="20000"/>
          </a:bodyPr>
          <a:lstStyle/>
          <a:p>
            <a:r>
              <a:rPr lang="en-US" dirty="0" smtClean="0"/>
              <a:t>Thanks </a:t>
            </a:r>
            <a:r>
              <a:rPr lang="en-US" dirty="0"/>
              <a:t>to </a:t>
            </a:r>
            <a:r>
              <a:rPr lang="en-US" dirty="0" smtClean="0"/>
              <a:t>colonial policies (see textbook for </a:t>
            </a:r>
            <a:r>
              <a:rPr lang="en-US" dirty="0"/>
              <a:t>ILBERT BILL, </a:t>
            </a:r>
            <a:r>
              <a:rPr lang="en-US" dirty="0" smtClean="0"/>
              <a:t>VERNACULAR </a:t>
            </a:r>
            <a:r>
              <a:rPr lang="en-US" dirty="0"/>
              <a:t>PRESS ACT) </a:t>
            </a:r>
            <a:r>
              <a:rPr lang="en-US" dirty="0" smtClean="0"/>
              <a:t>realization of the shallow </a:t>
            </a:r>
            <a:r>
              <a:rPr lang="en-US" dirty="0"/>
              <a:t>the liberalism </a:t>
            </a:r>
            <a:r>
              <a:rPr lang="en-US" dirty="0" smtClean="0"/>
              <a:t>of colonialism</a:t>
            </a:r>
          </a:p>
          <a:p>
            <a:r>
              <a:rPr lang="en-US" dirty="0" smtClean="0"/>
              <a:t>INC leaders beginning </a:t>
            </a:r>
            <a:r>
              <a:rPr lang="en-US" dirty="0"/>
              <a:t>to make connection between </a:t>
            </a:r>
            <a:r>
              <a:rPr lang="en-US" dirty="0" smtClean="0"/>
              <a:t>colonialism and the economic </a:t>
            </a:r>
            <a:r>
              <a:rPr lang="en-US" dirty="0"/>
              <a:t>problems of </a:t>
            </a:r>
            <a:r>
              <a:rPr lang="en-US" dirty="0" smtClean="0"/>
              <a:t>country</a:t>
            </a:r>
            <a:endParaRPr lang="en-US" dirty="0" smtClean="0">
              <a:effectLst/>
            </a:endParaRPr>
          </a:p>
          <a:p>
            <a:r>
              <a:rPr lang="en-US" dirty="0" smtClean="0"/>
              <a:t>Around </a:t>
            </a:r>
            <a:r>
              <a:rPr lang="en-US" dirty="0"/>
              <a:t>the turn of C, younger more radical group within INC, the so called “</a:t>
            </a:r>
            <a:r>
              <a:rPr lang="en-US" dirty="0" smtClean="0"/>
              <a:t>EXTREMISTS” </a:t>
            </a:r>
          </a:p>
          <a:p>
            <a:r>
              <a:rPr lang="en-US" dirty="0" smtClean="0"/>
              <a:t>Did </a:t>
            </a:r>
            <a:r>
              <a:rPr lang="en-US" dirty="0"/>
              <a:t>not think British rule was greatest boon, though </a:t>
            </a:r>
            <a:r>
              <a:rPr lang="en-US" dirty="0" smtClean="0"/>
              <a:t>from the same elite social background as Moderates</a:t>
            </a:r>
          </a:p>
          <a:p>
            <a:r>
              <a:rPr lang="en-US" dirty="0" smtClean="0"/>
              <a:t>Shared </a:t>
            </a:r>
            <a:r>
              <a:rPr lang="en-US" dirty="0"/>
              <a:t>some </a:t>
            </a:r>
            <a:r>
              <a:rPr lang="en-US" dirty="0" smtClean="0"/>
              <a:t>ideas, </a:t>
            </a:r>
            <a:r>
              <a:rPr lang="en-US" dirty="0"/>
              <a:t>but more </a:t>
            </a:r>
            <a:r>
              <a:rPr lang="en-US" dirty="0" smtClean="0"/>
              <a:t>radical</a:t>
            </a:r>
          </a:p>
          <a:p>
            <a:r>
              <a:rPr lang="en-US" dirty="0" smtClean="0"/>
              <a:t>Problem </a:t>
            </a:r>
            <a:r>
              <a:rPr lang="en-US" dirty="0"/>
              <a:t>was radical ideas along not enough. British not take them </a:t>
            </a:r>
            <a:r>
              <a:rPr lang="en-US" dirty="0" smtClean="0"/>
              <a:t>seriously </a:t>
            </a:r>
            <a:r>
              <a:rPr lang="en-US" dirty="0"/>
              <a:t>at all. </a:t>
            </a:r>
            <a:endParaRPr lang="en-US" dirty="0" smtClean="0"/>
          </a:p>
          <a:p>
            <a:r>
              <a:rPr lang="en-US" dirty="0"/>
              <a:t>R</a:t>
            </a:r>
            <a:r>
              <a:rPr lang="en-US" dirty="0" smtClean="0"/>
              <a:t>ealize </a:t>
            </a:r>
            <a:r>
              <a:rPr lang="en-US" dirty="0"/>
              <a:t>that to get attention of British, need to involve the sort of people they were claiming to </a:t>
            </a:r>
            <a:r>
              <a:rPr lang="en-US" dirty="0" smtClean="0"/>
              <a:t>represent</a:t>
            </a:r>
          </a:p>
          <a:p>
            <a:r>
              <a:rPr lang="en-US" dirty="0" smtClean="0"/>
              <a:t>So </a:t>
            </a:r>
            <a:r>
              <a:rPr lang="en-US" dirty="0"/>
              <a:t>more public meetings, taking up popular </a:t>
            </a:r>
            <a:r>
              <a:rPr lang="en-US" dirty="0" smtClean="0"/>
              <a:t>issues. </a:t>
            </a:r>
            <a:r>
              <a:rPr lang="en-US" dirty="0"/>
              <a:t>TILAK an important leader in WESTERN India, </a:t>
            </a:r>
            <a:r>
              <a:rPr lang="en-US" dirty="0" smtClean="0"/>
              <a:t>Bombay/Poona</a:t>
            </a:r>
            <a:r>
              <a:rPr lang="en-US" dirty="0"/>
              <a:t>, use religious and folk festivals to convey nationalist message. </a:t>
            </a:r>
            <a:r>
              <a:rPr lang="en-US" dirty="0" smtClean="0"/>
              <a:t>Moderates disapprove, </a:t>
            </a:r>
            <a:r>
              <a:rPr lang="en-US" dirty="0"/>
              <a:t>thought this was dangerous, and would not result in any gains.</a:t>
            </a:r>
            <a:endParaRPr lang="en-US" dirty="0">
              <a:effectLst/>
            </a:endParaRPr>
          </a:p>
        </p:txBody>
      </p:sp>
    </p:spTree>
    <p:extLst>
      <p:ext uri="{BB962C8B-B14F-4D97-AF65-F5344CB8AC3E}">
        <p14:creationId xmlns:p14="http://schemas.microsoft.com/office/powerpoint/2010/main" val="82935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NATIONALISM</a:t>
            </a:r>
            <a:endParaRPr lang="en-US" dirty="0"/>
          </a:p>
        </p:txBody>
      </p:sp>
      <p:sp>
        <p:nvSpPr>
          <p:cNvPr id="3" name="Content Placeholder 2"/>
          <p:cNvSpPr>
            <a:spLocks noGrp="1"/>
          </p:cNvSpPr>
          <p:nvPr>
            <p:ph idx="1"/>
          </p:nvPr>
        </p:nvSpPr>
        <p:spPr>
          <a:xfrm>
            <a:off x="0" y="1133341"/>
            <a:ext cx="9144000" cy="5724659"/>
          </a:xfrm>
        </p:spPr>
        <p:txBody>
          <a:bodyPr>
            <a:normAutofit fontScale="77500" lnSpcReduction="20000"/>
          </a:bodyPr>
          <a:lstStyle/>
          <a:p>
            <a:r>
              <a:rPr lang="en-US" dirty="0"/>
              <a:t>One strand of this critique resulted in many Indians seeking to project </a:t>
            </a:r>
            <a:r>
              <a:rPr lang="en-US" dirty="0" smtClean="0"/>
              <a:t>their nationalism </a:t>
            </a:r>
            <a:r>
              <a:rPr lang="en-US" dirty="0"/>
              <a:t>in religious </a:t>
            </a:r>
            <a:r>
              <a:rPr lang="en-US" dirty="0" smtClean="0"/>
              <a:t>terms</a:t>
            </a:r>
          </a:p>
          <a:p>
            <a:r>
              <a:rPr lang="en-US" dirty="0" smtClean="0"/>
              <a:t>Another context for this is the critique of  Western-educated Indians as “inauthentic.”  This was made both by colonial officials and other Indians</a:t>
            </a:r>
          </a:p>
          <a:p>
            <a:pPr lvl="1"/>
            <a:r>
              <a:rPr lang="en-US" dirty="0" smtClean="0"/>
              <a:t>So religion emphasis helps middle class Indians show themselves as “truly</a:t>
            </a:r>
            <a:r>
              <a:rPr lang="en-US" dirty="0"/>
              <a:t>” </a:t>
            </a:r>
            <a:r>
              <a:rPr lang="en-US" dirty="0" smtClean="0"/>
              <a:t>Indian. Argued that their </a:t>
            </a:r>
            <a:r>
              <a:rPr lang="en-US" dirty="0"/>
              <a:t>religious and cultural heritage, and </a:t>
            </a:r>
            <a:r>
              <a:rPr lang="en-US" dirty="0" smtClean="0"/>
              <a:t>defense of culture against </a:t>
            </a:r>
            <a:r>
              <a:rPr lang="en-US" dirty="0"/>
              <a:t>the foreigners, that, </a:t>
            </a:r>
            <a:r>
              <a:rPr lang="en-US" dirty="0" smtClean="0"/>
              <a:t>made them both different </a:t>
            </a:r>
            <a:r>
              <a:rPr lang="en-US" dirty="0"/>
              <a:t>from and better than the </a:t>
            </a:r>
            <a:r>
              <a:rPr lang="en-US" dirty="0" smtClean="0"/>
              <a:t>British</a:t>
            </a:r>
          </a:p>
          <a:p>
            <a:r>
              <a:rPr lang="en-US" dirty="0" smtClean="0"/>
              <a:t>Religion </a:t>
            </a:r>
            <a:r>
              <a:rPr lang="en-US" dirty="0"/>
              <a:t>came to be </a:t>
            </a:r>
            <a:r>
              <a:rPr lang="en-US" dirty="0" smtClean="0"/>
              <a:t>deployed </a:t>
            </a:r>
            <a:r>
              <a:rPr lang="en-US" dirty="0"/>
              <a:t>in the </a:t>
            </a:r>
            <a:r>
              <a:rPr lang="en-US" dirty="0" smtClean="0"/>
              <a:t>nationalist project </a:t>
            </a:r>
          </a:p>
          <a:p>
            <a:r>
              <a:rPr lang="en-US" dirty="0" smtClean="0"/>
              <a:t>But </a:t>
            </a:r>
            <a:r>
              <a:rPr lang="en-US" dirty="0"/>
              <a:t>religion, whether Hindu or Muslim, not really suitable as a political ideology. To make it suitable, changes had to be made to </a:t>
            </a:r>
            <a:r>
              <a:rPr lang="en-US" dirty="0" smtClean="0"/>
              <a:t>traditional </a:t>
            </a:r>
            <a:r>
              <a:rPr lang="en-US" dirty="0"/>
              <a:t>ideas about </a:t>
            </a:r>
            <a:r>
              <a:rPr lang="en-US" dirty="0" smtClean="0"/>
              <a:t>religion</a:t>
            </a:r>
          </a:p>
          <a:p>
            <a:r>
              <a:rPr lang="en-US" dirty="0" smtClean="0"/>
              <a:t>Religious </a:t>
            </a:r>
            <a:r>
              <a:rPr lang="en-US" dirty="0"/>
              <a:t>traditions had to be </a:t>
            </a:r>
            <a:r>
              <a:rPr lang="en-US" dirty="0" smtClean="0"/>
              <a:t>transformed </a:t>
            </a:r>
            <a:r>
              <a:rPr lang="en-US" dirty="0"/>
              <a:t>to yoke them to nationalist </a:t>
            </a:r>
            <a:r>
              <a:rPr lang="en-US" dirty="0" smtClean="0"/>
              <a:t>projects </a:t>
            </a:r>
          </a:p>
          <a:p>
            <a:r>
              <a:rPr lang="en-US" dirty="0" smtClean="0">
                <a:effectLst/>
              </a:rPr>
              <a:t>Modernized, middl</a:t>
            </a:r>
            <a:r>
              <a:rPr lang="en-US" dirty="0" smtClean="0"/>
              <a:t>e-class, religiosity was born</a:t>
            </a:r>
            <a:r>
              <a:rPr lang="en-US" dirty="0" smtClean="0">
                <a:effectLst/>
              </a:rPr>
              <a:t/>
            </a:r>
            <a:br>
              <a:rPr lang="en-US" dirty="0" smtClean="0">
                <a:effectLst/>
              </a:rPr>
            </a:br>
            <a:endParaRPr lang="en-US" dirty="0" smtClean="0">
              <a:effectLst/>
            </a:endParaRPr>
          </a:p>
          <a:p>
            <a:endParaRPr lang="en-US" dirty="0"/>
          </a:p>
        </p:txBody>
      </p:sp>
    </p:spTree>
    <p:extLst>
      <p:ext uri="{BB962C8B-B14F-4D97-AF65-F5344CB8AC3E}">
        <p14:creationId xmlns:p14="http://schemas.microsoft.com/office/powerpoint/2010/main" val="37647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431"/>
          </a:xfrm>
        </p:spPr>
        <p:txBody>
          <a:bodyPr/>
          <a:lstStyle/>
          <a:p>
            <a:r>
              <a:rPr lang="en-US" dirty="0" smtClean="0"/>
              <a:t>Religious Nationalism</a:t>
            </a:r>
            <a:endParaRPr lang="en-US" dirty="0"/>
          </a:p>
        </p:txBody>
      </p:sp>
      <p:sp>
        <p:nvSpPr>
          <p:cNvPr id="3" name="Content Placeholder 2"/>
          <p:cNvSpPr>
            <a:spLocks noGrp="1"/>
          </p:cNvSpPr>
          <p:nvPr>
            <p:ph idx="1"/>
          </p:nvPr>
        </p:nvSpPr>
        <p:spPr>
          <a:xfrm>
            <a:off x="-1" y="811369"/>
            <a:ext cx="9040969" cy="6046631"/>
          </a:xfrm>
        </p:spPr>
        <p:txBody>
          <a:bodyPr>
            <a:normAutofit fontScale="70000" lnSpcReduction="20000"/>
          </a:bodyPr>
          <a:lstStyle/>
          <a:p>
            <a:r>
              <a:rPr lang="en-US" dirty="0" smtClean="0"/>
              <a:t>Many strands to religiously inspired nationalism in British India</a:t>
            </a:r>
          </a:p>
          <a:p>
            <a:r>
              <a:rPr lang="en-US" dirty="0" smtClean="0"/>
              <a:t>Hindu reformist organizations such as the ARYA SAMAJ, opposed by more traditional Hindus</a:t>
            </a:r>
          </a:p>
          <a:p>
            <a:r>
              <a:rPr lang="en-US" dirty="0" smtClean="0"/>
              <a:t>Men </a:t>
            </a:r>
            <a:r>
              <a:rPr lang="en-US" dirty="0"/>
              <a:t>like </a:t>
            </a:r>
            <a:r>
              <a:rPr lang="en-US" dirty="0" smtClean="0"/>
              <a:t>TILAK increasingly </a:t>
            </a:r>
            <a:r>
              <a:rPr lang="en-US" dirty="0"/>
              <a:t>use </a:t>
            </a:r>
            <a:r>
              <a:rPr lang="en-US" dirty="0" smtClean="0"/>
              <a:t>Hindu </a:t>
            </a:r>
            <a:r>
              <a:rPr lang="en-US" dirty="0"/>
              <a:t>symbolism and </a:t>
            </a:r>
            <a:r>
              <a:rPr lang="en-US" dirty="0" smtClean="0"/>
              <a:t>speak in defense </a:t>
            </a:r>
            <a:r>
              <a:rPr lang="en-US" dirty="0"/>
              <a:t>of Hindu </a:t>
            </a:r>
            <a:r>
              <a:rPr lang="en-US" dirty="0" smtClean="0"/>
              <a:t>rights in nationalist efforts </a:t>
            </a:r>
          </a:p>
          <a:p>
            <a:r>
              <a:rPr lang="en-US" dirty="0" smtClean="0"/>
              <a:t>Ironically, much of the understanding of “Hindu” and “Muslim” among reformers, politicians and conservatives was derived from colonial (Orientalist) conceptions  of Hinduism or Islam.  Seek to “revive Ancient glories” of a “Hindu India” or “authentic Islam” that was often derived from writings of colonial scholars</a:t>
            </a:r>
          </a:p>
          <a:p>
            <a:r>
              <a:rPr lang="en-US" dirty="0" smtClean="0"/>
              <a:t>India </a:t>
            </a:r>
            <a:r>
              <a:rPr lang="en-US" dirty="0"/>
              <a:t>at this </a:t>
            </a:r>
            <a:r>
              <a:rPr lang="en-US" dirty="0" smtClean="0"/>
              <a:t>time was </a:t>
            </a:r>
            <a:r>
              <a:rPr lang="en-US" dirty="0"/>
              <a:t>(as it still is) a religiously plural nation. </a:t>
            </a:r>
            <a:endParaRPr lang="en-US" dirty="0" smtClean="0"/>
          </a:p>
          <a:p>
            <a:r>
              <a:rPr lang="en-US" dirty="0" smtClean="0"/>
              <a:t>Muslims </a:t>
            </a:r>
            <a:r>
              <a:rPr lang="en-US" dirty="0"/>
              <a:t>made a up a significant proportion </a:t>
            </a:r>
            <a:r>
              <a:rPr lang="en-US" dirty="0" smtClean="0"/>
              <a:t>(~25%) of </a:t>
            </a:r>
            <a:r>
              <a:rPr lang="en-US" dirty="0"/>
              <a:t>the population and came to resent the growing </a:t>
            </a:r>
            <a:r>
              <a:rPr lang="en-US" dirty="0" smtClean="0"/>
              <a:t>Hindu-ness </a:t>
            </a:r>
            <a:r>
              <a:rPr lang="en-US" dirty="0"/>
              <a:t>of </a:t>
            </a:r>
            <a:r>
              <a:rPr lang="en-US" dirty="0" smtClean="0"/>
              <a:t>INC agenda</a:t>
            </a:r>
          </a:p>
          <a:p>
            <a:r>
              <a:rPr lang="en-US" dirty="0"/>
              <a:t>Muslim reform and revivalism takes a parallel </a:t>
            </a:r>
            <a:r>
              <a:rPr lang="en-US" dirty="0" smtClean="0"/>
              <a:t>course to Hindu efforts, </a:t>
            </a:r>
            <a:r>
              <a:rPr lang="en-US" dirty="0"/>
              <a:t>seeking authenticity in a modernized version of “true” </a:t>
            </a:r>
            <a:r>
              <a:rPr lang="en-US" dirty="0" smtClean="0"/>
              <a:t>Islam</a:t>
            </a:r>
          </a:p>
          <a:p>
            <a:r>
              <a:rPr lang="en-US" dirty="0"/>
              <a:t>In late 19th C an important Muslim leader </a:t>
            </a:r>
            <a:r>
              <a:rPr lang="en-US" dirty="0" smtClean="0"/>
              <a:t>Sir </a:t>
            </a:r>
            <a:r>
              <a:rPr lang="en-US" dirty="0" err="1"/>
              <a:t>Sayyid</a:t>
            </a:r>
            <a:r>
              <a:rPr lang="en-US" dirty="0"/>
              <a:t> Ahmed Khan, </a:t>
            </a:r>
            <a:r>
              <a:rPr lang="en-US" dirty="0" smtClean="0"/>
              <a:t>initiate </a:t>
            </a:r>
            <a:r>
              <a:rPr lang="en-US" dirty="0"/>
              <a:t>among </a:t>
            </a:r>
            <a:r>
              <a:rPr lang="en-US" dirty="0" smtClean="0"/>
              <a:t>western </a:t>
            </a:r>
            <a:r>
              <a:rPr lang="en-US" dirty="0"/>
              <a:t>style </a:t>
            </a:r>
            <a:r>
              <a:rPr lang="en-US" dirty="0" smtClean="0"/>
              <a:t>education among Muslims, </a:t>
            </a:r>
            <a:r>
              <a:rPr lang="en-US" dirty="0"/>
              <a:t>while also professing loyalty to </a:t>
            </a:r>
            <a:r>
              <a:rPr lang="en-US" dirty="0" smtClean="0"/>
              <a:t>British.  His agenda </a:t>
            </a:r>
            <a:r>
              <a:rPr lang="en-US" dirty="0"/>
              <a:t>not </a:t>
            </a:r>
            <a:r>
              <a:rPr lang="en-US" dirty="0" smtClean="0"/>
              <a:t>different </a:t>
            </a:r>
            <a:r>
              <a:rPr lang="en-US" dirty="0"/>
              <a:t>from the Moderate </a:t>
            </a:r>
            <a:r>
              <a:rPr lang="en-US" dirty="0" smtClean="0"/>
              <a:t>INC</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954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1521"/>
          </a:xfrm>
        </p:spPr>
        <p:txBody>
          <a:bodyPr/>
          <a:lstStyle/>
          <a:p>
            <a:r>
              <a:rPr lang="en-US" dirty="0" smtClean="0"/>
              <a:t>Religious Divisions in Nationalism</a:t>
            </a:r>
            <a:endParaRPr lang="en-US" dirty="0"/>
          </a:p>
        </p:txBody>
      </p:sp>
      <p:sp>
        <p:nvSpPr>
          <p:cNvPr id="3" name="Content Placeholder 2"/>
          <p:cNvSpPr>
            <a:spLocks noGrp="1"/>
          </p:cNvSpPr>
          <p:nvPr>
            <p:ph idx="1"/>
          </p:nvPr>
        </p:nvSpPr>
        <p:spPr>
          <a:xfrm>
            <a:off x="457200" y="746975"/>
            <a:ext cx="8229600" cy="6111025"/>
          </a:xfrm>
        </p:spPr>
        <p:txBody>
          <a:bodyPr>
            <a:normAutofit fontScale="70000" lnSpcReduction="20000"/>
          </a:bodyPr>
          <a:lstStyle/>
          <a:p>
            <a:r>
              <a:rPr lang="en-US" dirty="0" smtClean="0"/>
              <a:t>Initially, Hindu and Muslim nationalism COMPLEMENTARY; to create a stronger Hindu or Muslim community that would make “India” stronger</a:t>
            </a:r>
          </a:p>
          <a:p>
            <a:r>
              <a:rPr lang="en-US" dirty="0" smtClean="0"/>
              <a:t>Sir </a:t>
            </a:r>
            <a:r>
              <a:rPr lang="en-US" dirty="0" err="1" smtClean="0"/>
              <a:t>Sayyid</a:t>
            </a:r>
            <a:r>
              <a:rPr lang="en-US" dirty="0" smtClean="0"/>
              <a:t> Ahmed calls Hindus and Muslims the “two eyes” of India</a:t>
            </a:r>
          </a:p>
          <a:p>
            <a:r>
              <a:rPr lang="en-US" dirty="0" smtClean="0"/>
              <a:t>But growing </a:t>
            </a:r>
            <a:r>
              <a:rPr lang="en-US" dirty="0"/>
              <a:t>Hindu revivalism, particularly in North </a:t>
            </a:r>
            <a:r>
              <a:rPr lang="en-US" dirty="0" smtClean="0"/>
              <a:t>India </a:t>
            </a:r>
            <a:r>
              <a:rPr lang="en-US" dirty="0"/>
              <a:t>often took on an anti- Muslim character. </a:t>
            </a:r>
            <a:r>
              <a:rPr lang="en-US" dirty="0" smtClean="0"/>
              <a:t>The </a:t>
            </a:r>
            <a:r>
              <a:rPr lang="en-US" dirty="0"/>
              <a:t>1890s saw some major riots in rural and urban areas over issue of Cow Protection, e.g.</a:t>
            </a:r>
          </a:p>
          <a:p>
            <a:r>
              <a:rPr lang="en-US" dirty="0" smtClean="0"/>
              <a:t>Sir </a:t>
            </a:r>
            <a:r>
              <a:rPr lang="en-US" dirty="0" err="1"/>
              <a:t>Sayyid</a:t>
            </a:r>
            <a:r>
              <a:rPr lang="en-US" dirty="0"/>
              <a:t> Ahmed </a:t>
            </a:r>
            <a:r>
              <a:rPr lang="en-US" dirty="0" smtClean="0"/>
              <a:t>Khan </a:t>
            </a:r>
            <a:r>
              <a:rPr lang="en-US" dirty="0"/>
              <a:t>opposed the "</a:t>
            </a:r>
            <a:r>
              <a:rPr lang="en-US" dirty="0" err="1"/>
              <a:t>agitational</a:t>
            </a:r>
            <a:r>
              <a:rPr lang="en-US" dirty="0"/>
              <a:t>" forms of politics of </a:t>
            </a:r>
            <a:r>
              <a:rPr lang="en-US" dirty="0" smtClean="0"/>
              <a:t>Extremist INC leaders.  Saw INC as a </a:t>
            </a:r>
            <a:r>
              <a:rPr lang="en-US" dirty="0"/>
              <a:t>Hindu dominated body, </a:t>
            </a:r>
            <a:r>
              <a:rPr lang="en-US" dirty="0" smtClean="0"/>
              <a:t>representing </a:t>
            </a:r>
            <a:r>
              <a:rPr lang="en-US" dirty="0"/>
              <a:t>Hindu interests, and </a:t>
            </a:r>
            <a:r>
              <a:rPr lang="en-US" dirty="0" smtClean="0"/>
              <a:t>advised Muslims to stay </a:t>
            </a:r>
            <a:r>
              <a:rPr lang="en-US" dirty="0"/>
              <a:t>aloof. </a:t>
            </a:r>
            <a:endParaRPr lang="en-US" dirty="0" smtClean="0"/>
          </a:p>
          <a:p>
            <a:r>
              <a:rPr lang="en-US" dirty="0" smtClean="0"/>
              <a:t>This suited the British </a:t>
            </a:r>
            <a:r>
              <a:rPr lang="en-US" dirty="0"/>
              <a:t>well, who </a:t>
            </a:r>
            <a:r>
              <a:rPr lang="en-US" dirty="0" smtClean="0"/>
              <a:t>encourage </a:t>
            </a:r>
            <a:r>
              <a:rPr lang="en-US" dirty="0"/>
              <a:t>SAK brand of leadership. But SAK was certainly not a "stooge" of British </a:t>
            </a:r>
            <a:r>
              <a:rPr lang="en-US" dirty="0" smtClean="0"/>
              <a:t>imperialism</a:t>
            </a:r>
            <a:endParaRPr lang="en-US" dirty="0"/>
          </a:p>
          <a:p>
            <a:r>
              <a:rPr lang="en-US" dirty="0" smtClean="0"/>
              <a:t>Khan </a:t>
            </a:r>
            <a:r>
              <a:rPr lang="en-US" dirty="0"/>
              <a:t>sets up a College and then University in Aligarh, for modernized Islamic </a:t>
            </a:r>
            <a:r>
              <a:rPr lang="en-US" dirty="0" smtClean="0"/>
              <a:t>education and criticized </a:t>
            </a:r>
            <a:r>
              <a:rPr lang="en-US" dirty="0"/>
              <a:t>by traditional Islamic clerics for his unorthodox religious views</a:t>
            </a:r>
            <a:endParaRPr lang="en-US" dirty="0" smtClean="0">
              <a:effectLst/>
            </a:endParaRPr>
          </a:p>
          <a:p>
            <a:r>
              <a:rPr lang="en-US" dirty="0"/>
              <a:t>In many </a:t>
            </a:r>
            <a:r>
              <a:rPr lang="en-US" dirty="0" smtClean="0"/>
              <a:t>ways, </a:t>
            </a:r>
            <a:r>
              <a:rPr lang="en-US" dirty="0"/>
              <a:t>with its own brand of Moderates and revivalists, developments even </a:t>
            </a:r>
            <a:r>
              <a:rPr lang="en-US" dirty="0" smtClean="0"/>
              <a:t>among </a:t>
            </a:r>
            <a:r>
              <a:rPr lang="en-US" dirty="0"/>
              <a:t>the Muslims who out of </a:t>
            </a:r>
            <a:r>
              <a:rPr lang="en-US" dirty="0" smtClean="0"/>
              <a:t>INC, </a:t>
            </a:r>
            <a:r>
              <a:rPr lang="en-US" dirty="0"/>
              <a:t>remained quite </a:t>
            </a:r>
            <a:r>
              <a:rPr lang="en-US" dirty="0" smtClean="0"/>
              <a:t>similar</a:t>
            </a:r>
            <a:r>
              <a:rPr lang="en-US" dirty="0"/>
              <a:t> </a:t>
            </a:r>
            <a:r>
              <a:rPr lang="en-US" dirty="0" smtClean="0"/>
              <a:t>to those in the INC</a:t>
            </a:r>
            <a:r>
              <a:rPr lang="en-US" dirty="0" smtClean="0">
                <a:effectLst/>
              </a:rPr>
              <a:t/>
            </a:r>
            <a:br>
              <a:rPr lang="en-US" dirty="0" smtClean="0">
                <a:effectLst/>
              </a:rPr>
            </a:br>
            <a:endParaRPr lang="en-US" dirty="0" smtClean="0">
              <a:effectLst/>
            </a:endParaRPr>
          </a:p>
          <a:p>
            <a:endParaRPr lang="en-US" dirty="0"/>
          </a:p>
        </p:txBody>
      </p:sp>
    </p:spTree>
    <p:extLst>
      <p:ext uri="{BB962C8B-B14F-4D97-AF65-F5344CB8AC3E}">
        <p14:creationId xmlns:p14="http://schemas.microsoft.com/office/powerpoint/2010/main" val="395608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975"/>
          </a:xfrm>
        </p:spPr>
        <p:txBody>
          <a:bodyPr>
            <a:normAutofit fontScale="90000"/>
          </a:bodyPr>
          <a:lstStyle/>
          <a:p>
            <a:r>
              <a:rPr lang="en-US" dirty="0" smtClean="0"/>
              <a:t>Limitations Revealed: Partition of Bengal </a:t>
            </a:r>
            <a:endParaRPr lang="en-US" dirty="0"/>
          </a:p>
        </p:txBody>
      </p:sp>
      <p:sp>
        <p:nvSpPr>
          <p:cNvPr id="3" name="Content Placeholder 2"/>
          <p:cNvSpPr>
            <a:spLocks noGrp="1"/>
          </p:cNvSpPr>
          <p:nvPr>
            <p:ph idx="1"/>
          </p:nvPr>
        </p:nvSpPr>
        <p:spPr>
          <a:xfrm>
            <a:off x="0" y="746976"/>
            <a:ext cx="9144000" cy="6111024"/>
          </a:xfrm>
        </p:spPr>
        <p:txBody>
          <a:bodyPr>
            <a:normAutofit fontScale="70000" lnSpcReduction="20000"/>
          </a:bodyPr>
          <a:lstStyle/>
          <a:p>
            <a:r>
              <a:rPr lang="en-US" dirty="0"/>
              <a:t>Many of </a:t>
            </a:r>
            <a:r>
              <a:rPr lang="en-US" dirty="0" smtClean="0"/>
              <a:t>these similarities, differences  </a:t>
            </a:r>
            <a:r>
              <a:rPr lang="en-US" dirty="0"/>
              <a:t>and developments came to head with the agitation against partition of </a:t>
            </a:r>
            <a:r>
              <a:rPr lang="en-US" dirty="0" smtClean="0"/>
              <a:t>Bengal </a:t>
            </a:r>
          </a:p>
          <a:p>
            <a:r>
              <a:rPr lang="en-US" dirty="0" smtClean="0"/>
              <a:t>British Colonial governments initiates the partition in </a:t>
            </a:r>
            <a:r>
              <a:rPr lang="en-US" dirty="0"/>
              <a:t>1903 and </a:t>
            </a:r>
            <a:r>
              <a:rPr lang="en-US" dirty="0" smtClean="0"/>
              <a:t>it is executed </a:t>
            </a:r>
            <a:r>
              <a:rPr lang="en-US" dirty="0"/>
              <a:t>in </a:t>
            </a:r>
            <a:r>
              <a:rPr lang="en-US" dirty="0" smtClean="0"/>
              <a:t>1905</a:t>
            </a:r>
          </a:p>
          <a:p>
            <a:r>
              <a:rPr lang="en-US" dirty="0" smtClean="0"/>
              <a:t>Ostensibly </a:t>
            </a:r>
            <a:r>
              <a:rPr lang="en-US" dirty="0"/>
              <a:t>on grounds of </a:t>
            </a:r>
            <a:r>
              <a:rPr lang="en-US" dirty="0" smtClean="0"/>
              <a:t>administrative </a:t>
            </a:r>
            <a:r>
              <a:rPr lang="en-US" dirty="0"/>
              <a:t>convenience. </a:t>
            </a:r>
            <a:r>
              <a:rPr lang="en-US" dirty="0" smtClean="0"/>
              <a:t>Bengal </a:t>
            </a:r>
            <a:r>
              <a:rPr lang="en-US" dirty="0"/>
              <a:t>(map) large, diverse, needed SOME </a:t>
            </a:r>
            <a:r>
              <a:rPr lang="en-US" dirty="0" smtClean="0"/>
              <a:t>changes</a:t>
            </a:r>
          </a:p>
          <a:p>
            <a:r>
              <a:rPr lang="en-US" dirty="0" smtClean="0"/>
              <a:t>But the way it was undertaken was hardly from disinterested </a:t>
            </a:r>
            <a:r>
              <a:rPr lang="en-US" dirty="0"/>
              <a:t>motivations. </a:t>
            </a:r>
            <a:endParaRPr lang="en-US" dirty="0" smtClean="0"/>
          </a:p>
          <a:p>
            <a:r>
              <a:rPr lang="en-US" dirty="0" smtClean="0"/>
              <a:t>Bengal </a:t>
            </a:r>
            <a:r>
              <a:rPr lang="en-US" dirty="0"/>
              <a:t>one of the important </a:t>
            </a:r>
            <a:r>
              <a:rPr lang="en-US" dirty="0" smtClean="0"/>
              <a:t>centers pf the INC led “extremist” agitation against the British.</a:t>
            </a:r>
            <a:endParaRPr lang="en-US" dirty="0" smtClean="0">
              <a:effectLst/>
            </a:endParaRPr>
          </a:p>
          <a:p>
            <a:r>
              <a:rPr lang="en-US" dirty="0" smtClean="0"/>
              <a:t>Announcement of Partition leads to a massive popular agitation, first </a:t>
            </a:r>
            <a:r>
              <a:rPr lang="en-US" dirty="0"/>
              <a:t>use of </a:t>
            </a:r>
            <a:r>
              <a:rPr lang="en-US" dirty="0" err="1" smtClean="0"/>
              <a:t>agitational</a:t>
            </a:r>
            <a:r>
              <a:rPr lang="en-US" dirty="0" smtClean="0"/>
              <a:t> </a:t>
            </a:r>
            <a:r>
              <a:rPr lang="en-US" dirty="0"/>
              <a:t>techniques, </a:t>
            </a:r>
            <a:r>
              <a:rPr lang="en-US" dirty="0" smtClean="0"/>
              <a:t>BOYCOTT &amp; SWADESHI</a:t>
            </a:r>
          </a:p>
          <a:p>
            <a:r>
              <a:rPr lang="en-US" dirty="0" smtClean="0"/>
              <a:t>Other </a:t>
            </a:r>
            <a:r>
              <a:rPr lang="en-US" dirty="0"/>
              <a:t>younger students went further, terror, bombs </a:t>
            </a:r>
            <a:r>
              <a:rPr lang="en-US" dirty="0" smtClean="0"/>
              <a:t>etc</a:t>
            </a:r>
            <a:r>
              <a:rPr lang="en-US" dirty="0"/>
              <a:t>. Repressed.</a:t>
            </a:r>
            <a:endParaRPr lang="en-US" dirty="0" smtClean="0">
              <a:effectLst/>
            </a:endParaRPr>
          </a:p>
          <a:p>
            <a:r>
              <a:rPr lang="en-US" dirty="0" smtClean="0"/>
              <a:t>Agitation important because it was turning </a:t>
            </a:r>
            <a:r>
              <a:rPr lang="en-US" dirty="0"/>
              <a:t>point in nationalism, showed what was possible. </a:t>
            </a:r>
            <a:endParaRPr lang="en-US" dirty="0" smtClean="0"/>
          </a:p>
          <a:p>
            <a:r>
              <a:rPr lang="en-US" dirty="0" smtClean="0"/>
              <a:t>But </a:t>
            </a:r>
            <a:r>
              <a:rPr lang="en-US" dirty="0"/>
              <a:t>also </a:t>
            </a:r>
            <a:r>
              <a:rPr lang="en-US" dirty="0" smtClean="0"/>
              <a:t>its LIMITATIONS </a:t>
            </a:r>
          </a:p>
          <a:p>
            <a:r>
              <a:rPr lang="en-US" dirty="0" smtClean="0">
                <a:effectLst/>
              </a:rPr>
              <a:t>Primarily those of CLASS and RELIGION</a:t>
            </a:r>
            <a:br>
              <a:rPr lang="en-US" dirty="0" smtClean="0">
                <a:effectLst/>
              </a:rPr>
            </a:br>
            <a:endParaRPr lang="en-US" dirty="0" smtClean="0">
              <a:effectLst/>
            </a:endParaRPr>
          </a:p>
        </p:txBody>
      </p:sp>
    </p:spTree>
    <p:extLst>
      <p:ext uri="{BB962C8B-B14F-4D97-AF65-F5344CB8AC3E}">
        <p14:creationId xmlns:p14="http://schemas.microsoft.com/office/powerpoint/2010/main" val="174555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21218"/>
          </a:xfrm>
        </p:spPr>
        <p:txBody>
          <a:bodyPr>
            <a:normAutofit fontScale="90000"/>
          </a:bodyPr>
          <a:lstStyle/>
          <a:p>
            <a:r>
              <a:rPr lang="en-US" dirty="0" smtClean="0"/>
              <a:t>Limitations : Religion and Class</a:t>
            </a:r>
            <a:endParaRPr lang="en-US" dirty="0"/>
          </a:p>
        </p:txBody>
      </p:sp>
      <p:sp>
        <p:nvSpPr>
          <p:cNvPr id="3" name="Content Placeholder 2"/>
          <p:cNvSpPr>
            <a:spLocks noGrp="1"/>
          </p:cNvSpPr>
          <p:nvPr>
            <p:ph idx="1"/>
          </p:nvPr>
        </p:nvSpPr>
        <p:spPr>
          <a:xfrm>
            <a:off x="0" y="721218"/>
            <a:ext cx="9144000" cy="6136782"/>
          </a:xfrm>
        </p:spPr>
        <p:txBody>
          <a:bodyPr>
            <a:normAutofit fontScale="62500" lnSpcReduction="20000"/>
          </a:bodyPr>
          <a:lstStyle/>
          <a:p>
            <a:r>
              <a:rPr lang="en-US" dirty="0"/>
              <a:t>Hindus and Muslims not monolithic</a:t>
            </a:r>
            <a:r>
              <a:rPr lang="en-US" b="1" i="1" dirty="0"/>
              <a:t> COMMUNITIES</a:t>
            </a:r>
            <a:r>
              <a:rPr lang="en-US" dirty="0"/>
              <a:t> in India, divided by language, culture, region, and CLASS</a:t>
            </a:r>
          </a:p>
          <a:p>
            <a:r>
              <a:rPr lang="en-US" dirty="0" smtClean="0"/>
              <a:t>British encouraged separation of Indians along religious lines through institutional measures </a:t>
            </a:r>
            <a:r>
              <a:rPr lang="en-US" b="1" dirty="0" smtClean="0"/>
              <a:t>and deliberate policy of divide and rule</a:t>
            </a:r>
          </a:p>
          <a:p>
            <a:r>
              <a:rPr lang="en-US" dirty="0" smtClean="0"/>
              <a:t>Bengal partition e.g. undertaken along lines of religion.  Muslim majority in East Bengal told they were being freed from the thralldom of Hindus of West Bengal</a:t>
            </a:r>
          </a:p>
          <a:p>
            <a:r>
              <a:rPr lang="en-US" dirty="0" smtClean="0"/>
              <a:t>Despite this, initially Muslims participate in agitation against partition:  saw themselves as BENGALIS</a:t>
            </a:r>
          </a:p>
          <a:p>
            <a:r>
              <a:rPr lang="en-US" dirty="0" smtClean="0"/>
              <a:t>But INC “extremist” use only HINDU iconography and symbolism in movement</a:t>
            </a:r>
            <a:endParaRPr lang="en-US" dirty="0"/>
          </a:p>
          <a:p>
            <a:r>
              <a:rPr lang="en-US" dirty="0" smtClean="0"/>
              <a:t>With British encouragement, 1906 creation of a separate but loyalist party, the MUSLIM LEAGUE. Morley </a:t>
            </a:r>
            <a:r>
              <a:rPr lang="en-US" dirty="0"/>
              <a:t>Minto reforms of </a:t>
            </a:r>
            <a:r>
              <a:rPr lang="en-US" dirty="0" smtClean="0"/>
              <a:t>1909 create separate electorates for Hindus and Muslims</a:t>
            </a:r>
            <a:endParaRPr lang="en-US" dirty="0"/>
          </a:p>
          <a:p>
            <a:r>
              <a:rPr lang="en-US" dirty="0"/>
              <a:t>Problem for INC (and even ML for that matter) was </a:t>
            </a:r>
            <a:r>
              <a:rPr lang="en-US" dirty="0" smtClean="0"/>
              <a:t>their </a:t>
            </a:r>
            <a:r>
              <a:rPr lang="en-US" dirty="0"/>
              <a:t>elite </a:t>
            </a:r>
            <a:r>
              <a:rPr lang="en-US" dirty="0" smtClean="0"/>
              <a:t>character</a:t>
            </a:r>
          </a:p>
          <a:p>
            <a:r>
              <a:rPr lang="en-US" dirty="0" smtClean="0"/>
              <a:t>ML </a:t>
            </a:r>
            <a:r>
              <a:rPr lang="en-US" dirty="0"/>
              <a:t>and </a:t>
            </a:r>
            <a:r>
              <a:rPr lang="en-US" dirty="0" smtClean="0"/>
              <a:t>INC elite spoke of nation but promote “middle class” interests</a:t>
            </a:r>
          </a:p>
          <a:p>
            <a:r>
              <a:rPr lang="en-US" dirty="0" smtClean="0"/>
              <a:t>In Bengal, e.g. the least divisive agenda would have been to take up concerns of peasants, over 80</a:t>
            </a:r>
            <a:r>
              <a:rPr lang="en-US" dirty="0"/>
              <a:t>% </a:t>
            </a:r>
            <a:r>
              <a:rPr lang="en-US" dirty="0" smtClean="0"/>
              <a:t>of the population.  But that would have impacted their OWN interests adversely as many of them were landlords!</a:t>
            </a:r>
          </a:p>
          <a:p>
            <a:r>
              <a:rPr lang="en-US" dirty="0" smtClean="0"/>
              <a:t>Thus religion more convenient for the middle class as a shortcut to reach the masses, rather than taking up real mass issues. </a:t>
            </a:r>
            <a:r>
              <a:rPr lang="en-US" dirty="0"/>
              <a:t>Hindu landlords compel Muslim peasants and merchants to follow SWADESHI </a:t>
            </a:r>
            <a:r>
              <a:rPr lang="en-US" dirty="0" smtClean="0"/>
              <a:t>even though it was unaffordable</a:t>
            </a:r>
          </a:p>
          <a:p>
            <a:r>
              <a:rPr lang="en-US" dirty="0" smtClean="0"/>
              <a:t>For the INC this class barrier </a:t>
            </a:r>
            <a:r>
              <a:rPr lang="en-US" dirty="0"/>
              <a:t>was crossed with figure of </a:t>
            </a:r>
            <a:r>
              <a:rPr lang="en-US" dirty="0" smtClean="0"/>
              <a:t>Gandhi</a:t>
            </a:r>
            <a:endParaRPr lang="en-US" dirty="0"/>
          </a:p>
          <a:p>
            <a:endParaRPr lang="en-US" dirty="0"/>
          </a:p>
          <a:p>
            <a:endParaRPr lang="en-US" dirty="0"/>
          </a:p>
        </p:txBody>
      </p:sp>
    </p:spTree>
    <p:extLst>
      <p:ext uri="{BB962C8B-B14F-4D97-AF65-F5344CB8AC3E}">
        <p14:creationId xmlns:p14="http://schemas.microsoft.com/office/powerpoint/2010/main" val="331481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1857 and Aftermath</a:t>
            </a:r>
            <a:endParaRPr lang="en-US" dirty="0"/>
          </a:p>
        </p:txBody>
      </p:sp>
      <p:sp>
        <p:nvSpPr>
          <p:cNvPr id="3" name="Content Placeholder 2"/>
          <p:cNvSpPr>
            <a:spLocks noGrp="1"/>
          </p:cNvSpPr>
          <p:nvPr>
            <p:ph idx="1"/>
          </p:nvPr>
        </p:nvSpPr>
        <p:spPr>
          <a:xfrm>
            <a:off x="457200" y="1235050"/>
            <a:ext cx="8229600" cy="5496836"/>
          </a:xfrm>
          <a:blipFill dpi="0" rotWithShape="1">
            <a:blip r:embed="rId2">
              <a:alphaModFix amt="37000"/>
            </a:blip>
            <a:srcRect/>
            <a:stretch>
              <a:fillRect t="-52000"/>
            </a:stretch>
          </a:blipFill>
        </p:spPr>
        <p:txBody>
          <a:bodyPr>
            <a:normAutofit fontScale="70000" lnSpcReduction="20000"/>
          </a:bodyPr>
          <a:lstStyle/>
          <a:p>
            <a:r>
              <a:rPr lang="en-US" dirty="0"/>
              <a:t>Revolt of 1857: led by Indian princes, </a:t>
            </a:r>
            <a:r>
              <a:rPr lang="en-US" dirty="0" smtClean="0"/>
              <a:t>joined </a:t>
            </a:r>
            <a:r>
              <a:rPr lang="en-US" dirty="0"/>
              <a:t>by peasants, </a:t>
            </a:r>
            <a:r>
              <a:rPr lang="en-US" dirty="0" smtClean="0"/>
              <a:t>sought BRING </a:t>
            </a:r>
            <a:r>
              <a:rPr lang="en-US" dirty="0"/>
              <a:t>BACK OLD order, </a:t>
            </a:r>
            <a:r>
              <a:rPr lang="en-US" dirty="0" smtClean="0"/>
              <a:t>but </a:t>
            </a:r>
            <a:r>
              <a:rPr lang="en-US" dirty="0"/>
              <a:t>old order itself divided: hence regionally limited. Though major shock to British, </a:t>
            </a:r>
            <a:r>
              <a:rPr lang="en-US" dirty="0" smtClean="0"/>
              <a:t>and a significant </a:t>
            </a:r>
            <a:r>
              <a:rPr lang="en-US" dirty="0"/>
              <a:t>military </a:t>
            </a:r>
            <a:r>
              <a:rPr lang="en-US" dirty="0" smtClean="0"/>
              <a:t>threat,  </a:t>
            </a:r>
            <a:r>
              <a:rPr lang="en-US" dirty="0"/>
              <a:t>it was not ALL INDIA, hence could be put down ultimately. Led to </a:t>
            </a:r>
            <a:r>
              <a:rPr lang="en-US" dirty="0" smtClean="0"/>
              <a:t>CHANGES</a:t>
            </a:r>
            <a:endParaRPr lang="en-US" dirty="0"/>
          </a:p>
          <a:p>
            <a:r>
              <a:rPr lang="en-US" dirty="0" smtClean="0"/>
              <a:t>NO more EIC </a:t>
            </a:r>
            <a:r>
              <a:rPr lang="en-US" dirty="0"/>
              <a:t>direct </a:t>
            </a:r>
            <a:r>
              <a:rPr lang="en-US" dirty="0" smtClean="0"/>
              <a:t>rule by the CROWN</a:t>
            </a:r>
            <a:endParaRPr lang="en-US" dirty="0" smtClean="0">
              <a:effectLst/>
            </a:endParaRPr>
          </a:p>
          <a:p>
            <a:r>
              <a:rPr lang="en-US" dirty="0" smtClean="0"/>
              <a:t>The British seek alliances </a:t>
            </a:r>
            <a:r>
              <a:rPr lang="en-US" dirty="0"/>
              <a:t>with upper classes, guarantee remaining kings rights</a:t>
            </a:r>
            <a:endParaRPr lang="en-US" dirty="0" smtClean="0">
              <a:effectLst/>
            </a:endParaRPr>
          </a:p>
          <a:p>
            <a:r>
              <a:rPr lang="en-US" dirty="0"/>
              <a:t>Greater stress on </a:t>
            </a:r>
            <a:r>
              <a:rPr lang="en-US" dirty="0" smtClean="0"/>
              <a:t>defense</a:t>
            </a:r>
            <a:r>
              <a:rPr lang="en-US" dirty="0"/>
              <a:t>, </a:t>
            </a:r>
            <a:r>
              <a:rPr lang="en-US" dirty="0" smtClean="0"/>
              <a:t>and on social separation between whites and Indians.</a:t>
            </a:r>
            <a:endParaRPr lang="en-US" dirty="0" smtClean="0">
              <a:effectLst/>
            </a:endParaRPr>
          </a:p>
          <a:p>
            <a:r>
              <a:rPr lang="en-US" dirty="0" smtClean="0"/>
              <a:t>DEMILITARIZATION of India, e.g. introduce the ARMS </a:t>
            </a:r>
            <a:r>
              <a:rPr lang="en-US" dirty="0"/>
              <a:t>ACT, </a:t>
            </a:r>
            <a:r>
              <a:rPr lang="en-US" dirty="0" smtClean="0"/>
              <a:t>making possession </a:t>
            </a:r>
            <a:r>
              <a:rPr lang="en-US" dirty="0"/>
              <a:t>of firearms and swords </a:t>
            </a:r>
            <a:r>
              <a:rPr lang="en-US" dirty="0" smtClean="0"/>
              <a:t>e.g. </a:t>
            </a:r>
            <a:r>
              <a:rPr lang="en-US" dirty="0"/>
              <a:t>illegal </a:t>
            </a:r>
            <a:r>
              <a:rPr lang="en-US" dirty="0" smtClean="0"/>
              <a:t>without permits</a:t>
            </a:r>
            <a:endParaRPr lang="en-US" dirty="0"/>
          </a:p>
          <a:p>
            <a:r>
              <a:rPr lang="en-US" dirty="0" smtClean="0"/>
              <a:t>So </a:t>
            </a:r>
            <a:r>
              <a:rPr lang="en-US" dirty="0"/>
              <a:t>thought they had forestalled all </a:t>
            </a:r>
            <a:r>
              <a:rPr lang="en-US" dirty="0" smtClean="0"/>
              <a:t>possibilities </a:t>
            </a:r>
            <a:r>
              <a:rPr lang="en-US" dirty="0"/>
              <a:t>of </a:t>
            </a:r>
            <a:r>
              <a:rPr lang="en-US" dirty="0" smtClean="0"/>
              <a:t>opposition </a:t>
            </a:r>
          </a:p>
          <a:p>
            <a:r>
              <a:rPr lang="en-US" dirty="0"/>
              <a:t>Did </a:t>
            </a:r>
            <a:r>
              <a:rPr lang="en-US" dirty="0" smtClean="0"/>
              <a:t>not </a:t>
            </a:r>
            <a:r>
              <a:rPr lang="en-US" dirty="0"/>
              <a:t>figure on the emerging educated Indians, </a:t>
            </a:r>
            <a:r>
              <a:rPr lang="en-US" dirty="0" smtClean="0"/>
              <a:t>though</a:t>
            </a:r>
          </a:p>
          <a:p>
            <a:r>
              <a:rPr lang="en-US" dirty="0" smtClean="0"/>
              <a:t>This product </a:t>
            </a:r>
            <a:r>
              <a:rPr lang="en-US" dirty="0"/>
              <a:t>of the schools </a:t>
            </a:r>
            <a:r>
              <a:rPr lang="en-US" dirty="0" smtClean="0"/>
              <a:t>set </a:t>
            </a:r>
            <a:r>
              <a:rPr lang="en-US" dirty="0"/>
              <a:t>up by the </a:t>
            </a:r>
            <a:r>
              <a:rPr lang="en-US" dirty="0" smtClean="0"/>
              <a:t>British </a:t>
            </a:r>
            <a:r>
              <a:rPr lang="en-US" dirty="0"/>
              <a:t>for OWN reasons. BUT these people, </a:t>
            </a:r>
            <a:r>
              <a:rPr lang="en-US" dirty="0" smtClean="0"/>
              <a:t>the self-styled </a:t>
            </a:r>
            <a:r>
              <a:rPr lang="en-US" dirty="0"/>
              <a:t>Indian middle class, were to lead the nationalist movement in years </a:t>
            </a:r>
            <a:r>
              <a:rPr lang="en-US"/>
              <a:t>to </a:t>
            </a:r>
            <a:r>
              <a:rPr lang="en-US" smtClean="0"/>
              <a:t>come</a:t>
            </a:r>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371800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Nationalism</a:t>
            </a:r>
            <a:endParaRPr lang="en-US" dirty="0"/>
          </a:p>
        </p:txBody>
      </p:sp>
      <p:sp>
        <p:nvSpPr>
          <p:cNvPr id="3" name="Content Placeholder 2"/>
          <p:cNvSpPr>
            <a:spLocks noGrp="1"/>
          </p:cNvSpPr>
          <p:nvPr>
            <p:ph idx="1"/>
          </p:nvPr>
        </p:nvSpPr>
        <p:spPr>
          <a:xfrm>
            <a:off x="457200" y="1210614"/>
            <a:ext cx="8229600" cy="4915549"/>
          </a:xfrm>
          <a:blipFill dpi="0" rotWithShape="1">
            <a:blip r:embed="rId2">
              <a:alphaModFix amt="37000"/>
            </a:blip>
            <a:srcRect/>
            <a:stretch>
              <a:fillRect t="-8000"/>
            </a:stretch>
          </a:blipFill>
        </p:spPr>
        <p:txBody>
          <a:bodyPr>
            <a:normAutofit fontScale="85000" lnSpcReduction="10000"/>
          </a:bodyPr>
          <a:lstStyle/>
          <a:p>
            <a:r>
              <a:rPr lang="en-US" b="1" i="1" dirty="0" smtClean="0"/>
              <a:t>Keep </a:t>
            </a:r>
            <a:r>
              <a:rPr lang="en-US" b="1" i="1" dirty="0"/>
              <a:t>in mind that not all ANTI-COLONIALISM is Nationalism and not all Nationalism is Anti Colonial! </a:t>
            </a:r>
            <a:endParaRPr lang="en-US" i="1" dirty="0"/>
          </a:p>
          <a:p>
            <a:pPr marL="0" indent="0">
              <a:buNone/>
            </a:pPr>
            <a:r>
              <a:rPr lang="en-US" dirty="0"/>
              <a:t>Focus on Western-educated Indians and NATIONALISM: </a:t>
            </a:r>
            <a:r>
              <a:rPr lang="en-US" dirty="0" smtClean="0"/>
              <a:t>Three </a:t>
            </a:r>
            <a:r>
              <a:rPr lang="en-US" dirty="0"/>
              <a:t>Questions</a:t>
            </a:r>
          </a:p>
          <a:p>
            <a:pPr marL="0" indent="0">
              <a:buNone/>
            </a:pPr>
            <a:r>
              <a:rPr lang="en-US" b="1" dirty="0" smtClean="0"/>
              <a:t>1</a:t>
            </a:r>
            <a:r>
              <a:rPr lang="en-US" b="1" dirty="0"/>
              <a:t>. WHY? Why did a class of people who were doing well as lawyers </a:t>
            </a:r>
            <a:r>
              <a:rPr lang="en-US" b="1" dirty="0" smtClean="0"/>
              <a:t>etc. oppose the </a:t>
            </a:r>
            <a:r>
              <a:rPr lang="en-US" b="1" dirty="0"/>
              <a:t>B</a:t>
            </a:r>
            <a:r>
              <a:rPr lang="en-US" b="1" dirty="0" smtClean="0"/>
              <a:t>ritish</a:t>
            </a:r>
            <a:r>
              <a:rPr lang="en-US" b="1" dirty="0"/>
              <a:t>, risk </a:t>
            </a:r>
            <a:r>
              <a:rPr lang="en-US" b="1" dirty="0" smtClean="0"/>
              <a:t>their careers?</a:t>
            </a:r>
            <a:endParaRPr lang="en-US" dirty="0"/>
          </a:p>
          <a:p>
            <a:pPr marL="0" indent="0">
              <a:buNone/>
            </a:pPr>
            <a:r>
              <a:rPr lang="en-US" b="1" dirty="0" smtClean="0"/>
              <a:t>2</a:t>
            </a:r>
            <a:r>
              <a:rPr lang="en-US" b="1" dirty="0"/>
              <a:t>. HOW? What was it that these Indians did?</a:t>
            </a:r>
            <a:endParaRPr lang="en-US" dirty="0" smtClean="0">
              <a:effectLst/>
            </a:endParaRPr>
          </a:p>
          <a:p>
            <a:pPr marL="0" indent="0">
              <a:buNone/>
            </a:pPr>
            <a:r>
              <a:rPr lang="en-US" b="1" dirty="0"/>
              <a:t>3. LIMITATIONS: particularly emergence of RELIGIOUS nationalism, and reasons for </a:t>
            </a:r>
            <a:r>
              <a:rPr lang="en-US" b="1" dirty="0" smtClean="0"/>
              <a:t>that</a:t>
            </a:r>
          </a:p>
          <a:p>
            <a:pPr marL="0" indent="0">
              <a:buNone/>
            </a:pPr>
            <a:r>
              <a:rPr lang="en-US" dirty="0" smtClean="0">
                <a:effectLst/>
              </a:rPr>
              <a:t/>
            </a:r>
            <a:br>
              <a:rPr lang="en-US" dirty="0" smtClean="0">
                <a:effectLst/>
              </a:rPr>
            </a:br>
            <a:endParaRPr lang="en-US" dirty="0" smtClean="0">
              <a:effectLst/>
            </a:endParaRPr>
          </a:p>
          <a:p>
            <a:endParaRPr lang="en-US" dirty="0"/>
          </a:p>
        </p:txBody>
      </p:sp>
    </p:spTree>
    <p:extLst>
      <p:ext uri="{BB962C8B-B14F-4D97-AF65-F5344CB8AC3E}">
        <p14:creationId xmlns:p14="http://schemas.microsoft.com/office/powerpoint/2010/main" val="205638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ORIGINS OF Middle Class NATIONALISM</a:t>
            </a:r>
            <a:r>
              <a:rPr lang="en-US" dirty="0" smtClean="0"/>
              <a:t> (the WHY question) </a:t>
            </a:r>
            <a:endParaRPr lang="en-US" dirty="0"/>
          </a:p>
        </p:txBody>
      </p:sp>
      <p:sp>
        <p:nvSpPr>
          <p:cNvPr id="3" name="Content Placeholder 2"/>
          <p:cNvSpPr>
            <a:spLocks noGrp="1"/>
          </p:cNvSpPr>
          <p:nvPr>
            <p:ph idx="1"/>
          </p:nvPr>
        </p:nvSpPr>
        <p:spPr>
          <a:xfrm>
            <a:off x="457200" y="1600200"/>
            <a:ext cx="8229600" cy="5122572"/>
          </a:xfrm>
          <a:blipFill>
            <a:blip r:embed="rId2">
              <a:alphaModFix amt="37000"/>
            </a:blip>
            <a:stretch>
              <a:fillRect t="-8000"/>
            </a:stretch>
          </a:blipFill>
        </p:spPr>
        <p:txBody>
          <a:bodyPr>
            <a:normAutofit fontScale="70000" lnSpcReduction="20000"/>
          </a:bodyPr>
          <a:lstStyle/>
          <a:p>
            <a:r>
              <a:rPr lang="en-US" dirty="0" smtClean="0"/>
              <a:t>Product of BRITISH policies</a:t>
            </a:r>
          </a:p>
          <a:p>
            <a:r>
              <a:rPr lang="en-US" dirty="0" smtClean="0"/>
              <a:t>British thought that </a:t>
            </a:r>
            <a:r>
              <a:rPr lang="en-US" dirty="0"/>
              <a:t>by promoting Western style education, </a:t>
            </a:r>
            <a:r>
              <a:rPr lang="en-US" dirty="0" smtClean="0"/>
              <a:t>would get </a:t>
            </a:r>
            <a:r>
              <a:rPr lang="en-US" dirty="0"/>
              <a:t>a set of people who would believe in their “civilizing’ mission and be LOYAL. </a:t>
            </a:r>
            <a:endParaRPr lang="en-US" dirty="0" smtClean="0"/>
          </a:p>
          <a:p>
            <a:r>
              <a:rPr lang="en-US" dirty="0" smtClean="0"/>
              <a:t>But the </a:t>
            </a:r>
            <a:r>
              <a:rPr lang="en-US" b="1" dirty="0"/>
              <a:t>reality of colonial India </a:t>
            </a:r>
            <a:r>
              <a:rPr lang="en-US" dirty="0" smtClean="0"/>
              <a:t>was completely </a:t>
            </a:r>
            <a:r>
              <a:rPr lang="en-US" dirty="0"/>
              <a:t>in </a:t>
            </a:r>
            <a:r>
              <a:rPr lang="en-US" dirty="0" smtClean="0"/>
              <a:t>contrast </a:t>
            </a:r>
            <a:r>
              <a:rPr lang="en-US" dirty="0"/>
              <a:t>to the </a:t>
            </a:r>
            <a:r>
              <a:rPr lang="en-US" dirty="0" smtClean="0"/>
              <a:t>ideas learning in schools and colleges.</a:t>
            </a:r>
          </a:p>
          <a:p>
            <a:r>
              <a:rPr lang="en-US" dirty="0" smtClean="0"/>
              <a:t> </a:t>
            </a:r>
            <a:r>
              <a:rPr lang="en-US" dirty="0"/>
              <a:t>With western style education, </a:t>
            </a:r>
            <a:r>
              <a:rPr lang="en-US" dirty="0" smtClean="0"/>
              <a:t>came not </a:t>
            </a:r>
            <a:r>
              <a:rPr lang="en-US" dirty="0"/>
              <a:t>just new ideas of </a:t>
            </a:r>
            <a:r>
              <a:rPr lang="en-US" dirty="0" smtClean="0"/>
              <a:t>national identity, liberty and equality – and new self-image </a:t>
            </a:r>
            <a:r>
              <a:rPr lang="en-US" dirty="0"/>
              <a:t>as “</a:t>
            </a:r>
            <a:r>
              <a:rPr lang="en-US" dirty="0" smtClean="0"/>
              <a:t>modern” </a:t>
            </a:r>
          </a:p>
          <a:p>
            <a:r>
              <a:rPr lang="en-US" dirty="0" smtClean="0"/>
              <a:t>Indians did </a:t>
            </a:r>
            <a:r>
              <a:rPr lang="en-US" dirty="0"/>
              <a:t>well, could pass exams, and </a:t>
            </a:r>
            <a:r>
              <a:rPr lang="en-US" dirty="0" smtClean="0"/>
              <a:t>now </a:t>
            </a:r>
            <a:r>
              <a:rPr lang="en-US" dirty="0"/>
              <a:t>demand some role in way country was governed. </a:t>
            </a:r>
            <a:endParaRPr lang="en-US" dirty="0" smtClean="0"/>
          </a:p>
          <a:p>
            <a:r>
              <a:rPr lang="en-US" dirty="0" smtClean="0"/>
              <a:t>Set </a:t>
            </a:r>
            <a:r>
              <a:rPr lang="en-US" dirty="0"/>
              <a:t>up associations, demanded rights. But post 1857 </a:t>
            </a:r>
            <a:r>
              <a:rPr lang="en-US" dirty="0" smtClean="0"/>
              <a:t>particularly</a:t>
            </a:r>
            <a:r>
              <a:rPr lang="en-US" dirty="0"/>
              <a:t>, British less willing to share power, more exclusive, racism. </a:t>
            </a:r>
            <a:endParaRPr lang="en-US" dirty="0" smtClean="0"/>
          </a:p>
          <a:p>
            <a:r>
              <a:rPr lang="en-US" dirty="0" smtClean="0"/>
              <a:t>Many </a:t>
            </a:r>
            <a:r>
              <a:rPr lang="en-US" dirty="0" smtClean="0"/>
              <a:t>British </a:t>
            </a:r>
            <a:r>
              <a:rPr lang="en-US" dirty="0" smtClean="0"/>
              <a:t>in India derided </a:t>
            </a:r>
            <a:r>
              <a:rPr lang="en-US" dirty="0"/>
              <a:t>efforts of all western </a:t>
            </a:r>
            <a:r>
              <a:rPr lang="en-US" dirty="0" smtClean="0"/>
              <a:t>educated </a:t>
            </a:r>
            <a:r>
              <a:rPr lang="en-US" dirty="0"/>
              <a:t>Indians who trying to assert themselves. </a:t>
            </a:r>
            <a:r>
              <a:rPr lang="en-US" dirty="0" smtClean="0"/>
              <a:t>Kipling prime example</a:t>
            </a:r>
          </a:p>
          <a:p>
            <a:r>
              <a:rPr lang="en-US" dirty="0" smtClean="0">
                <a:effectLst/>
              </a:rPr>
              <a:t>1885 </a:t>
            </a:r>
            <a:r>
              <a:rPr lang="en-US" dirty="0" smtClean="0">
                <a:effectLst/>
                <a:hlinkClick r:id="rId3"/>
              </a:rPr>
              <a:t>create the INDIAN NATIONAL CONGRESS</a:t>
            </a:r>
            <a:r>
              <a:rPr lang="en-US" dirty="0" smtClean="0">
                <a:effectLst/>
              </a:rPr>
              <a:t> (INC)</a:t>
            </a:r>
          </a:p>
          <a:p>
            <a:endParaRPr lang="en-US" dirty="0"/>
          </a:p>
        </p:txBody>
      </p:sp>
    </p:spTree>
    <p:extLst>
      <p:ext uri="{BB962C8B-B14F-4D97-AF65-F5344CB8AC3E}">
        <p14:creationId xmlns:p14="http://schemas.microsoft.com/office/powerpoint/2010/main" val="326112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Macaulay’s Minute on Indian Education</a:t>
            </a:r>
            <a:endParaRPr lang="en-US" dirty="0"/>
          </a:p>
        </p:txBody>
      </p:sp>
      <p:pic>
        <p:nvPicPr>
          <p:cNvPr id="6" name="Content Placeholder 5"/>
          <p:cNvPicPr>
            <a:picLocks noGrp="1" noChangeAspect="1"/>
          </p:cNvPicPr>
          <p:nvPr>
            <p:ph sz="half" idx="1"/>
          </p:nvPr>
        </p:nvPicPr>
        <p:blipFill>
          <a:blip r:embed="rId2"/>
          <a:stretch>
            <a:fillRect/>
          </a:stretch>
        </p:blipFill>
        <p:spPr>
          <a:xfrm>
            <a:off x="457200" y="2450799"/>
            <a:ext cx="2701805" cy="1797928"/>
          </a:xfrm>
          <a:prstGeom prst="rect">
            <a:avLst/>
          </a:prstGeom>
        </p:spPr>
      </p:pic>
      <p:sp>
        <p:nvSpPr>
          <p:cNvPr id="5" name="Content Placeholder 4"/>
          <p:cNvSpPr>
            <a:spLocks noGrp="1"/>
          </p:cNvSpPr>
          <p:nvPr>
            <p:ph sz="half" idx="2"/>
          </p:nvPr>
        </p:nvSpPr>
        <p:spPr>
          <a:xfrm>
            <a:off x="3260436" y="1600200"/>
            <a:ext cx="5426364" cy="4525963"/>
          </a:xfrm>
        </p:spPr>
        <p:txBody>
          <a:bodyPr>
            <a:normAutofit/>
          </a:bodyPr>
          <a:lstStyle/>
          <a:p>
            <a:r>
              <a:rPr lang="en-US" dirty="0"/>
              <a:t> </a:t>
            </a:r>
            <a:r>
              <a:rPr lang="en-US" dirty="0" smtClean="0"/>
              <a:t>… a </a:t>
            </a:r>
            <a:r>
              <a:rPr lang="en-US" dirty="0"/>
              <a:t>single shelf of a good European library was worth the whole native literature of India and Arabia.</a:t>
            </a:r>
          </a:p>
          <a:p>
            <a:r>
              <a:rPr lang="en-US" b="1" dirty="0" smtClean="0">
                <a:solidFill>
                  <a:srgbClr val="FF0000"/>
                </a:solidFill>
              </a:rPr>
              <a:t>We </a:t>
            </a:r>
            <a:r>
              <a:rPr lang="en-US" b="1" dirty="0">
                <a:solidFill>
                  <a:srgbClr val="FF0000"/>
                </a:solidFill>
              </a:rPr>
              <a:t>must at present do our best to </a:t>
            </a:r>
            <a:r>
              <a:rPr lang="en-US" b="1" dirty="0" smtClean="0">
                <a:solidFill>
                  <a:srgbClr val="FF0000"/>
                </a:solidFill>
              </a:rPr>
              <a:t>form….a </a:t>
            </a:r>
            <a:r>
              <a:rPr lang="en-US" b="1" dirty="0">
                <a:solidFill>
                  <a:srgbClr val="FF0000"/>
                </a:solidFill>
              </a:rPr>
              <a:t>class of persons, Indian in blood and </a:t>
            </a:r>
            <a:r>
              <a:rPr lang="en-US" b="1" dirty="0" err="1">
                <a:solidFill>
                  <a:srgbClr val="FF0000"/>
                </a:solidFill>
              </a:rPr>
              <a:t>colour</a:t>
            </a:r>
            <a:r>
              <a:rPr lang="en-US" b="1" dirty="0">
                <a:solidFill>
                  <a:srgbClr val="FF0000"/>
                </a:solidFill>
              </a:rPr>
              <a:t>, but English in taste, in opinions, in morals, and in intellect</a:t>
            </a:r>
            <a:r>
              <a:rPr lang="en-US" dirty="0" smtClean="0"/>
              <a:t>.</a:t>
            </a:r>
            <a:endParaRPr lang="en-US" dirty="0"/>
          </a:p>
        </p:txBody>
      </p:sp>
    </p:spTree>
    <p:extLst>
      <p:ext uri="{BB962C8B-B14F-4D97-AF65-F5344CB8AC3E}">
        <p14:creationId xmlns:p14="http://schemas.microsoft.com/office/powerpoint/2010/main" val="89841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 in British India</a:t>
            </a:r>
            <a:endParaRPr lang="en-US" dirty="0"/>
          </a:p>
        </p:txBody>
      </p:sp>
      <p:pic>
        <p:nvPicPr>
          <p:cNvPr id="4" name="Content Placeholder 3"/>
          <p:cNvPicPr>
            <a:picLocks noGrp="1" noChangeAspect="1"/>
          </p:cNvPicPr>
          <p:nvPr>
            <p:ph idx="1"/>
          </p:nvPr>
        </p:nvPicPr>
        <p:blipFill>
          <a:blip r:embed="rId2"/>
          <a:stretch>
            <a:fillRect/>
          </a:stretch>
        </p:blipFill>
        <p:spPr>
          <a:xfrm>
            <a:off x="536809" y="1417638"/>
            <a:ext cx="4303046" cy="2409706"/>
          </a:xfrm>
          <a:prstGeom prst="rect">
            <a:avLst/>
          </a:prstGeom>
        </p:spPr>
      </p:pic>
      <p:pic>
        <p:nvPicPr>
          <p:cNvPr id="5" name="Picture 4"/>
          <p:cNvPicPr>
            <a:picLocks noChangeAspect="1"/>
          </p:cNvPicPr>
          <p:nvPr/>
        </p:nvPicPr>
        <p:blipFill>
          <a:blip r:embed="rId3"/>
          <a:stretch>
            <a:fillRect/>
          </a:stretch>
        </p:blipFill>
        <p:spPr>
          <a:xfrm>
            <a:off x="5033818" y="1329946"/>
            <a:ext cx="3537527" cy="3074812"/>
          </a:xfrm>
          <a:prstGeom prst="rect">
            <a:avLst/>
          </a:prstGeom>
        </p:spPr>
      </p:pic>
      <p:pic>
        <p:nvPicPr>
          <p:cNvPr id="6" name="Picture 5"/>
          <p:cNvPicPr>
            <a:picLocks noChangeAspect="1"/>
          </p:cNvPicPr>
          <p:nvPr/>
        </p:nvPicPr>
        <p:blipFill>
          <a:blip r:embed="rId4"/>
          <a:stretch>
            <a:fillRect/>
          </a:stretch>
        </p:blipFill>
        <p:spPr>
          <a:xfrm>
            <a:off x="5414385" y="4404758"/>
            <a:ext cx="2143125" cy="2143125"/>
          </a:xfrm>
          <a:prstGeom prst="rect">
            <a:avLst/>
          </a:prstGeom>
        </p:spPr>
      </p:pic>
      <p:pic>
        <p:nvPicPr>
          <p:cNvPr id="7" name="Picture 6"/>
          <p:cNvPicPr>
            <a:picLocks noChangeAspect="1"/>
          </p:cNvPicPr>
          <p:nvPr/>
        </p:nvPicPr>
        <p:blipFill>
          <a:blip r:embed="rId5"/>
          <a:stretch>
            <a:fillRect/>
          </a:stretch>
        </p:blipFill>
        <p:spPr>
          <a:xfrm>
            <a:off x="708655" y="4165600"/>
            <a:ext cx="3691895" cy="2120345"/>
          </a:xfrm>
          <a:prstGeom prst="rect">
            <a:avLst/>
          </a:prstGeom>
        </p:spPr>
      </p:pic>
    </p:spTree>
    <p:extLst>
      <p:ext uri="{BB962C8B-B14F-4D97-AF65-F5344CB8AC3E}">
        <p14:creationId xmlns:p14="http://schemas.microsoft.com/office/powerpoint/2010/main" val="93854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1"/>
            <a:ext cx="8229600" cy="695597"/>
          </a:xfrm>
        </p:spPr>
        <p:txBody>
          <a:bodyPr>
            <a:normAutofit fontScale="90000"/>
          </a:bodyPr>
          <a:lstStyle/>
          <a:p>
            <a:r>
              <a:rPr lang="en-US" dirty="0"/>
              <a:t>Middle Class and Nationalism</a:t>
            </a:r>
          </a:p>
        </p:txBody>
      </p:sp>
      <p:sp>
        <p:nvSpPr>
          <p:cNvPr id="3" name="Content Placeholder 2"/>
          <p:cNvSpPr>
            <a:spLocks noGrp="1"/>
          </p:cNvSpPr>
          <p:nvPr>
            <p:ph idx="1"/>
          </p:nvPr>
        </p:nvSpPr>
        <p:spPr>
          <a:xfrm>
            <a:off x="97972" y="1552847"/>
            <a:ext cx="8817428" cy="5078862"/>
          </a:xfrm>
        </p:spPr>
        <p:txBody>
          <a:bodyPr>
            <a:normAutofit fontScale="62500" lnSpcReduction="20000"/>
          </a:bodyPr>
          <a:lstStyle/>
          <a:p>
            <a:r>
              <a:rPr lang="en-US" dirty="0"/>
              <a:t>In late 19thC India, the </a:t>
            </a:r>
            <a:r>
              <a:rPr lang="en-US" altLang="zh-CN" dirty="0"/>
              <a:t>“Indian nation” came to be imagined, by and large, by the middle class</a:t>
            </a:r>
          </a:p>
          <a:p>
            <a:r>
              <a:rPr lang="en-US" dirty="0"/>
              <a:t>All varieties of Indian nationalisms (and plural is important) were a product of British rule....  Framed in RESPONSE to it, and most often WITHIN its INTELLECTUAL frameworks</a:t>
            </a:r>
            <a:endParaRPr lang="en-US" altLang="zh-CN" dirty="0"/>
          </a:p>
          <a:p>
            <a:r>
              <a:rPr lang="en-US" dirty="0"/>
              <a:t>Use institutions of British rule, press, railways, ASSOCIATIONS </a:t>
            </a:r>
          </a:p>
          <a:p>
            <a:r>
              <a:rPr lang="en-US" dirty="0"/>
              <a:t>Use their VOCABULARY (representation, democracy, self-government) and participate in ELECTIONS  </a:t>
            </a:r>
          </a:p>
          <a:p>
            <a:r>
              <a:rPr lang="en-US" dirty="0"/>
              <a:t>Not </a:t>
            </a:r>
            <a:r>
              <a:rPr lang="en-US" dirty="0" err="1"/>
              <a:t>ANTI-British</a:t>
            </a:r>
            <a:r>
              <a:rPr lang="en-US" dirty="0"/>
              <a:t>.  See themselves as mediators, Indian to British and vice versa</a:t>
            </a:r>
          </a:p>
          <a:p>
            <a:r>
              <a:rPr lang="en-US" dirty="0"/>
              <a:t>What is the result? Ridicule from British.  Kipling </a:t>
            </a:r>
            <a:r>
              <a:rPr lang="en-US" dirty="0" err="1"/>
              <a:t>e,g</a:t>
            </a:r>
            <a:r>
              <a:rPr lang="en-US" dirty="0"/>
              <a:t>., contrasts the western-educated “</a:t>
            </a:r>
            <a:r>
              <a:rPr lang="en-US" dirty="0" err="1"/>
              <a:t>babu</a:t>
            </a:r>
            <a:r>
              <a:rPr lang="en-US" dirty="0"/>
              <a:t>” with “real” Indians. Claims British better represent "real“ ordinary Indians and that western-educated Indians were  the exploiters</a:t>
            </a:r>
          </a:p>
          <a:p>
            <a:r>
              <a:rPr lang="en-US" dirty="0"/>
              <a:t>Also criticism from WITHIN the middle class, many AMBIGUOUS about a colonially-derived agenda </a:t>
            </a:r>
            <a:r>
              <a:rPr lang="en-US" b="1" dirty="0"/>
              <a:t> (see p. 135-136)</a:t>
            </a:r>
            <a:r>
              <a:rPr lang="en-US" dirty="0"/>
              <a:t> </a:t>
            </a:r>
          </a:p>
          <a:p>
            <a:r>
              <a:rPr lang="en-US" dirty="0"/>
              <a:t>Nationalisms negotiate this ambiguity</a:t>
            </a:r>
          </a:p>
        </p:txBody>
      </p:sp>
    </p:spTree>
    <p:extLst>
      <p:ext uri="{BB962C8B-B14F-4D97-AF65-F5344CB8AC3E}">
        <p14:creationId xmlns:p14="http://schemas.microsoft.com/office/powerpoint/2010/main" val="401382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Nationalism</a:t>
            </a:r>
          </a:p>
        </p:txBody>
      </p:sp>
      <p:sp>
        <p:nvSpPr>
          <p:cNvPr id="3" name="Content Placeholder 2"/>
          <p:cNvSpPr>
            <a:spLocks noGrp="1"/>
          </p:cNvSpPr>
          <p:nvPr>
            <p:ph idx="1"/>
          </p:nvPr>
        </p:nvSpPr>
        <p:spPr>
          <a:xfrm>
            <a:off x="128789" y="1171978"/>
            <a:ext cx="9015211" cy="5686022"/>
          </a:xfrm>
        </p:spPr>
        <p:txBody>
          <a:bodyPr>
            <a:normAutofit fontScale="85000" lnSpcReduction="10000"/>
          </a:bodyPr>
          <a:lstStyle/>
          <a:p>
            <a:r>
              <a:rPr lang="en-US" dirty="0"/>
              <a:t>Variety of reform efforts, with middle class leadership sought to INSTRUCT and REFORM Indian society. Details on pp. 137-44</a:t>
            </a:r>
          </a:p>
          <a:p>
            <a:r>
              <a:rPr lang="en-US" dirty="0"/>
              <a:t>Various “</a:t>
            </a:r>
            <a:r>
              <a:rPr lang="en-US" altLang="zh-CN" dirty="0" err="1"/>
              <a:t>sabhas</a:t>
            </a:r>
            <a:r>
              <a:rPr lang="en-US" altLang="zh-CN" dirty="0"/>
              <a:t>”  of castes trying to get ranked “higher” via Census </a:t>
            </a:r>
            <a:r>
              <a:rPr lang="en-US" dirty="0"/>
              <a:t>(see </a:t>
            </a:r>
            <a:r>
              <a:rPr lang="en-US" dirty="0" err="1"/>
              <a:t>pg</a:t>
            </a:r>
            <a:r>
              <a:rPr lang="en-US" dirty="0"/>
              <a:t> 138) </a:t>
            </a:r>
            <a:endParaRPr lang="en-US" altLang="zh-CN" dirty="0"/>
          </a:p>
          <a:p>
            <a:r>
              <a:rPr lang="en-US" altLang="zh-CN" dirty="0" err="1"/>
              <a:t>Jyotiba</a:t>
            </a:r>
            <a:r>
              <a:rPr lang="en-US" altLang="zh-CN" dirty="0"/>
              <a:t> </a:t>
            </a:r>
            <a:r>
              <a:rPr lang="en-US" altLang="zh-CN" dirty="0" err="1"/>
              <a:t>Phule's</a:t>
            </a:r>
            <a:r>
              <a:rPr lang="en-US" altLang="zh-CN" dirty="0"/>
              <a:t> Satya </a:t>
            </a:r>
            <a:r>
              <a:rPr lang="en-US" altLang="zh-CN" dirty="0" err="1"/>
              <a:t>Shodhak</a:t>
            </a:r>
            <a:r>
              <a:rPr lang="en-US" altLang="zh-CN" dirty="0"/>
              <a:t> </a:t>
            </a:r>
            <a:r>
              <a:rPr lang="en-US" altLang="zh-CN" dirty="0" err="1"/>
              <a:t>Samaj</a:t>
            </a:r>
            <a:r>
              <a:rPr lang="en-US" altLang="zh-CN" dirty="0"/>
              <a:t> quite different</a:t>
            </a:r>
            <a:r>
              <a:rPr lang="en-US" dirty="0"/>
              <a:t> ( see p. 141) </a:t>
            </a:r>
            <a:endParaRPr lang="en-US" altLang="zh-CN" dirty="0"/>
          </a:p>
          <a:p>
            <a:r>
              <a:rPr lang="en-US" dirty="0" err="1"/>
              <a:t>Bramho</a:t>
            </a:r>
            <a:r>
              <a:rPr lang="en-US" dirty="0"/>
              <a:t> </a:t>
            </a:r>
            <a:r>
              <a:rPr lang="en-US" dirty="0" err="1"/>
              <a:t>Samaj</a:t>
            </a:r>
            <a:r>
              <a:rPr lang="en-US" dirty="0"/>
              <a:t> (earlier)  now ARYA SAMAJ , (141-42), Sikhs and the KHALSA movement, among Muslims </a:t>
            </a:r>
            <a:r>
              <a:rPr lang="en-US" dirty="0" err="1"/>
              <a:t>Deobandis</a:t>
            </a:r>
            <a:r>
              <a:rPr lang="en-US" dirty="0"/>
              <a:t> (143-44) </a:t>
            </a:r>
          </a:p>
          <a:p>
            <a:r>
              <a:rPr lang="en-US" dirty="0"/>
              <a:t>LANGUAGE issues Hindi Urdu  (and in southern India, TAMIL)</a:t>
            </a:r>
          </a:p>
          <a:p>
            <a:r>
              <a:rPr lang="en-US" b="1" i="1" dirty="0"/>
              <a:t>Note </a:t>
            </a:r>
            <a:r>
              <a:rPr lang="en-US" dirty="0"/>
              <a:t>the extent to which ALL these reforms focus on culture, religion, the family, and particularly, on WOMEN</a:t>
            </a:r>
          </a:p>
        </p:txBody>
      </p:sp>
    </p:spTree>
    <p:extLst>
      <p:ext uri="{BB962C8B-B14F-4D97-AF65-F5344CB8AC3E}">
        <p14:creationId xmlns:p14="http://schemas.microsoft.com/office/powerpoint/2010/main" val="333999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794"/>
          </a:xfrm>
        </p:spPr>
        <p:txBody>
          <a:bodyPr>
            <a:normAutofit/>
          </a:bodyPr>
          <a:lstStyle/>
          <a:p>
            <a:r>
              <a:rPr lang="en-US" dirty="0"/>
              <a:t>Some points to note</a:t>
            </a:r>
          </a:p>
        </p:txBody>
      </p:sp>
      <p:sp>
        <p:nvSpPr>
          <p:cNvPr id="3" name="Content Placeholder 2"/>
          <p:cNvSpPr>
            <a:spLocks noGrp="1"/>
          </p:cNvSpPr>
          <p:nvPr>
            <p:ph idx="1"/>
          </p:nvPr>
        </p:nvSpPr>
        <p:spPr>
          <a:xfrm>
            <a:off x="180303" y="862886"/>
            <a:ext cx="8796271" cy="5995114"/>
          </a:xfrm>
          <a:noFill/>
        </p:spPr>
        <p:txBody>
          <a:bodyPr>
            <a:normAutofit fontScale="85000" lnSpcReduction="20000"/>
          </a:bodyPr>
          <a:lstStyle/>
          <a:p>
            <a:r>
              <a:rPr lang="en-US" dirty="0"/>
              <a:t>Although claiming to make “India” or “Bengal” or “Hindus” or “Muslims” or particular castes stronger, middle class cultural nationalists were IMAGINING the nation </a:t>
            </a:r>
            <a:r>
              <a:rPr lang="en-US" i="1" dirty="0"/>
              <a:t>in their own image</a:t>
            </a:r>
          </a:p>
          <a:p>
            <a:r>
              <a:rPr lang="en-US" dirty="0"/>
              <a:t>Whether modernizing or traditionalists, whether reforming or  revivalist, most of these were MIDDLE CLASS movements. To compensate for their INABILITIES in the sphere of politics that they turn to CONTROL and INSTRUCT in everyday domains of people</a:t>
            </a:r>
            <a:r>
              <a:rPr lang="en-US" altLang="zh-CN" dirty="0"/>
              <a:t>’s life</a:t>
            </a:r>
          </a:p>
          <a:p>
            <a:r>
              <a:rPr lang="en-US" dirty="0"/>
              <a:t>Once CULTURAL nationalism enters the sphere of POLITICS (something already been defined in religious terms </a:t>
            </a:r>
            <a:r>
              <a:rPr lang="en-US" b="1" i="1" dirty="0"/>
              <a:t>by the colonial state</a:t>
            </a:r>
            <a:r>
              <a:rPr lang="en-US" dirty="0"/>
              <a:t>) there is a FUNDAMENTAL shift</a:t>
            </a:r>
          </a:p>
          <a:p>
            <a:r>
              <a:rPr lang="en-US" dirty="0"/>
              <a:t>CULTURAL nationalism saw growth of communities (caste or religious) as COMPLEMENTARY </a:t>
            </a:r>
          </a:p>
          <a:p>
            <a:r>
              <a:rPr lang="en-US" dirty="0"/>
              <a:t>Under politics, this gives way to RELIGIOUS nationalism that sees communities in COMPETITION with each other</a:t>
            </a:r>
          </a:p>
          <a:p>
            <a:endParaRPr lang="en-US" dirty="0"/>
          </a:p>
        </p:txBody>
      </p:sp>
    </p:spTree>
    <p:extLst>
      <p:ext uri="{BB962C8B-B14F-4D97-AF65-F5344CB8AC3E}">
        <p14:creationId xmlns:p14="http://schemas.microsoft.com/office/powerpoint/2010/main" val="303593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TotalTime>
  <Words>2391</Words>
  <Application>Microsoft Office PowerPoint</Application>
  <PresentationFormat>On-screen Show (4:3)</PresentationFormat>
  <Paragraphs>130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宋体</vt:lpstr>
      <vt:lpstr>Arial</vt:lpstr>
      <vt:lpstr>Calibri</vt:lpstr>
      <vt:lpstr>Office Theme</vt:lpstr>
      <vt:lpstr>Nationalism in India</vt:lpstr>
      <vt:lpstr>1857 and Aftermath</vt:lpstr>
      <vt:lpstr>Indian Nationalism</vt:lpstr>
      <vt:lpstr>ORIGINS OF Middle Class NATIONALISM (the WHY question) </vt:lpstr>
      <vt:lpstr>Macaulay’s Minute on Indian Education</vt:lpstr>
      <vt:lpstr>Racism in British India</vt:lpstr>
      <vt:lpstr>Middle Class and Nationalism</vt:lpstr>
      <vt:lpstr>Cultural Nationalism</vt:lpstr>
      <vt:lpstr>Some points to note</vt:lpstr>
      <vt:lpstr>Gender and Nationalism</vt:lpstr>
      <vt:lpstr>Recasting Women </vt:lpstr>
      <vt:lpstr>MODERATE NATIONALISM: (WHAT) </vt:lpstr>
      <vt:lpstr>“EXTREMISTS”  (what, continued)</vt:lpstr>
      <vt:lpstr>RELIGION and NATIONALISM</vt:lpstr>
      <vt:lpstr>Religious Nationalism</vt:lpstr>
      <vt:lpstr>Religious Divisions in Nationalism</vt:lpstr>
      <vt:lpstr>Limitations Revealed: Partition of Bengal </vt:lpstr>
      <vt:lpstr>Limitations : Religion and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Colonialism, Reform, and Nationalism</dc:title>
  <dc:creator>Sanjay Joshi</dc:creator>
  <cp:lastModifiedBy>Sanjay Joshi</cp:lastModifiedBy>
  <cp:revision>41</cp:revision>
  <dcterms:created xsi:type="dcterms:W3CDTF">2016-03-21T23:02:00Z</dcterms:created>
  <dcterms:modified xsi:type="dcterms:W3CDTF">2024-02-29T19:43:01Z</dcterms:modified>
</cp:coreProperties>
</file>