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0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6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3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2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4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1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8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0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F098B8-08D9-4345-8B35-0495FB2682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5BC0393-11FD-024E-9B02-30E0974CC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Nationalism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the term historically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0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964" y="1"/>
            <a:ext cx="8698217" cy="904543"/>
          </a:xfrm>
        </p:spPr>
        <p:txBody>
          <a:bodyPr>
            <a:noAutofit/>
          </a:bodyPr>
          <a:lstStyle/>
          <a:p>
            <a:r>
              <a:rPr lang="en-US" sz="3600" b="1" i="1" dirty="0"/>
              <a:t>HISTORICIZING </a:t>
            </a:r>
            <a:r>
              <a:rPr lang="en-US" sz="3600" dirty="0"/>
              <a:t>NATIONS and NATIONALISM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964" y="904544"/>
            <a:ext cx="8970036" cy="5953457"/>
          </a:xfrm>
        </p:spPr>
        <p:txBody>
          <a:bodyPr>
            <a:normAutofit/>
          </a:bodyPr>
          <a:lstStyle/>
          <a:p>
            <a:r>
              <a:rPr lang="en-US" dirty="0" smtClean="0"/>
              <a:t>Often used very loosely for a feeling of collective identity</a:t>
            </a:r>
          </a:p>
          <a:p>
            <a:r>
              <a:rPr lang="en-US" dirty="0" smtClean="0"/>
              <a:t>This course seeks to HISTORICIZE nationalism</a:t>
            </a:r>
          </a:p>
          <a:p>
            <a:r>
              <a:rPr lang="en-US" dirty="0" smtClean="0"/>
              <a:t>See it as a specific kind of ideology that is a product of a certain kind of History</a:t>
            </a:r>
          </a:p>
          <a:p>
            <a:r>
              <a:rPr lang="en-US" dirty="0" smtClean="0"/>
              <a:t>Nationalism = forms of organization / feelings / loyalty to, a territorially bounded entity = NATION</a:t>
            </a:r>
          </a:p>
          <a:p>
            <a:r>
              <a:rPr lang="en-US" dirty="0" smtClean="0"/>
              <a:t>“Nation” is abstract, un-definable, yet has borders</a:t>
            </a:r>
          </a:p>
          <a:p>
            <a:r>
              <a:rPr lang="en-US" dirty="0" smtClean="0">
                <a:effectLst/>
              </a:rPr>
              <a:t>Nation also a fairly recent form of political organization in the form of the “nation-state”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56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87148"/>
          </a:xfrm>
        </p:spPr>
        <p:txBody>
          <a:bodyPr/>
          <a:lstStyle/>
          <a:p>
            <a:r>
              <a:rPr lang="en-US" dirty="0" smtClean="0"/>
              <a:t>De-Naturalizing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87148"/>
            <a:ext cx="9011352" cy="58099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55000" lnSpcReduction="20000"/>
          </a:bodyPr>
          <a:lstStyle/>
          <a:p>
            <a:r>
              <a:rPr lang="en-US" sz="4600" dirty="0"/>
              <a:t>Nationalism seeks to </a:t>
            </a:r>
            <a:r>
              <a:rPr lang="en-US" sz="4600" i="1" dirty="0"/>
              <a:t>NATURALIZE</a:t>
            </a:r>
            <a:r>
              <a:rPr lang="en-US" sz="4600" dirty="0"/>
              <a:t> itself: as an ideology, a feeling, that is ALWAYS present, something in human DNA almost!</a:t>
            </a:r>
          </a:p>
          <a:p>
            <a:r>
              <a:rPr lang="en-US" sz="4600" dirty="0"/>
              <a:t>Its success means, living in 21</a:t>
            </a:r>
            <a:r>
              <a:rPr lang="en-US" sz="4600" baseline="30000" dirty="0"/>
              <a:t>st</a:t>
            </a:r>
            <a:r>
              <a:rPr lang="en-US" sz="4600" dirty="0"/>
              <a:t> C, easy to believe the NATURALNESS of the nation; that the nation-state only way of organizing POLITIES</a:t>
            </a:r>
          </a:p>
          <a:p>
            <a:r>
              <a:rPr lang="en-US" sz="4600" dirty="0"/>
              <a:t>Not all forms of ANTI-FOREIGN or even ANTI-COLONIAL movements are “Nationalist”</a:t>
            </a:r>
          </a:p>
          <a:p>
            <a:r>
              <a:rPr lang="en-US" sz="4600" dirty="0"/>
              <a:t>1857 Revolt in India was not a “Nationalist” revolt because aim was not to create a NATION, but to RESTORE Mughals or Marathas or other IMPERIAL forms</a:t>
            </a:r>
          </a:p>
          <a:p>
            <a:r>
              <a:rPr lang="en-US" sz="4600" dirty="0"/>
              <a:t>In China, anti-Manchu sentiments, e.g. among Taiping, don’t appeal to a “nation” but to legitimacy of Empire, mandate of heaven. </a:t>
            </a:r>
          </a:p>
          <a:p>
            <a:r>
              <a:rPr lang="en-US" sz="4600" dirty="0"/>
              <a:t>In Japan, e.g. we learn that in response to Perry and threat, intellectuals said that feelings of nationalism had to INCULCATED, promoted. </a:t>
            </a:r>
          </a:p>
          <a:p>
            <a:r>
              <a:rPr lang="en-US" sz="4600" dirty="0"/>
              <a:t>So clearly “nationalism” not exist NATURALLY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1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516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Nation: An Imagined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26310"/>
            <a:ext cx="9144000" cy="5831691"/>
          </a:xfrm>
        </p:spPr>
        <p:txBody>
          <a:bodyPr>
            <a:noAutofit/>
          </a:bodyPr>
          <a:lstStyle/>
          <a:p>
            <a:r>
              <a:rPr lang="en-US" dirty="0" smtClean="0"/>
              <a:t>Benedict Anderson calls the nation an “Imagined Community;” and how that imagination, aka nationalism, was created at specific times and places</a:t>
            </a:r>
          </a:p>
          <a:p>
            <a:pPr lvl="1"/>
            <a:r>
              <a:rPr lang="en-US" sz="3200" dirty="0"/>
              <a:t>Nation replaces earlier “imagined communities” (religious or imperial) </a:t>
            </a:r>
          </a:p>
          <a:p>
            <a:pPr lvl="1"/>
            <a:r>
              <a:rPr lang="en-US" sz="3200" dirty="0"/>
              <a:t>New forms of communications, such as printing presses and PRINT </a:t>
            </a:r>
            <a:r>
              <a:rPr lang="en-US" sz="3200" dirty="0"/>
              <a:t>CAPITALISM in the 18</a:t>
            </a:r>
            <a:r>
              <a:rPr lang="en-US" sz="3200" baseline="30000" dirty="0"/>
              <a:t>th</a:t>
            </a:r>
            <a:r>
              <a:rPr lang="en-US" sz="3200" dirty="0"/>
              <a:t> C, help people think </a:t>
            </a:r>
            <a:r>
              <a:rPr lang="en-US" sz="3200" dirty="0"/>
              <a:t>similarly, as ONE, </a:t>
            </a:r>
            <a:r>
              <a:rPr lang="en-US" sz="3200" dirty="0"/>
              <a:t>about the same </a:t>
            </a:r>
            <a:r>
              <a:rPr lang="en-US" sz="3200" dirty="0"/>
              <a:t>issues, </a:t>
            </a:r>
            <a:r>
              <a:rPr lang="en-US" sz="3200" dirty="0"/>
              <a:t>rather than localized concerns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391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Novelty of Nationalism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87235"/>
            <a:ext cx="8229600" cy="5235911"/>
          </a:xfrm>
          <a:blipFill dpi="0" rotWithShape="1">
            <a:blip r:embed="rId2">
              <a:alphaModFix amt="33000"/>
            </a:blip>
            <a:srcRect/>
            <a:stretch>
              <a:fillRect/>
            </a:stretch>
          </a:blip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Nationalism emerges around 18thC, in the New world.  Countries in North and South America first to organize their states as NATIONS </a:t>
            </a:r>
          </a:p>
          <a:p>
            <a:pPr lvl="1"/>
            <a:r>
              <a:rPr lang="en-US" b="1" i="1" dirty="0" smtClean="0"/>
              <a:t>They are the first imagine a deep sense of camaraderie between all people inhabiting a spatially bounded territory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AND</a:t>
            </a:r>
            <a:r>
              <a:rPr lang="en-US" b="1" i="1" dirty="0" smtClean="0"/>
              <a:t> to insist that this loyalty SUPERCEDED others</a:t>
            </a:r>
          </a:p>
          <a:p>
            <a:pPr lvl="1"/>
            <a:r>
              <a:rPr lang="en-US" b="1" i="1" dirty="0" smtClean="0"/>
              <a:t>AND to use it to give LEGITIMACY to their new states</a:t>
            </a:r>
          </a:p>
          <a:p>
            <a:r>
              <a:rPr lang="en-US" b="1" i="1" dirty="0" smtClean="0"/>
              <a:t>Although nationalists WANTED this ideology to supersede other loyalties</a:t>
            </a:r>
            <a:r>
              <a:rPr lang="en-US" dirty="0" smtClean="0"/>
              <a:t>, did not always do so</a:t>
            </a:r>
          </a:p>
          <a:p>
            <a:r>
              <a:rPr lang="en-US" dirty="0" smtClean="0"/>
              <a:t>BECAUSE, despite what it claimed, nationalism did not ACTUALLY eliminate differences or inequalities, e.g. of class, race, gender </a:t>
            </a:r>
          </a:p>
          <a:p>
            <a:r>
              <a:rPr lang="en-US" dirty="0" smtClean="0"/>
              <a:t>This was as true for the New World, the Old World, and in the even older world of Asia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4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82777"/>
          </a:xfrm>
        </p:spPr>
        <p:txBody>
          <a:bodyPr/>
          <a:lstStyle/>
          <a:p>
            <a:r>
              <a:rPr lang="en-US" dirty="0" smtClean="0"/>
              <a:t>Modernity and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171" y="782778"/>
            <a:ext cx="8837388" cy="6075223"/>
          </a:xfr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</p:spPr>
        <p:txBody>
          <a:bodyPr>
            <a:normAutofit fontScale="92500"/>
          </a:bodyPr>
          <a:lstStyle/>
          <a:p>
            <a:r>
              <a:rPr lang="en-US" dirty="0" smtClean="0"/>
              <a:t>NATION, therefore, is a MODERN concept, and form of political organization</a:t>
            </a:r>
          </a:p>
          <a:p>
            <a:r>
              <a:rPr lang="en-US" dirty="0" smtClean="0"/>
              <a:t>Equally important is to </a:t>
            </a:r>
            <a:r>
              <a:rPr lang="en-US" dirty="0" smtClean="0"/>
              <a:t>recognize </a:t>
            </a:r>
            <a:r>
              <a:rPr lang="en-US" dirty="0" smtClean="0"/>
              <a:t>that “nationalism” was the result of a PROCESS where people had to be persuaded to put nation above all other loyalties</a:t>
            </a:r>
          </a:p>
          <a:p>
            <a:pPr lvl="1"/>
            <a:r>
              <a:rPr lang="en-US" dirty="0" err="1" smtClean="0"/>
              <a:t>Eugen</a:t>
            </a:r>
            <a:r>
              <a:rPr lang="en-US" dirty="0" smtClean="0"/>
              <a:t> Weber argued that it took till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to turn “Peasants into Frenchmen”</a:t>
            </a:r>
            <a:endParaRPr lang="en-US" dirty="0" smtClean="0">
              <a:effectLst/>
            </a:endParaRPr>
          </a:p>
          <a:p>
            <a:r>
              <a:rPr lang="en-US" dirty="0" smtClean="0"/>
              <a:t>The process of HOW this happens in Asia how local, imperial, and other loyalties are converted to “nationalism” is what we will study </a:t>
            </a: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72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82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Modernity Ambiguity and 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568" y="1061098"/>
            <a:ext cx="8819991" cy="5635998"/>
          </a:xfrm>
          <a:blipFill dpi="0" rotWithShape="1">
            <a:blip r:embed="rId2">
              <a:alphaModFix amt="33000"/>
            </a:blip>
            <a:srcRect/>
            <a:stretch>
              <a:fillRect t="-52000"/>
            </a:stretch>
          </a:blipFill>
        </p:spPr>
        <p:txBody>
          <a:bodyPr>
            <a:normAutofit fontScale="92500" lnSpcReduction="20000"/>
          </a:bodyPr>
          <a:lstStyle/>
          <a:p>
            <a:r>
              <a:rPr lang="en-US" dirty="0"/>
              <a:t>We have already noted reasons </a:t>
            </a:r>
            <a:r>
              <a:rPr lang="en-US" b="1" dirty="0"/>
              <a:t>why there </a:t>
            </a:r>
            <a:r>
              <a:rPr lang="en-US" b="1" dirty="0" smtClean="0"/>
              <a:t>was  </a:t>
            </a:r>
            <a:r>
              <a:rPr lang="en-US" b="1" dirty="0"/>
              <a:t>ambiguity towards </a:t>
            </a:r>
            <a:r>
              <a:rPr lang="en-US" b="1" dirty="0" smtClean="0"/>
              <a:t>modernization in Asia</a:t>
            </a:r>
            <a:r>
              <a:rPr lang="en-US" dirty="0" smtClean="0"/>
              <a:t> (connected </a:t>
            </a:r>
            <a:r>
              <a:rPr lang="en-US" dirty="0"/>
              <a:t>with </a:t>
            </a:r>
            <a:r>
              <a:rPr lang="en-US" dirty="0" smtClean="0"/>
              <a:t>colonialism)</a:t>
            </a:r>
          </a:p>
          <a:p>
            <a:r>
              <a:rPr lang="en-US" dirty="0" smtClean="0"/>
              <a:t> As </a:t>
            </a:r>
            <a:r>
              <a:rPr lang="en-US" dirty="0"/>
              <a:t>nationalism overtakes </a:t>
            </a:r>
            <a:r>
              <a:rPr lang="en-US" dirty="0" smtClean="0"/>
              <a:t>India, China, </a:t>
            </a:r>
            <a:r>
              <a:rPr lang="en-US" dirty="0"/>
              <a:t>and Japan, and this in itself is a product of the modern world, we will see </a:t>
            </a:r>
            <a:r>
              <a:rPr lang="en-US" dirty="0" smtClean="0"/>
              <a:t>how Asian nationalists seek to RESOLVE ambiguities </a:t>
            </a:r>
            <a:r>
              <a:rPr lang="en-US" dirty="0"/>
              <a:t>towards modernization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adoption of different </a:t>
            </a:r>
            <a:r>
              <a:rPr lang="en-US" dirty="0"/>
              <a:t>varieties of </a:t>
            </a:r>
            <a:r>
              <a:rPr lang="en-US" dirty="0" smtClean="0"/>
              <a:t>nationalism</a:t>
            </a:r>
          </a:p>
          <a:p>
            <a:r>
              <a:rPr lang="en-US" dirty="0" smtClean="0"/>
              <a:t>So as we encounter a VARIETY of nationalisms, keep the above in mind.</a:t>
            </a:r>
          </a:p>
          <a:p>
            <a:r>
              <a:rPr lang="en-US" dirty="0" smtClean="0"/>
              <a:t>Even though some variants of nationalism may seem unfamiliar, hardly “modern,” we will try to understand why </a:t>
            </a:r>
            <a:r>
              <a:rPr lang="en-US" b="1" i="1" dirty="0" smtClean="0"/>
              <a:t>they are all modern phenomena</a:t>
            </a:r>
            <a:endParaRPr lang="en-US" dirty="0" smtClean="0"/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100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Nationalism </vt:lpstr>
      <vt:lpstr>HISTORICIZING NATIONS and NATIONALISM</vt:lpstr>
      <vt:lpstr>De-Naturalizing the Nation</vt:lpstr>
      <vt:lpstr>Nation: An Imagined Community</vt:lpstr>
      <vt:lpstr>The Novelty of Nationalism </vt:lpstr>
      <vt:lpstr>Modernity and the Nation</vt:lpstr>
      <vt:lpstr>Modernity Ambiguity and Nationalism</vt:lpstr>
    </vt:vector>
  </TitlesOfParts>
  <Company>Northern Arizona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</dc:title>
  <dc:creator>Sanjay Joshi</dc:creator>
  <cp:lastModifiedBy>Sanjay Joshi</cp:lastModifiedBy>
  <cp:revision>1</cp:revision>
  <dcterms:created xsi:type="dcterms:W3CDTF">2016-03-22T20:39:44Z</dcterms:created>
  <dcterms:modified xsi:type="dcterms:W3CDTF">2016-03-22T20:39:51Z</dcterms:modified>
</cp:coreProperties>
</file>