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4" r:id="rId9"/>
    <p:sldId id="266" r:id="rId10"/>
    <p:sldId id="267" r:id="rId11"/>
    <p:sldId id="270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7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C299-612A-4912-A5C3-7FEB34514AF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19C9-64E0-4F75-8185-6CD03B19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0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C299-612A-4912-A5C3-7FEB34514AF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19C9-64E0-4F75-8185-6CD03B19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7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C299-612A-4912-A5C3-7FEB34514AF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19C9-64E0-4F75-8185-6CD03B19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1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C299-612A-4912-A5C3-7FEB34514AF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19C9-64E0-4F75-8185-6CD03B19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C299-612A-4912-A5C3-7FEB34514AF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19C9-64E0-4F75-8185-6CD03B19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3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C299-612A-4912-A5C3-7FEB34514AF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19C9-64E0-4F75-8185-6CD03B19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6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C299-612A-4912-A5C3-7FEB34514AF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19C9-64E0-4F75-8185-6CD03B19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1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C299-612A-4912-A5C3-7FEB34514AF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19C9-64E0-4F75-8185-6CD03B19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0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C299-612A-4912-A5C3-7FEB34514AF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19C9-64E0-4F75-8185-6CD03B19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0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C299-612A-4912-A5C3-7FEB34514AF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19C9-64E0-4F75-8185-6CD03B19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3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C299-612A-4912-A5C3-7FEB34514AF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919C9-64E0-4F75-8185-6CD03B19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2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CC299-612A-4912-A5C3-7FEB34514AF6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919C9-64E0-4F75-8185-6CD03B19E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6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si.stanford.edu/global-populisms/global-populisms-and-their-challeng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52399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Nehru to Indira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1"/>
            <a:ext cx="2133600" cy="260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1"/>
            <a:ext cx="2296977" cy="260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4724400"/>
            <a:ext cx="630936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DEMOCRACY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to	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POPULISM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791200"/>
            <a:ext cx="4811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1964 TO 1971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451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Democracy and Populism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220200" cy="609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Indira’s response is to head to </a:t>
            </a:r>
            <a:r>
              <a:rPr lang="en-US" b="1" dirty="0" smtClean="0"/>
              <a:t>full-scale populism</a:t>
            </a:r>
          </a:p>
          <a:p>
            <a:r>
              <a:rPr lang="en-US" dirty="0" smtClean="0"/>
              <a:t>Populism and Democracy:  Difference?</a:t>
            </a:r>
          </a:p>
          <a:p>
            <a:pPr lvl="1"/>
            <a:r>
              <a:rPr lang="en-US" dirty="0"/>
              <a:t>Nehru </a:t>
            </a:r>
            <a:r>
              <a:rPr lang="en-US" dirty="0" smtClean="0"/>
              <a:t>a </a:t>
            </a:r>
            <a:r>
              <a:rPr lang="en-US" dirty="0"/>
              <a:t>DEMOCRAT committed to building </a:t>
            </a:r>
            <a:r>
              <a:rPr lang="en-US" dirty="0" smtClean="0"/>
              <a:t>INSTITUTIONS to stand test </a:t>
            </a:r>
            <a:r>
              <a:rPr lang="en-US" dirty="0"/>
              <a:t>of </a:t>
            </a:r>
            <a:r>
              <a:rPr lang="en-US" dirty="0" smtClean="0"/>
              <a:t>time.  </a:t>
            </a:r>
            <a:r>
              <a:rPr lang="en-US" dirty="0"/>
              <a:t>His daughter </a:t>
            </a:r>
            <a:r>
              <a:rPr lang="en-US" dirty="0" smtClean="0"/>
              <a:t>more </a:t>
            </a:r>
            <a:r>
              <a:rPr lang="en-US" dirty="0"/>
              <a:t>of a </a:t>
            </a:r>
            <a:r>
              <a:rPr lang="en-US" dirty="0" smtClean="0"/>
              <a:t>POPULIST, </a:t>
            </a:r>
            <a:r>
              <a:rPr lang="en-US" dirty="0"/>
              <a:t>gain popularity at any cost, including its cost to UNDERMINING INSTITUTIONS if </a:t>
            </a:r>
            <a:r>
              <a:rPr lang="en-US" dirty="0" smtClean="0"/>
              <a:t>necessary.  This has its own costs</a:t>
            </a:r>
          </a:p>
          <a:p>
            <a:r>
              <a:rPr lang="en-US" dirty="0"/>
              <a:t>Her first </a:t>
            </a:r>
            <a:r>
              <a:rPr lang="en-US" dirty="0" smtClean="0"/>
              <a:t>move is to </a:t>
            </a:r>
            <a:r>
              <a:rPr lang="en-US" dirty="0"/>
              <a:t>adopt a leftist and populist persona. </a:t>
            </a:r>
            <a:r>
              <a:rPr lang="en-US" dirty="0" smtClean="0"/>
              <a:t> Her decision </a:t>
            </a:r>
            <a:r>
              <a:rPr lang="en-US" dirty="0"/>
              <a:t>to </a:t>
            </a:r>
            <a:r>
              <a:rPr lang="en-US" b="1" dirty="0"/>
              <a:t>nationalize banks </a:t>
            </a:r>
            <a:r>
              <a:rPr lang="en-US" dirty="0"/>
              <a:t>and </a:t>
            </a:r>
            <a:r>
              <a:rPr lang="en-US" b="1" dirty="0"/>
              <a:t>abolish </a:t>
            </a:r>
            <a:r>
              <a:rPr lang="en-US" b="1" dirty="0" smtClean="0"/>
              <a:t>privy </a:t>
            </a:r>
            <a:r>
              <a:rPr lang="en-US" b="1" dirty="0"/>
              <a:t>purses</a:t>
            </a:r>
            <a:r>
              <a:rPr lang="en-US" dirty="0"/>
              <a:t>, had little to do with </a:t>
            </a:r>
            <a:r>
              <a:rPr lang="en-US" dirty="0" smtClean="0"/>
              <a:t>IDEOLOGY.  Unlike Nehru she had little commitment to Socialism as an ideology.  OTOH </a:t>
            </a:r>
            <a:r>
              <a:rPr lang="en-US" dirty="0"/>
              <a:t>it had everything to do with VOTES, elections, and </a:t>
            </a:r>
            <a:r>
              <a:rPr lang="en-US" dirty="0" smtClean="0"/>
              <a:t>POLITICAL POPULARITY </a:t>
            </a:r>
          </a:p>
          <a:p>
            <a:r>
              <a:rPr lang="en-US" dirty="0" smtClean="0"/>
              <a:t>Leftist persona did </a:t>
            </a:r>
            <a:r>
              <a:rPr lang="en-US" dirty="0"/>
              <a:t>not stop her from putting down the NAXALITES with a VERY HEAVY </a:t>
            </a:r>
            <a:r>
              <a:rPr lang="en-US" dirty="0" smtClean="0"/>
              <a:t>HAND</a:t>
            </a:r>
            <a:endParaRPr lang="en-GB" dirty="0"/>
          </a:p>
          <a:p>
            <a:r>
              <a:rPr lang="en-US" dirty="0" smtClean="0"/>
              <a:t>WHY a leftist persona?  To </a:t>
            </a:r>
            <a:r>
              <a:rPr lang="en-US" dirty="0"/>
              <a:t>distance herself from the SYNDICATE as well as internal opponents like DESAI.  </a:t>
            </a:r>
            <a:r>
              <a:rPr lang="en-US" dirty="0" smtClean="0"/>
              <a:t>With this persona Indira could </a:t>
            </a:r>
            <a:r>
              <a:rPr lang="en-US" dirty="0"/>
              <a:t>paint them </a:t>
            </a:r>
            <a:r>
              <a:rPr lang="en-US" dirty="0" smtClean="0"/>
              <a:t>as conservative</a:t>
            </a:r>
            <a:r>
              <a:rPr lang="en-US" dirty="0"/>
              <a:t>, establishment figures, in league with the industrialists and the capitalists, and reactionary elements like the old ruling </a:t>
            </a:r>
            <a:r>
              <a:rPr lang="en-US" dirty="0" smtClean="0"/>
              <a:t>families</a:t>
            </a:r>
          </a:p>
          <a:p>
            <a:r>
              <a:rPr lang="en-US" dirty="0" smtClean="0"/>
              <a:t>Her </a:t>
            </a:r>
            <a:r>
              <a:rPr lang="en-US" dirty="0"/>
              <a:t>moves first got her victory over the old guard of her own party </a:t>
            </a:r>
            <a:r>
              <a:rPr lang="en-US" dirty="0" smtClean="0"/>
              <a:t>in 1969, and </a:t>
            </a:r>
            <a:r>
              <a:rPr lang="en-US" dirty="0"/>
              <a:t>later in 1970, in a snap election that she </a:t>
            </a:r>
            <a:r>
              <a:rPr lang="en-US" dirty="0" smtClean="0"/>
              <a:t>called where she split the INC.  This was the first </a:t>
            </a:r>
            <a:r>
              <a:rPr lang="en-US" dirty="0"/>
              <a:t>time that an election called before </a:t>
            </a:r>
            <a:r>
              <a:rPr lang="en-US" dirty="0" smtClean="0"/>
              <a:t>a 5-year term, </a:t>
            </a:r>
            <a:r>
              <a:rPr lang="en-US" dirty="0"/>
              <a:t>though after </a:t>
            </a:r>
            <a:r>
              <a:rPr lang="en-US" dirty="0" smtClean="0"/>
              <a:t>Mrs. Gandhi, this was </a:t>
            </a:r>
            <a:r>
              <a:rPr lang="en-US" dirty="0"/>
              <a:t>certainly not the last!!</a:t>
            </a:r>
          </a:p>
        </p:txBody>
      </p:sp>
    </p:spTree>
    <p:extLst>
      <p:ext uri="{BB962C8B-B14F-4D97-AF65-F5344CB8AC3E}">
        <p14:creationId xmlns:p14="http://schemas.microsoft.com/office/powerpoint/2010/main" val="2548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Populism and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Author of a report on </a:t>
            </a:r>
            <a:r>
              <a:rPr lang="en-US" dirty="0" smtClean="0">
                <a:hlinkClick r:id="rId2"/>
              </a:rPr>
              <a:t>Global </a:t>
            </a:r>
            <a:r>
              <a:rPr lang="en-US" dirty="0">
                <a:hlinkClick r:id="rId2"/>
              </a:rPr>
              <a:t>Populisms </a:t>
            </a:r>
            <a:r>
              <a:rPr lang="en-US" dirty="0"/>
              <a:t>(2020) </a:t>
            </a:r>
            <a:r>
              <a:rPr lang="en-US" dirty="0" smtClean="0"/>
              <a:t>says, “</a:t>
            </a:r>
            <a:r>
              <a:rPr lang="en-US" b="1" i="1" dirty="0" smtClean="0"/>
              <a:t>Populism </a:t>
            </a:r>
            <a:r>
              <a:rPr lang="en-US" b="1" i="1" dirty="0"/>
              <a:t>argues that elites are corrupt and the people need better representation, but makes very few policy commitments beyond this criticism</a:t>
            </a:r>
            <a:r>
              <a:rPr lang="en-US" dirty="0"/>
              <a:t>.”  </a:t>
            </a:r>
            <a:endParaRPr lang="en-US" dirty="0" smtClean="0"/>
          </a:p>
          <a:p>
            <a:r>
              <a:rPr lang="en-US" dirty="0" smtClean="0"/>
              <a:t>Populists “view the </a:t>
            </a:r>
            <a:r>
              <a:rPr lang="en-US" dirty="0"/>
              <a:t>formal institutions of liberal democracy as corrupt creations spawned by crooked establishment elites – and so they systematically hollow out and undermine these </a:t>
            </a:r>
            <a:r>
              <a:rPr lang="en-US" dirty="0" smtClean="0"/>
              <a:t>institutions”</a:t>
            </a:r>
          </a:p>
          <a:p>
            <a:r>
              <a:rPr lang="en-US" dirty="0" smtClean="0"/>
              <a:t>Although “populists </a:t>
            </a:r>
            <a:r>
              <a:rPr lang="en-US" dirty="0"/>
              <a:t>claim to represent “the people,” they </a:t>
            </a:r>
            <a:r>
              <a:rPr lang="en-US" dirty="0" smtClean="0"/>
              <a:t>often [exclude].. </a:t>
            </a:r>
            <a:r>
              <a:rPr lang="en-US" dirty="0"/>
              <a:t>vulnerable and marginalized populations, such as religious or ethnic minorities and immigrants.”</a:t>
            </a:r>
          </a:p>
        </p:txBody>
      </p:sp>
    </p:spTree>
    <p:extLst>
      <p:ext uri="{BB962C8B-B14F-4D97-AF65-F5344CB8AC3E}">
        <p14:creationId xmlns:p14="http://schemas.microsoft.com/office/powerpoint/2010/main" val="131972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Garibi</a:t>
            </a:r>
            <a:r>
              <a:rPr lang="en-US" i="1" dirty="0" smtClean="0"/>
              <a:t> </a:t>
            </a:r>
            <a:r>
              <a:rPr lang="en-US" i="1" dirty="0" err="1" smtClean="0"/>
              <a:t>Hatao</a:t>
            </a:r>
            <a:r>
              <a:rPr lang="en-US" i="1" dirty="0"/>
              <a:t> </a:t>
            </a:r>
            <a:r>
              <a:rPr lang="en-US" dirty="0" smtClean="0"/>
              <a:t>(abolish poverty)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blipFill>
            <a:blip r:embed="rId2">
              <a:alphaModFix amt="19000"/>
            </a:blip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r>
              <a:rPr lang="en-US" dirty="0"/>
              <a:t>In the early 1971 election 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smtClean="0"/>
              <a:t>Gandhi, </a:t>
            </a:r>
            <a:r>
              <a:rPr lang="en-US" dirty="0"/>
              <a:t>the </a:t>
            </a:r>
            <a:r>
              <a:rPr lang="en-US" dirty="0" smtClean="0"/>
              <a:t>former “dumb doll,” </a:t>
            </a:r>
            <a:r>
              <a:rPr lang="en-US" dirty="0"/>
              <a:t>positioned herself as the champion of the downtrodden, the masses, </a:t>
            </a:r>
            <a:r>
              <a:rPr lang="en-US"/>
              <a:t>and </a:t>
            </a:r>
            <a:r>
              <a:rPr lang="en-US" smtClean="0"/>
              <a:t>rhetorically attacked </a:t>
            </a:r>
            <a:r>
              <a:rPr lang="en-US" dirty="0"/>
              <a:t>privilege in all forms, the princes, the capitalists, the large landlords and the like.  </a:t>
            </a:r>
            <a:endParaRPr lang="en-US" dirty="0" smtClean="0"/>
          </a:p>
          <a:p>
            <a:r>
              <a:rPr lang="en-US" dirty="0" smtClean="0"/>
              <a:t>Adroitly turned </a:t>
            </a:r>
            <a:r>
              <a:rPr lang="en-US" dirty="0"/>
              <a:t>around of opposition slogan “Remove Indira” to “Remove </a:t>
            </a:r>
            <a:r>
              <a:rPr lang="en-US" dirty="0" smtClean="0"/>
              <a:t>Poverty.” </a:t>
            </a:r>
            <a:r>
              <a:rPr lang="en-US" dirty="0"/>
              <a:t>In fact </a:t>
            </a:r>
            <a:r>
              <a:rPr lang="en-US" dirty="0" smtClean="0"/>
              <a:t>“Abolish Poverty” </a:t>
            </a:r>
            <a:r>
              <a:rPr lang="en-US" dirty="0"/>
              <a:t>became her punchline for the </a:t>
            </a:r>
            <a:r>
              <a:rPr lang="en-US" dirty="0" smtClean="0"/>
              <a:t>election</a:t>
            </a:r>
            <a:endParaRPr lang="en-GB" dirty="0"/>
          </a:p>
          <a:p>
            <a:r>
              <a:rPr lang="en-US" dirty="0" smtClean="0"/>
              <a:t>Military victory over Pakistan (Bangladesh War), </a:t>
            </a:r>
            <a:r>
              <a:rPr lang="en-US" dirty="0"/>
              <a:t>gave her the crowning moment of her career later that year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1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smtClean="0"/>
              <a:t>Short Reign of a </a:t>
            </a:r>
            <a:r>
              <a:rPr lang="en-US" dirty="0" smtClean="0"/>
              <a:t>Victorious Goddess?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  <a:blipFill>
            <a:blip r:embed="rId2">
              <a:alphaModFix amt="19000"/>
            </a:blip>
            <a:stretch>
              <a:fillRect/>
            </a:stretch>
          </a:blipFill>
        </p:spPr>
        <p:txBody>
          <a:bodyPr>
            <a:normAutofit fontScale="92500"/>
          </a:bodyPr>
          <a:lstStyle/>
          <a:p>
            <a:r>
              <a:rPr lang="en-US" dirty="0" smtClean="0"/>
              <a:t>Early 1972 Mrs. Gandhi was seemingly in total control</a:t>
            </a:r>
          </a:p>
          <a:p>
            <a:r>
              <a:rPr lang="en-US" dirty="0" smtClean="0"/>
              <a:t>Compared (even by the opposition, such as leaders of the RSS) to </a:t>
            </a:r>
            <a:r>
              <a:rPr lang="en-US" i="1" dirty="0" err="1" smtClean="0"/>
              <a:t>Durga</a:t>
            </a:r>
            <a:r>
              <a:rPr lang="en-US" dirty="0" smtClean="0"/>
              <a:t>, the Hindu warrior Goddess who slays demons</a:t>
            </a:r>
          </a:p>
          <a:p>
            <a:r>
              <a:rPr lang="en-US" dirty="0" smtClean="0"/>
              <a:t>She was popular, had trounced the opposition, and had no political challengers in sight</a:t>
            </a:r>
          </a:p>
          <a:p>
            <a:r>
              <a:rPr lang="en-US" dirty="0" smtClean="0"/>
              <a:t>Yet, two years later there is a mass movement to oust her from office</a:t>
            </a:r>
          </a:p>
          <a:p>
            <a:r>
              <a:rPr lang="en-US" dirty="0" smtClean="0"/>
              <a:t>Three years later she has to suspend civil liberties, censor the press, and jail opposition to remain in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“the Syndicate”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Mostly the “party bosses” of Nehru’s times</a:t>
            </a:r>
          </a:p>
          <a:p>
            <a:r>
              <a:rPr lang="en-US" dirty="0" smtClean="0"/>
              <a:t>None of them could vie for Prime Minister position</a:t>
            </a:r>
          </a:p>
          <a:p>
            <a:r>
              <a:rPr lang="en-US" dirty="0" smtClean="0"/>
              <a:t>But feared a strong domineering figure like </a:t>
            </a:r>
            <a:r>
              <a:rPr lang="en-US" dirty="0" err="1" smtClean="0"/>
              <a:t>Morarji</a:t>
            </a:r>
            <a:r>
              <a:rPr lang="en-US" dirty="0" smtClean="0"/>
              <a:t> Desai</a:t>
            </a:r>
          </a:p>
          <a:p>
            <a:r>
              <a:rPr lang="en-US" dirty="0" smtClean="0"/>
              <a:t>Find alternative in </a:t>
            </a:r>
            <a:r>
              <a:rPr lang="en-US" dirty="0" err="1" smtClean="0"/>
              <a:t>Shastri</a:t>
            </a:r>
            <a:endParaRPr lang="en-US" dirty="0"/>
          </a:p>
        </p:txBody>
      </p:sp>
      <p:pic>
        <p:nvPicPr>
          <p:cNvPr id="6" name="Picture 2" descr="http://revisitingindia.files.wordpress.com/2013/07/syndicate.jpg?w=6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52658"/>
            <a:ext cx="4038600" cy="342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47799"/>
          </a:xfrm>
        </p:spPr>
        <p:txBody>
          <a:bodyPr/>
          <a:lstStyle/>
          <a:p>
            <a:r>
              <a:rPr lang="en-US" dirty="0" smtClean="0"/>
              <a:t>Important Players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705600" cy="4830651"/>
          </a:xfrm>
        </p:spPr>
        <p:txBody>
          <a:bodyPr>
            <a:normAutofit/>
          </a:bodyPr>
          <a:lstStyle/>
          <a:p>
            <a:r>
              <a:rPr lang="en-US" dirty="0" smtClean="0"/>
              <a:t>K. </a:t>
            </a:r>
            <a:r>
              <a:rPr lang="en-US" dirty="0" err="1" smtClean="0"/>
              <a:t>Kamaraj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Morarji</a:t>
            </a:r>
            <a:r>
              <a:rPr lang="en-US" dirty="0" smtClean="0"/>
              <a:t> Desai </a:t>
            </a:r>
          </a:p>
          <a:p>
            <a:endParaRPr lang="en-US" dirty="0"/>
          </a:p>
          <a:p>
            <a:r>
              <a:rPr lang="en-US" dirty="0" smtClean="0"/>
              <a:t>Lal Bahadur </a:t>
            </a:r>
            <a:r>
              <a:rPr lang="en-US" dirty="0" err="1" smtClean="0"/>
              <a:t>Shastri</a:t>
            </a:r>
            <a:endParaRPr lang="en-US" dirty="0" smtClean="0"/>
          </a:p>
          <a:p>
            <a:endParaRPr lang="en-US" dirty="0"/>
          </a:p>
          <a:p>
            <a:pPr algn="l"/>
            <a:r>
              <a:rPr lang="en-US" dirty="0" smtClean="0"/>
              <a:t>Do note, although she is interested, INDIRA GANDHI was not considered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533136"/>
            <a:ext cx="8572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291885"/>
            <a:ext cx="965942" cy="12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42835"/>
            <a:ext cx="18732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90600"/>
            <a:ext cx="7391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Shastri</a:t>
            </a:r>
            <a:r>
              <a:rPr lang="en-US" sz="4400" dirty="0" smtClean="0"/>
              <a:t> :  Main Problems Faced</a:t>
            </a:r>
          </a:p>
          <a:p>
            <a:endParaRPr lang="en-US" sz="4400" dirty="0"/>
          </a:p>
          <a:p>
            <a:r>
              <a:rPr lang="en-US" sz="4400" dirty="0" smtClean="0"/>
              <a:t>Naga Insurgency</a:t>
            </a:r>
          </a:p>
          <a:p>
            <a:r>
              <a:rPr lang="en-US" sz="4400" dirty="0" smtClean="0"/>
              <a:t>LANGUAGE Question</a:t>
            </a:r>
          </a:p>
          <a:p>
            <a:r>
              <a:rPr lang="en-US" sz="4400" dirty="0" smtClean="0"/>
              <a:t>Kashmir/ Pakistan = WAR Agriculture:  Shortages and Famine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247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48768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* Constitution = Hindi as national language</a:t>
            </a:r>
            <a:br>
              <a:rPr lang="en-US" sz="2200" dirty="0" smtClean="0"/>
            </a:br>
            <a:r>
              <a:rPr lang="en-US" sz="2200" dirty="0" smtClean="0"/>
              <a:t>* opposition from non </a:t>
            </a:r>
            <a:r>
              <a:rPr lang="en-US" sz="2200" dirty="0" err="1" smtClean="0"/>
              <a:t>hindi</a:t>
            </a:r>
            <a:r>
              <a:rPr lang="en-US" sz="2200" dirty="0" smtClean="0"/>
              <a:t>- SPEAKING states</a:t>
            </a:r>
            <a:br>
              <a:rPr lang="en-US" sz="2200" dirty="0" smtClean="0"/>
            </a:br>
            <a:r>
              <a:rPr lang="en-US" sz="2200" dirty="0" smtClean="0"/>
              <a:t>* compromise = English for 15 years as language of communication between state and federal, and within Federal government</a:t>
            </a:r>
            <a:br>
              <a:rPr lang="en-US" sz="2200" dirty="0" smtClean="0"/>
            </a:br>
            <a:r>
              <a:rPr lang="en-US" sz="2200" dirty="0" smtClean="0"/>
              <a:t>* Nehru die May 1964, Jan 26th 1965 was when national </a:t>
            </a:r>
            <a:r>
              <a:rPr lang="en-US" sz="2200" dirty="0" err="1" smtClean="0"/>
              <a:t>langUAGE</a:t>
            </a:r>
            <a:r>
              <a:rPr lang="en-US" sz="2200" dirty="0" smtClean="0"/>
              <a:t> to be inaugurated</a:t>
            </a:r>
            <a:br>
              <a:rPr lang="en-US" sz="2200" dirty="0" smtClean="0"/>
            </a:br>
            <a:r>
              <a:rPr lang="en-US" sz="2200" dirty="0" smtClean="0"/>
              <a:t>* resented by important figures in south India  Opposition led by the DMK’s C. </a:t>
            </a:r>
            <a:r>
              <a:rPr lang="en-US" sz="2200" dirty="0" err="1" smtClean="0"/>
              <a:t>Annadurai</a:t>
            </a:r>
            <a:r>
              <a:rPr lang="en-US" sz="2200" dirty="0" smtClean="0"/>
              <a:t>, huge protests again “demoness Hindi” immolations etc.  even From major INC figures such as </a:t>
            </a:r>
            <a:r>
              <a:rPr lang="en-US" sz="2200" dirty="0" err="1" smtClean="0"/>
              <a:t>Kamaraj</a:t>
            </a:r>
            <a:r>
              <a:rPr lang="en-US" sz="2200" dirty="0" smtClean="0"/>
              <a:t>, </a:t>
            </a:r>
            <a:r>
              <a:rPr lang="en-US" sz="2200" dirty="0" err="1" smtClean="0"/>
              <a:t>Nijalingappa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* </a:t>
            </a:r>
            <a:r>
              <a:rPr lang="en-US" sz="2200" dirty="0" err="1" smtClean="0"/>
              <a:t>Shastri</a:t>
            </a:r>
            <a:r>
              <a:rPr lang="en-US" sz="2200" dirty="0" smtClean="0"/>
              <a:t> give in, gracefully, though quite a champion of Hindi himself. 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1"/>
            <a:ext cx="7772400" cy="1142999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Language Question  (Hindi as National Language 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952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523999"/>
          </a:xfrm>
        </p:spPr>
        <p:txBody>
          <a:bodyPr/>
          <a:lstStyle/>
          <a:p>
            <a:r>
              <a:rPr lang="en-US" dirty="0" smtClean="0"/>
              <a:t>1965 War with Pakistan over Kashmir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77000" cy="4495800"/>
          </a:xfr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Abdullah:  Chou </a:t>
            </a:r>
            <a:r>
              <a:rPr lang="en-US" b="1" dirty="0" err="1" smtClean="0">
                <a:solidFill>
                  <a:schemeClr val="tx1"/>
                </a:solidFill>
              </a:rPr>
              <a:t>En</a:t>
            </a:r>
            <a:r>
              <a:rPr lang="en-US" b="1" dirty="0" smtClean="0">
                <a:solidFill>
                  <a:schemeClr val="tx1"/>
                </a:solidFill>
              </a:rPr>
              <a:t> Lai conversations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1962 War Context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Operation GIBRALTAR by AYUB KHAN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USSR Ceasefire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Shastri</a:t>
            </a:r>
            <a:r>
              <a:rPr lang="en-US" b="1" dirty="0" smtClean="0">
                <a:solidFill>
                  <a:schemeClr val="tx1"/>
                </a:solidFill>
              </a:rPr>
              <a:t> die in Tashkent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3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Return of the Syndicate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91200"/>
          </a:xfr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r>
              <a:rPr lang="en-US" dirty="0" smtClean="0"/>
              <a:t>Desai once again in the fray</a:t>
            </a:r>
          </a:p>
          <a:p>
            <a:r>
              <a:rPr lang="en-US" dirty="0" smtClean="0"/>
              <a:t>Syndicate fear Desai, as they had after Nehru’s death. Promote Indira Gandhi.  </a:t>
            </a:r>
          </a:p>
          <a:p>
            <a:r>
              <a:rPr lang="en-US" b="1" dirty="0"/>
              <a:t>Indira no relation to the Mahatma</a:t>
            </a:r>
            <a:r>
              <a:rPr lang="en-US" dirty="0"/>
              <a:t>, Nehru’s daughter married a </a:t>
            </a:r>
            <a:r>
              <a:rPr lang="en-US" dirty="0" err="1"/>
              <a:t>Parsi</a:t>
            </a:r>
            <a:r>
              <a:rPr lang="en-US" dirty="0"/>
              <a:t>, </a:t>
            </a:r>
            <a:r>
              <a:rPr lang="en-US" dirty="0" err="1"/>
              <a:t>Feroze</a:t>
            </a:r>
            <a:r>
              <a:rPr lang="en-US" dirty="0"/>
              <a:t> Gandhi, marriage not work</a:t>
            </a:r>
          </a:p>
          <a:p>
            <a:r>
              <a:rPr lang="en-US" dirty="0" smtClean="0"/>
              <a:t>The Syndicate hoped Indira would be a puppet and they, puppet masters. Referred to her as a “dumb doll” for whom they would speak</a:t>
            </a:r>
          </a:p>
          <a:p>
            <a:r>
              <a:rPr lang="en-US" dirty="0" smtClean="0"/>
              <a:t>She proved to be very different from their misconceptions about her!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9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problems of Indira Gandhi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562600"/>
          </a:xfr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FOOD SHORTAGES. </a:t>
            </a:r>
          </a:p>
          <a:p>
            <a:r>
              <a:rPr lang="en-US" dirty="0" smtClean="0"/>
              <a:t>A series of bad </a:t>
            </a:r>
            <a:r>
              <a:rPr lang="en-US" dirty="0"/>
              <a:t>monsoons, series, and lack of </a:t>
            </a:r>
            <a:r>
              <a:rPr lang="en-US" dirty="0" smtClean="0"/>
              <a:t>sufficient </a:t>
            </a:r>
            <a:r>
              <a:rPr lang="en-US" dirty="0"/>
              <a:t>attention to </a:t>
            </a:r>
            <a:r>
              <a:rPr lang="en-US" dirty="0" smtClean="0"/>
              <a:t>agriculture in the Nehru era</a:t>
            </a:r>
            <a:r>
              <a:rPr lang="en-US" dirty="0"/>
              <a:t>, results </a:t>
            </a:r>
            <a:r>
              <a:rPr lang="en-US" dirty="0" smtClean="0"/>
              <a:t>in near-famine </a:t>
            </a:r>
            <a:r>
              <a:rPr lang="en-US" dirty="0"/>
              <a:t>conditions.  </a:t>
            </a:r>
            <a:endParaRPr lang="en-US" dirty="0" smtClean="0"/>
          </a:p>
          <a:p>
            <a:pPr lvl="1"/>
            <a:r>
              <a:rPr lang="en-US" dirty="0" smtClean="0"/>
              <a:t>The Soviets were in </a:t>
            </a:r>
            <a:r>
              <a:rPr lang="en-US" dirty="0"/>
              <a:t>no position to provide grain, US was, but wanted </a:t>
            </a:r>
            <a:r>
              <a:rPr lang="en-US" dirty="0" smtClean="0"/>
              <a:t>support for US foreign policy in return (Vietnam war)</a:t>
            </a:r>
          </a:p>
          <a:p>
            <a:pPr lvl="1"/>
            <a:r>
              <a:rPr lang="en-US" dirty="0" smtClean="0"/>
              <a:t>US support came through PL 480 allowing India to pay in rupees for </a:t>
            </a:r>
            <a:r>
              <a:rPr lang="en-US" dirty="0" err="1" smtClean="0"/>
              <a:t>foodgrain</a:t>
            </a:r>
            <a:r>
              <a:rPr lang="en-US" dirty="0" smtClean="0"/>
              <a:t>.  Rupees held in </a:t>
            </a:r>
            <a:r>
              <a:rPr lang="en-US" dirty="0"/>
              <a:t>US accounts in </a:t>
            </a:r>
            <a:r>
              <a:rPr lang="en-US" dirty="0" smtClean="0"/>
              <a:t>India.  Much of the academic study of India through  National Resource Centers, </a:t>
            </a:r>
            <a:r>
              <a:rPr lang="en-US" dirty="0"/>
              <a:t>libraries, fellowships, study abroad programs </a:t>
            </a:r>
            <a:r>
              <a:rPr lang="en-US" dirty="0" smtClean="0"/>
              <a:t>were funded with that money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Regional separatism: Mizo</a:t>
            </a:r>
            <a:r>
              <a:rPr lang="en-US" dirty="0"/>
              <a:t>, Naga, Kashmir, </a:t>
            </a:r>
            <a:r>
              <a:rPr lang="en-US" dirty="0" smtClean="0"/>
              <a:t>Andhra</a:t>
            </a:r>
          </a:p>
          <a:p>
            <a:r>
              <a:rPr lang="en-US" dirty="0" smtClean="0"/>
              <a:t>Hindu nationalists</a:t>
            </a:r>
          </a:p>
          <a:p>
            <a:r>
              <a:rPr lang="en-US" dirty="0" smtClean="0"/>
              <a:t>General </a:t>
            </a:r>
            <a:r>
              <a:rPr lang="en-US" dirty="0"/>
              <a:t>mood of </a:t>
            </a:r>
            <a:r>
              <a:rPr lang="en-US" dirty="0" smtClean="0"/>
              <a:t>disaffection</a:t>
            </a:r>
            <a:r>
              <a:rPr lang="en-US" dirty="0"/>
              <a:t> </a:t>
            </a:r>
            <a:r>
              <a:rPr lang="en-US" dirty="0" smtClean="0"/>
              <a:t>not make Indira’s early years easy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1967 Elections and Naxalites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562600"/>
          </a:xfrm>
          <a:blipFill>
            <a:blip r:embed="rId2">
              <a:alphaModFix amt="30000"/>
            </a:blip>
            <a:stretch>
              <a:fillRect/>
            </a:stretch>
          </a:blip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FOURTH general </a:t>
            </a:r>
            <a:r>
              <a:rPr lang="en-US" dirty="0"/>
              <a:t>elections </a:t>
            </a:r>
            <a:r>
              <a:rPr lang="en-US" dirty="0" smtClean="0"/>
              <a:t>in </a:t>
            </a:r>
            <a:r>
              <a:rPr lang="en-US" dirty="0"/>
              <a:t>1967  (1952-57-62-67) </a:t>
            </a:r>
            <a:r>
              <a:rPr lang="en-US" dirty="0" smtClean="0"/>
              <a:t>Elections </a:t>
            </a:r>
            <a:r>
              <a:rPr lang="en-US" dirty="0"/>
              <a:t>no longer a novelty, but </a:t>
            </a:r>
            <a:r>
              <a:rPr lang="en-US" dirty="0" smtClean="0"/>
              <a:t>a </a:t>
            </a:r>
            <a:r>
              <a:rPr lang="en-US" dirty="0"/>
              <a:t>5-yearly festival</a:t>
            </a:r>
            <a:r>
              <a:rPr lang="en-US" dirty="0" smtClean="0"/>
              <a:t>!</a:t>
            </a:r>
          </a:p>
          <a:p>
            <a:r>
              <a:rPr lang="en-US" dirty="0" smtClean="0"/>
              <a:t>For </a:t>
            </a:r>
            <a:r>
              <a:rPr lang="en-US" dirty="0"/>
              <a:t>a newly elected PM, </a:t>
            </a:r>
            <a:r>
              <a:rPr lang="en-US" dirty="0" smtClean="0"/>
              <a:t> </a:t>
            </a:r>
            <a:r>
              <a:rPr lang="en-US" dirty="0"/>
              <a:t>beholden to the SYNDICATE for her position, </a:t>
            </a:r>
            <a:r>
              <a:rPr lang="en-US" dirty="0" smtClean="0"/>
              <a:t>not </a:t>
            </a:r>
            <a:r>
              <a:rPr lang="en-US" dirty="0"/>
              <a:t>a great result. </a:t>
            </a:r>
            <a:r>
              <a:rPr lang="en-US" dirty="0" smtClean="0"/>
              <a:t>INC still held a </a:t>
            </a:r>
            <a:r>
              <a:rPr lang="en-US" dirty="0"/>
              <a:t>majority in Parliament, but </a:t>
            </a:r>
            <a:r>
              <a:rPr lang="en-US" dirty="0" smtClean="0"/>
              <a:t>lost </a:t>
            </a:r>
            <a:r>
              <a:rPr lang="en-US" dirty="0"/>
              <a:t>in many </a:t>
            </a:r>
            <a:r>
              <a:rPr lang="en-US" dirty="0" smtClean="0"/>
              <a:t>states</a:t>
            </a:r>
          </a:p>
          <a:p>
            <a:r>
              <a:rPr lang="en-US" dirty="0" smtClean="0"/>
              <a:t>Better </a:t>
            </a:r>
            <a:r>
              <a:rPr lang="en-US" dirty="0"/>
              <a:t>coordination among </a:t>
            </a:r>
            <a:r>
              <a:rPr lang="en-US" dirty="0" smtClean="0"/>
              <a:t>opposition </a:t>
            </a:r>
            <a:r>
              <a:rPr lang="en-US" dirty="0"/>
              <a:t>(see table on p </a:t>
            </a:r>
            <a:r>
              <a:rPr lang="en-US" dirty="0" smtClean="0"/>
              <a:t>420) Serious challenges </a:t>
            </a:r>
            <a:r>
              <a:rPr lang="en-US" dirty="0"/>
              <a:t>from DMK in </a:t>
            </a:r>
            <a:r>
              <a:rPr lang="en-US" dirty="0" smtClean="0"/>
              <a:t>south </a:t>
            </a:r>
            <a:r>
              <a:rPr lang="en-US" dirty="0"/>
              <a:t>where </a:t>
            </a:r>
            <a:r>
              <a:rPr lang="en-US" dirty="0" smtClean="0"/>
              <a:t>MGR emerges as </a:t>
            </a:r>
            <a:r>
              <a:rPr lang="en-US" dirty="0"/>
              <a:t>a political </a:t>
            </a:r>
            <a:r>
              <a:rPr lang="en-US" dirty="0" smtClean="0"/>
              <a:t>figure</a:t>
            </a:r>
            <a:endParaRPr lang="en-GB" dirty="0"/>
          </a:p>
          <a:p>
            <a:r>
              <a:rPr lang="en-US" dirty="0" smtClean="0"/>
              <a:t>Most significant challenge though </a:t>
            </a:r>
            <a:r>
              <a:rPr lang="en-US" dirty="0"/>
              <a:t>from </a:t>
            </a:r>
            <a:r>
              <a:rPr lang="en-US" dirty="0" smtClean="0"/>
              <a:t>the Left</a:t>
            </a:r>
            <a:r>
              <a:rPr lang="en-US" dirty="0"/>
              <a:t>.  Why?  </a:t>
            </a:r>
            <a:r>
              <a:rPr lang="en-US" dirty="0" smtClean="0"/>
              <a:t>Poverty</a:t>
            </a:r>
            <a:r>
              <a:rPr lang="en-US" dirty="0"/>
              <a:t>, food shortages, no real progress for the agricultural workers, who NOW FELT DEMOCRATICALLY EMPOWERED, </a:t>
            </a:r>
            <a:r>
              <a:rPr lang="en-US" dirty="0" smtClean="0"/>
              <a:t>and had choices</a:t>
            </a:r>
          </a:p>
          <a:p>
            <a:r>
              <a:rPr lang="en-US" dirty="0" smtClean="0"/>
              <a:t>Though illiterate made </a:t>
            </a:r>
            <a:r>
              <a:rPr lang="en-US" dirty="0"/>
              <a:t>savvy political choices, often voting for </a:t>
            </a:r>
            <a:r>
              <a:rPr lang="en-US" dirty="0" smtClean="0"/>
              <a:t>different </a:t>
            </a:r>
            <a:r>
              <a:rPr lang="en-US" dirty="0"/>
              <a:t>parties for national and state </a:t>
            </a:r>
            <a:r>
              <a:rPr lang="en-US" dirty="0" smtClean="0"/>
              <a:t>elections. </a:t>
            </a:r>
            <a:r>
              <a:rPr lang="en-US" dirty="0"/>
              <a:t>In 1967 lost not only KERALA</a:t>
            </a:r>
            <a:r>
              <a:rPr lang="en-US" dirty="0" smtClean="0"/>
              <a:t>, but </a:t>
            </a:r>
            <a:r>
              <a:rPr lang="en-US" dirty="0"/>
              <a:t>also WEST BENGAL </a:t>
            </a:r>
            <a:r>
              <a:rPr lang="en-US" dirty="0" smtClean="0"/>
              <a:t>to Communists (even though the Communist party split between </a:t>
            </a:r>
            <a:r>
              <a:rPr lang="en-US" dirty="0"/>
              <a:t>the CPI and new party the </a:t>
            </a:r>
            <a:r>
              <a:rPr lang="en-US" dirty="0" smtClean="0"/>
              <a:t>CPI (Marxist)</a:t>
            </a:r>
          </a:p>
          <a:p>
            <a:r>
              <a:rPr lang="en-US" dirty="0" smtClean="0"/>
              <a:t>Led </a:t>
            </a:r>
            <a:r>
              <a:rPr lang="en-US" dirty="0"/>
              <a:t>to changes in Bengal, which you can read about in </a:t>
            </a:r>
            <a:r>
              <a:rPr lang="en-US" dirty="0" smtClean="0"/>
              <a:t>textbook. Of greater significance </a:t>
            </a:r>
            <a:r>
              <a:rPr lang="en-US" dirty="0"/>
              <a:t>was the rise of the </a:t>
            </a:r>
            <a:r>
              <a:rPr lang="en-US" dirty="0" smtClean="0"/>
              <a:t>NAXALITE movement</a:t>
            </a:r>
          </a:p>
          <a:p>
            <a:r>
              <a:rPr lang="en-US" dirty="0" smtClean="0"/>
              <a:t>Start as a </a:t>
            </a:r>
            <a:r>
              <a:rPr lang="en-US" dirty="0"/>
              <a:t>peasant movement in </a:t>
            </a:r>
            <a:r>
              <a:rPr lang="en-US" dirty="0" smtClean="0"/>
              <a:t>NAXALBARI (hence Naxalite) in rural </a:t>
            </a:r>
            <a:r>
              <a:rPr lang="en-US" dirty="0"/>
              <a:t>north Bengal, but soon inspired students and foreign radicals as </a:t>
            </a:r>
            <a:r>
              <a:rPr lang="en-US" dirty="0" smtClean="0"/>
              <a:t>well</a:t>
            </a:r>
          </a:p>
          <a:p>
            <a:r>
              <a:rPr lang="en-US" dirty="0" smtClean="0"/>
              <a:t>  This </a:t>
            </a:r>
            <a:r>
              <a:rPr lang="en-US" dirty="0"/>
              <a:t>is 1968, students across the world protesting, barricades in Paris, student protests in the </a:t>
            </a:r>
            <a:r>
              <a:rPr lang="en-US" dirty="0" smtClean="0"/>
              <a:t>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1205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Nehru to Indira</vt:lpstr>
      <vt:lpstr>Role of “the Syndicate”</vt:lpstr>
      <vt:lpstr>Important Players</vt:lpstr>
      <vt:lpstr>PowerPoint Presentation</vt:lpstr>
      <vt:lpstr>* Constitution = Hindi as national language * opposition from non hindi- SPEAKING states * compromise = English for 15 years as language of communication between state and federal, and within Federal government * Nehru die May 1964, Jan 26th 1965 was when national langUAGE to be inaugurated * resented by important figures in south India  Opposition led by the DMK’s C. Annadurai, huge protests again “demoness Hindi” immolations etc.  even From major INC figures such as Kamaraj, Nijalingappa * Shastri give in, gracefully, though quite a champion of Hindi himself. </vt:lpstr>
      <vt:lpstr>1965 War with Pakistan over Kashmir </vt:lpstr>
      <vt:lpstr>Return of the Syndicate </vt:lpstr>
      <vt:lpstr>Many problems of Indira Gandhi</vt:lpstr>
      <vt:lpstr>1967 Elections and Naxalites</vt:lpstr>
      <vt:lpstr>Democracy and Populism</vt:lpstr>
      <vt:lpstr>Populism and Democracy</vt:lpstr>
      <vt:lpstr>Garibi Hatao (abolish poverty)</vt:lpstr>
      <vt:lpstr>Short Reign of a Victorious Goddess?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Nehru to Indira</dc:title>
  <dc:creator>sj</dc:creator>
  <cp:lastModifiedBy>Sanjay Joshi</cp:lastModifiedBy>
  <cp:revision>26</cp:revision>
  <dcterms:created xsi:type="dcterms:W3CDTF">2015-03-12T17:42:18Z</dcterms:created>
  <dcterms:modified xsi:type="dcterms:W3CDTF">2022-03-22T18:42:26Z</dcterms:modified>
</cp:coreProperties>
</file>