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77" r:id="rId14"/>
    <p:sldId id="279" r:id="rId15"/>
    <p:sldId id="278" r:id="rId16"/>
    <p:sldId id="280" r:id="rId17"/>
    <p:sldId id="281" r:id="rId18"/>
    <p:sldId id="268" r:id="rId19"/>
    <p:sldId id="269" r:id="rId20"/>
    <p:sldId id="270" r:id="rId21"/>
    <p:sldId id="271" r:id="rId22"/>
    <p:sldId id="272" r:id="rId23"/>
    <p:sldId id="273" r:id="rId24"/>
    <p:sldId id="274" r:id="rId25"/>
    <p:sldId id="275" r:id="rId26"/>
    <p:sldId id="276" r:id="rId27"/>
    <p:sldId id="283" r:id="rId28"/>
    <p:sldId id="284" r:id="rId29"/>
    <p:sldId id="282"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8D5A56-C970-4FDA-8D2C-B499DFB6B579}"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362935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D5A56-C970-4FDA-8D2C-B499DFB6B579}"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118527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D5A56-C970-4FDA-8D2C-B499DFB6B579}"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18879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D5A56-C970-4FDA-8D2C-B499DFB6B579}"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279478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D5A56-C970-4FDA-8D2C-B499DFB6B579}"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284690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D5A56-C970-4FDA-8D2C-B499DFB6B579}"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9329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D5A56-C970-4FDA-8D2C-B499DFB6B579}" type="datetimeFigureOut">
              <a:rPr lang="en-US" smtClean="0"/>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35876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D5A56-C970-4FDA-8D2C-B499DFB6B579}" type="datetimeFigureOut">
              <a:rPr lang="en-US" smtClean="0"/>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36504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5A56-C970-4FDA-8D2C-B499DFB6B579}" type="datetimeFigureOut">
              <a:rPr lang="en-US" smtClean="0"/>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324973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D5A56-C970-4FDA-8D2C-B499DFB6B579}"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306716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D5A56-C970-4FDA-8D2C-B499DFB6B579}"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AC770-60A1-4E00-BDAC-D22EF4252330}" type="slidenum">
              <a:rPr lang="en-US" smtClean="0"/>
              <a:t>‹#›</a:t>
            </a:fld>
            <a:endParaRPr lang="en-US"/>
          </a:p>
        </p:txBody>
      </p:sp>
    </p:spTree>
    <p:extLst>
      <p:ext uri="{BB962C8B-B14F-4D97-AF65-F5344CB8AC3E}">
        <p14:creationId xmlns:p14="http://schemas.microsoft.com/office/powerpoint/2010/main" val="229178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D5A56-C970-4FDA-8D2C-B499DFB6B579}" type="datetimeFigureOut">
              <a:rPr lang="en-US" smtClean="0"/>
              <a:t>2/22/2023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AC770-60A1-4E00-BDAC-D22EF4252330}" type="slidenum">
              <a:rPr lang="en-US" smtClean="0"/>
              <a:t>‹#›</a:t>
            </a:fld>
            <a:endParaRPr lang="en-US"/>
          </a:p>
        </p:txBody>
      </p:sp>
    </p:spTree>
    <p:extLst>
      <p:ext uri="{BB962C8B-B14F-4D97-AF65-F5344CB8AC3E}">
        <p14:creationId xmlns:p14="http://schemas.microsoft.com/office/powerpoint/2010/main" val="424049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psofindia.com/gujarat/temples/somnath-temple-location-map.jp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media.indiatimes.in/media/content/2015/Dec/raju_1449127643.jpg" TargetMode="External"/><Relationship Id="rId4" Type="http://schemas.openxmlformats.org/officeDocument/2006/relationships/hyperlink" Target="https://upload.wikimedia.org/wikipedia/commons/f/f2/Somnath_temple_ruins_(1869).jp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telegraphindia.com/1101107/images/07shankar1.jpg" TargetMode="External"/><Relationship Id="rId3" Type="http://schemas.openxmlformats.org/officeDocument/2006/relationships/hyperlink" Target="http://www.thebetterindia.com/9941/10-photographs-india-first-general-elections-1952/" TargetMode="External"/><Relationship Id="rId7" Type="http://schemas.openxmlformats.org/officeDocument/2006/relationships/hyperlink" Target="http://www.istampgallery.com/wp-content/uploads/2014/12/420-Pandit-Govind-Ballabh-Pant.jp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thehindu.com/multimedia/dynamic/01144/15_avd_kamraj_1144620e.jpg" TargetMode="External"/><Relationship Id="rId5" Type="http://schemas.openxmlformats.org/officeDocument/2006/relationships/hyperlink" Target="https://s3-ap-southeast-1.amazonaws.com/scrollstorage/1395910625-399_1.jpg" TargetMode="External"/><Relationship Id="rId4" Type="http://schemas.openxmlformats.org/officeDocument/2006/relationships/hyperlink" Target="http://www.ingi.in/wp-content/uploads/2014/04/last-pic.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pload.wikimedia.org/wikipedia/en/b/b6/Potti_Sreeramulu.png" TargetMode="External"/><Relationship Id="rId2" Type="http://schemas.openxmlformats.org/officeDocument/2006/relationships/hyperlink" Target="http://www.sikh-history.com/sikhhist/images/portraits/tarasingh.jpg" TargetMode="External"/><Relationship Id="rId1" Type="http://schemas.openxmlformats.org/officeDocument/2006/relationships/slideLayout" Target="../slideLayouts/slideLayout2.xml"/><Relationship Id="rId4" Type="http://schemas.openxmlformats.org/officeDocument/2006/relationships/hyperlink" Target="http://dsal.uchicago.edu/reference/schwartzberg/fullscreen.html?object=11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image.slidesharecdn.com/contributionofparsistopoliticsandbusinessduring-141009051817-conversion-gate01/95/contribution-of-parsis-topolitics-and-business-during-colonial-era-21-638.jpg?cb=14128320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pload.wikimedia.org/wikipedia/commons/thumb/0/0c/IIT_Kharagpur_Old_Building_1951.jpg/220px-IIT_Kharagpur_Old_Building_1951.jpg" TargetMode="External"/><Relationship Id="rId2" Type="http://schemas.openxmlformats.org/officeDocument/2006/relationships/hyperlink" Target="http://www.frontline.in/multimedia/dynamic/01602/FL18_DOCU-BHAKRA_1602468g.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Article_370_of_the_Constitution_of_India" TargetMode="External"/><Relationship Id="rId3" Type="http://schemas.openxmlformats.org/officeDocument/2006/relationships/image" Target="../media/image4.png"/><Relationship Id="rId7" Type="http://schemas.openxmlformats.org/officeDocument/2006/relationships/hyperlink" Target="https://upload.wikimedia.org/wikipedia/commons/thumb/1/19/J&amp;K01low.jpg/300px-J&amp;K01low.jp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ountercurrents.org/wp-content/uploads/2018/03/Sheikh-Muhammad-Abdullah.jpg" TargetMode="External"/><Relationship Id="rId5" Type="http://schemas.openxmlformats.org/officeDocument/2006/relationships/hyperlink" Target="https://i2.wp.com/www.siasat.com/wp-content/uploads/2017/12/sheikh-abdullah-1.jpg?resize=800,427&amp;ssl=1" TargetMode="External"/><Relationship Id="rId4" Type="http://schemas.openxmlformats.org/officeDocument/2006/relationships/hyperlink" Target="https://i2.wp.com/thekashmirwalla.com/wp-content/uploads/2013/12/Maharaja-Hasri-Singh_Dogra-Ruler.jpg?fit=354,450&amp;ssl=1" TargetMode="External"/><Relationship Id="rId9" Type="http://schemas.openxmlformats.org/officeDocument/2006/relationships/hyperlink" Target="https://undocs.org/S/RES/47(194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jan.ucc.nau.edu/~sj6/314HND01.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mages.indiatvnews.com/politicsnational/IndiaTv4e6534_patel-nehru.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Nehru’s India	</a:t>
            </a:r>
          </a:p>
        </p:txBody>
      </p:sp>
      <p:sp>
        <p:nvSpPr>
          <p:cNvPr id="3" name="Subtitle 2"/>
          <p:cNvSpPr>
            <a:spLocks noGrp="1"/>
          </p:cNvSpPr>
          <p:nvPr>
            <p:ph type="subTitle" idx="1"/>
          </p:nvPr>
        </p:nvSpPr>
        <p:spPr/>
        <p:txBody>
          <a:bodyPr/>
          <a:lstStyle/>
          <a:p>
            <a:r>
              <a:rPr lang="en-US" dirty="0"/>
              <a:t>1947-1963</a:t>
            </a:r>
          </a:p>
        </p:txBody>
      </p:sp>
    </p:spTree>
    <p:extLst>
      <p:ext uri="{BB962C8B-B14F-4D97-AF65-F5344CB8AC3E}">
        <p14:creationId xmlns:p14="http://schemas.microsoft.com/office/powerpoint/2010/main" val="76681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Disagreement over NATURE of the new Indian State:  Specifically, the place of Secularism</a:t>
            </a:r>
          </a:p>
        </p:txBody>
      </p:sp>
      <p:sp>
        <p:nvSpPr>
          <p:cNvPr id="3" name="Content Placeholder 2"/>
          <p:cNvSpPr>
            <a:spLocks noGrp="1"/>
          </p:cNvSpPr>
          <p:nvPr>
            <p:ph idx="1"/>
          </p:nvPr>
        </p:nvSpPr>
        <p:spPr>
          <a:xfrm>
            <a:off x="0" y="1825624"/>
            <a:ext cx="12192000" cy="5032375"/>
          </a:xfrm>
        </p:spPr>
        <p:txBody>
          <a:bodyPr>
            <a:normAutofit fontScale="92500" lnSpcReduction="10000"/>
          </a:bodyPr>
          <a:lstStyle/>
          <a:p>
            <a:r>
              <a:rPr lang="en-US" b="1" i="0" u="none" strike="noStrike" baseline="0" dirty="0"/>
              <a:t>Question </a:t>
            </a:r>
            <a:r>
              <a:rPr lang="en-US" b="1" dirty="0"/>
              <a:t>earlier came up in the Constituent Assembly (</a:t>
            </a:r>
            <a:r>
              <a:rPr lang="en-US" b="1" i="0" u="none" strike="noStrike" baseline="0" dirty="0"/>
              <a:t>WHAT WERE THE MAIN ISSUES? )</a:t>
            </a:r>
          </a:p>
          <a:p>
            <a:r>
              <a:rPr lang="en-US" b="1" dirty="0"/>
              <a:t>Now differences between the two on policy towards Minorities, mainly Indian Muslims </a:t>
            </a:r>
            <a:r>
              <a:rPr lang="en-US" b="0" i="0" u="none" strike="noStrike" baseline="0" dirty="0"/>
              <a:t>see p 140.  </a:t>
            </a:r>
          </a:p>
          <a:p>
            <a:r>
              <a:rPr lang="en-US" b="0" i="0" u="none" strike="noStrike" baseline="0" dirty="0"/>
              <a:t>For Nehru it was important  to make minorities feel secure, to feel they belong.  Did not question their loyalty.  </a:t>
            </a:r>
          </a:p>
          <a:p>
            <a:r>
              <a:rPr lang="en-US" b="0" i="0" u="none" strike="noStrike" baseline="0" dirty="0"/>
              <a:t>Patel, different.  It was THEIR (i.e., the Minorities’) responsibility to remove doubts Hindus had of their loyalty.  REFER PANDEY essay</a:t>
            </a:r>
          </a:p>
          <a:p>
            <a:r>
              <a:rPr lang="en-US" b="0" i="0" u="none" strike="noStrike" baseline="0" dirty="0"/>
              <a:t>VERY important.  If you understand the difference in policy and outlook between Nehru</a:t>
            </a:r>
            <a:r>
              <a:rPr lang="en-US" b="0" i="0" u="none" strike="noStrike" dirty="0"/>
              <a:t> and Patel on </a:t>
            </a:r>
            <a:r>
              <a:rPr lang="en-US" b="0" i="0" u="none" strike="noStrike" baseline="0" dirty="0"/>
              <a:t>this point, you understand a very important</a:t>
            </a:r>
            <a:r>
              <a:rPr lang="en-US" b="0" i="0" u="none" strike="noStrike" dirty="0"/>
              <a:t> strand running through </a:t>
            </a:r>
            <a:r>
              <a:rPr lang="en-US" b="0" i="0" u="none" strike="noStrike" baseline="0" dirty="0"/>
              <a:t>the rest of India’s history.  </a:t>
            </a:r>
          </a:p>
          <a:p>
            <a:r>
              <a:rPr lang="en-US" b="0" i="0" u="none" strike="noStrike" baseline="0" dirty="0"/>
              <a:t>Difference in outlook toward SECULARISM.  Nehru = public official DISTANCE from all religions; Prasad, that EQUAL RESPECT.</a:t>
            </a:r>
          </a:p>
          <a:p>
            <a:endParaRPr lang="en-US" dirty="0"/>
          </a:p>
        </p:txBody>
      </p:sp>
    </p:spTree>
    <p:extLst>
      <p:ext uri="{BB962C8B-B14F-4D97-AF65-F5344CB8AC3E}">
        <p14:creationId xmlns:p14="http://schemas.microsoft.com/office/powerpoint/2010/main" val="224714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536"/>
          </a:xfrm>
        </p:spPr>
        <p:txBody>
          <a:bodyPr>
            <a:normAutofit fontScale="90000"/>
          </a:bodyPr>
          <a:lstStyle/>
          <a:p>
            <a:r>
              <a:rPr lang="en-US" dirty="0"/>
              <a:t>SOMNATH</a:t>
            </a:r>
          </a:p>
        </p:txBody>
      </p:sp>
      <p:sp>
        <p:nvSpPr>
          <p:cNvPr id="3" name="Content Placeholder 2"/>
          <p:cNvSpPr>
            <a:spLocks noGrp="1"/>
          </p:cNvSpPr>
          <p:nvPr>
            <p:ph idx="1"/>
          </p:nvPr>
        </p:nvSpPr>
        <p:spPr>
          <a:xfrm>
            <a:off x="838200" y="980662"/>
            <a:ext cx="10515600" cy="5196301"/>
          </a:xfrm>
          <a:blipFill dpi="0" rotWithShape="1">
            <a:blip r:embed="rId2">
              <a:alphaModFix amt="36000"/>
            </a:blip>
            <a:srcRect/>
            <a:stretch>
              <a:fillRect/>
            </a:stretch>
          </a:blipFill>
        </p:spPr>
        <p:txBody>
          <a:bodyPr/>
          <a:lstStyle/>
          <a:p>
            <a:pPr lvl="0"/>
            <a:r>
              <a:rPr lang="en-US" sz="2400" dirty="0">
                <a:solidFill>
                  <a:prstClr val="black"/>
                </a:solidFill>
                <a:hlinkClick r:id="rId3"/>
              </a:rPr>
              <a:t>SOMNATH (location link) </a:t>
            </a:r>
            <a:endParaRPr lang="en-US" sz="2400" dirty="0">
              <a:solidFill>
                <a:prstClr val="black"/>
              </a:solidFill>
            </a:endParaRPr>
          </a:p>
          <a:p>
            <a:r>
              <a:rPr lang="en-US" dirty="0">
                <a:solidFill>
                  <a:prstClr val="black"/>
                </a:solidFill>
              </a:rPr>
              <a:t>What was the Issue?</a:t>
            </a:r>
          </a:p>
          <a:p>
            <a:pPr lvl="1"/>
            <a:r>
              <a:rPr lang="en-US" dirty="0">
                <a:solidFill>
                  <a:prstClr val="black"/>
                </a:solidFill>
                <a:hlinkClick r:id="rId4"/>
              </a:rPr>
              <a:t>Rebuilding of Temple</a:t>
            </a:r>
            <a:endParaRPr lang="en-US" dirty="0">
              <a:solidFill>
                <a:prstClr val="black"/>
              </a:solidFill>
            </a:endParaRPr>
          </a:p>
          <a:p>
            <a:pPr lvl="1"/>
            <a:r>
              <a:rPr lang="en-US" dirty="0">
                <a:solidFill>
                  <a:prstClr val="black"/>
                </a:solidFill>
              </a:rPr>
              <a:t>Claimed to have been destroyed by a Muslim invader in 1024</a:t>
            </a:r>
          </a:p>
          <a:p>
            <a:pPr lvl="1"/>
            <a:r>
              <a:rPr lang="en-US" dirty="0">
                <a:solidFill>
                  <a:prstClr val="black"/>
                </a:solidFill>
              </a:rPr>
              <a:t>KM </a:t>
            </a:r>
            <a:r>
              <a:rPr lang="en-US" dirty="0" err="1">
                <a:solidFill>
                  <a:prstClr val="black"/>
                </a:solidFill>
              </a:rPr>
              <a:t>Munshi</a:t>
            </a:r>
            <a:r>
              <a:rPr lang="en-US" dirty="0">
                <a:solidFill>
                  <a:prstClr val="black"/>
                </a:solidFill>
              </a:rPr>
              <a:t> wants to rebuild as symbol of “National” pride</a:t>
            </a:r>
          </a:p>
          <a:p>
            <a:pPr lvl="1"/>
            <a:r>
              <a:rPr lang="en-US" dirty="0">
                <a:solidFill>
                  <a:prstClr val="black"/>
                </a:solidFill>
              </a:rPr>
              <a:t>Nehru saw it as act of HINDU pride, sectarian and divisive</a:t>
            </a:r>
          </a:p>
          <a:p>
            <a:r>
              <a:rPr lang="en-US" dirty="0">
                <a:solidFill>
                  <a:prstClr val="black"/>
                </a:solidFill>
              </a:rPr>
              <a:t>PATEL gave rebuilding his support</a:t>
            </a:r>
          </a:p>
          <a:p>
            <a:r>
              <a:rPr lang="en-US" dirty="0">
                <a:solidFill>
                  <a:prstClr val="black"/>
                </a:solidFill>
              </a:rPr>
              <a:t>Differences between Nehru and </a:t>
            </a:r>
            <a:r>
              <a:rPr lang="en-US" dirty="0">
                <a:solidFill>
                  <a:prstClr val="black"/>
                </a:solidFill>
                <a:hlinkClick r:id="rId5"/>
              </a:rPr>
              <a:t>PRASAD</a:t>
            </a:r>
            <a:r>
              <a:rPr lang="en-US" dirty="0">
                <a:solidFill>
                  <a:prstClr val="black"/>
                </a:solidFill>
              </a:rPr>
              <a:t>?  (Who WAS Prasad?)</a:t>
            </a:r>
          </a:p>
          <a:p>
            <a:pPr lvl="1"/>
            <a:r>
              <a:rPr lang="en-US" b="0" i="0" u="none" strike="noStrike" baseline="0" dirty="0"/>
              <a:t>Difference in outlook toward SECULARISM.  Nehru = public official DISTANCE from all religions; Prasad, that EQUAL RESPECT for all religions, including Hinduism.</a:t>
            </a:r>
            <a:endParaRPr lang="en-US" dirty="0"/>
          </a:p>
        </p:txBody>
      </p:sp>
    </p:spTree>
    <p:extLst>
      <p:ext uri="{BB962C8B-B14F-4D97-AF65-F5344CB8AC3E}">
        <p14:creationId xmlns:p14="http://schemas.microsoft.com/office/powerpoint/2010/main" val="166168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45703"/>
          </a:xfrm>
        </p:spPr>
        <p:txBody>
          <a:bodyPr/>
          <a:lstStyle/>
          <a:p>
            <a:r>
              <a:rPr lang="en-US" dirty="0"/>
              <a:t>ELECTIONS 1952:  Biggest Gamble in History?</a:t>
            </a:r>
          </a:p>
        </p:txBody>
      </p:sp>
      <p:sp>
        <p:nvSpPr>
          <p:cNvPr id="3" name="Content Placeholder 2"/>
          <p:cNvSpPr>
            <a:spLocks noGrp="1"/>
          </p:cNvSpPr>
          <p:nvPr>
            <p:ph idx="1"/>
          </p:nvPr>
        </p:nvSpPr>
        <p:spPr>
          <a:xfrm>
            <a:off x="0" y="1086678"/>
            <a:ext cx="12192000" cy="5771322"/>
          </a:xfrm>
          <a:blipFill dpi="0" rotWithShape="1">
            <a:blip r:embed="rId2">
              <a:alphaModFix amt="24000"/>
            </a:blip>
            <a:srcRect/>
            <a:stretch>
              <a:fillRect/>
            </a:stretch>
          </a:blipFill>
        </p:spPr>
        <p:txBody>
          <a:bodyPr/>
          <a:lstStyle/>
          <a:p>
            <a:r>
              <a:rPr lang="en-US" b="1" i="0" u="none" strike="noStrike" baseline="0" dirty="0">
                <a:hlinkClick r:id="rId3"/>
              </a:rPr>
              <a:t>HUGE undertaking</a:t>
            </a:r>
            <a:r>
              <a:rPr lang="en-US" b="1" i="0" u="none" strike="noStrike" baseline="0" dirty="0"/>
              <a:t>.  176 million first time voters, 85% of whom were illiterate, voting for over 4500 seats in central and state elections, in an area over 1 million </a:t>
            </a:r>
            <a:r>
              <a:rPr lang="en-US" b="1" i="0" u="none" strike="noStrike" baseline="0" dirty="0" err="1"/>
              <a:t>sq</a:t>
            </a:r>
            <a:r>
              <a:rPr lang="en-US" b="1" i="0" u="none" strike="noStrike" baseline="0" dirty="0"/>
              <a:t> miles</a:t>
            </a:r>
          </a:p>
          <a:p>
            <a:r>
              <a:rPr lang="en-US" b="0" i="0" u="none" strike="noStrike" baseline="0" dirty="0"/>
              <a:t>Lots of opposition to Nehru and INC, from left, extreme left, right, and extreme right.  </a:t>
            </a:r>
            <a:r>
              <a:rPr lang="en-US" b="0" i="0" u="none" strike="noStrike" baseline="0" dirty="0">
                <a:hlinkClick r:id="rId4"/>
              </a:rPr>
              <a:t>Nehru</a:t>
            </a:r>
            <a:r>
              <a:rPr lang="en-US" b="0" i="0" u="none" strike="noStrike" baseline="0" dirty="0"/>
              <a:t> “travel more than sleep and talk more than travel” covers enormous ground, </a:t>
            </a:r>
            <a:r>
              <a:rPr lang="en-US" b="0" i="0" u="none" strike="noStrike" baseline="0" dirty="0">
                <a:hlinkClick r:id="rId5"/>
              </a:rPr>
              <a:t>reach huge variety of audiences</a:t>
            </a:r>
            <a:r>
              <a:rPr lang="en-US" b="0" i="0" u="none" strike="noStrike" baseline="0" dirty="0"/>
              <a:t>, and turns on his considerable charisma.</a:t>
            </a:r>
          </a:p>
          <a:p>
            <a:pPr algn="just"/>
            <a:r>
              <a:rPr lang="en-US" dirty="0"/>
              <a:t>BUT, book does not highlight Nehru’s lieutenants.  The State-level “bosses” of the INC, </a:t>
            </a:r>
            <a:r>
              <a:rPr lang="en-US" b="0" i="0" u="none" strike="noStrike" baseline="0" dirty="0">
                <a:hlinkClick r:id="rId6"/>
              </a:rPr>
              <a:t>KAMRAJ</a:t>
            </a:r>
            <a:r>
              <a:rPr lang="en-US" b="0" i="0" u="none" strike="noStrike" baseline="0" dirty="0"/>
              <a:t> in what was still called the state of MADRAS, or </a:t>
            </a:r>
            <a:r>
              <a:rPr lang="en-US" b="0" i="0" u="none" strike="noStrike" baseline="0" dirty="0">
                <a:hlinkClick r:id="rId7"/>
              </a:rPr>
              <a:t>PANT</a:t>
            </a:r>
            <a:r>
              <a:rPr lang="en-US" b="0" i="0" u="none" strike="noStrike" baseline="0" dirty="0"/>
              <a:t> in United Provinces, or </a:t>
            </a:r>
            <a:r>
              <a:rPr lang="en-US" b="0" i="0" u="none" strike="noStrike" baseline="0" dirty="0">
                <a:hlinkClick r:id="rId8"/>
              </a:rPr>
              <a:t>RAY</a:t>
            </a:r>
            <a:r>
              <a:rPr lang="en-US" b="0" i="0" u="none" strike="noStrike" baseline="0" dirty="0"/>
              <a:t> in Bengal </a:t>
            </a:r>
          </a:p>
          <a:p>
            <a:pPr lvl="1" algn="just"/>
            <a:r>
              <a:rPr lang="en-US" b="0" i="0" u="none" strike="noStrike" baseline="0" dirty="0"/>
              <a:t>less intellectual, less idealistic, and probably more pragmatic than Nehru.</a:t>
            </a:r>
            <a:r>
              <a:rPr lang="en-US" b="0" i="0" u="none" strike="noStrike" dirty="0"/>
              <a:t>  Mor</a:t>
            </a:r>
            <a:r>
              <a:rPr lang="en-US" dirty="0"/>
              <a:t>e like PATEL</a:t>
            </a:r>
          </a:p>
          <a:p>
            <a:pPr lvl="1" algn="just"/>
            <a:r>
              <a:rPr lang="en-US" b="0" i="0" u="none" strike="noStrike" baseline="0" dirty="0"/>
              <a:t>Speaking to local issues, in local languages, and using a variety of tactics, including caste and religious appeals, which Nehru never did, they brought the vote out.  </a:t>
            </a:r>
          </a:p>
          <a:p>
            <a:pPr marL="457200" lvl="1" indent="0" algn="just">
              <a:buNone/>
            </a:pPr>
            <a:endParaRPr lang="en-US" dirty="0"/>
          </a:p>
        </p:txBody>
      </p:sp>
    </p:spTree>
    <p:extLst>
      <p:ext uri="{BB962C8B-B14F-4D97-AF65-F5344CB8AC3E}">
        <p14:creationId xmlns:p14="http://schemas.microsoft.com/office/powerpoint/2010/main" val="96314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Policy </a:t>
            </a:r>
          </a:p>
        </p:txBody>
      </p:sp>
      <p:sp>
        <p:nvSpPr>
          <p:cNvPr id="3" name="Content Placeholder 2"/>
          <p:cNvSpPr>
            <a:spLocks noGrp="1"/>
          </p:cNvSpPr>
          <p:nvPr>
            <p:ph idx="1"/>
          </p:nvPr>
        </p:nvSpPr>
        <p:spPr/>
        <p:txBody>
          <a:bodyPr/>
          <a:lstStyle/>
          <a:p>
            <a:r>
              <a:rPr lang="en-US" dirty="0"/>
              <a:t>Nehru’s own “baby”</a:t>
            </a:r>
          </a:p>
          <a:p>
            <a:r>
              <a:rPr lang="en-US" dirty="0"/>
              <a:t>Shaped by IDEOLOGY as well as CIRCUMSTANCE</a:t>
            </a:r>
          </a:p>
          <a:p>
            <a:r>
              <a:rPr lang="en-US" dirty="0"/>
              <a:t>BOTH dictate a distance from the superpowers in the Cold War era</a:t>
            </a:r>
          </a:p>
          <a:p>
            <a:r>
              <a:rPr lang="en-US" dirty="0"/>
              <a:t>Despite many changes in the last 70 years, specially since collapse of Soviet Union in 1991, </a:t>
            </a:r>
            <a:r>
              <a:rPr lang="en-US" dirty="0" err="1"/>
              <a:t>Nehruvian</a:t>
            </a:r>
            <a:r>
              <a:rPr lang="en-US" dirty="0"/>
              <a:t> ideas STILL significant in framing  elements of India’s foreign policy</a:t>
            </a:r>
          </a:p>
          <a:p>
            <a:r>
              <a:rPr lang="en-US" dirty="0"/>
              <a:t>We will look at the relations between newly-independent India and:</a:t>
            </a:r>
          </a:p>
          <a:p>
            <a:pPr lvl="1"/>
            <a:r>
              <a:rPr lang="en-US" dirty="0"/>
              <a:t>USA, Soviet Union, Cold War, NAM</a:t>
            </a:r>
          </a:p>
          <a:p>
            <a:pPr lvl="1"/>
            <a:r>
              <a:rPr lang="en-US" dirty="0"/>
              <a:t>China, Pakistan</a:t>
            </a:r>
          </a:p>
        </p:txBody>
      </p:sp>
    </p:spTree>
    <p:extLst>
      <p:ext uri="{BB962C8B-B14F-4D97-AF65-F5344CB8AC3E}">
        <p14:creationId xmlns:p14="http://schemas.microsoft.com/office/powerpoint/2010/main" val="58555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Non-Aligned Movement (NAM)</a:t>
            </a:r>
          </a:p>
        </p:txBody>
      </p:sp>
      <p:sp>
        <p:nvSpPr>
          <p:cNvPr id="3" name="Content Placeholder 2"/>
          <p:cNvSpPr>
            <a:spLocks noGrp="1"/>
          </p:cNvSpPr>
          <p:nvPr>
            <p:ph idx="1"/>
          </p:nvPr>
        </p:nvSpPr>
        <p:spPr>
          <a:xfrm>
            <a:off x="838200" y="1484242"/>
            <a:ext cx="10717696" cy="5247861"/>
          </a:xfrm>
        </p:spPr>
        <p:txBody>
          <a:bodyPr>
            <a:normAutofit/>
          </a:bodyPr>
          <a:lstStyle/>
          <a:p>
            <a:r>
              <a:rPr lang="en-US" dirty="0"/>
              <a:t>For Nehru and many others, post WWII was not simply the arena of the CW, but the time of national independence</a:t>
            </a:r>
          </a:p>
          <a:p>
            <a:r>
              <a:rPr lang="en-US" dirty="0"/>
              <a:t> India seen as vanguard of an inevitable, global, decolonization.  Which is what happened</a:t>
            </a:r>
          </a:p>
          <a:p>
            <a:r>
              <a:rPr lang="en-US" b="1" dirty="0"/>
              <a:t>For India as well as many other newly emerging countries, what was more important than the battle b/w US and </a:t>
            </a:r>
            <a:r>
              <a:rPr lang="en-US" b="1" dirty="0" err="1"/>
              <a:t>Sov</a:t>
            </a:r>
            <a:r>
              <a:rPr lang="en-US" b="1" dirty="0"/>
              <a:t> Union, was national independence and SOVEREIGNTY </a:t>
            </a:r>
          </a:p>
          <a:p>
            <a:r>
              <a:rPr lang="en-US" b="1" dirty="0"/>
              <a:t>Nehru, Sukarno and others believed these countries had less to gain from allying with either superpower and more with NAM  </a:t>
            </a:r>
          </a:p>
          <a:p>
            <a:r>
              <a:rPr lang="en-US" b="1" dirty="0"/>
              <a:t>The Asian Relations Conference in Delhi preceded India’s independence (pp 162-63) This was the first step, more to come, ultimately lead to NAM</a:t>
            </a:r>
            <a:endParaRPr lang="en-US" dirty="0"/>
          </a:p>
          <a:p>
            <a:endParaRPr lang="en-US" dirty="0"/>
          </a:p>
        </p:txBody>
      </p:sp>
    </p:spTree>
    <p:extLst>
      <p:ext uri="{BB962C8B-B14F-4D97-AF65-F5344CB8AC3E}">
        <p14:creationId xmlns:p14="http://schemas.microsoft.com/office/powerpoint/2010/main" val="375046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and the US</a:t>
            </a:r>
          </a:p>
        </p:txBody>
      </p:sp>
      <p:sp>
        <p:nvSpPr>
          <p:cNvPr id="3" name="Content Placeholder 2"/>
          <p:cNvSpPr>
            <a:spLocks noGrp="1"/>
          </p:cNvSpPr>
          <p:nvPr>
            <p:ph idx="1"/>
          </p:nvPr>
        </p:nvSpPr>
        <p:spPr>
          <a:xfrm>
            <a:off x="838199" y="1825624"/>
            <a:ext cx="10969487" cy="5032375"/>
          </a:xfrm>
        </p:spPr>
        <p:txBody>
          <a:bodyPr/>
          <a:lstStyle/>
          <a:p>
            <a:r>
              <a:rPr lang="en-US" dirty="0"/>
              <a:t>Thorny relationship:  Ideological and Personal</a:t>
            </a:r>
          </a:p>
          <a:p>
            <a:r>
              <a:rPr lang="en-US" dirty="0"/>
              <a:t>Cold War Anti Communism: With us or against us </a:t>
            </a:r>
          </a:p>
          <a:p>
            <a:r>
              <a:rPr lang="en-US" dirty="0"/>
              <a:t>Search for allies.  Nehru’s complexity, NAM, make India less suitable. Pragmatic alliance with Pakistan, seen as bulwark against Afghanistan, which was front-line anti-communist state (sound familiar?!!!).  US support Pak over Kashmir, thus not likely to win support in India</a:t>
            </a:r>
          </a:p>
          <a:p>
            <a:r>
              <a:rPr lang="en-US" dirty="0"/>
              <a:t>Nehru prefers the rhetoric of anti imperialism of Soviets.  US  support for Portuguese over Goa further widens gulf</a:t>
            </a:r>
          </a:p>
          <a:p>
            <a:r>
              <a:rPr lang="en-US" dirty="0"/>
              <a:t>TIED AID from US, obsolete technology, SU willing to provide much more recent, state of art steel plants.  BUT US still a huge supplier of FOOD AID</a:t>
            </a:r>
          </a:p>
          <a:p>
            <a:r>
              <a:rPr lang="en-US" dirty="0"/>
              <a:t>Exacerbated by personalities:  Acheson, Dulles, Nehru (pp.164-65) </a:t>
            </a:r>
          </a:p>
          <a:p>
            <a:endParaRPr lang="en-US" dirty="0"/>
          </a:p>
        </p:txBody>
      </p:sp>
    </p:spTree>
    <p:extLst>
      <p:ext uri="{BB962C8B-B14F-4D97-AF65-F5344CB8AC3E}">
        <p14:creationId xmlns:p14="http://schemas.microsoft.com/office/powerpoint/2010/main" val="285493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Soviet Union</a:t>
            </a:r>
          </a:p>
        </p:txBody>
      </p:sp>
      <p:sp>
        <p:nvSpPr>
          <p:cNvPr id="3" name="Content Placeholder 2"/>
          <p:cNvSpPr>
            <a:spLocks noGrp="1"/>
          </p:cNvSpPr>
          <p:nvPr>
            <p:ph idx="1"/>
          </p:nvPr>
        </p:nvSpPr>
        <p:spPr/>
        <p:txBody>
          <a:bodyPr>
            <a:normAutofit/>
          </a:bodyPr>
          <a:lstStyle/>
          <a:p>
            <a:r>
              <a:rPr lang="en-US" dirty="0"/>
              <a:t>Ideology, one factor. Anti Imperial RHETORIC at least unlike the US with support for Portugal, and other imperial ventures outside subcontinent</a:t>
            </a:r>
          </a:p>
          <a:p>
            <a:r>
              <a:rPr lang="en-US" dirty="0"/>
              <a:t>Nehru EARLIER visit, 1927 when SU a very different place. Stalin not yet uncontested leader, and nothing like he was to be in the 1930s (even after which he was referred to as uncle Joe in western media while the anti fascist alliance was in place)</a:t>
            </a:r>
          </a:p>
          <a:p>
            <a:r>
              <a:rPr lang="en-US" dirty="0"/>
              <a:t>BUT, CPI was an issue of difference (see </a:t>
            </a:r>
            <a:r>
              <a:rPr lang="en-US" dirty="0" err="1"/>
              <a:t>Gidla</a:t>
            </a:r>
            <a:r>
              <a:rPr lang="en-US" dirty="0"/>
              <a:t> Chapter 2, and compromise ordered by Moscow!)</a:t>
            </a:r>
          </a:p>
          <a:p>
            <a:endParaRPr lang="en-US" dirty="0"/>
          </a:p>
        </p:txBody>
      </p:sp>
    </p:spTree>
    <p:extLst>
      <p:ext uri="{BB962C8B-B14F-4D97-AF65-F5344CB8AC3E}">
        <p14:creationId xmlns:p14="http://schemas.microsoft.com/office/powerpoint/2010/main" val="397344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a:t>
            </a:r>
          </a:p>
        </p:txBody>
      </p:sp>
      <p:sp>
        <p:nvSpPr>
          <p:cNvPr id="3" name="Content Placeholder 2"/>
          <p:cNvSpPr>
            <a:spLocks noGrp="1"/>
          </p:cNvSpPr>
          <p:nvPr>
            <p:ph idx="1"/>
          </p:nvPr>
        </p:nvSpPr>
        <p:spPr>
          <a:xfrm>
            <a:off x="838199" y="1825624"/>
            <a:ext cx="10704443" cy="4879975"/>
          </a:xfrm>
        </p:spPr>
        <p:txBody>
          <a:bodyPr/>
          <a:lstStyle/>
          <a:p>
            <a:r>
              <a:rPr lang="en-US" dirty="0"/>
              <a:t>Nehru convinced that China was going to be an ally, anti imperialist, pan-Asian, new axis of world politics</a:t>
            </a:r>
          </a:p>
          <a:p>
            <a:r>
              <a:rPr lang="en-US" dirty="0"/>
              <a:t>Nehru not listen to Patel, not to critics, on China. India promotes China as Permanent Member of UNSC, not Taiwan.  </a:t>
            </a:r>
          </a:p>
          <a:p>
            <a:r>
              <a:rPr lang="en-US" dirty="0"/>
              <a:t>PANCHSHEEL, five principles including non violence in international affairs</a:t>
            </a:r>
          </a:p>
          <a:p>
            <a:r>
              <a:rPr lang="en-US" dirty="0"/>
              <a:t>China not too far behind in high minded rhetoric either, Chou </a:t>
            </a:r>
            <a:r>
              <a:rPr lang="en-US" dirty="0" err="1"/>
              <a:t>En</a:t>
            </a:r>
            <a:r>
              <a:rPr lang="en-US" dirty="0"/>
              <a:t> Lai gifted intellectual and leader in own right.  Second only to Mao in post 1949 China</a:t>
            </a:r>
          </a:p>
          <a:p>
            <a:r>
              <a:rPr lang="en-US" dirty="0"/>
              <a:t>Was not to last, </a:t>
            </a:r>
            <a:r>
              <a:rPr lang="en-US"/>
              <a:t>1962 war</a:t>
            </a:r>
            <a:endParaRPr lang="en-US" dirty="0"/>
          </a:p>
        </p:txBody>
      </p:sp>
    </p:spTree>
    <p:extLst>
      <p:ext uri="{BB962C8B-B14F-4D97-AF65-F5344CB8AC3E}">
        <p14:creationId xmlns:p14="http://schemas.microsoft.com/office/powerpoint/2010/main" val="302487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Language</a:t>
            </a:r>
          </a:p>
        </p:txBody>
      </p:sp>
      <p:sp>
        <p:nvSpPr>
          <p:cNvPr id="3" name="Subtitle 2"/>
          <p:cNvSpPr>
            <a:spLocks noGrp="1"/>
          </p:cNvSpPr>
          <p:nvPr>
            <p:ph type="subTitle" idx="1"/>
          </p:nvPr>
        </p:nvSpPr>
        <p:spPr/>
        <p:txBody>
          <a:bodyPr/>
          <a:lstStyle/>
          <a:p>
            <a:r>
              <a:rPr lang="en-US" dirty="0"/>
              <a:t>Linguistic Reorganization of States</a:t>
            </a:r>
          </a:p>
        </p:txBody>
      </p:sp>
    </p:spTree>
    <p:extLst>
      <p:ext uri="{BB962C8B-B14F-4D97-AF65-F5344CB8AC3E}">
        <p14:creationId xmlns:p14="http://schemas.microsoft.com/office/powerpoint/2010/main" val="300332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38200" y="1297172"/>
            <a:ext cx="10515600" cy="5560828"/>
          </a:xfrm>
          <a:blipFill dpi="0" rotWithShape="1">
            <a:blip r:embed="rId2">
              <a:alphaModFix amt="55000"/>
            </a:blip>
            <a:srcRect/>
            <a:stretch>
              <a:fillRect/>
            </a:stretch>
          </a:blipFill>
        </p:spPr>
        <p:txBody>
          <a:bodyPr>
            <a:normAutofit/>
          </a:bodyPr>
          <a:lstStyle/>
          <a:p>
            <a:r>
              <a:rPr lang="en-US" dirty="0"/>
              <a:t>Why SKIM this chapter?  Not because unimportant.  </a:t>
            </a:r>
          </a:p>
          <a:p>
            <a:r>
              <a:rPr lang="en-US" dirty="0" err="1"/>
              <a:t>Guha</a:t>
            </a:r>
            <a:r>
              <a:rPr lang="en-US" dirty="0"/>
              <a:t> spends time on it because in 1950s and early 60s, LANGUAGE appeared to be the most important fracture in Indian society.  </a:t>
            </a:r>
          </a:p>
          <a:p>
            <a:r>
              <a:rPr lang="en-US" dirty="0"/>
              <a:t>It was assumed that partition had </a:t>
            </a:r>
            <a:r>
              <a:rPr lang="zh-CN" altLang="en-US" dirty="0"/>
              <a:t>“</a:t>
            </a:r>
            <a:r>
              <a:rPr lang="en-US" dirty="0"/>
              <a:t>taken care</a:t>
            </a:r>
            <a:r>
              <a:rPr lang="zh-CN" altLang="en-US" dirty="0"/>
              <a:t>”</a:t>
            </a:r>
            <a:r>
              <a:rPr lang="en-US" dirty="0"/>
              <a:t> of the religious diversity issue.  But language, OTOH, really did threaten to tear the nation apart.</a:t>
            </a:r>
          </a:p>
          <a:p>
            <a:r>
              <a:rPr lang="en-US" dirty="0"/>
              <a:t>DRAVIDIAN movement in Southern India, in what was called MADRAS, now </a:t>
            </a:r>
            <a:r>
              <a:rPr lang="en-US" dirty="0" err="1"/>
              <a:t>Tamilnadu</a:t>
            </a:r>
            <a:r>
              <a:rPr lang="en-US" dirty="0"/>
              <a:t>.  Long-standing resentment against North Indian, HINDI imperialism.  Own language TAMIL.  This was a very important issue when constitution and part national language being debated.  </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762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Issues	and Problems	</a:t>
            </a:r>
            <a:br>
              <a:rPr lang="en-US" dirty="0"/>
            </a:br>
            <a:r>
              <a:rPr lang="en-US" dirty="0"/>
              <a:t>(as discussed in </a:t>
            </a:r>
            <a:r>
              <a:rPr lang="en-US" dirty="0" err="1"/>
              <a:t>Guha’s</a:t>
            </a:r>
            <a:r>
              <a:rPr lang="en-US" dirty="0"/>
              <a:t> book)</a:t>
            </a:r>
          </a:p>
        </p:txBody>
      </p:sp>
      <p:sp>
        <p:nvSpPr>
          <p:cNvPr id="3" name="Content Placeholder 2"/>
          <p:cNvSpPr>
            <a:spLocks noGrp="1"/>
          </p:cNvSpPr>
          <p:nvPr>
            <p:ph idx="1"/>
          </p:nvPr>
        </p:nvSpPr>
        <p:spPr/>
        <p:txBody>
          <a:bodyPr>
            <a:normAutofit fontScale="92500" lnSpcReduction="20000"/>
          </a:bodyPr>
          <a:lstStyle/>
          <a:p>
            <a:r>
              <a:rPr lang="en-US" dirty="0"/>
              <a:t>Integration of Princely States</a:t>
            </a:r>
          </a:p>
          <a:p>
            <a:r>
              <a:rPr lang="en-US" dirty="0"/>
              <a:t>Refugees, Majorities and Minorities </a:t>
            </a:r>
          </a:p>
          <a:p>
            <a:r>
              <a:rPr lang="en-US" dirty="0"/>
              <a:t>Gandhi’s Assassination</a:t>
            </a:r>
          </a:p>
          <a:p>
            <a:r>
              <a:rPr lang="en-US" dirty="0"/>
              <a:t>Constitution Debates :  Center-State Relations, Language, Secularism</a:t>
            </a:r>
          </a:p>
          <a:p>
            <a:r>
              <a:rPr lang="en-US" dirty="0"/>
              <a:t>India in a Cold War World:  Non-Alignment &amp; Anti-Imperialism</a:t>
            </a:r>
          </a:p>
          <a:p>
            <a:r>
              <a:rPr lang="en-US" dirty="0"/>
              <a:t>Languages and Linguistic Reorganization of States</a:t>
            </a:r>
          </a:p>
          <a:p>
            <a:r>
              <a:rPr lang="en-US" dirty="0"/>
              <a:t>Economy</a:t>
            </a:r>
          </a:p>
          <a:p>
            <a:r>
              <a:rPr lang="en-US" dirty="0"/>
              <a:t>Legal Reforms</a:t>
            </a:r>
          </a:p>
          <a:p>
            <a:r>
              <a:rPr lang="en-US" dirty="0"/>
              <a:t>Regionalism</a:t>
            </a:r>
          </a:p>
          <a:p>
            <a:r>
              <a:rPr lang="en-US" dirty="0"/>
              <a:t>Political Compulsions</a:t>
            </a:r>
          </a:p>
        </p:txBody>
      </p:sp>
    </p:spTree>
    <p:extLst>
      <p:ext uri="{BB962C8B-B14F-4D97-AF65-F5344CB8AC3E}">
        <p14:creationId xmlns:p14="http://schemas.microsoft.com/office/powerpoint/2010/main" val="2319972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States:  Linguistic and Others</a:t>
            </a:r>
          </a:p>
        </p:txBody>
      </p:sp>
      <p:sp>
        <p:nvSpPr>
          <p:cNvPr id="3" name="Content Placeholder 2"/>
          <p:cNvSpPr>
            <a:spLocks noGrp="1"/>
          </p:cNvSpPr>
          <p:nvPr>
            <p:ph idx="1"/>
          </p:nvPr>
        </p:nvSpPr>
        <p:spPr/>
        <p:txBody>
          <a:bodyPr>
            <a:normAutofit fontScale="92500" lnSpcReduction="20000"/>
          </a:bodyPr>
          <a:lstStyle/>
          <a:p>
            <a:r>
              <a:rPr lang="en-US" dirty="0"/>
              <a:t>Old INC commitment, a plank that Gandhi, Nehru, most INC leaders had agreed upon.</a:t>
            </a:r>
          </a:p>
          <a:p>
            <a:r>
              <a:rPr lang="en-US" dirty="0"/>
              <a:t>But this was in the early 1930s, when Partition was not expected.  Post partition, fears of Balkanization, so now Nehru says no, BUT…</a:t>
            </a:r>
          </a:p>
          <a:p>
            <a:r>
              <a:rPr lang="en-US" dirty="0"/>
              <a:t>Punjab </a:t>
            </a:r>
            <a:r>
              <a:rPr lang="en-US" b="1" dirty="0">
                <a:hlinkClick r:id="rId2"/>
              </a:rPr>
              <a:t>Master Tara Singh </a:t>
            </a:r>
            <a:r>
              <a:rPr lang="en-US" b="1" dirty="0"/>
              <a:t>tactics</a:t>
            </a:r>
          </a:p>
          <a:p>
            <a:r>
              <a:rPr lang="en-US" b="1" dirty="0">
                <a:hlinkClick r:id="rId3"/>
              </a:rPr>
              <a:t>Potti </a:t>
            </a:r>
            <a:r>
              <a:rPr lang="en-US" b="1" dirty="0" err="1">
                <a:hlinkClick r:id="rId3"/>
              </a:rPr>
              <a:t>Sriramulu</a:t>
            </a:r>
            <a:r>
              <a:rPr lang="en-US" dirty="0">
                <a:hlinkClick r:id="rId3"/>
              </a:rPr>
              <a:t> </a:t>
            </a:r>
            <a:r>
              <a:rPr lang="en-US" dirty="0"/>
              <a:t>fast, die. THAT seals the issue. ANDHRA PRADESH created</a:t>
            </a:r>
            <a:r>
              <a:rPr lang="en-US" b="1" dirty="0"/>
              <a:t> </a:t>
            </a:r>
            <a:endParaRPr lang="en-US" dirty="0"/>
          </a:p>
          <a:p>
            <a:r>
              <a:rPr lang="en-US" dirty="0"/>
              <a:t>Maharashtra/Gujarat and Bombay issue</a:t>
            </a:r>
          </a:p>
          <a:p>
            <a:r>
              <a:rPr lang="en-US" dirty="0"/>
              <a:t>Hence, States Reorganization Commission, and </a:t>
            </a:r>
            <a:r>
              <a:rPr lang="en-US" dirty="0">
                <a:hlinkClick r:id="rId4"/>
              </a:rPr>
              <a:t>Linguistic States</a:t>
            </a:r>
            <a:endParaRPr lang="en-US" dirty="0"/>
          </a:p>
          <a:p>
            <a:r>
              <a:rPr lang="en-US" dirty="0"/>
              <a:t>Nehru gives in</a:t>
            </a:r>
          </a:p>
          <a:p>
            <a:r>
              <a:rPr lang="en-US" dirty="0"/>
              <a:t>Process ongoing: Language NOT the only plank.  </a:t>
            </a:r>
          </a:p>
          <a:p>
            <a:r>
              <a:rPr lang="en-US" dirty="0"/>
              <a:t> </a:t>
            </a:r>
            <a:r>
              <a:rPr lang="en-US" dirty="0" err="1"/>
              <a:t>Uttarakhand</a:t>
            </a:r>
            <a:r>
              <a:rPr lang="en-US" dirty="0"/>
              <a:t>, Jharkhand, and most recently Telangana!  </a:t>
            </a:r>
          </a:p>
        </p:txBody>
      </p:sp>
    </p:spTree>
    <p:extLst>
      <p:ext uri="{BB962C8B-B14F-4D97-AF65-F5344CB8AC3E}">
        <p14:creationId xmlns:p14="http://schemas.microsoft.com/office/powerpoint/2010/main" val="396667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Temples of New India	</a:t>
            </a:r>
          </a:p>
        </p:txBody>
      </p:sp>
      <p:sp>
        <p:nvSpPr>
          <p:cNvPr id="4" name="Subtitle 3"/>
          <p:cNvSpPr>
            <a:spLocks noGrp="1"/>
          </p:cNvSpPr>
          <p:nvPr>
            <p:ph type="subTitle" idx="1"/>
          </p:nvPr>
        </p:nvSpPr>
        <p:spPr/>
        <p:txBody>
          <a:bodyPr/>
          <a:lstStyle/>
          <a:p>
            <a:r>
              <a:rPr lang="en-US" dirty="0" err="1"/>
              <a:t>Nehruvian</a:t>
            </a:r>
            <a:r>
              <a:rPr lang="en-US" dirty="0"/>
              <a:t> Economics</a:t>
            </a:r>
          </a:p>
        </p:txBody>
      </p:sp>
    </p:spTree>
    <p:extLst>
      <p:ext uri="{BB962C8B-B14F-4D97-AF65-F5344CB8AC3E}">
        <p14:creationId xmlns:p14="http://schemas.microsoft.com/office/powerpoint/2010/main" val="345066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3914"/>
          </a:xfrm>
        </p:spPr>
        <p:txBody>
          <a:bodyPr/>
          <a:lstStyle/>
          <a:p>
            <a:r>
              <a:rPr lang="en-US" dirty="0"/>
              <a:t>Background to Nehru’s Economic Policy</a:t>
            </a:r>
          </a:p>
        </p:txBody>
      </p:sp>
      <p:sp>
        <p:nvSpPr>
          <p:cNvPr id="3" name="Content Placeholder 2"/>
          <p:cNvSpPr>
            <a:spLocks noGrp="1"/>
          </p:cNvSpPr>
          <p:nvPr>
            <p:ph idx="1"/>
          </p:nvPr>
        </p:nvSpPr>
        <p:spPr>
          <a:xfrm>
            <a:off x="437321" y="993914"/>
            <a:ext cx="11516139" cy="5738190"/>
          </a:xfrm>
        </p:spPr>
        <p:txBody>
          <a:bodyPr/>
          <a:lstStyle/>
          <a:p>
            <a:r>
              <a:rPr lang="en-US" sz="3200" dirty="0"/>
              <a:t>Economic Sovereignty an important concern</a:t>
            </a:r>
          </a:p>
          <a:p>
            <a:r>
              <a:rPr lang="en-US" sz="3200" dirty="0"/>
              <a:t>Socialist ideological sympathies too</a:t>
            </a:r>
          </a:p>
          <a:p>
            <a:r>
              <a:rPr lang="en-US" sz="3200" dirty="0"/>
              <a:t>The context, situation, and limitations of that were, ultimately, paramount</a:t>
            </a:r>
          </a:p>
          <a:p>
            <a:pPr lvl="1"/>
            <a:r>
              <a:rPr lang="en-US" sz="3200" dirty="0"/>
              <a:t>Almost a decade before independence the INC set up the NATIONAL PLANNING COMMITTEE in 1938, and even before that, in 1931 had committed the INC to the abolition of ZAMINDARI</a:t>
            </a:r>
          </a:p>
          <a:p>
            <a:pPr lvl="1"/>
            <a:r>
              <a:rPr lang="en-US" sz="3200" dirty="0">
                <a:hlinkClick r:id="rId2"/>
              </a:rPr>
              <a:t>1944 Bombay Plan</a:t>
            </a:r>
            <a:r>
              <a:rPr lang="en-US" sz="3200" dirty="0"/>
              <a:t>:  Capitalists and political leaders agree that State would HAVE to play a crucial role in the economy, particularly in infrastructural development</a:t>
            </a:r>
          </a:p>
        </p:txBody>
      </p:sp>
    </p:spTree>
    <p:extLst>
      <p:ext uri="{BB962C8B-B14F-4D97-AF65-F5344CB8AC3E}">
        <p14:creationId xmlns:p14="http://schemas.microsoft.com/office/powerpoint/2010/main" val="2323499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98714"/>
          </a:xfrm>
        </p:spPr>
        <p:txBody>
          <a:bodyPr/>
          <a:lstStyle/>
          <a:p>
            <a:r>
              <a:rPr lang="en-US" dirty="0"/>
              <a:t>Nehru’s Economic Policy: INDUSTRY</a:t>
            </a:r>
          </a:p>
        </p:txBody>
      </p:sp>
      <p:sp>
        <p:nvSpPr>
          <p:cNvPr id="3" name="Content Placeholder 2"/>
          <p:cNvSpPr>
            <a:spLocks noGrp="1"/>
          </p:cNvSpPr>
          <p:nvPr>
            <p:ph idx="1"/>
          </p:nvPr>
        </p:nvSpPr>
        <p:spPr>
          <a:xfrm>
            <a:off x="838200" y="927652"/>
            <a:ext cx="10515600" cy="5249311"/>
          </a:xfrm>
        </p:spPr>
        <p:txBody>
          <a:bodyPr>
            <a:normAutofit fontScale="92500" lnSpcReduction="10000"/>
          </a:bodyPr>
          <a:lstStyle/>
          <a:p>
            <a:r>
              <a:rPr lang="en-US" dirty="0"/>
              <a:t>Nehru creates the PLANNING COMMISSION for Planned Economic Growth, with the State controlling “the commanding heights” of the economy through the FIVE-YEAR PLANS:</a:t>
            </a:r>
          </a:p>
          <a:p>
            <a:pPr lvl="1"/>
            <a:r>
              <a:rPr lang="en-US" dirty="0"/>
              <a:t>State policy directs and prohibits private investment </a:t>
            </a:r>
          </a:p>
          <a:p>
            <a:pPr lvl="1"/>
            <a:r>
              <a:rPr lang="en-US" dirty="0"/>
              <a:t>focus on self sufficiency, on making CAPITAL GOODS, steel, machine tools e.g., rather than buying it from open market.  </a:t>
            </a:r>
          </a:p>
          <a:p>
            <a:pPr lvl="1"/>
            <a:r>
              <a:rPr lang="en-US" dirty="0"/>
              <a:t>DISCOURAGE investment in CONSUMER GOODS, via taxes, licenses, permits etc.  </a:t>
            </a:r>
          </a:p>
          <a:p>
            <a:pPr lvl="1"/>
            <a:r>
              <a:rPr lang="en-US" dirty="0"/>
              <a:t>Why? So as to direct limited capital to flow to NATIONALLY SIGNIFICANT projects</a:t>
            </a:r>
          </a:p>
          <a:p>
            <a:r>
              <a:rPr lang="en-US" dirty="0"/>
              <a:t>Steel and DAM become critically important, new temples </a:t>
            </a:r>
            <a:r>
              <a:rPr lang="en-US" dirty="0">
                <a:hlinkClick r:id="rId2"/>
              </a:rPr>
              <a:t>Bhakra </a:t>
            </a:r>
            <a:r>
              <a:rPr lang="en-US" dirty="0" err="1">
                <a:hlinkClick r:id="rId2"/>
              </a:rPr>
              <a:t>Nangal</a:t>
            </a:r>
            <a:r>
              <a:rPr lang="en-US" dirty="0"/>
              <a:t>, almost a pilgrimage site</a:t>
            </a:r>
          </a:p>
          <a:p>
            <a:r>
              <a:rPr lang="en-US" dirty="0"/>
              <a:t>Focus on Centers of Excellence in Higher Education, particularly TECHNOLOGICAL education, the </a:t>
            </a:r>
            <a:r>
              <a:rPr lang="en-US" dirty="0">
                <a:hlinkClick r:id="rId3"/>
              </a:rPr>
              <a:t>creation of IITs</a:t>
            </a:r>
            <a:r>
              <a:rPr lang="en-US" dirty="0"/>
              <a:t>, that today, ironically, supply the most sought-after technical manpower in the world</a:t>
            </a:r>
          </a:p>
          <a:p>
            <a:r>
              <a:rPr lang="en-US" dirty="0"/>
              <a:t>Primary education thus not an important focus</a:t>
            </a:r>
          </a:p>
        </p:txBody>
      </p:sp>
    </p:spTree>
    <p:extLst>
      <p:ext uri="{BB962C8B-B14F-4D97-AF65-F5344CB8AC3E}">
        <p14:creationId xmlns:p14="http://schemas.microsoft.com/office/powerpoint/2010/main" val="3463644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7896"/>
          </a:xfrm>
        </p:spPr>
        <p:txBody>
          <a:bodyPr/>
          <a:lstStyle/>
          <a:p>
            <a:r>
              <a:rPr lang="en-US" dirty="0"/>
              <a:t>Agriculture:  The Elephant in the Room</a:t>
            </a:r>
          </a:p>
        </p:txBody>
      </p:sp>
      <p:sp>
        <p:nvSpPr>
          <p:cNvPr id="3" name="Content Placeholder 2"/>
          <p:cNvSpPr>
            <a:spLocks noGrp="1"/>
          </p:cNvSpPr>
          <p:nvPr>
            <p:ph idx="1"/>
          </p:nvPr>
        </p:nvSpPr>
        <p:spPr>
          <a:xfrm>
            <a:off x="291547" y="1007165"/>
            <a:ext cx="11794435" cy="5850834"/>
          </a:xfrm>
        </p:spPr>
        <p:txBody>
          <a:bodyPr/>
          <a:lstStyle/>
          <a:p>
            <a:r>
              <a:rPr lang="en-US" dirty="0"/>
              <a:t>Main issue was LAND, shortage.  Population rising, mortality declining, per capita availability of food and of LAND was declining</a:t>
            </a:r>
          </a:p>
          <a:p>
            <a:r>
              <a:rPr lang="en-US" dirty="0"/>
              <a:t>VAST majority of population still connected with Agriculture</a:t>
            </a:r>
          </a:p>
          <a:p>
            <a:r>
              <a:rPr lang="en-US" dirty="0"/>
              <a:t>Though Agriculture WAS emphasized in the First Five Year Plan</a:t>
            </a:r>
          </a:p>
          <a:p>
            <a:pPr lvl="1"/>
            <a:r>
              <a:rPr lang="en-US" dirty="0"/>
              <a:t>mainly to increase productivity via EXTENDING CULTIVATED AREAS, </a:t>
            </a:r>
          </a:p>
          <a:p>
            <a:pPr lvl="1"/>
            <a:r>
              <a:rPr lang="en-US" dirty="0"/>
              <a:t>Irrigation (as a by-product of dams whose main function was to generate electricity),</a:t>
            </a:r>
          </a:p>
          <a:p>
            <a:pPr lvl="1"/>
            <a:r>
              <a:rPr lang="en-US" dirty="0"/>
              <a:t>the useless “</a:t>
            </a:r>
            <a:r>
              <a:rPr lang="en-US" dirty="0" err="1"/>
              <a:t>Bhoodan</a:t>
            </a:r>
            <a:r>
              <a:rPr lang="en-US" dirty="0"/>
              <a:t>” program (voluntary gifting of land:  little gifted, and what was uncultivable land)</a:t>
            </a:r>
          </a:p>
          <a:p>
            <a:r>
              <a:rPr lang="en-US" dirty="0"/>
              <a:t>ZAMINDARI abolition was important step (not part of Planning Commission remit, though) </a:t>
            </a:r>
          </a:p>
          <a:p>
            <a:pPr lvl="1"/>
            <a:r>
              <a:rPr lang="en-US" dirty="0"/>
              <a:t>ZAMINDAR, hereditary landlords, but more than that, KINGS almost. Little to do with cultivation.  That done by their TENANTS (usually middle caste groups) who use LABOR (usually lower caste, Dalit)</a:t>
            </a:r>
          </a:p>
          <a:p>
            <a:pPr marL="457200" lvl="1" indent="0">
              <a:buNone/>
            </a:pPr>
            <a:endParaRPr lang="en-US" dirty="0"/>
          </a:p>
          <a:p>
            <a:pPr lvl="1"/>
            <a:endParaRPr lang="en-US" dirty="0"/>
          </a:p>
        </p:txBody>
      </p:sp>
    </p:spTree>
    <p:extLst>
      <p:ext uri="{BB962C8B-B14F-4D97-AF65-F5344CB8AC3E}">
        <p14:creationId xmlns:p14="http://schemas.microsoft.com/office/powerpoint/2010/main" val="398808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7408"/>
          </a:xfrm>
        </p:spPr>
        <p:txBody>
          <a:bodyPr>
            <a:normAutofit fontScale="90000"/>
          </a:bodyPr>
          <a:lstStyle/>
          <a:p>
            <a:r>
              <a:rPr lang="en-US" dirty="0"/>
              <a:t>ZAMINDARI ABOLITION Implementation Issues</a:t>
            </a:r>
          </a:p>
        </p:txBody>
      </p:sp>
      <p:sp>
        <p:nvSpPr>
          <p:cNvPr id="3" name="Content Placeholder 2"/>
          <p:cNvSpPr>
            <a:spLocks noGrp="1"/>
          </p:cNvSpPr>
          <p:nvPr>
            <p:ph idx="1"/>
          </p:nvPr>
        </p:nvSpPr>
        <p:spPr>
          <a:xfrm>
            <a:off x="0" y="967409"/>
            <a:ext cx="12192000" cy="5791200"/>
          </a:xfrm>
        </p:spPr>
        <p:txBody>
          <a:bodyPr>
            <a:normAutofit lnSpcReduction="10000"/>
          </a:bodyPr>
          <a:lstStyle/>
          <a:p>
            <a:r>
              <a:rPr lang="en-US" dirty="0"/>
              <a:t>INC commit itself to abolition of ZAMINDARI, because it was feudal.  BUT, Agriculture was a STATE SUBJECT by the Constitution, controlled by Provincial Legislatures.  </a:t>
            </a:r>
          </a:p>
          <a:p>
            <a:r>
              <a:rPr lang="en-US" dirty="0"/>
              <a:t>But INC control all state governments till 1957, so why not implement fully? </a:t>
            </a:r>
          </a:p>
          <a:p>
            <a:r>
              <a:rPr lang="en-US" dirty="0"/>
              <a:t>  NATURE of the INC, a </a:t>
            </a:r>
            <a:r>
              <a:rPr lang="en-US" altLang="zh-CN" dirty="0"/>
              <a:t>“ruling coalition” which sought to represent all social strata.  Including landlords.</a:t>
            </a:r>
          </a:p>
          <a:p>
            <a:r>
              <a:rPr lang="en-US" dirty="0"/>
              <a:t>Local bosses of INC, delivered the votes, but were locally powerful landowners who had no interest in redistribution of land.  </a:t>
            </a:r>
          </a:p>
          <a:p>
            <a:r>
              <a:rPr lang="en-US" b="1" dirty="0"/>
              <a:t>Where DID this work, and WHY?</a:t>
            </a:r>
          </a:p>
          <a:p>
            <a:r>
              <a:rPr lang="en-US" dirty="0"/>
              <a:t>Kerala , WHY.... see </a:t>
            </a:r>
            <a:r>
              <a:rPr lang="en-US" dirty="0" err="1"/>
              <a:t>pg</a:t>
            </a:r>
            <a:r>
              <a:rPr lang="en-US" dirty="0"/>
              <a:t> 146-47 Communists, more committed to equitable redistribution of land</a:t>
            </a:r>
          </a:p>
          <a:p>
            <a:r>
              <a:rPr lang="en-US" dirty="0"/>
              <a:t>Even where Zamindari Abolition WAS implemented, those who benefit most were tenants, and not CULTIVATORS, usually lower caste, poor.  See tables on </a:t>
            </a:r>
            <a:r>
              <a:rPr lang="en-US" dirty="0" err="1"/>
              <a:t>Guha</a:t>
            </a:r>
            <a:r>
              <a:rPr lang="en-US" dirty="0"/>
              <a:t>, pp. 227-28.</a:t>
            </a:r>
          </a:p>
          <a:p>
            <a:endParaRPr lang="en-US" dirty="0"/>
          </a:p>
        </p:txBody>
      </p:sp>
    </p:spTree>
    <p:extLst>
      <p:ext uri="{BB962C8B-B14F-4D97-AF65-F5344CB8AC3E}">
        <p14:creationId xmlns:p14="http://schemas.microsoft.com/office/powerpoint/2010/main" val="300351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0336"/>
          </a:xfrm>
        </p:spPr>
        <p:txBody>
          <a:bodyPr/>
          <a:lstStyle/>
          <a:p>
            <a:r>
              <a:rPr lang="en-US" dirty="0"/>
              <a:t>Other Issues: Gandhian Alternatives</a:t>
            </a:r>
          </a:p>
        </p:txBody>
      </p:sp>
      <p:sp>
        <p:nvSpPr>
          <p:cNvPr id="3" name="Content Placeholder 2"/>
          <p:cNvSpPr>
            <a:spLocks noGrp="1"/>
          </p:cNvSpPr>
          <p:nvPr>
            <p:ph idx="1"/>
          </p:nvPr>
        </p:nvSpPr>
        <p:spPr/>
        <p:txBody>
          <a:bodyPr>
            <a:normAutofit/>
          </a:bodyPr>
          <a:lstStyle/>
          <a:p>
            <a:r>
              <a:rPr lang="en-US" dirty="0" err="1"/>
              <a:t>Nehruvian</a:t>
            </a:r>
            <a:r>
              <a:rPr lang="en-US" dirty="0"/>
              <a:t> Economics had  lots of critics, left and right, as </a:t>
            </a:r>
            <a:r>
              <a:rPr lang="en-US" dirty="0" err="1"/>
              <a:t>Guha</a:t>
            </a:r>
            <a:r>
              <a:rPr lang="en-US" dirty="0"/>
              <a:t> discusses</a:t>
            </a:r>
          </a:p>
          <a:p>
            <a:r>
              <a:rPr lang="en-US" dirty="0"/>
              <a:t>Surprisingly not spend so much time with GANDHIAN critique</a:t>
            </a:r>
          </a:p>
          <a:p>
            <a:r>
              <a:rPr lang="en-US" dirty="0"/>
              <a:t>Gandhi’s approach to economics as to politics, radically different.  NOT  Industrialize </a:t>
            </a:r>
            <a:r>
              <a:rPr lang="en-US" b="1" i="1" dirty="0"/>
              <a:t>OR</a:t>
            </a:r>
            <a:r>
              <a:rPr lang="en-US" dirty="0"/>
              <a:t> Perish but Industrialize </a:t>
            </a:r>
            <a:r>
              <a:rPr lang="en-US" b="1" i="1" dirty="0"/>
              <a:t>AND</a:t>
            </a:r>
            <a:r>
              <a:rPr lang="en-US" dirty="0"/>
              <a:t> PERISH he said in response to </a:t>
            </a:r>
            <a:r>
              <a:rPr lang="en-US" dirty="0" err="1"/>
              <a:t>Vishveshwaraiyya</a:t>
            </a:r>
            <a:r>
              <a:rPr lang="en-US" dirty="0"/>
              <a:t>.  </a:t>
            </a:r>
          </a:p>
          <a:p>
            <a:r>
              <a:rPr lang="en-US" dirty="0"/>
              <a:t>not be like the west, center economy in the village, employ more people.</a:t>
            </a:r>
          </a:p>
          <a:p>
            <a:r>
              <a:rPr lang="en-US" dirty="0"/>
              <a:t>Also, as we know today, ecologically sounder</a:t>
            </a:r>
          </a:p>
          <a:p>
            <a:endParaRPr lang="en-US" dirty="0"/>
          </a:p>
        </p:txBody>
      </p:sp>
    </p:spTree>
    <p:extLst>
      <p:ext uri="{BB962C8B-B14F-4D97-AF65-F5344CB8AC3E}">
        <p14:creationId xmlns:p14="http://schemas.microsoft.com/office/powerpoint/2010/main" val="918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21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391" y="1"/>
            <a:ext cx="10653409" cy="1264595"/>
          </a:xfrm>
        </p:spPr>
        <p:txBody>
          <a:bodyPr/>
          <a:lstStyle/>
          <a:p>
            <a:r>
              <a:rPr lang="en-US" b="1" dirty="0"/>
              <a:t>REFORMING THE HINDU LAW CODE</a:t>
            </a:r>
          </a:p>
        </p:txBody>
      </p:sp>
      <p:sp>
        <p:nvSpPr>
          <p:cNvPr id="3" name="Content Placeholder 2"/>
          <p:cNvSpPr>
            <a:spLocks noGrp="1"/>
          </p:cNvSpPr>
          <p:nvPr>
            <p:ph idx="1"/>
          </p:nvPr>
        </p:nvSpPr>
        <p:spPr>
          <a:xfrm>
            <a:off x="700391" y="1138136"/>
            <a:ext cx="11361907" cy="5603131"/>
          </a:xfrm>
        </p:spPr>
        <p:txBody>
          <a:bodyPr>
            <a:normAutofit lnSpcReduction="10000"/>
          </a:bodyPr>
          <a:lstStyle/>
          <a:p>
            <a:r>
              <a:rPr lang="en-US" b="1" dirty="0"/>
              <a:t>Background</a:t>
            </a:r>
          </a:p>
          <a:p>
            <a:pPr lvl="1"/>
            <a:r>
              <a:rPr lang="en-US" dirty="0"/>
              <a:t>Under British rule there was UNIFORM CRIMINAL law, but CIVIL law remained divided by community, so Hindu Law, Muslim Law, etc.</a:t>
            </a:r>
          </a:p>
          <a:p>
            <a:pPr lvl="1"/>
            <a:r>
              <a:rPr lang="en-US" dirty="0"/>
              <a:t>NEHRU and AMBEDKAR earlier wanted a </a:t>
            </a:r>
            <a:r>
              <a:rPr lang="en-US" b="1" i="1" dirty="0"/>
              <a:t>common civil code</a:t>
            </a:r>
            <a:r>
              <a:rPr lang="en-US" dirty="0"/>
              <a:t>, but after partition felt it was important not to alienate Indian Muslims, create the perception that their customs and traditions not respected in Hindu dominated India</a:t>
            </a:r>
          </a:p>
          <a:p>
            <a:pPr lvl="1"/>
            <a:r>
              <a:rPr lang="en-US" dirty="0"/>
              <a:t>Thus, focus on reforming HINDU law</a:t>
            </a:r>
          </a:p>
          <a:p>
            <a:r>
              <a:rPr lang="en-US" b="1" dirty="0"/>
              <a:t>WHY? </a:t>
            </a:r>
            <a:r>
              <a:rPr lang="en-US" dirty="0"/>
              <a:t>Existing Hindu law was misogynistic and discriminatory against women and lower castes</a:t>
            </a:r>
          </a:p>
          <a:p>
            <a:pPr lvl="1"/>
            <a:r>
              <a:rPr lang="en-US" dirty="0"/>
              <a:t>Marriage between upper and lower caste, specially upper caste woman and lower caste man not recognized by this law, nor adoption by lower caste family of upper caste child</a:t>
            </a:r>
          </a:p>
          <a:p>
            <a:pPr lvl="1"/>
            <a:r>
              <a:rPr lang="en-US" dirty="0"/>
              <a:t>Polygamy permitted, divorce was not.  Favored men</a:t>
            </a:r>
          </a:p>
          <a:p>
            <a:pPr lvl="1"/>
            <a:r>
              <a:rPr lang="en-US" dirty="0"/>
              <a:t>Women’s had few rights to inherit property</a:t>
            </a:r>
          </a:p>
          <a:p>
            <a:pPr lvl="1"/>
            <a:r>
              <a:rPr lang="en-US" dirty="0"/>
              <a:t>WHY?  In part because BRITISH pick up the most </a:t>
            </a:r>
            <a:r>
              <a:rPr lang="en-US" dirty="0" err="1"/>
              <a:t>retrograde,Brahmanical</a:t>
            </a:r>
            <a:r>
              <a:rPr lang="en-US" dirty="0"/>
              <a:t>, Hindu  traditions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11792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a:t>
            </a:r>
          </a:p>
        </p:txBody>
      </p:sp>
      <p:sp>
        <p:nvSpPr>
          <p:cNvPr id="3" name="Content Placeholder 2"/>
          <p:cNvSpPr>
            <a:spLocks noGrp="1"/>
          </p:cNvSpPr>
          <p:nvPr>
            <p:ph idx="1"/>
          </p:nvPr>
        </p:nvSpPr>
        <p:spPr>
          <a:xfrm>
            <a:off x="838200" y="1825624"/>
            <a:ext cx="10941996" cy="4808639"/>
          </a:xfrm>
        </p:spPr>
        <p:txBody>
          <a:bodyPr/>
          <a:lstStyle/>
          <a:p>
            <a:r>
              <a:rPr lang="en-US" dirty="0"/>
              <a:t>It was to tackle these obvious inequities that Nehru and </a:t>
            </a:r>
            <a:r>
              <a:rPr lang="en-US" dirty="0" err="1"/>
              <a:t>Ambedkar</a:t>
            </a:r>
            <a:r>
              <a:rPr lang="en-US" dirty="0"/>
              <a:t> proposed reform of the Hindu Code.  LOTS of conservative opposition from upper caste Hindu MEN.  Three separate but overlapping strands:</a:t>
            </a:r>
          </a:p>
          <a:p>
            <a:r>
              <a:rPr lang="en-US" dirty="0"/>
              <a:t>1. RIGHT wing of INC, particularly </a:t>
            </a:r>
            <a:r>
              <a:rPr lang="en-US" dirty="0" err="1"/>
              <a:t>Rajendra</a:t>
            </a:r>
            <a:r>
              <a:rPr lang="en-US" dirty="0"/>
              <a:t> Prasad, who soon became 1st President.</a:t>
            </a:r>
          </a:p>
          <a:p>
            <a:r>
              <a:rPr lang="en-US" dirty="0"/>
              <a:t>2.  The RSS, obviously</a:t>
            </a:r>
          </a:p>
          <a:p>
            <a:r>
              <a:rPr lang="en-US" dirty="0"/>
              <a:t>3. Religious leadership, whether SHANKARACHARYAS or maverick figures like </a:t>
            </a:r>
            <a:r>
              <a:rPr lang="en-US" dirty="0" err="1"/>
              <a:t>Karpatriji</a:t>
            </a:r>
            <a:r>
              <a:rPr lang="en-US" dirty="0"/>
              <a:t> </a:t>
            </a:r>
            <a:r>
              <a:rPr lang="en-US" dirty="0" err="1"/>
              <a:t>Maharaj</a:t>
            </a:r>
            <a:r>
              <a:rPr lang="en-US" dirty="0"/>
              <a:t>.  Claim that Hindu religion was SANATAN, or eternal and unchangeable.</a:t>
            </a:r>
          </a:p>
          <a:p>
            <a:r>
              <a:rPr lang="en-US" dirty="0"/>
              <a:t>Controversial!  To say the least.  Much debated in press and beyond</a:t>
            </a:r>
          </a:p>
        </p:txBody>
      </p:sp>
    </p:spTree>
    <p:extLst>
      <p:ext uri="{BB962C8B-B14F-4D97-AF65-F5344CB8AC3E}">
        <p14:creationId xmlns:p14="http://schemas.microsoft.com/office/powerpoint/2010/main" val="423109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REFORMING THE HINDU LAW CODE </a:t>
            </a:r>
          </a:p>
        </p:txBody>
      </p:sp>
      <p:sp>
        <p:nvSpPr>
          <p:cNvPr id="3" name="Content Placeholder 2"/>
          <p:cNvSpPr>
            <a:spLocks noGrp="1"/>
          </p:cNvSpPr>
          <p:nvPr>
            <p:ph idx="1"/>
          </p:nvPr>
        </p:nvSpPr>
        <p:spPr/>
        <p:txBody>
          <a:bodyPr/>
          <a:lstStyle/>
          <a:p>
            <a:r>
              <a:rPr lang="en-US" dirty="0"/>
              <a:t> </a:t>
            </a:r>
          </a:p>
        </p:txBody>
      </p:sp>
      <p:pic>
        <p:nvPicPr>
          <p:cNvPr id="4" name="Picture 3"/>
          <p:cNvPicPr>
            <a:picLocks noChangeAspect="1"/>
          </p:cNvPicPr>
          <p:nvPr/>
        </p:nvPicPr>
        <p:blipFill>
          <a:blip r:embed="rId2"/>
          <a:stretch>
            <a:fillRect/>
          </a:stretch>
        </p:blipFill>
        <p:spPr>
          <a:xfrm>
            <a:off x="381000" y="428625"/>
            <a:ext cx="11430000" cy="6000750"/>
          </a:xfrm>
          <a:prstGeom prst="rect">
            <a:avLst/>
          </a:prstGeom>
        </p:spPr>
      </p:pic>
    </p:spTree>
    <p:extLst>
      <p:ext uri="{BB962C8B-B14F-4D97-AF65-F5344CB8AC3E}">
        <p14:creationId xmlns:p14="http://schemas.microsoft.com/office/powerpoint/2010/main" val="327559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5847"/>
          </a:xfrm>
        </p:spPr>
        <p:txBody>
          <a:bodyPr/>
          <a:lstStyle/>
          <a:p>
            <a:r>
              <a:rPr lang="en-US" b="1" dirty="0"/>
              <a:t>Integration of States</a:t>
            </a:r>
          </a:p>
        </p:txBody>
      </p:sp>
      <p:sp>
        <p:nvSpPr>
          <p:cNvPr id="3" name="Content Placeholder 2"/>
          <p:cNvSpPr>
            <a:spLocks noGrp="1"/>
          </p:cNvSpPr>
          <p:nvPr>
            <p:ph idx="1"/>
          </p:nvPr>
        </p:nvSpPr>
        <p:spPr>
          <a:xfrm>
            <a:off x="-102637" y="1240972"/>
            <a:ext cx="12294637" cy="5617028"/>
          </a:xfrm>
        </p:spPr>
        <p:txBody>
          <a:bodyPr/>
          <a:lstStyle/>
          <a:p>
            <a:r>
              <a:rPr lang="en-US" dirty="0"/>
              <a:t>COMPLEX</a:t>
            </a:r>
            <a:r>
              <a:rPr lang="en-US" b="0" i="0" u="none" strike="noStrike" baseline="0" dirty="0"/>
              <a:t>: More than 500 independent (nominally) outside of British India. MOST had treaties</a:t>
            </a:r>
            <a:r>
              <a:rPr lang="en-US" b="0" i="0" u="none" strike="noStrike" dirty="0"/>
              <a:t> with t</a:t>
            </a:r>
            <a:r>
              <a:rPr lang="en-US" b="0" i="0" u="none" strike="noStrike" baseline="0" dirty="0"/>
              <a:t>he British, </a:t>
            </a:r>
            <a:r>
              <a:rPr lang="en-US" dirty="0"/>
              <a:t>acknowledge </a:t>
            </a:r>
            <a:r>
              <a:rPr lang="en-US" b="0" i="0" u="none" strike="noStrike" baseline="0" dirty="0"/>
              <a:t>paramountcy.  Others recognized, but often only vassals of larger state. </a:t>
            </a:r>
          </a:p>
          <a:p>
            <a:r>
              <a:rPr lang="en-US" dirty="0"/>
              <a:t>Two stages:  ACCESSION and INTEGRATION</a:t>
            </a:r>
          </a:p>
          <a:p>
            <a:pPr lvl="1"/>
            <a:r>
              <a:rPr lang="en-US" b="0" i="0" u="none" strike="noStrike" baseline="0" dirty="0"/>
              <a:t>First was to get to send delegates to CONSTITUENT ASSEMBLY, sign ARTICLES OF ACCESSION to India or Pakistan.  Next,</a:t>
            </a:r>
            <a:r>
              <a:rPr lang="en-US" b="0" i="0" u="none" strike="noStrike" dirty="0"/>
              <a:t> </a:t>
            </a:r>
            <a:r>
              <a:rPr lang="en-US" b="0" i="0" u="none" strike="noStrike" baseline="0" dirty="0"/>
              <a:t>how they were to be INTEGRATED.</a:t>
            </a:r>
          </a:p>
          <a:p>
            <a:r>
              <a:rPr lang="en-US" b="0" i="0" u="none" strike="noStrike" baseline="0" dirty="0"/>
              <a:t>INC use States Peoples’ Conference and their subsidiaries, PRAJA MANDALS to begin popular agitation asking for full democracy, vote to national Parliament. </a:t>
            </a:r>
          </a:p>
          <a:p>
            <a:r>
              <a:rPr lang="en-US" b="0" i="0" u="none" strike="noStrike" baseline="0" dirty="0"/>
              <a:t>By Aug 15</a:t>
            </a:r>
            <a:r>
              <a:rPr lang="en-US" b="0" i="0" u="none" strike="noStrike" baseline="30000" dirty="0"/>
              <a:t>th</a:t>
            </a:r>
            <a:r>
              <a:rPr lang="en-US" b="0" i="0" u="none" strike="noStrike" baseline="0" dirty="0"/>
              <a:t> ALMOST all did sign Articles of Accession. </a:t>
            </a:r>
          </a:p>
          <a:p>
            <a:r>
              <a:rPr lang="en-US" baseline="0" dirty="0"/>
              <a:t>Only</a:t>
            </a:r>
            <a:r>
              <a:rPr lang="en-US" dirty="0"/>
              <a:t> TRAVANCORE, JODHPUR, and BHOPAL resist integration before Aug 15,1947</a:t>
            </a:r>
          </a:p>
          <a:p>
            <a:r>
              <a:rPr lang="en-US" dirty="0"/>
              <a:t>HYDERABAD, KASHMIR, JUNAGARH even after that.</a:t>
            </a:r>
          </a:p>
        </p:txBody>
      </p:sp>
    </p:spTree>
    <p:extLst>
      <p:ext uri="{BB962C8B-B14F-4D97-AF65-F5344CB8AC3E}">
        <p14:creationId xmlns:p14="http://schemas.microsoft.com/office/powerpoint/2010/main" val="3565621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and Resolution</a:t>
            </a:r>
          </a:p>
        </p:txBody>
      </p:sp>
      <p:sp>
        <p:nvSpPr>
          <p:cNvPr id="3" name="Content Placeholder 2"/>
          <p:cNvSpPr>
            <a:spLocks noGrp="1"/>
          </p:cNvSpPr>
          <p:nvPr>
            <p:ph idx="1"/>
          </p:nvPr>
        </p:nvSpPr>
        <p:spPr>
          <a:xfrm>
            <a:off x="583660" y="1507788"/>
            <a:ext cx="11430000" cy="5282118"/>
          </a:xfrm>
          <a:blipFill dpi="0" rotWithShape="1">
            <a:blip r:embed="rId2">
              <a:alphaModFix amt="20000"/>
            </a:blip>
            <a:srcRect/>
            <a:stretch>
              <a:fillRect/>
            </a:stretch>
          </a:blipFill>
        </p:spPr>
        <p:txBody>
          <a:bodyPr>
            <a:normAutofit fontScale="85000" lnSpcReduction="20000"/>
          </a:bodyPr>
          <a:lstStyle/>
          <a:p>
            <a:r>
              <a:rPr lang="en-US" dirty="0"/>
              <a:t>Opposition tactics were interesting:</a:t>
            </a:r>
          </a:p>
          <a:p>
            <a:r>
              <a:rPr lang="en-US" dirty="0"/>
              <a:t>No Scriptural Authority: T</a:t>
            </a:r>
            <a:r>
              <a:rPr lang="en-US" altLang="zh-CN" dirty="0"/>
              <a:t>his became a point of debate, because Hinduism not have a single scripture.  Multiple</a:t>
            </a:r>
            <a:r>
              <a:rPr lang="en-US" altLang="zh-CN" i="1" dirty="0"/>
              <a:t> </a:t>
            </a:r>
            <a:r>
              <a:rPr lang="en-US" altLang="zh-CN" i="1" dirty="0" err="1"/>
              <a:t>shastras</a:t>
            </a:r>
            <a:r>
              <a:rPr lang="en-US" altLang="zh-CN" dirty="0"/>
              <a:t>, and none universally authoritative </a:t>
            </a:r>
          </a:p>
          <a:p>
            <a:r>
              <a:rPr lang="en-US" dirty="0"/>
              <a:t>Prasad said could not do this because this was not a democratically elected government, therefore unrepresentative</a:t>
            </a:r>
          </a:p>
          <a:p>
            <a:r>
              <a:rPr lang="en-US" dirty="0"/>
              <a:t>So Nehru returns to this after 1952 elections and huge victory (where the Hindu code was a big electoral issue) and rather than a single law, passes a series of different acts addressing this issue</a:t>
            </a:r>
          </a:p>
          <a:p>
            <a:r>
              <a:rPr lang="en-US" dirty="0"/>
              <a:t>1955-56 finally the code pushed through as different bills passed by Parliament</a:t>
            </a:r>
          </a:p>
          <a:p>
            <a:r>
              <a:rPr lang="en-US" dirty="0"/>
              <a:t>Lost support of </a:t>
            </a:r>
            <a:r>
              <a:rPr lang="en-US" dirty="0" err="1"/>
              <a:t>Ambedkar</a:t>
            </a:r>
            <a:r>
              <a:rPr lang="en-US" dirty="0"/>
              <a:t> in the while, because he wanted Nehru to push it through earlier</a:t>
            </a:r>
          </a:p>
          <a:p>
            <a:r>
              <a:rPr lang="en-US" dirty="0"/>
              <a:t>When opposition to Hindu Code reform became redundant, the Hindu right changes tactics to equality argument: begins to press then UNIFORM CIVIL CODE (UCC), need to reform the personal law of ALL religions (specially that of Muslims) </a:t>
            </a:r>
          </a:p>
          <a:p>
            <a:r>
              <a:rPr lang="en-US" dirty="0"/>
              <a:t>A UCC remains the demand of the RSS and Hindu Right to this day</a:t>
            </a:r>
          </a:p>
          <a:p>
            <a:r>
              <a:rPr lang="en-US" dirty="0"/>
              <a:t>The criminalization of “triple </a:t>
            </a:r>
            <a:r>
              <a:rPr lang="en-US" dirty="0" err="1"/>
              <a:t>talaq</a:t>
            </a:r>
            <a:r>
              <a:rPr lang="en-US" dirty="0"/>
              <a:t>” in 2018 in part a realization of this demand</a:t>
            </a:r>
          </a:p>
        </p:txBody>
      </p:sp>
    </p:spTree>
    <p:extLst>
      <p:ext uri="{BB962C8B-B14F-4D97-AF65-F5344CB8AC3E}">
        <p14:creationId xmlns:p14="http://schemas.microsoft.com/office/powerpoint/2010/main" val="163657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5806"/>
          </a:xfrm>
          <a:blipFill>
            <a:blip r:embed="rId2">
              <a:alphaModFix amt="23000"/>
            </a:blip>
            <a:stretch>
              <a:fillRect/>
            </a:stretch>
          </a:blipFill>
        </p:spPr>
        <p:txBody>
          <a:bodyPr/>
          <a:lstStyle/>
          <a:p>
            <a:r>
              <a:rPr lang="en-US" dirty="0"/>
              <a:t>KASHMIR</a:t>
            </a:r>
          </a:p>
        </p:txBody>
      </p:sp>
      <p:sp>
        <p:nvSpPr>
          <p:cNvPr id="3" name="Content Placeholder 2"/>
          <p:cNvSpPr>
            <a:spLocks noGrp="1"/>
          </p:cNvSpPr>
          <p:nvPr>
            <p:ph idx="1"/>
          </p:nvPr>
        </p:nvSpPr>
        <p:spPr>
          <a:xfrm>
            <a:off x="74645" y="1380932"/>
            <a:ext cx="12185779" cy="5374431"/>
          </a:xfrm>
          <a:blipFill>
            <a:blip r:embed="rId3">
              <a:alphaModFix amt="23000"/>
            </a:blip>
            <a:stretch>
              <a:fillRect/>
            </a:stretch>
          </a:blipFill>
        </p:spPr>
        <p:txBody>
          <a:bodyPr/>
          <a:lstStyle/>
          <a:p>
            <a:r>
              <a:rPr lang="en-US" dirty="0"/>
              <a:t>Muslim Majority  Hindu Ruler  (like Hyderabad</a:t>
            </a:r>
            <a:r>
              <a:rPr lang="en-US"/>
              <a:t>, but obverse </a:t>
            </a:r>
            <a:r>
              <a:rPr lang="en-US" dirty="0"/>
              <a:t>of Junagarh)</a:t>
            </a:r>
          </a:p>
          <a:p>
            <a:r>
              <a:rPr lang="en-US" dirty="0"/>
              <a:t>Other religious diversity</a:t>
            </a:r>
          </a:p>
          <a:p>
            <a:r>
              <a:rPr lang="en-US" dirty="0">
                <a:hlinkClick r:id="rId4"/>
              </a:rPr>
              <a:t>Hari Singh </a:t>
            </a:r>
            <a:r>
              <a:rPr lang="en-US" dirty="0"/>
              <a:t>wanted independence, Switzerland analogy</a:t>
            </a:r>
          </a:p>
          <a:p>
            <a:r>
              <a:rPr lang="en-US" dirty="0"/>
              <a:t>Stand-still agreement</a:t>
            </a:r>
          </a:p>
          <a:p>
            <a:r>
              <a:rPr lang="en-US" dirty="0"/>
              <a:t>Popularity of </a:t>
            </a:r>
            <a:r>
              <a:rPr lang="en-US" dirty="0">
                <a:hlinkClick r:id="rId5"/>
              </a:rPr>
              <a:t>SHEIKH ABDULLAH  </a:t>
            </a:r>
            <a:r>
              <a:rPr lang="en-US" dirty="0"/>
              <a:t>Close to </a:t>
            </a:r>
            <a:r>
              <a:rPr lang="en-US" dirty="0">
                <a:hlinkClick r:id="rId6"/>
              </a:rPr>
              <a:t>Nehru</a:t>
            </a:r>
            <a:endParaRPr lang="en-US" dirty="0"/>
          </a:p>
          <a:p>
            <a:r>
              <a:rPr lang="en-US" dirty="0" err="1"/>
              <a:t>Pathan</a:t>
            </a:r>
            <a:r>
              <a:rPr lang="en-US" dirty="0"/>
              <a:t> Raiders  </a:t>
            </a:r>
            <a:r>
              <a:rPr lang="en-US" dirty="0">
                <a:hlinkClick r:id="rId7"/>
              </a:rPr>
              <a:t>almost to capital</a:t>
            </a:r>
            <a:endParaRPr lang="en-US" dirty="0"/>
          </a:p>
          <a:p>
            <a:r>
              <a:rPr lang="en-US" dirty="0"/>
              <a:t>Accede to India under pressure</a:t>
            </a:r>
          </a:p>
          <a:p>
            <a:r>
              <a:rPr lang="en-US" dirty="0"/>
              <a:t>Line of Control created</a:t>
            </a:r>
          </a:p>
          <a:p>
            <a:r>
              <a:rPr lang="en-US" dirty="0"/>
              <a:t>Special Status </a:t>
            </a:r>
            <a:r>
              <a:rPr lang="en-US" dirty="0">
                <a:hlinkClick r:id="rId8"/>
              </a:rPr>
              <a:t>Article 370</a:t>
            </a:r>
            <a:r>
              <a:rPr lang="en-US" dirty="0"/>
              <a:t> of Constitution</a:t>
            </a:r>
          </a:p>
          <a:p>
            <a:r>
              <a:rPr lang="en-US" dirty="0">
                <a:hlinkClick r:id="rId9"/>
              </a:rPr>
              <a:t>PLEBICITE promised</a:t>
            </a:r>
            <a:r>
              <a:rPr lang="en-US" dirty="0"/>
              <a:t>, but never happen (thanks to Indo-Pakistan conflict)</a:t>
            </a:r>
          </a:p>
          <a:p>
            <a:endParaRPr lang="en-US" dirty="0"/>
          </a:p>
        </p:txBody>
      </p:sp>
      <p:sp>
        <p:nvSpPr>
          <p:cNvPr id="4" name="AutoShape 2" descr="Image result for kashm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664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2065"/>
          </a:xfrm>
          <a:blipFill>
            <a:blip r:embed="rId2">
              <a:alphaModFix amt="23000"/>
            </a:blip>
            <a:stretch>
              <a:fillRect/>
            </a:stretch>
          </a:blipFill>
        </p:spPr>
        <p:txBody>
          <a:bodyPr/>
          <a:lstStyle/>
          <a:p>
            <a:r>
              <a:rPr lang="en-US" dirty="0"/>
              <a:t>Refugees</a:t>
            </a:r>
          </a:p>
        </p:txBody>
      </p:sp>
      <p:sp>
        <p:nvSpPr>
          <p:cNvPr id="3" name="Content Placeholder 2"/>
          <p:cNvSpPr>
            <a:spLocks noGrp="1"/>
          </p:cNvSpPr>
          <p:nvPr>
            <p:ph idx="1"/>
          </p:nvPr>
        </p:nvSpPr>
        <p:spPr>
          <a:xfrm>
            <a:off x="0" y="972065"/>
            <a:ext cx="12192000" cy="5885935"/>
          </a:xfrm>
          <a:blipFill>
            <a:blip r:embed="rId3">
              <a:alphaModFix amt="23000"/>
            </a:blip>
            <a:stretch>
              <a:fillRect/>
            </a:stretch>
          </a:blipFill>
        </p:spPr>
        <p:txBody>
          <a:bodyPr>
            <a:normAutofit fontScale="92500" lnSpcReduction="10000"/>
          </a:bodyPr>
          <a:lstStyle/>
          <a:p>
            <a:r>
              <a:rPr lang="en-US" dirty="0"/>
              <a:t>Sheer Numbers are staggering:  Over 10 million new residents over a period of 3 months</a:t>
            </a:r>
          </a:p>
          <a:p>
            <a:pPr lvl="1"/>
            <a:r>
              <a:rPr lang="en-US" dirty="0" err="1"/>
              <a:t>Kurukshetra</a:t>
            </a:r>
            <a:r>
              <a:rPr lang="en-US" dirty="0"/>
              <a:t> Camp was dealing with an influx of 20,000 people a DAY</a:t>
            </a:r>
          </a:p>
          <a:p>
            <a:pPr lvl="1"/>
            <a:r>
              <a:rPr lang="en-US" dirty="0"/>
              <a:t>Food, Clothing, Shelter</a:t>
            </a:r>
          </a:p>
          <a:p>
            <a:pPr lvl="1"/>
            <a:r>
              <a:rPr lang="en-US" dirty="0"/>
              <a:t>New State, not resource rich</a:t>
            </a:r>
          </a:p>
          <a:p>
            <a:r>
              <a:rPr lang="en-US" dirty="0"/>
              <a:t>Rehabilitation:  Where and What will they do?</a:t>
            </a:r>
          </a:p>
          <a:p>
            <a:pPr lvl="1"/>
            <a:r>
              <a:rPr lang="en-US" dirty="0"/>
              <a:t>More agrarian refugees than available land:  STANDARD ACRE (</a:t>
            </a:r>
            <a:r>
              <a:rPr lang="en-US" dirty="0">
                <a:solidFill>
                  <a:srgbClr val="333333"/>
                </a:solidFill>
                <a:latin typeface="Arial" panose="020B0604020202020204" pitchFamily="34" charset="0"/>
              </a:rPr>
              <a:t>defined as that amount of land which could yield a specific measure of rice)</a:t>
            </a:r>
            <a:r>
              <a:rPr lang="en-US" dirty="0"/>
              <a:t> and GRADED CUT (more land you claimed lost, larger the percentage loss in land allotted to you)</a:t>
            </a:r>
          </a:p>
          <a:p>
            <a:r>
              <a:rPr lang="en-US" dirty="0"/>
              <a:t>Impacts</a:t>
            </a:r>
          </a:p>
          <a:p>
            <a:pPr lvl="1"/>
            <a:r>
              <a:rPr lang="en-US" dirty="0"/>
              <a:t>Personal and Cultural Losses: Loved ones, sense of place/belonging, place of worship</a:t>
            </a:r>
          </a:p>
          <a:p>
            <a:pPr lvl="1"/>
            <a:r>
              <a:rPr lang="en-US" dirty="0"/>
              <a:t>Women:  Doubled Victims, abductions/rapes followed by forcible repatriations</a:t>
            </a:r>
          </a:p>
          <a:p>
            <a:pPr lvl="1"/>
            <a:r>
              <a:rPr lang="en-US" dirty="0"/>
              <a:t>Economic:  Start over, often with few or no resources</a:t>
            </a:r>
          </a:p>
          <a:p>
            <a:pPr lvl="1"/>
            <a:r>
              <a:rPr lang="en-US" dirty="0"/>
              <a:t>Food Shortages:  Communist Party of India made gains in some areas</a:t>
            </a:r>
          </a:p>
          <a:p>
            <a:pPr lvl="1"/>
            <a:r>
              <a:rPr lang="en-US" dirty="0"/>
              <a:t>Political : Refugees targets of anti-Muslim rhetoric of groups like the RSS</a:t>
            </a:r>
          </a:p>
          <a:p>
            <a:pPr lvl="1"/>
            <a:r>
              <a:rPr lang="en-US" dirty="0"/>
              <a:t>Gandhi assassination outlawed RSS only a little over a year</a:t>
            </a:r>
          </a:p>
          <a:p>
            <a:pPr lvl="1"/>
            <a:r>
              <a:rPr lang="en-US" dirty="0"/>
              <a:t>Yet, Nehru still immensely popular (see </a:t>
            </a:r>
            <a:r>
              <a:rPr lang="en-US" dirty="0" err="1"/>
              <a:t>Guha</a:t>
            </a:r>
            <a:r>
              <a:rPr lang="en-US" dirty="0"/>
              <a:t> p.112-113)</a:t>
            </a:r>
          </a:p>
          <a:p>
            <a:pPr marL="0" indent="0">
              <a:buNone/>
            </a:pPr>
            <a:endParaRPr lang="en-US" dirty="0"/>
          </a:p>
        </p:txBody>
      </p:sp>
    </p:spTree>
    <p:extLst>
      <p:ext uri="{BB962C8B-B14F-4D97-AF65-F5344CB8AC3E}">
        <p14:creationId xmlns:p14="http://schemas.microsoft.com/office/powerpoint/2010/main" val="145598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63827"/>
          </a:xfrm>
          <a:blipFill dpi="0" rotWithShape="1">
            <a:blip r:embed="rId3">
              <a:alphaModFix amt="26000"/>
            </a:blip>
            <a:srcRect/>
            <a:stretch>
              <a:fillRect/>
            </a:stretch>
          </a:blipFill>
        </p:spPr>
        <p:txBody>
          <a:bodyPr/>
          <a:lstStyle/>
          <a:p>
            <a:r>
              <a:rPr lang="en-US" dirty="0"/>
              <a:t>Constitution and Debates</a:t>
            </a:r>
          </a:p>
        </p:txBody>
      </p:sp>
      <p:sp>
        <p:nvSpPr>
          <p:cNvPr id="3" name="Content Placeholder 2"/>
          <p:cNvSpPr>
            <a:spLocks noGrp="1"/>
          </p:cNvSpPr>
          <p:nvPr>
            <p:ph idx="1"/>
          </p:nvPr>
        </p:nvSpPr>
        <p:spPr>
          <a:xfrm>
            <a:off x="0" y="889686"/>
            <a:ext cx="12192000" cy="5968314"/>
          </a:xfrm>
          <a:blipFill dpi="0" rotWithShape="1">
            <a:blip r:embed="rId4">
              <a:alphaModFix amt="31000"/>
            </a:blip>
            <a:srcRect/>
            <a:stretch>
              <a:fillRect/>
            </a:stretch>
          </a:blipFill>
        </p:spPr>
        <p:txBody>
          <a:bodyPr/>
          <a:lstStyle/>
          <a:p>
            <a:r>
              <a:rPr lang="en-US" dirty="0"/>
              <a:t>Language of Rights pre-exist the constitution, evident in the submissions to the Constituent Assembly</a:t>
            </a:r>
          </a:p>
          <a:p>
            <a:r>
              <a:rPr lang="en-US" dirty="0"/>
              <a:t>Dalit leaders, B. R. </a:t>
            </a:r>
            <a:r>
              <a:rPr lang="en-US" dirty="0" err="1"/>
              <a:t>Ambedkar</a:t>
            </a:r>
            <a:r>
              <a:rPr lang="en-US" dirty="0"/>
              <a:t> played a key role</a:t>
            </a:r>
          </a:p>
          <a:p>
            <a:r>
              <a:rPr lang="en-US" dirty="0"/>
              <a:t>Constitution sought to bring together “national” and “social” revolutions. Former about democracy and liberty, denied during colonial era, and latter about social justice and equality, denied by tradition</a:t>
            </a:r>
          </a:p>
          <a:p>
            <a:r>
              <a:rPr lang="en-US" dirty="0"/>
              <a:t>Sharp disagreements on key elements</a:t>
            </a:r>
          </a:p>
          <a:p>
            <a:pPr lvl="1"/>
            <a:r>
              <a:rPr lang="en-US" dirty="0"/>
              <a:t>Gandhian vision of a decentralized polity empowering villages  </a:t>
            </a:r>
            <a:r>
              <a:rPr lang="en-US" i="1" dirty="0"/>
              <a:t>versus </a:t>
            </a:r>
            <a:r>
              <a:rPr lang="en-US" dirty="0" err="1"/>
              <a:t>Ambedkar</a:t>
            </a:r>
            <a:r>
              <a:rPr lang="en-US" dirty="0"/>
              <a:t> and Nehru’s idea of individual as a fundamental unit</a:t>
            </a:r>
          </a:p>
          <a:p>
            <a:pPr lvl="1"/>
            <a:r>
              <a:rPr lang="en-US" dirty="0"/>
              <a:t>Minority Rights</a:t>
            </a:r>
          </a:p>
          <a:p>
            <a:pPr lvl="1"/>
            <a:r>
              <a:rPr lang="en-US" dirty="0"/>
              <a:t>Language</a:t>
            </a:r>
          </a:p>
          <a:p>
            <a:pPr lvl="1"/>
            <a:r>
              <a:rPr lang="en-US" dirty="0"/>
              <a:t>States’ Rights</a:t>
            </a:r>
          </a:p>
        </p:txBody>
      </p:sp>
    </p:spTree>
    <p:extLst>
      <p:ext uri="{BB962C8B-B14F-4D97-AF65-F5344CB8AC3E}">
        <p14:creationId xmlns:p14="http://schemas.microsoft.com/office/powerpoint/2010/main" val="56043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4358"/>
          </a:xfrm>
        </p:spPr>
        <p:txBody>
          <a:bodyPr/>
          <a:lstStyle/>
          <a:p>
            <a:r>
              <a:rPr lang="en-US" dirty="0"/>
              <a:t>Structure of the State</a:t>
            </a:r>
          </a:p>
        </p:txBody>
      </p:sp>
      <p:sp>
        <p:nvSpPr>
          <p:cNvPr id="3" name="Content Placeholder 2"/>
          <p:cNvSpPr>
            <a:spLocks noGrp="1"/>
          </p:cNvSpPr>
          <p:nvPr>
            <p:ph idx="1"/>
          </p:nvPr>
        </p:nvSpPr>
        <p:spPr>
          <a:xfrm>
            <a:off x="65314" y="951722"/>
            <a:ext cx="12126686" cy="5906277"/>
          </a:xfrm>
        </p:spPr>
        <p:txBody>
          <a:bodyPr/>
          <a:lstStyle/>
          <a:p>
            <a:r>
              <a:rPr lang="en-US" dirty="0"/>
              <a:t>Universal franchise “biggest Gamble in History”</a:t>
            </a:r>
          </a:p>
          <a:p>
            <a:r>
              <a:rPr lang="en-US" dirty="0"/>
              <a:t>Federal and Unitary</a:t>
            </a:r>
          </a:p>
          <a:p>
            <a:pPr lvl="1"/>
            <a:r>
              <a:rPr lang="en-US" dirty="0"/>
              <a:t>President acting on advice of Prime Minister has power to dismiss state governments</a:t>
            </a:r>
          </a:p>
          <a:p>
            <a:pPr lvl="1"/>
            <a:r>
              <a:rPr lang="en-US" dirty="0"/>
              <a:t>Governor of a state is appointed by the Federal (known as the Union or Central) government</a:t>
            </a:r>
          </a:p>
          <a:p>
            <a:r>
              <a:rPr lang="en-US" dirty="0"/>
              <a:t>Fundamental Rights (justiciable) and Directive Principles (non justiciable)</a:t>
            </a:r>
          </a:p>
          <a:p>
            <a:r>
              <a:rPr lang="en-US" dirty="0"/>
              <a:t>Debated Presidential style but settled on Westminster style Parliamentary system</a:t>
            </a:r>
          </a:p>
          <a:p>
            <a:pPr lvl="1"/>
            <a:r>
              <a:rPr lang="en-US" dirty="0"/>
              <a:t>Two houses of Parliament, LOK SABHA  directly elected lower house, and RAJYA SABHA indirectly elected through collegium of state assemblies</a:t>
            </a:r>
          </a:p>
          <a:p>
            <a:pPr lvl="1"/>
            <a:r>
              <a:rPr lang="en-US" dirty="0"/>
              <a:t>Prime Minister and Cabinet  have executive power:  chosen from majority in </a:t>
            </a:r>
            <a:r>
              <a:rPr lang="en-US" dirty="0" err="1"/>
              <a:t>Lok</a:t>
            </a:r>
            <a:r>
              <a:rPr lang="en-US" dirty="0"/>
              <a:t> Sabha</a:t>
            </a:r>
          </a:p>
          <a:p>
            <a:pPr lvl="1"/>
            <a:r>
              <a:rPr lang="en-US" dirty="0"/>
              <a:t>President is Head of State, mostly ceremonial, except for important occasions, but can veto legislation to return to Parliament</a:t>
            </a:r>
          </a:p>
          <a:p>
            <a:r>
              <a:rPr lang="en-US" dirty="0"/>
              <a:t>For how this has worked see, </a:t>
            </a:r>
            <a:r>
              <a:rPr lang="en-US" dirty="0">
                <a:hlinkClick r:id="rId2"/>
              </a:rPr>
              <a:t>http://jan.ucc.nau.edu/~sj6/314HND01.htm</a:t>
            </a:r>
            <a:r>
              <a:rPr lang="en-US" dirty="0"/>
              <a:t> </a:t>
            </a:r>
          </a:p>
        </p:txBody>
      </p:sp>
    </p:spTree>
    <p:extLst>
      <p:ext uri="{BB962C8B-B14F-4D97-AF65-F5344CB8AC3E}">
        <p14:creationId xmlns:p14="http://schemas.microsoft.com/office/powerpoint/2010/main" val="156384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777" y="0"/>
            <a:ext cx="10515600" cy="1063256"/>
          </a:xfrm>
        </p:spPr>
        <p:txBody>
          <a:bodyPr>
            <a:normAutofit/>
          </a:bodyPr>
          <a:lstStyle/>
          <a:p>
            <a:r>
              <a:rPr lang="en-US" dirty="0"/>
              <a:t>Nehru vs Patel?</a:t>
            </a:r>
          </a:p>
        </p:txBody>
      </p:sp>
      <p:sp>
        <p:nvSpPr>
          <p:cNvPr id="10" name="Content Placeholder 9"/>
          <p:cNvSpPr>
            <a:spLocks noGrp="1"/>
          </p:cNvSpPr>
          <p:nvPr>
            <p:ph idx="1"/>
          </p:nvPr>
        </p:nvSpPr>
        <p:spPr>
          <a:xfrm>
            <a:off x="0" y="1063256"/>
            <a:ext cx="12192000" cy="5571460"/>
          </a:xfrm>
        </p:spPr>
        <p:txBody>
          <a:bodyPr/>
          <a:lstStyle/>
          <a:p>
            <a:r>
              <a:rPr lang="en-US" dirty="0"/>
              <a:t>Idealist  vs Pragmatist</a:t>
            </a:r>
          </a:p>
          <a:p>
            <a:r>
              <a:rPr lang="en-US" b="0" i="0" u="none" strike="noStrike" baseline="0" dirty="0"/>
              <a:t>Nehru left vs Patel right wing </a:t>
            </a:r>
          </a:p>
          <a:p>
            <a:r>
              <a:rPr lang="en-US" b="0" i="0" u="none" strike="noStrike" baseline="0" dirty="0"/>
              <a:t>Strong Secularist vs Strong</a:t>
            </a:r>
            <a:r>
              <a:rPr lang="en-US" b="0" i="0" u="none" strike="noStrike" dirty="0"/>
              <a:t> State (</a:t>
            </a:r>
            <a:r>
              <a:rPr lang="en-US" b="0" i="0" u="none" strike="noStrike" baseline="0" dirty="0"/>
              <a:t>secularism less important than state) </a:t>
            </a:r>
          </a:p>
          <a:p>
            <a:r>
              <a:rPr lang="en-US" b="0" i="0" u="none" strike="noStrike" baseline="0" dirty="0"/>
              <a:t>Committed to ideas of social justice vs not so much so  </a:t>
            </a:r>
          </a:p>
          <a:p>
            <a:r>
              <a:rPr lang="en-US" dirty="0"/>
              <a:t>Prime Minister and Deputy Prime Minister, respectively</a:t>
            </a:r>
            <a:endParaRPr lang="en-US" b="0" i="0" u="none" strike="noStrike" baseline="0" dirty="0"/>
          </a:p>
          <a:p>
            <a:pPr marL="0" indent="0">
              <a:buNone/>
            </a:pPr>
            <a:r>
              <a:rPr lang="en-US" b="1" dirty="0"/>
              <a:t>BUT</a:t>
            </a:r>
            <a:endParaRPr lang="en-US" b="1" i="0" u="none" strike="noStrike" baseline="0" dirty="0"/>
          </a:p>
          <a:p>
            <a:r>
              <a:rPr lang="en-US" b="0" i="0" u="none" strike="noStrike" baseline="0" dirty="0"/>
              <a:t>Election of </a:t>
            </a:r>
            <a:r>
              <a:rPr lang="en-US" b="0" i="0" u="none" strike="noStrike" baseline="0" dirty="0" err="1"/>
              <a:t>Tandon</a:t>
            </a:r>
            <a:r>
              <a:rPr lang="en-US" b="0" i="0" u="none" strike="noStrike" baseline="0" dirty="0"/>
              <a:t> as President of INC in Aug 1950 could have led to a break</a:t>
            </a:r>
            <a:r>
              <a:rPr lang="en-US" b="0" i="0" u="none" strike="noStrike" dirty="0"/>
              <a:t> </a:t>
            </a:r>
            <a:r>
              <a:rPr lang="en-US" b="0" i="0" u="none" strike="noStrike" baseline="0" dirty="0"/>
              <a:t>but didn’t.</a:t>
            </a:r>
          </a:p>
          <a:p>
            <a:r>
              <a:rPr lang="en-US" b="0" i="0" u="none" strike="noStrike" baseline="0" dirty="0"/>
              <a:t> Patel fundamentally loyal to party, accept Nehru’s leadership. </a:t>
            </a:r>
          </a:p>
          <a:p>
            <a:r>
              <a:rPr lang="en-US" dirty="0"/>
              <a:t>Both had been </a:t>
            </a:r>
            <a:r>
              <a:rPr lang="en-US" dirty="0">
                <a:hlinkClick r:id="rId2"/>
              </a:rPr>
              <a:t>disciples of Mahatma Gandhi</a:t>
            </a:r>
            <a:r>
              <a:rPr lang="en-US" dirty="0"/>
              <a:t> and servants of the INC</a:t>
            </a:r>
          </a:p>
          <a:p>
            <a:r>
              <a:rPr lang="en-US" dirty="0"/>
              <a:t>Mutual regard and fundamental decency of both</a:t>
            </a:r>
          </a:p>
          <a:p>
            <a:endParaRPr lang="en-US" dirty="0"/>
          </a:p>
        </p:txBody>
      </p:sp>
    </p:spTree>
    <p:extLst>
      <p:ext uri="{BB962C8B-B14F-4D97-AF65-F5344CB8AC3E}">
        <p14:creationId xmlns:p14="http://schemas.microsoft.com/office/powerpoint/2010/main" val="223440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Nehru and Patel</a:t>
            </a:r>
          </a:p>
        </p:txBody>
      </p:sp>
      <p:sp>
        <p:nvSpPr>
          <p:cNvPr id="3" name="Text Placeholder 2"/>
          <p:cNvSpPr>
            <a:spLocks noGrp="1"/>
          </p:cNvSpPr>
          <p:nvPr>
            <p:ph type="body" idx="1"/>
          </p:nvPr>
        </p:nvSpPr>
        <p:spPr/>
        <p:txBody>
          <a:bodyPr/>
          <a:lstStyle/>
          <a:p>
            <a:r>
              <a:rPr lang="en-US" dirty="0"/>
              <a:t>NEHRU		</a:t>
            </a:r>
          </a:p>
        </p:txBody>
      </p:sp>
      <p:sp>
        <p:nvSpPr>
          <p:cNvPr id="5" name="Text Placeholder 4"/>
          <p:cNvSpPr>
            <a:spLocks noGrp="1"/>
          </p:cNvSpPr>
          <p:nvPr>
            <p:ph type="body" sz="quarter" idx="3"/>
          </p:nvPr>
        </p:nvSpPr>
        <p:spPr/>
        <p:txBody>
          <a:bodyPr/>
          <a:lstStyle/>
          <a:p>
            <a:r>
              <a:rPr lang="en-US" dirty="0"/>
              <a:t>PATEL</a:t>
            </a:r>
          </a:p>
        </p:txBody>
      </p:sp>
      <p:sp>
        <p:nvSpPr>
          <p:cNvPr id="6" name="Content Placeholder 5"/>
          <p:cNvSpPr>
            <a:spLocks noGrp="1"/>
          </p:cNvSpPr>
          <p:nvPr>
            <p:ph sz="quarter" idx="4"/>
          </p:nvPr>
        </p:nvSpPr>
        <p:spPr>
          <a:blipFill>
            <a:blip r:embed="rId2"/>
            <a:stretch>
              <a:fillRect/>
            </a:stretch>
          </a:blipFill>
        </p:spPr>
        <p:txBody>
          <a:bodyPr/>
          <a:lstStyle/>
          <a:p>
            <a:endParaRPr lang="en-US" dirty="0"/>
          </a:p>
        </p:txBody>
      </p:sp>
      <p:sp>
        <p:nvSpPr>
          <p:cNvPr id="8" name="AutoShape 6" descr="Image result for nehru"/>
          <p:cNvSpPr>
            <a:spLocks noGrp="1" noChangeAspect="1" noChangeArrowheads="1"/>
          </p:cNvSpPr>
          <p:nvPr>
            <p:ph sz="half" idx="2"/>
          </p:nvPr>
        </p:nvSpPr>
        <p:spPr bwMode="auto">
          <a:prstGeom prst="rect">
            <a:avLst/>
          </a:prstGeom>
          <a:blipFill>
            <a:blip r:embed="rId3"/>
            <a:stretch>
              <a:fillRect/>
            </a:stretch>
          </a:blipFill>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130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3018</Words>
  <Application>Microsoft Office PowerPoint</Application>
  <PresentationFormat>Widescreen</PresentationFormat>
  <Paragraphs>224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Nehru’s India </vt:lpstr>
      <vt:lpstr>Main Issues and Problems  (as discussed in Guha’s book)</vt:lpstr>
      <vt:lpstr>Integration of States</vt:lpstr>
      <vt:lpstr>KASHMIR</vt:lpstr>
      <vt:lpstr>Refugees</vt:lpstr>
      <vt:lpstr>Constitution and Debates</vt:lpstr>
      <vt:lpstr>Structure of the State</vt:lpstr>
      <vt:lpstr>Nehru vs Patel?</vt:lpstr>
      <vt:lpstr>Nehru and Patel</vt:lpstr>
      <vt:lpstr>Disagreement over NATURE of the new Indian State:  Specifically, the place of Secularism</vt:lpstr>
      <vt:lpstr>SOMNATH</vt:lpstr>
      <vt:lpstr>ELECTIONS 1952:  Biggest Gamble in History?</vt:lpstr>
      <vt:lpstr>Foreign Policy </vt:lpstr>
      <vt:lpstr>Non-Aligned Movement (NAM)</vt:lpstr>
      <vt:lpstr>India and the US</vt:lpstr>
      <vt:lpstr>Soviet Union</vt:lpstr>
      <vt:lpstr>CHINA</vt:lpstr>
      <vt:lpstr>Language</vt:lpstr>
      <vt:lpstr>Background</vt:lpstr>
      <vt:lpstr>Separate States:  Linguistic and Others</vt:lpstr>
      <vt:lpstr>The Temples of New India </vt:lpstr>
      <vt:lpstr>Background to Nehru’s Economic Policy</vt:lpstr>
      <vt:lpstr>Nehru’s Economic Policy: INDUSTRY</vt:lpstr>
      <vt:lpstr>Agriculture:  The Elephant in the Room</vt:lpstr>
      <vt:lpstr>ZAMINDARI ABOLITION Implementation Issues</vt:lpstr>
      <vt:lpstr>Other Issues: Gandhian Alternatives</vt:lpstr>
      <vt:lpstr>REFORMING THE HINDU LAW CODE</vt:lpstr>
      <vt:lpstr>Opposition</vt:lpstr>
      <vt:lpstr>REFORMING THE HINDU LAW CODE </vt:lpstr>
      <vt:lpstr>Opposition and Resolution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Nehru’s India</dc:title>
  <dc:creator>Sanjay Joshi</dc:creator>
  <cp:lastModifiedBy>Sanjay Joshi</cp:lastModifiedBy>
  <cp:revision>48</cp:revision>
  <dcterms:created xsi:type="dcterms:W3CDTF">2016-01-28T16:17:41Z</dcterms:created>
  <dcterms:modified xsi:type="dcterms:W3CDTF">2023-02-23T04:03:38Z</dcterms:modified>
</cp:coreProperties>
</file>