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66" r:id="rId5"/>
    <p:sldId id="267" r:id="rId6"/>
    <p:sldId id="258" r:id="rId7"/>
    <p:sldId id="259" r:id="rId8"/>
    <p:sldId id="260" r:id="rId9"/>
    <p:sldId id="261" r:id="rId10"/>
    <p:sldId id="270" r:id="rId11"/>
    <p:sldId id="262" r:id="rId12"/>
    <p:sldId id="263"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6" d="100"/>
          <a:sy n="86" d="100"/>
        </p:scale>
        <p:origin x="51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1417DF9-B75F-44DB-8994-F0C0DF4D972B}" type="datetimeFigureOut">
              <a:rPr lang="en-US" smtClean="0"/>
              <a:t>11/26/2022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195A40-9908-4D61-BABF-E73E1B83D0A2}" type="slidenum">
              <a:rPr lang="en-US" smtClean="0"/>
              <a:t>‹#›</a:t>
            </a:fld>
            <a:endParaRPr lang="en-US"/>
          </a:p>
        </p:txBody>
      </p:sp>
    </p:spTree>
    <p:extLst>
      <p:ext uri="{BB962C8B-B14F-4D97-AF65-F5344CB8AC3E}">
        <p14:creationId xmlns:p14="http://schemas.microsoft.com/office/powerpoint/2010/main" val="1613342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417DF9-B75F-44DB-8994-F0C0DF4D972B}" type="datetimeFigureOut">
              <a:rPr lang="en-US" smtClean="0"/>
              <a:t>11/26/2022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195A40-9908-4D61-BABF-E73E1B83D0A2}" type="slidenum">
              <a:rPr lang="en-US" smtClean="0"/>
              <a:t>‹#›</a:t>
            </a:fld>
            <a:endParaRPr lang="en-US"/>
          </a:p>
        </p:txBody>
      </p:sp>
    </p:spTree>
    <p:extLst>
      <p:ext uri="{BB962C8B-B14F-4D97-AF65-F5344CB8AC3E}">
        <p14:creationId xmlns:p14="http://schemas.microsoft.com/office/powerpoint/2010/main" val="3486479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417DF9-B75F-44DB-8994-F0C0DF4D972B}" type="datetimeFigureOut">
              <a:rPr lang="en-US" smtClean="0"/>
              <a:t>11/26/2022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195A40-9908-4D61-BABF-E73E1B83D0A2}" type="slidenum">
              <a:rPr lang="en-US" smtClean="0"/>
              <a:t>‹#›</a:t>
            </a:fld>
            <a:endParaRPr lang="en-US"/>
          </a:p>
        </p:txBody>
      </p:sp>
    </p:spTree>
    <p:extLst>
      <p:ext uri="{BB962C8B-B14F-4D97-AF65-F5344CB8AC3E}">
        <p14:creationId xmlns:p14="http://schemas.microsoft.com/office/powerpoint/2010/main" val="1266698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C6A13A0-99DA-43F7-B3B4-FC82D486771D}" type="datetimeFigureOut">
              <a:rPr lang="en-US" smtClean="0"/>
              <a:t>11/26/2022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CC0612-D1B2-4DB0-9F0E-8A5BD658D543}" type="slidenum">
              <a:rPr lang="en-US" smtClean="0"/>
              <a:t>‹#›</a:t>
            </a:fld>
            <a:endParaRPr lang="en-US"/>
          </a:p>
        </p:txBody>
      </p:sp>
    </p:spTree>
    <p:extLst>
      <p:ext uri="{BB962C8B-B14F-4D97-AF65-F5344CB8AC3E}">
        <p14:creationId xmlns:p14="http://schemas.microsoft.com/office/powerpoint/2010/main" val="7990471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6A13A0-99DA-43F7-B3B4-FC82D486771D}" type="datetimeFigureOut">
              <a:rPr lang="en-US" smtClean="0"/>
              <a:t>11/26/2022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CC0612-D1B2-4DB0-9F0E-8A5BD658D543}" type="slidenum">
              <a:rPr lang="en-US" smtClean="0"/>
              <a:t>‹#›</a:t>
            </a:fld>
            <a:endParaRPr lang="en-US"/>
          </a:p>
        </p:txBody>
      </p:sp>
    </p:spTree>
    <p:extLst>
      <p:ext uri="{BB962C8B-B14F-4D97-AF65-F5344CB8AC3E}">
        <p14:creationId xmlns:p14="http://schemas.microsoft.com/office/powerpoint/2010/main" val="19783533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6A13A0-99DA-43F7-B3B4-FC82D486771D}" type="datetimeFigureOut">
              <a:rPr lang="en-US" smtClean="0"/>
              <a:t>11/26/2022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CC0612-D1B2-4DB0-9F0E-8A5BD658D543}" type="slidenum">
              <a:rPr lang="en-US" smtClean="0"/>
              <a:t>‹#›</a:t>
            </a:fld>
            <a:endParaRPr lang="en-US"/>
          </a:p>
        </p:txBody>
      </p:sp>
    </p:spTree>
    <p:extLst>
      <p:ext uri="{BB962C8B-B14F-4D97-AF65-F5344CB8AC3E}">
        <p14:creationId xmlns:p14="http://schemas.microsoft.com/office/powerpoint/2010/main" val="7612120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C6A13A0-99DA-43F7-B3B4-FC82D486771D}" type="datetimeFigureOut">
              <a:rPr lang="en-US" smtClean="0"/>
              <a:t>11/26/2022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CC0612-D1B2-4DB0-9F0E-8A5BD658D543}" type="slidenum">
              <a:rPr lang="en-US" smtClean="0"/>
              <a:t>‹#›</a:t>
            </a:fld>
            <a:endParaRPr lang="en-US"/>
          </a:p>
        </p:txBody>
      </p:sp>
    </p:spTree>
    <p:extLst>
      <p:ext uri="{BB962C8B-B14F-4D97-AF65-F5344CB8AC3E}">
        <p14:creationId xmlns:p14="http://schemas.microsoft.com/office/powerpoint/2010/main" val="4959954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C6A13A0-99DA-43F7-B3B4-FC82D486771D}" type="datetimeFigureOut">
              <a:rPr lang="en-US" smtClean="0"/>
              <a:t>11/26/2022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CC0612-D1B2-4DB0-9F0E-8A5BD658D543}" type="slidenum">
              <a:rPr lang="en-US" smtClean="0"/>
              <a:t>‹#›</a:t>
            </a:fld>
            <a:endParaRPr lang="en-US"/>
          </a:p>
        </p:txBody>
      </p:sp>
    </p:spTree>
    <p:extLst>
      <p:ext uri="{BB962C8B-B14F-4D97-AF65-F5344CB8AC3E}">
        <p14:creationId xmlns:p14="http://schemas.microsoft.com/office/powerpoint/2010/main" val="37770500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C6A13A0-99DA-43F7-B3B4-FC82D486771D}" type="datetimeFigureOut">
              <a:rPr lang="en-US" smtClean="0"/>
              <a:t>11/26/2022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CC0612-D1B2-4DB0-9F0E-8A5BD658D543}" type="slidenum">
              <a:rPr lang="en-US" smtClean="0"/>
              <a:t>‹#›</a:t>
            </a:fld>
            <a:endParaRPr lang="en-US"/>
          </a:p>
        </p:txBody>
      </p:sp>
    </p:spTree>
    <p:extLst>
      <p:ext uri="{BB962C8B-B14F-4D97-AF65-F5344CB8AC3E}">
        <p14:creationId xmlns:p14="http://schemas.microsoft.com/office/powerpoint/2010/main" val="23532478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6A13A0-99DA-43F7-B3B4-FC82D486771D}" type="datetimeFigureOut">
              <a:rPr lang="en-US" smtClean="0"/>
              <a:t>11/26/2022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CC0612-D1B2-4DB0-9F0E-8A5BD658D543}" type="slidenum">
              <a:rPr lang="en-US" smtClean="0"/>
              <a:t>‹#›</a:t>
            </a:fld>
            <a:endParaRPr lang="en-US"/>
          </a:p>
        </p:txBody>
      </p:sp>
    </p:spTree>
    <p:extLst>
      <p:ext uri="{BB962C8B-B14F-4D97-AF65-F5344CB8AC3E}">
        <p14:creationId xmlns:p14="http://schemas.microsoft.com/office/powerpoint/2010/main" val="1359115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6A13A0-99DA-43F7-B3B4-FC82D486771D}" type="datetimeFigureOut">
              <a:rPr lang="en-US" smtClean="0"/>
              <a:t>11/26/2022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CC0612-D1B2-4DB0-9F0E-8A5BD658D543}" type="slidenum">
              <a:rPr lang="en-US" smtClean="0"/>
              <a:t>‹#›</a:t>
            </a:fld>
            <a:endParaRPr lang="en-US"/>
          </a:p>
        </p:txBody>
      </p:sp>
    </p:spTree>
    <p:extLst>
      <p:ext uri="{BB962C8B-B14F-4D97-AF65-F5344CB8AC3E}">
        <p14:creationId xmlns:p14="http://schemas.microsoft.com/office/powerpoint/2010/main" val="1613189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417DF9-B75F-44DB-8994-F0C0DF4D972B}" type="datetimeFigureOut">
              <a:rPr lang="en-US" smtClean="0"/>
              <a:t>11/26/2022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195A40-9908-4D61-BABF-E73E1B83D0A2}" type="slidenum">
              <a:rPr lang="en-US" smtClean="0"/>
              <a:t>‹#›</a:t>
            </a:fld>
            <a:endParaRPr lang="en-US"/>
          </a:p>
        </p:txBody>
      </p:sp>
    </p:spTree>
    <p:extLst>
      <p:ext uri="{BB962C8B-B14F-4D97-AF65-F5344CB8AC3E}">
        <p14:creationId xmlns:p14="http://schemas.microsoft.com/office/powerpoint/2010/main" val="32711466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6A13A0-99DA-43F7-B3B4-FC82D486771D}" type="datetimeFigureOut">
              <a:rPr lang="en-US" smtClean="0"/>
              <a:t>11/26/2022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CC0612-D1B2-4DB0-9F0E-8A5BD658D543}" type="slidenum">
              <a:rPr lang="en-US" smtClean="0"/>
              <a:t>‹#›</a:t>
            </a:fld>
            <a:endParaRPr lang="en-US"/>
          </a:p>
        </p:txBody>
      </p:sp>
    </p:spTree>
    <p:extLst>
      <p:ext uri="{BB962C8B-B14F-4D97-AF65-F5344CB8AC3E}">
        <p14:creationId xmlns:p14="http://schemas.microsoft.com/office/powerpoint/2010/main" val="4559295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6A13A0-99DA-43F7-B3B4-FC82D486771D}" type="datetimeFigureOut">
              <a:rPr lang="en-US" smtClean="0"/>
              <a:t>11/26/2022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CC0612-D1B2-4DB0-9F0E-8A5BD658D543}" type="slidenum">
              <a:rPr lang="en-US" smtClean="0"/>
              <a:t>‹#›</a:t>
            </a:fld>
            <a:endParaRPr lang="en-US"/>
          </a:p>
        </p:txBody>
      </p:sp>
    </p:spTree>
    <p:extLst>
      <p:ext uri="{BB962C8B-B14F-4D97-AF65-F5344CB8AC3E}">
        <p14:creationId xmlns:p14="http://schemas.microsoft.com/office/powerpoint/2010/main" val="5635242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6A13A0-99DA-43F7-B3B4-FC82D486771D}" type="datetimeFigureOut">
              <a:rPr lang="en-US" smtClean="0"/>
              <a:t>11/26/2022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CC0612-D1B2-4DB0-9F0E-8A5BD658D543}" type="slidenum">
              <a:rPr lang="en-US" smtClean="0"/>
              <a:t>‹#›</a:t>
            </a:fld>
            <a:endParaRPr lang="en-US"/>
          </a:p>
        </p:txBody>
      </p:sp>
    </p:spTree>
    <p:extLst>
      <p:ext uri="{BB962C8B-B14F-4D97-AF65-F5344CB8AC3E}">
        <p14:creationId xmlns:p14="http://schemas.microsoft.com/office/powerpoint/2010/main" val="64048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417DF9-B75F-44DB-8994-F0C0DF4D972B}" type="datetimeFigureOut">
              <a:rPr lang="en-US" smtClean="0"/>
              <a:t>11/26/2022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195A40-9908-4D61-BABF-E73E1B83D0A2}" type="slidenum">
              <a:rPr lang="en-US" smtClean="0"/>
              <a:t>‹#›</a:t>
            </a:fld>
            <a:endParaRPr lang="en-US"/>
          </a:p>
        </p:txBody>
      </p:sp>
    </p:spTree>
    <p:extLst>
      <p:ext uri="{BB962C8B-B14F-4D97-AF65-F5344CB8AC3E}">
        <p14:creationId xmlns:p14="http://schemas.microsoft.com/office/powerpoint/2010/main" val="2905995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417DF9-B75F-44DB-8994-F0C0DF4D972B}" type="datetimeFigureOut">
              <a:rPr lang="en-US" smtClean="0"/>
              <a:t>11/26/2022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195A40-9908-4D61-BABF-E73E1B83D0A2}" type="slidenum">
              <a:rPr lang="en-US" smtClean="0"/>
              <a:t>‹#›</a:t>
            </a:fld>
            <a:endParaRPr lang="en-US"/>
          </a:p>
        </p:txBody>
      </p:sp>
    </p:spTree>
    <p:extLst>
      <p:ext uri="{BB962C8B-B14F-4D97-AF65-F5344CB8AC3E}">
        <p14:creationId xmlns:p14="http://schemas.microsoft.com/office/powerpoint/2010/main" val="1297701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417DF9-B75F-44DB-8994-F0C0DF4D972B}" type="datetimeFigureOut">
              <a:rPr lang="en-US" smtClean="0"/>
              <a:t>11/26/2022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195A40-9908-4D61-BABF-E73E1B83D0A2}" type="slidenum">
              <a:rPr lang="en-US" smtClean="0"/>
              <a:t>‹#›</a:t>
            </a:fld>
            <a:endParaRPr lang="en-US"/>
          </a:p>
        </p:txBody>
      </p:sp>
    </p:spTree>
    <p:extLst>
      <p:ext uri="{BB962C8B-B14F-4D97-AF65-F5344CB8AC3E}">
        <p14:creationId xmlns:p14="http://schemas.microsoft.com/office/powerpoint/2010/main" val="4090212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417DF9-B75F-44DB-8994-F0C0DF4D972B}" type="datetimeFigureOut">
              <a:rPr lang="en-US" smtClean="0"/>
              <a:t>11/26/2022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195A40-9908-4D61-BABF-E73E1B83D0A2}" type="slidenum">
              <a:rPr lang="en-US" smtClean="0"/>
              <a:t>‹#›</a:t>
            </a:fld>
            <a:endParaRPr lang="en-US"/>
          </a:p>
        </p:txBody>
      </p:sp>
    </p:spTree>
    <p:extLst>
      <p:ext uri="{BB962C8B-B14F-4D97-AF65-F5344CB8AC3E}">
        <p14:creationId xmlns:p14="http://schemas.microsoft.com/office/powerpoint/2010/main" val="3500124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417DF9-B75F-44DB-8994-F0C0DF4D972B}" type="datetimeFigureOut">
              <a:rPr lang="en-US" smtClean="0"/>
              <a:t>11/26/2022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195A40-9908-4D61-BABF-E73E1B83D0A2}" type="slidenum">
              <a:rPr lang="en-US" smtClean="0"/>
              <a:t>‹#›</a:t>
            </a:fld>
            <a:endParaRPr lang="en-US"/>
          </a:p>
        </p:txBody>
      </p:sp>
    </p:spTree>
    <p:extLst>
      <p:ext uri="{BB962C8B-B14F-4D97-AF65-F5344CB8AC3E}">
        <p14:creationId xmlns:p14="http://schemas.microsoft.com/office/powerpoint/2010/main" val="827334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417DF9-B75F-44DB-8994-F0C0DF4D972B}" type="datetimeFigureOut">
              <a:rPr lang="en-US" smtClean="0"/>
              <a:t>11/26/2022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195A40-9908-4D61-BABF-E73E1B83D0A2}" type="slidenum">
              <a:rPr lang="en-US" smtClean="0"/>
              <a:t>‹#›</a:t>
            </a:fld>
            <a:endParaRPr lang="en-US"/>
          </a:p>
        </p:txBody>
      </p:sp>
    </p:spTree>
    <p:extLst>
      <p:ext uri="{BB962C8B-B14F-4D97-AF65-F5344CB8AC3E}">
        <p14:creationId xmlns:p14="http://schemas.microsoft.com/office/powerpoint/2010/main" val="128860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417DF9-B75F-44DB-8994-F0C0DF4D972B}" type="datetimeFigureOut">
              <a:rPr lang="en-US" smtClean="0"/>
              <a:t>11/26/2022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195A40-9908-4D61-BABF-E73E1B83D0A2}" type="slidenum">
              <a:rPr lang="en-US" smtClean="0"/>
              <a:t>‹#›</a:t>
            </a:fld>
            <a:endParaRPr lang="en-US"/>
          </a:p>
        </p:txBody>
      </p:sp>
    </p:spTree>
    <p:extLst>
      <p:ext uri="{BB962C8B-B14F-4D97-AF65-F5344CB8AC3E}">
        <p14:creationId xmlns:p14="http://schemas.microsoft.com/office/powerpoint/2010/main" val="3247423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417DF9-B75F-44DB-8994-F0C0DF4D972B}" type="datetimeFigureOut">
              <a:rPr lang="en-US" smtClean="0"/>
              <a:t>11/26/2022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195A40-9908-4D61-BABF-E73E1B83D0A2}" type="slidenum">
              <a:rPr lang="en-US" smtClean="0"/>
              <a:t>‹#›</a:t>
            </a:fld>
            <a:endParaRPr lang="en-US"/>
          </a:p>
        </p:txBody>
      </p:sp>
    </p:spTree>
    <p:extLst>
      <p:ext uri="{BB962C8B-B14F-4D97-AF65-F5344CB8AC3E}">
        <p14:creationId xmlns:p14="http://schemas.microsoft.com/office/powerpoint/2010/main" val="187612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8000"/>
            <a:lum/>
          </a:blip>
          <a:srcRect/>
          <a:stretch>
            <a:fillRect t="-14000" b="-1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6A13A0-99DA-43F7-B3B4-FC82D486771D}" type="datetimeFigureOut">
              <a:rPr lang="en-US" smtClean="0"/>
              <a:t>11/26/2022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CC0612-D1B2-4DB0-9F0E-8A5BD658D543}" type="slidenum">
              <a:rPr lang="en-US" smtClean="0"/>
              <a:t>‹#›</a:t>
            </a:fld>
            <a:endParaRPr lang="en-US"/>
          </a:p>
        </p:txBody>
      </p:sp>
    </p:spTree>
    <p:extLst>
      <p:ext uri="{BB962C8B-B14F-4D97-AF65-F5344CB8AC3E}">
        <p14:creationId xmlns:p14="http://schemas.microsoft.com/office/powerpoint/2010/main" val="19107796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340919"/>
          </a:xfrm>
        </p:spPr>
        <p:txBody>
          <a:bodyPr/>
          <a:lstStyle/>
          <a:p>
            <a:r>
              <a:rPr lang="en-US" dirty="0"/>
              <a:t>PARTITION and More</a:t>
            </a:r>
          </a:p>
        </p:txBody>
      </p:sp>
      <p:sp>
        <p:nvSpPr>
          <p:cNvPr id="3" name="Subtitle 2"/>
          <p:cNvSpPr>
            <a:spLocks noGrp="1"/>
          </p:cNvSpPr>
          <p:nvPr>
            <p:ph type="subTitle" idx="1"/>
          </p:nvPr>
        </p:nvSpPr>
        <p:spPr>
          <a:xfrm>
            <a:off x="1524000" y="2304662"/>
            <a:ext cx="9144000" cy="886408"/>
          </a:xfrm>
        </p:spPr>
        <p:txBody>
          <a:bodyPr/>
          <a:lstStyle/>
          <a:p>
            <a:r>
              <a:rPr lang="en-US" dirty="0"/>
              <a:t>Gandhi, INC, Muslim League, British and the Indian people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3756" y="3001769"/>
            <a:ext cx="3904488" cy="2743200"/>
          </a:xfrm>
          <a:prstGeom prst="rect">
            <a:avLst/>
          </a:prstGeom>
        </p:spPr>
      </p:pic>
    </p:spTree>
    <p:extLst>
      <p:ext uri="{BB962C8B-B14F-4D97-AF65-F5344CB8AC3E}">
        <p14:creationId xmlns:p14="http://schemas.microsoft.com/office/powerpoint/2010/main" val="2936821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Partition was NOT (A Religious Divide)</a:t>
            </a:r>
          </a:p>
        </p:txBody>
      </p:sp>
      <p:sp>
        <p:nvSpPr>
          <p:cNvPr id="3" name="Content Placeholder 2"/>
          <p:cNvSpPr>
            <a:spLocks noGrp="1"/>
          </p:cNvSpPr>
          <p:nvPr>
            <p:ph idx="1"/>
          </p:nvPr>
        </p:nvSpPr>
        <p:spPr/>
        <p:txBody>
          <a:bodyPr/>
          <a:lstStyle/>
          <a:p>
            <a:r>
              <a:rPr lang="en-US" dirty="0"/>
              <a:t>Not only a product of Religious PLURALITY</a:t>
            </a:r>
          </a:p>
          <a:p>
            <a:pPr lvl="1"/>
            <a:r>
              <a:rPr lang="en-US" dirty="0"/>
              <a:t>Hindus and Muslims together since ca. 700 CE  (over a thousand years)</a:t>
            </a:r>
          </a:p>
          <a:p>
            <a:r>
              <a:rPr lang="en-US" dirty="0"/>
              <a:t>COMMUNITY is a </a:t>
            </a:r>
            <a:r>
              <a:rPr lang="en-US" b="1" i="1" dirty="0"/>
              <a:t>PROJECT</a:t>
            </a:r>
            <a:r>
              <a:rPr lang="en-US" dirty="0"/>
              <a:t> not a reality.  Holds true for the nation too. But especially RELIGIOUS Communities. </a:t>
            </a:r>
          </a:p>
          <a:p>
            <a:pPr lvl="1"/>
            <a:r>
              <a:rPr lang="en-US" dirty="0"/>
              <a:t>Divided by CASTE, CLASS, GENDER,REGION, and LANGUAGE among others.</a:t>
            </a:r>
          </a:p>
          <a:p>
            <a:pPr lvl="1"/>
            <a:r>
              <a:rPr lang="en-US" b="1" i="1" dirty="0"/>
              <a:t>THINK</a:t>
            </a:r>
            <a:r>
              <a:rPr lang="en-US" dirty="0"/>
              <a:t> before you use categories like “The Muslims” or “The Hindus”  Who are you referring to?  </a:t>
            </a:r>
          </a:p>
          <a:p>
            <a:r>
              <a:rPr lang="en-US" dirty="0"/>
              <a:t>In the way “religion” is deployed in 1947, it is a product of </a:t>
            </a:r>
          </a:p>
          <a:p>
            <a:pPr lvl="1"/>
            <a:r>
              <a:rPr lang="en-US" dirty="0"/>
              <a:t>Colonialism, and</a:t>
            </a:r>
          </a:p>
          <a:p>
            <a:pPr lvl="1"/>
            <a:r>
              <a:rPr lang="en-US" dirty="0"/>
              <a:t>Elite (or “middle class”) Indian political aims</a:t>
            </a:r>
          </a:p>
          <a:p>
            <a:pPr lvl="1"/>
            <a:endParaRPr lang="en-US" dirty="0"/>
          </a:p>
        </p:txBody>
      </p:sp>
    </p:spTree>
    <p:extLst>
      <p:ext uri="{BB962C8B-B14F-4D97-AF65-F5344CB8AC3E}">
        <p14:creationId xmlns:p14="http://schemas.microsoft.com/office/powerpoint/2010/main" val="3904491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9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46038"/>
            <a:ext cx="10515600" cy="756395"/>
          </a:xfrm>
        </p:spPr>
        <p:txBody>
          <a:bodyPr/>
          <a:lstStyle/>
          <a:p>
            <a:r>
              <a:rPr lang="en-US" dirty="0" err="1"/>
              <a:t>Gilmartin</a:t>
            </a:r>
            <a:r>
              <a:rPr lang="en-US" dirty="0"/>
              <a:t> Arguments</a:t>
            </a:r>
          </a:p>
        </p:txBody>
      </p:sp>
      <p:sp>
        <p:nvSpPr>
          <p:cNvPr id="3" name="Content Placeholder 2"/>
          <p:cNvSpPr>
            <a:spLocks noGrp="1"/>
          </p:cNvSpPr>
          <p:nvPr>
            <p:ph idx="1"/>
          </p:nvPr>
        </p:nvSpPr>
        <p:spPr>
          <a:xfrm>
            <a:off x="838200" y="727788"/>
            <a:ext cx="10515600" cy="5906277"/>
          </a:xfrm>
        </p:spPr>
        <p:txBody>
          <a:bodyPr>
            <a:normAutofit fontScale="47500" lnSpcReduction="20000"/>
          </a:bodyPr>
          <a:lstStyle/>
          <a:p>
            <a:r>
              <a:rPr lang="en-US" sz="5800" dirty="0"/>
              <a:t>Thesis: There cannot be ONE story of partition, there are many stories.  The “</a:t>
            </a:r>
            <a:r>
              <a:rPr lang="en-US" sz="5800" b="1" dirty="0"/>
              <a:t>tension between multiple constructions of identity and the search for moral community </a:t>
            </a:r>
            <a:r>
              <a:rPr lang="en-US" sz="5800" b="1" i="1" dirty="0"/>
              <a:t>itself </a:t>
            </a:r>
            <a:r>
              <a:rPr lang="en-US" sz="5800" b="1" dirty="0"/>
              <a:t>defined the partition event” (</a:t>
            </a:r>
            <a:r>
              <a:rPr lang="en-US" sz="5800" dirty="0"/>
              <a:t>1070)</a:t>
            </a:r>
          </a:p>
          <a:p>
            <a:r>
              <a:rPr lang="en-US" sz="5800" dirty="0"/>
              <a:t>LOCALITY is central to his arguments. LOCAL notions of Muslim identity, and contested local notions of a MORAL community, were primary. </a:t>
            </a:r>
          </a:p>
          <a:p>
            <a:pPr lvl="1"/>
            <a:r>
              <a:rPr lang="en-US" sz="5800" dirty="0"/>
              <a:t>E.g. debates about educating women or keeping them secluded?  Following Sufi saints or following a reformed version of Islam?  Personal devotion or following rules outlined in texts?  All were about </a:t>
            </a:r>
            <a:r>
              <a:rPr lang="en-US" sz="5800" b="1" i="1" dirty="0"/>
              <a:t>nature</a:t>
            </a:r>
            <a:r>
              <a:rPr lang="en-US" sz="5800" dirty="0"/>
              <a:t> of LOCAL, MORAL, community</a:t>
            </a:r>
          </a:p>
          <a:p>
            <a:r>
              <a:rPr lang="en-US" sz="5800" dirty="0"/>
              <a:t>No single MUSLIM community, but rather communities.  That is probably why in 1937 not many Muslims vote for ML.  Changes between 1937 and 1945-46, Jinnah successfully portrays ML as providing a </a:t>
            </a:r>
            <a:r>
              <a:rPr lang="en-US" sz="5800" b="1" i="1" dirty="0"/>
              <a:t>MORAL unity to the Muslim community</a:t>
            </a:r>
            <a:r>
              <a:rPr lang="en-US" sz="5800" dirty="0"/>
              <a:t> (bottom of 1079 and 1080) and also by using very adroitly, the LOCAL identities (top of 1080).</a:t>
            </a:r>
          </a:p>
          <a:p>
            <a:endParaRPr lang="en-US" dirty="0"/>
          </a:p>
          <a:p>
            <a:endParaRPr lang="en-US" dirty="0"/>
          </a:p>
          <a:p>
            <a:endParaRPr lang="en-US" dirty="0"/>
          </a:p>
        </p:txBody>
      </p:sp>
    </p:spTree>
    <p:extLst>
      <p:ext uri="{BB962C8B-B14F-4D97-AF65-F5344CB8AC3E}">
        <p14:creationId xmlns:p14="http://schemas.microsoft.com/office/powerpoint/2010/main" val="1982734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alphaModFix amt="19000"/>
            </a:blip>
            <a:stretch>
              <a:fillRect/>
            </a:stretch>
          </a:blipFill>
        </p:spPr>
        <p:txBody>
          <a:bodyPr/>
          <a:lstStyle/>
          <a:p>
            <a:r>
              <a:rPr lang="en-US" dirty="0" err="1"/>
              <a:t>Gilmartin</a:t>
            </a:r>
            <a:r>
              <a:rPr lang="en-US" dirty="0"/>
              <a:t>, Toba </a:t>
            </a:r>
            <a:r>
              <a:rPr lang="en-US" dirty="0" err="1"/>
              <a:t>Tek</a:t>
            </a:r>
            <a:r>
              <a:rPr lang="en-US" dirty="0"/>
              <a:t> Singh: Locality and Space</a:t>
            </a:r>
          </a:p>
        </p:txBody>
      </p:sp>
      <p:sp>
        <p:nvSpPr>
          <p:cNvPr id="3" name="Content Placeholder 2"/>
          <p:cNvSpPr>
            <a:spLocks noGrp="1"/>
          </p:cNvSpPr>
          <p:nvPr>
            <p:ph idx="1"/>
          </p:nvPr>
        </p:nvSpPr>
        <p:spPr>
          <a:xfrm>
            <a:off x="838199" y="1825624"/>
            <a:ext cx="10956235" cy="5032375"/>
          </a:xfrm>
          <a:blipFill dpi="0" rotWithShape="1">
            <a:blip r:embed="rId2">
              <a:alphaModFix amt="28000"/>
            </a:blip>
            <a:srcRect/>
            <a:stretch>
              <a:fillRect t="-2000" b="2000"/>
            </a:stretch>
          </a:blipFill>
        </p:spPr>
        <p:txBody>
          <a:bodyPr>
            <a:normAutofit fontScale="85000" lnSpcReduction="10000"/>
          </a:bodyPr>
          <a:lstStyle/>
          <a:p>
            <a:r>
              <a:rPr lang="en-US" dirty="0"/>
              <a:t>Violence too can be understood in terms of importance of LOCALITY.  Though IDEA of Pakistan caught on, there was nothing </a:t>
            </a:r>
            <a:r>
              <a:rPr lang="zh-CN" altLang="en-US" b="1" dirty="0"/>
              <a:t>“</a:t>
            </a:r>
            <a:r>
              <a:rPr lang="en-US" b="1" dirty="0"/>
              <a:t>in the rhetoric of the Pakistan movement to suggest that attachment to a </a:t>
            </a:r>
            <a:r>
              <a:rPr lang="en-US" b="1" i="1" dirty="0"/>
              <a:t>particular </a:t>
            </a:r>
            <a:r>
              <a:rPr lang="en-US" b="1" dirty="0"/>
              <a:t>piece of territory was of critical importance to the idea's popular meaning.</a:t>
            </a:r>
            <a:r>
              <a:rPr lang="zh-CN" altLang="en-US" b="1" dirty="0"/>
              <a:t>”</a:t>
            </a:r>
            <a:r>
              <a:rPr lang="en-US" b="1" dirty="0"/>
              <a:t> (1083) </a:t>
            </a:r>
          </a:p>
          <a:p>
            <a:r>
              <a:rPr lang="en-US" b="1" dirty="0"/>
              <a:t>TOBA TEK SINGH</a:t>
            </a:r>
            <a:r>
              <a:rPr lang="en-US" dirty="0"/>
              <a:t> (TTS), one of the most biting satires on the events of 1947 is a short story by Sadat Hasan </a:t>
            </a:r>
            <a:r>
              <a:rPr lang="en-US" dirty="0" err="1"/>
              <a:t>Manto</a:t>
            </a:r>
            <a:r>
              <a:rPr lang="en-US" dirty="0"/>
              <a:t>, a Muslim.  Locates his story in a mental asylum, and this story suggests that it is the madmen, the common people, who were possibly the most sane of them all.  It was the world outside, including the world of the politicians that had gone quite mad.  Wake up one morning and you are in a diff country.  </a:t>
            </a:r>
          </a:p>
          <a:p>
            <a:r>
              <a:rPr lang="en-US" dirty="0" err="1"/>
              <a:t>Gilmartin</a:t>
            </a:r>
            <a:r>
              <a:rPr lang="en-US" dirty="0"/>
              <a:t> refers to TTS as revealing the incomprehension and dislocation of SPACE that Partition initiated. The creation of a specific piece of TERRITORY called Pakistan, meant that “moral meaning of the politics of place was undone” (1086)   New moral meanings had to be created. Violence as “an instrument of moral negotiation” (1086) as cleansing a locality by driving out or destroying or occupying or marking the other, through violence, on women in particular.  </a:t>
            </a:r>
          </a:p>
          <a:p>
            <a:endParaRPr lang="en-US" dirty="0"/>
          </a:p>
        </p:txBody>
      </p:sp>
    </p:spTree>
    <p:extLst>
      <p:ext uri="{BB962C8B-B14F-4D97-AF65-F5344CB8AC3E}">
        <p14:creationId xmlns:p14="http://schemas.microsoft.com/office/powerpoint/2010/main" val="123735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Gender and Partition	</a:t>
            </a:r>
          </a:p>
        </p:txBody>
      </p:sp>
      <p:sp>
        <p:nvSpPr>
          <p:cNvPr id="3" name="Content Placeholder 2"/>
          <p:cNvSpPr>
            <a:spLocks noGrp="1"/>
          </p:cNvSpPr>
          <p:nvPr>
            <p:ph idx="1"/>
          </p:nvPr>
        </p:nvSpPr>
        <p:spPr>
          <a:xfrm>
            <a:off x="838199" y="1825624"/>
            <a:ext cx="10836965" cy="5171523"/>
          </a:xfrm>
        </p:spPr>
        <p:txBody>
          <a:bodyPr/>
          <a:lstStyle/>
          <a:p>
            <a:r>
              <a:rPr lang="en-US" dirty="0"/>
              <a:t>What does the violence on women tell us about the nature of the disputes that resulted in partition?</a:t>
            </a:r>
          </a:p>
          <a:p>
            <a:r>
              <a:rPr lang="en-US" dirty="0"/>
              <a:t>Were women considered equal citizens of India and Pakistan? Or were they simply the repositories of honor, the markers of community, who could be abducted, raped, mutilated to mark victory over the other?</a:t>
            </a:r>
          </a:p>
          <a:p>
            <a:r>
              <a:rPr lang="en-US" dirty="0"/>
              <a:t>India and Pakistan signed the Inter-Dominion Treaty on December 6, 1947 for recovering as many abducted women as possible; women who were with a man of another religion were given </a:t>
            </a:r>
            <a:r>
              <a:rPr lang="en-US" i="1" dirty="0"/>
              <a:t>no choice</a:t>
            </a:r>
            <a:r>
              <a:rPr lang="en-US" dirty="0"/>
              <a:t> but to return the country to which they “belonged”</a:t>
            </a:r>
          </a:p>
          <a:p>
            <a:r>
              <a:rPr lang="en-US" dirty="0"/>
              <a:t>Women treated as “belongings” (possessions) rather than citizens who had the right to belong where </a:t>
            </a:r>
            <a:r>
              <a:rPr lang="en-US"/>
              <a:t>they chose</a:t>
            </a:r>
            <a:endParaRPr lang="en-US" dirty="0"/>
          </a:p>
        </p:txBody>
      </p:sp>
    </p:spTree>
    <p:extLst>
      <p:ext uri="{BB962C8B-B14F-4D97-AF65-F5344CB8AC3E}">
        <p14:creationId xmlns:p14="http://schemas.microsoft.com/office/powerpoint/2010/main" val="2727114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3"/>
            <a:stretch>
              <a:fillRect/>
            </a:stretch>
          </a:blipFill>
        </p:spPr>
        <p:txBody>
          <a:bodyPr>
            <a:normAutofit fontScale="90000"/>
          </a:bodyPr>
          <a:lstStyle/>
          <a:p>
            <a:br>
              <a:rPr lang="en-US" dirty="0">
                <a:solidFill>
                  <a:srgbClr val="FF0000"/>
                </a:solidFill>
              </a:rPr>
            </a:br>
            <a:br>
              <a:rPr lang="en-US" dirty="0">
                <a:solidFill>
                  <a:srgbClr val="FF0000"/>
                </a:solidFill>
              </a:rPr>
            </a:br>
            <a:r>
              <a:rPr lang="en-US" dirty="0"/>
              <a:t>MAIN POINTS</a:t>
            </a:r>
            <a:br>
              <a:rPr lang="en-US" dirty="0"/>
            </a:br>
            <a:br>
              <a:rPr lang="en-US" dirty="0"/>
            </a:br>
            <a:endParaRPr lang="en-US" dirty="0"/>
          </a:p>
        </p:txBody>
      </p:sp>
      <p:sp>
        <p:nvSpPr>
          <p:cNvPr id="3" name="Content Placeholder 2"/>
          <p:cNvSpPr>
            <a:spLocks noGrp="1"/>
          </p:cNvSpPr>
          <p:nvPr>
            <p:ph idx="1"/>
          </p:nvPr>
        </p:nvSpPr>
        <p:spPr>
          <a:blipFill>
            <a:blip r:embed="rId3"/>
            <a:stretch>
              <a:fillRect/>
            </a:stretch>
          </a:blipFill>
        </p:spPr>
        <p:txBody>
          <a:bodyPr/>
          <a:lstStyle/>
          <a:p>
            <a:r>
              <a:rPr lang="en-US" dirty="0">
                <a:solidFill>
                  <a:srgbClr val="FF0000"/>
                </a:solidFill>
              </a:rPr>
              <a:t>Gandhi Marginalization</a:t>
            </a:r>
          </a:p>
          <a:p>
            <a:r>
              <a:rPr lang="en-US" dirty="0">
                <a:solidFill>
                  <a:srgbClr val="FF0000"/>
                </a:solidFill>
              </a:rPr>
              <a:t>High Politics</a:t>
            </a:r>
          </a:p>
          <a:p>
            <a:r>
              <a:rPr lang="en-US" dirty="0">
                <a:solidFill>
                  <a:srgbClr val="FF0000"/>
                </a:solidFill>
              </a:rPr>
              <a:t>Why British Divide and Quit</a:t>
            </a:r>
          </a:p>
          <a:p>
            <a:r>
              <a:rPr lang="en-US" dirty="0">
                <a:solidFill>
                  <a:srgbClr val="FF0000"/>
                </a:solidFill>
              </a:rPr>
              <a:t>What Partition was NOT</a:t>
            </a:r>
          </a:p>
          <a:p>
            <a:r>
              <a:rPr lang="en-US" dirty="0">
                <a:solidFill>
                  <a:srgbClr val="FF0000"/>
                </a:solidFill>
              </a:rPr>
              <a:t>Gilmartin Thesis</a:t>
            </a:r>
          </a:p>
          <a:p>
            <a:r>
              <a:rPr lang="en-US" dirty="0">
                <a:solidFill>
                  <a:srgbClr val="FF0000"/>
                </a:solidFill>
              </a:rPr>
              <a:t>What can we learn from Toba Tek Singh</a:t>
            </a:r>
          </a:p>
          <a:p>
            <a:r>
              <a:rPr lang="en-US" dirty="0">
                <a:solidFill>
                  <a:srgbClr val="FF0000"/>
                </a:solidFill>
              </a:rPr>
              <a:t>Gendered view of Partition</a:t>
            </a:r>
          </a:p>
        </p:txBody>
      </p:sp>
    </p:spTree>
    <p:extLst>
      <p:ext uri="{BB962C8B-B14F-4D97-AF65-F5344CB8AC3E}">
        <p14:creationId xmlns:p14="http://schemas.microsoft.com/office/powerpoint/2010/main" val="1323343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6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Gandhi’s Marginalization: An Opportunity</a:t>
            </a:r>
          </a:p>
        </p:txBody>
      </p:sp>
      <p:sp>
        <p:nvSpPr>
          <p:cNvPr id="3" name="Content Placeholder 2"/>
          <p:cNvSpPr>
            <a:spLocks noGrp="1"/>
          </p:cNvSpPr>
          <p:nvPr>
            <p:ph idx="1"/>
          </p:nvPr>
        </p:nvSpPr>
        <p:spPr>
          <a:xfrm>
            <a:off x="838200" y="1484242"/>
            <a:ext cx="10515600" cy="5049079"/>
          </a:xfrm>
        </p:spPr>
        <p:txBody>
          <a:bodyPr/>
          <a:lstStyle/>
          <a:p>
            <a:r>
              <a:rPr lang="en-US" dirty="0"/>
              <a:t>For many on both left and right wings of INC, 1935 a chance to acquire real political power</a:t>
            </a:r>
          </a:p>
          <a:p>
            <a:r>
              <a:rPr lang="en-US" dirty="0"/>
              <a:t>For the colonial state an opportunity to deal with folks who spoke their own language of power (divide and rule never work when there is non-cooperation)</a:t>
            </a:r>
          </a:p>
          <a:p>
            <a:r>
              <a:rPr lang="en-US" dirty="0"/>
              <a:t>Paradigm of politics changes:  More and more about who will get what, how, and when</a:t>
            </a:r>
          </a:p>
          <a:p>
            <a:r>
              <a:rPr lang="en-US" dirty="0"/>
              <a:t>Shift from Gandhian politics to HIGH politics of negotiations that ultimately produces the partition of </a:t>
            </a:r>
            <a:r>
              <a:rPr lang="en-US"/>
              <a:t>the subcontinent</a:t>
            </a:r>
            <a:endParaRPr lang="en-US" dirty="0"/>
          </a:p>
          <a:p>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386868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t="-33000" b="-6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80660"/>
          </a:xfrm>
        </p:spPr>
        <p:txBody>
          <a:bodyPr/>
          <a:lstStyle/>
          <a:p>
            <a:r>
              <a:rPr lang="en-US" dirty="0"/>
              <a:t>High Politics and Gandhi </a:t>
            </a:r>
          </a:p>
        </p:txBody>
      </p:sp>
      <p:sp>
        <p:nvSpPr>
          <p:cNvPr id="3" name="Content Placeholder 2"/>
          <p:cNvSpPr>
            <a:spLocks noGrp="1"/>
          </p:cNvSpPr>
          <p:nvPr>
            <p:ph idx="1"/>
          </p:nvPr>
        </p:nvSpPr>
        <p:spPr>
          <a:xfrm>
            <a:off x="838200" y="980660"/>
            <a:ext cx="10515600" cy="5877339"/>
          </a:xfrm>
        </p:spPr>
        <p:txBody>
          <a:bodyPr/>
          <a:lstStyle/>
          <a:p>
            <a:r>
              <a:rPr lang="en-US" dirty="0"/>
              <a:t>Withdrawal from INC and from political negotiations after 1934</a:t>
            </a:r>
          </a:p>
          <a:p>
            <a:r>
              <a:rPr lang="en-US" dirty="0"/>
              <a:t>Did not support Nehru and left over 1935 Act, allowing the right wing majority to vote to participate in electoral politics</a:t>
            </a:r>
          </a:p>
          <a:p>
            <a:r>
              <a:rPr lang="en-US" dirty="0"/>
              <a:t>No way of judging Gandhi’s INTENTIONS in doing this; possibly to prevent a split in the INC? </a:t>
            </a:r>
          </a:p>
          <a:p>
            <a:r>
              <a:rPr lang="en-US" dirty="0"/>
              <a:t>No interest in power or power sharing negotiations but ENABLE the agenda of those who were interested</a:t>
            </a:r>
          </a:p>
          <a:p>
            <a:r>
              <a:rPr lang="en-US" dirty="0"/>
              <a:t>Allow for discourse of politics to be dominated by concerns of “high politics”</a:t>
            </a:r>
          </a:p>
          <a:p>
            <a:r>
              <a:rPr lang="en-US" dirty="0"/>
              <a:t>His role after 1937 is either primarily symbolic or that of a firefighter who tries to douse flames going from one conflagration to another in 1946-47</a:t>
            </a:r>
          </a:p>
        </p:txBody>
      </p:sp>
    </p:spTree>
    <p:extLst>
      <p:ext uri="{BB962C8B-B14F-4D97-AF65-F5344CB8AC3E}">
        <p14:creationId xmlns:p14="http://schemas.microsoft.com/office/powerpoint/2010/main" val="1048133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 POLITICS:  All About POWER (sharing it or not)</a:t>
            </a:r>
          </a:p>
        </p:txBody>
      </p:sp>
      <p:sp>
        <p:nvSpPr>
          <p:cNvPr id="3" name="Content Placeholder 2"/>
          <p:cNvSpPr>
            <a:spLocks noGrp="1"/>
          </p:cNvSpPr>
          <p:nvPr>
            <p:ph idx="1"/>
          </p:nvPr>
        </p:nvSpPr>
        <p:spPr>
          <a:xfrm>
            <a:off x="838200" y="1825624"/>
            <a:ext cx="10515600" cy="5032375"/>
          </a:xfrm>
        </p:spPr>
        <p:txBody>
          <a:bodyPr/>
          <a:lstStyle/>
          <a:p>
            <a:r>
              <a:rPr lang="en-US" dirty="0"/>
              <a:t>1935 Act</a:t>
            </a:r>
          </a:p>
          <a:p>
            <a:r>
              <a:rPr lang="en-US" dirty="0"/>
              <a:t>1937 Elections, and results</a:t>
            </a:r>
          </a:p>
          <a:p>
            <a:r>
              <a:rPr lang="en-US" dirty="0"/>
              <a:t>Muslim League’s decimation and strategies</a:t>
            </a:r>
          </a:p>
          <a:p>
            <a:pPr lvl="1"/>
            <a:r>
              <a:rPr lang="en-US" dirty="0"/>
              <a:t>Lahore Declaration (“two nations” but no mention of Pakistan”)</a:t>
            </a:r>
          </a:p>
          <a:p>
            <a:pPr lvl="1"/>
            <a:r>
              <a:rPr lang="en-US" dirty="0"/>
              <a:t>“sole spokesman”</a:t>
            </a:r>
          </a:p>
          <a:p>
            <a:pPr lvl="1"/>
            <a:r>
              <a:rPr lang="en-US" dirty="0"/>
              <a:t>Local alliances in Punjab and Bengal</a:t>
            </a:r>
          </a:p>
          <a:p>
            <a:r>
              <a:rPr lang="en-US" dirty="0"/>
              <a:t>INC arrogance</a:t>
            </a:r>
          </a:p>
          <a:p>
            <a:pPr lvl="1"/>
            <a:r>
              <a:rPr lang="en-US" dirty="0"/>
              <a:t>No local alliances, UP informal agreement</a:t>
            </a:r>
          </a:p>
          <a:p>
            <a:pPr lvl="1"/>
            <a:r>
              <a:rPr lang="en-US" dirty="0"/>
              <a:t>Muslim Mass contact campaign </a:t>
            </a:r>
          </a:p>
          <a:p>
            <a:r>
              <a:rPr lang="en-US" dirty="0"/>
              <a:t>All about power, who will get what, and how</a:t>
            </a:r>
          </a:p>
        </p:txBody>
      </p:sp>
    </p:spTree>
    <p:extLst>
      <p:ext uri="{BB962C8B-B14F-4D97-AF65-F5344CB8AC3E}">
        <p14:creationId xmlns:p14="http://schemas.microsoft.com/office/powerpoint/2010/main" val="1874864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stretch>
              <a:fillRect/>
            </a:stretch>
          </a:blipFill>
        </p:spPr>
        <p:txBody>
          <a:bodyPr/>
          <a:lstStyle/>
          <a:p>
            <a:r>
              <a:rPr lang="en-US" dirty="0"/>
              <a:t>HIGH POLITICS:  Negotiations</a:t>
            </a:r>
          </a:p>
        </p:txBody>
      </p:sp>
      <p:sp>
        <p:nvSpPr>
          <p:cNvPr id="3" name="Content Placeholder 2"/>
          <p:cNvSpPr>
            <a:spLocks noGrp="1"/>
          </p:cNvSpPr>
          <p:nvPr>
            <p:ph idx="1"/>
          </p:nvPr>
        </p:nvSpPr>
        <p:spPr>
          <a:blipFill>
            <a:blip r:embed="rId2"/>
            <a:stretch>
              <a:fillRect/>
            </a:stretch>
          </a:blipFill>
        </p:spPr>
        <p:txBody>
          <a:bodyPr>
            <a:normAutofit fontScale="92500"/>
          </a:bodyPr>
          <a:lstStyle/>
          <a:p>
            <a:r>
              <a:rPr lang="en-US" b="1" dirty="0"/>
              <a:t>Centralism vs Federalism was a key difference between INC and ML</a:t>
            </a:r>
            <a:r>
              <a:rPr lang="en-US" dirty="0"/>
              <a:t>, much more an issue in breakdown of negotiations than </a:t>
            </a:r>
            <a:r>
              <a:rPr lang="en-US" b="1" i="1" dirty="0"/>
              <a:t>religious identity</a:t>
            </a:r>
          </a:p>
          <a:p>
            <a:r>
              <a:rPr lang="en-US" dirty="0"/>
              <a:t>SIMLA CONFRENCE  1945</a:t>
            </a:r>
          </a:p>
          <a:p>
            <a:r>
              <a:rPr lang="en-US" dirty="0"/>
              <a:t>1945-46 Elections</a:t>
            </a:r>
          </a:p>
          <a:p>
            <a:r>
              <a:rPr lang="en-US" dirty="0"/>
              <a:t>Cabinet Mission</a:t>
            </a:r>
          </a:p>
          <a:p>
            <a:r>
              <a:rPr lang="en-US" dirty="0"/>
              <a:t>Direct Action Day</a:t>
            </a:r>
          </a:p>
          <a:p>
            <a:r>
              <a:rPr lang="en-US" dirty="0"/>
              <a:t>Spreading Violence</a:t>
            </a:r>
          </a:p>
          <a:p>
            <a:r>
              <a:rPr lang="en-US" dirty="0"/>
              <a:t>Mountbatten Plan</a:t>
            </a:r>
          </a:p>
          <a:p>
            <a:r>
              <a:rPr lang="en-US" dirty="0"/>
              <a:t>Date advanced</a:t>
            </a:r>
          </a:p>
          <a:p>
            <a:endParaRPr lang="en-US" dirty="0"/>
          </a:p>
        </p:txBody>
      </p:sp>
    </p:spTree>
    <p:extLst>
      <p:ext uri="{BB962C8B-B14F-4D97-AF65-F5344CB8AC3E}">
        <p14:creationId xmlns:p14="http://schemas.microsoft.com/office/powerpoint/2010/main" val="3450171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stretch>
              <a:fillRect/>
            </a:stretch>
          </a:blipFill>
        </p:spPr>
        <p:txBody>
          <a:bodyPr/>
          <a:lstStyle/>
          <a:p>
            <a:r>
              <a:rPr lang="en-US" b="1" dirty="0">
                <a:solidFill>
                  <a:schemeClr val="accent4"/>
                </a:solidFill>
              </a:rPr>
              <a:t>Why do the British Leave</a:t>
            </a:r>
          </a:p>
        </p:txBody>
      </p:sp>
      <p:sp>
        <p:nvSpPr>
          <p:cNvPr id="3" name="Content Placeholder 2"/>
          <p:cNvSpPr>
            <a:spLocks noGrp="1"/>
          </p:cNvSpPr>
          <p:nvPr>
            <p:ph idx="1"/>
          </p:nvPr>
        </p:nvSpPr>
        <p:spPr>
          <a:noFill/>
        </p:spPr>
        <p:txBody>
          <a:bodyPr/>
          <a:lstStyle/>
          <a:p>
            <a:r>
              <a:rPr lang="en-US" dirty="0">
                <a:solidFill>
                  <a:srgbClr val="FF0000"/>
                </a:solidFill>
              </a:rPr>
              <a:t>POPULAR PRESSURE </a:t>
            </a:r>
          </a:p>
          <a:p>
            <a:pPr lvl="1"/>
            <a:r>
              <a:rPr lang="en-US" dirty="0">
                <a:solidFill>
                  <a:srgbClr val="FF0000"/>
                </a:solidFill>
              </a:rPr>
              <a:t>1942 Quit India uprising</a:t>
            </a:r>
          </a:p>
          <a:p>
            <a:pPr lvl="1"/>
            <a:r>
              <a:rPr lang="en-US" dirty="0">
                <a:solidFill>
                  <a:srgbClr val="FF0000"/>
                </a:solidFill>
              </a:rPr>
              <a:t>1946 RIN Revolt</a:t>
            </a:r>
          </a:p>
          <a:p>
            <a:pPr lvl="1"/>
            <a:r>
              <a:rPr lang="en-US" dirty="0">
                <a:solidFill>
                  <a:srgbClr val="FF0000"/>
                </a:solidFill>
              </a:rPr>
              <a:t>INA trials</a:t>
            </a:r>
          </a:p>
          <a:p>
            <a:r>
              <a:rPr lang="en-US" dirty="0">
                <a:solidFill>
                  <a:srgbClr val="FF0000"/>
                </a:solidFill>
              </a:rPr>
              <a:t>ECONOMIC FACTORS</a:t>
            </a:r>
          </a:p>
          <a:p>
            <a:pPr lvl="1"/>
            <a:r>
              <a:rPr lang="en-US" dirty="0">
                <a:solidFill>
                  <a:srgbClr val="FF0000"/>
                </a:solidFill>
              </a:rPr>
              <a:t>No longer a global economic power after WWII  Shift to USA</a:t>
            </a:r>
          </a:p>
          <a:p>
            <a:pPr lvl="1"/>
            <a:r>
              <a:rPr lang="en-US" dirty="0">
                <a:solidFill>
                  <a:srgbClr val="FF0000"/>
                </a:solidFill>
              </a:rPr>
              <a:t>International Pressure </a:t>
            </a:r>
          </a:p>
          <a:p>
            <a:pPr lvl="1"/>
            <a:r>
              <a:rPr lang="en-US" dirty="0">
                <a:solidFill>
                  <a:srgbClr val="FF0000"/>
                </a:solidFill>
              </a:rPr>
              <a:t>Corporate Pressure</a:t>
            </a:r>
          </a:p>
          <a:p>
            <a:r>
              <a:rPr lang="en-US" dirty="0">
                <a:solidFill>
                  <a:srgbClr val="FF0000"/>
                </a:solidFill>
              </a:rPr>
              <a:t>POLITICAL FACTORS</a:t>
            </a:r>
          </a:p>
          <a:p>
            <a:pPr lvl="1"/>
            <a:r>
              <a:rPr lang="en-US" dirty="0">
                <a:solidFill>
                  <a:srgbClr val="FF0000"/>
                </a:solidFill>
              </a:rPr>
              <a:t>Transfer of Power, not a REVOLUTION</a:t>
            </a:r>
          </a:p>
          <a:p>
            <a:pPr marL="0" indent="0">
              <a:buNone/>
            </a:pPr>
            <a:endParaRPr lang="en-US" dirty="0">
              <a:solidFill>
                <a:srgbClr val="FF0000"/>
              </a:solidFill>
            </a:endParaRPr>
          </a:p>
        </p:txBody>
      </p:sp>
    </p:spTree>
    <p:extLst>
      <p:ext uri="{BB962C8B-B14F-4D97-AF65-F5344CB8AC3E}">
        <p14:creationId xmlns:p14="http://schemas.microsoft.com/office/powerpoint/2010/main" val="4117095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blipFill>
            <a:blip r:embed="rId2"/>
            <a:stretch>
              <a:fillRect/>
            </a:stretch>
          </a:blipFill>
        </p:spPr>
        <p:txBody>
          <a:bodyPr/>
          <a:lstStyle/>
          <a:p>
            <a:r>
              <a:rPr lang="en-US" dirty="0">
                <a:solidFill>
                  <a:schemeClr val="accent4">
                    <a:lumMod val="60000"/>
                    <a:lumOff val="40000"/>
                  </a:schemeClr>
                </a:solidFill>
              </a:rPr>
              <a:t>MOUNTBATTEN PLAN</a:t>
            </a:r>
          </a:p>
        </p:txBody>
      </p:sp>
      <p:sp>
        <p:nvSpPr>
          <p:cNvPr id="3" name="Content Placeholder 2"/>
          <p:cNvSpPr>
            <a:spLocks noGrp="1"/>
          </p:cNvSpPr>
          <p:nvPr>
            <p:ph idx="1"/>
          </p:nvPr>
        </p:nvSpPr>
        <p:spPr>
          <a:blipFill>
            <a:blip r:embed="rId3"/>
            <a:stretch>
              <a:fillRect/>
            </a:stretch>
          </a:blipFill>
        </p:spPr>
        <p:txBody>
          <a:bodyPr/>
          <a:lstStyle/>
          <a:p>
            <a:r>
              <a:rPr lang="en-US" dirty="0"/>
              <a:t>Date advanced</a:t>
            </a:r>
          </a:p>
          <a:p>
            <a:r>
              <a:rPr lang="en-US" dirty="0"/>
              <a:t>Announced June 3, 1947</a:t>
            </a:r>
          </a:p>
          <a:p>
            <a:r>
              <a:rPr lang="en-US" dirty="0"/>
              <a:t>To be executed August 14/15 1947 (less </a:t>
            </a:r>
            <a:r>
              <a:rPr lang="en-US"/>
              <a:t>than eleven </a:t>
            </a:r>
            <a:r>
              <a:rPr lang="en-US" dirty="0"/>
              <a:t>weeks)</a:t>
            </a:r>
          </a:p>
          <a:p>
            <a:r>
              <a:rPr lang="en-US" dirty="0"/>
              <a:t>Radcliffe</a:t>
            </a:r>
          </a:p>
          <a:p>
            <a:r>
              <a:rPr lang="en-US" dirty="0"/>
              <a:t>Resources to protect Europeans</a:t>
            </a:r>
          </a:p>
          <a:p>
            <a:r>
              <a:rPr lang="en-US" dirty="0"/>
              <a:t>Divide and Quit </a:t>
            </a:r>
          </a:p>
        </p:txBody>
      </p:sp>
    </p:spTree>
    <p:extLst>
      <p:ext uri="{BB962C8B-B14F-4D97-AF65-F5344CB8AC3E}">
        <p14:creationId xmlns:p14="http://schemas.microsoft.com/office/powerpoint/2010/main" val="2121666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Two concentrations of Muslim populations in East and West</a:t>
            </a:r>
          </a:p>
        </p:txBody>
      </p:sp>
      <p:pic>
        <p:nvPicPr>
          <p:cNvPr id="6" name="Content Placeholder 5"/>
          <p:cNvPicPr>
            <a:picLocks noGrp="1" noChangeAspect="1"/>
          </p:cNvPicPr>
          <p:nvPr>
            <p:ph sz="half" idx="1"/>
          </p:nvPr>
        </p:nvPicPr>
        <p:blipFill>
          <a:blip r:embed="rId2"/>
          <a:stretch>
            <a:fillRect/>
          </a:stretch>
        </p:blipFill>
        <p:spPr>
          <a:xfrm>
            <a:off x="431194" y="1825625"/>
            <a:ext cx="5401860" cy="4888684"/>
          </a:xfrm>
          <a:prstGeom prst="rect">
            <a:avLst/>
          </a:prstGeom>
        </p:spPr>
      </p:pic>
      <p:pic>
        <p:nvPicPr>
          <p:cNvPr id="7" name="Content Placeholder 6"/>
          <p:cNvPicPr>
            <a:picLocks noGrp="1" noChangeAspect="1"/>
          </p:cNvPicPr>
          <p:nvPr>
            <p:ph sz="half" idx="2"/>
          </p:nvPr>
        </p:nvPicPr>
        <p:blipFill>
          <a:blip r:embed="rId3"/>
          <a:stretch>
            <a:fillRect/>
          </a:stretch>
        </p:blipFill>
        <p:spPr>
          <a:xfrm>
            <a:off x="6876816" y="1825625"/>
            <a:ext cx="4476983" cy="5164098"/>
          </a:xfrm>
          <a:prstGeom prst="rect">
            <a:avLst/>
          </a:prstGeom>
        </p:spPr>
      </p:pic>
    </p:spTree>
    <p:extLst>
      <p:ext uri="{BB962C8B-B14F-4D97-AF65-F5344CB8AC3E}">
        <p14:creationId xmlns:p14="http://schemas.microsoft.com/office/powerpoint/2010/main" val="18475166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356</TotalTime>
  <Words>1096</Words>
  <Application>Microsoft Office PowerPoint</Application>
  <PresentationFormat>Widescreen</PresentationFormat>
  <Paragraphs>86</Paragraphs>
  <Slides>13</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13</vt:i4>
      </vt:variant>
    </vt:vector>
  </HeadingPairs>
  <TitlesOfParts>
    <vt:vector size="18" baseType="lpstr">
      <vt:lpstr>Arial</vt:lpstr>
      <vt:lpstr>Calibri</vt:lpstr>
      <vt:lpstr>Calibri Light</vt:lpstr>
      <vt:lpstr>Office Theme</vt:lpstr>
      <vt:lpstr>1_Office Theme</vt:lpstr>
      <vt:lpstr>PARTITION and More</vt:lpstr>
      <vt:lpstr>  MAIN POINTS  </vt:lpstr>
      <vt:lpstr>Gandhi’s Marginalization: An Opportunity</vt:lpstr>
      <vt:lpstr>High Politics and Gandhi </vt:lpstr>
      <vt:lpstr>HIGH POLITICS:  All About POWER (sharing it or not)</vt:lpstr>
      <vt:lpstr>HIGH POLITICS:  Negotiations</vt:lpstr>
      <vt:lpstr>Why do the British Leave</vt:lpstr>
      <vt:lpstr>MOUNTBATTEN PLAN</vt:lpstr>
      <vt:lpstr>Two concentrations of Muslim populations in East and West</vt:lpstr>
      <vt:lpstr>What Partition was NOT (A Religious Divide)</vt:lpstr>
      <vt:lpstr>Gilmartin Arguments</vt:lpstr>
      <vt:lpstr>Gilmartin, Toba Tek Singh: Locality and Space</vt:lpstr>
      <vt:lpstr>Gender and Partition </vt:lpstr>
    </vt:vector>
  </TitlesOfParts>
  <Company>Northern Arizona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PARTITION and More</dc:title>
  <dc:creator>Sanjay Joshi</dc:creator>
  <cp:lastModifiedBy>Sanjay Joshi</cp:lastModifiedBy>
  <cp:revision>27</cp:revision>
  <dcterms:created xsi:type="dcterms:W3CDTF">2015-11-23T16:40:27Z</dcterms:created>
  <dcterms:modified xsi:type="dcterms:W3CDTF">2022-11-26T17:28:51Z</dcterms:modified>
</cp:coreProperties>
</file>