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8" r:id="rId6"/>
    <p:sldId id="264" r:id="rId7"/>
    <p:sldId id="262" r:id="rId8"/>
    <p:sldId id="266" r:id="rId9"/>
    <p:sldId id="269" r:id="rId10"/>
    <p:sldId id="267" r:id="rId11"/>
    <p:sldId id="259" r:id="rId12"/>
    <p:sldId id="261" r:id="rId13"/>
    <p:sldId id="263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7DF9-B75F-44DB-8994-F0C0DF4D972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4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7DF9-B75F-44DB-8994-F0C0DF4D972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7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7DF9-B75F-44DB-8994-F0C0DF4D972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98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7DF9-B75F-44DB-8994-F0C0DF4D972B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74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7DF9-B75F-44DB-8994-F0C0DF4D972B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33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7DF9-B75F-44DB-8994-F0C0DF4D972B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14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7DF9-B75F-44DB-8994-F0C0DF4D972B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98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7DF9-B75F-44DB-8994-F0C0DF4D972B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55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7DF9-B75F-44DB-8994-F0C0DF4D972B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765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7DF9-B75F-44DB-8994-F0C0DF4D972B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283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7DF9-B75F-44DB-8994-F0C0DF4D972B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3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7DF9-B75F-44DB-8994-F0C0DF4D972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466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7DF9-B75F-44DB-8994-F0C0DF4D972B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46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7DF9-B75F-44DB-8994-F0C0DF4D972B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457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7DF9-B75F-44DB-8994-F0C0DF4D972B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9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7DF9-B75F-44DB-8994-F0C0DF4D972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9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7DF9-B75F-44DB-8994-F0C0DF4D972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0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7DF9-B75F-44DB-8994-F0C0DF4D972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12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7DF9-B75F-44DB-8994-F0C0DF4D972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24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7DF9-B75F-44DB-8994-F0C0DF4D972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34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7DF9-B75F-44DB-8994-F0C0DF4D972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7DF9-B75F-44DB-8994-F0C0DF4D972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17DF9-B75F-44DB-8994-F0C0DF4D972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17DF9-B75F-44DB-8994-F0C0DF4D972B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95A40-9908-4D61-BABF-E73E1B83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4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oopwhoop.com/inothernews/partition-photos-1947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dia.newyorker.com/photos/59096e742179605b11ad743a/master/pass/150629_r26683.jpg" TargetMode="External"/><Relationship Id="rId3" Type="http://schemas.openxmlformats.org/officeDocument/2006/relationships/hyperlink" Target="https://im.indiatimes.in/content/2019/Aug/partition_1565680444_725x725.jpg" TargetMode="External"/><Relationship Id="rId7" Type="http://schemas.openxmlformats.org/officeDocument/2006/relationships/hyperlink" Target="https://static01.nyt.com/images/2013/08/14/arts/14PARTITIONjp2/14PARTITIONjp2-jumbo.jpg?quality=90&amp;auto=webp" TargetMode="External"/><Relationship Id="rId2" Type="http://schemas.openxmlformats.org/officeDocument/2006/relationships/hyperlink" Target="https://static01.nyt.com/images/2019/02/24/world/24partition2/merlin_148295580_8cbb37db-e410-4759-b81c-d5bae5cb2715-jumbo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tic01.nyt.com/images/2013/08/14/arts/14PARTITIONjp1/14PARTITIONjp1-jumbo.jpg?quality=90&amp;auto=webp" TargetMode="External"/><Relationship Id="rId5" Type="http://schemas.openxmlformats.org/officeDocument/2006/relationships/hyperlink" Target="https://static01.nyt.com/images/2013/08/14/arts/14PARTITION/14PARTITION-jumbo.jpg?quality=90&amp;auto=webp" TargetMode="External"/><Relationship Id="rId4" Type="http://schemas.openxmlformats.org/officeDocument/2006/relationships/hyperlink" Target="https://res.cloudinary.com/dk-find-out/image/upload/q_80,w_1920,f_auto/A-Corbis-BE065100_l6xfah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heconversation.com/orientalism-edward-saids-groundbreaking-book-explained-19742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40919"/>
          </a:xfrm>
        </p:spPr>
        <p:txBody>
          <a:bodyPr/>
          <a:lstStyle/>
          <a:p>
            <a:r>
              <a:rPr lang="en-US" dirty="0"/>
              <a:t>PARTITION and More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04662"/>
            <a:ext cx="9144000" cy="886408"/>
          </a:xfrm>
        </p:spPr>
        <p:txBody>
          <a:bodyPr/>
          <a:lstStyle/>
          <a:p>
            <a:r>
              <a:rPr lang="en-US" dirty="0"/>
              <a:t>Gandhi, INC, Muslim League, British and the Indian people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756" y="3001769"/>
            <a:ext cx="3904488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821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 dirty="0"/>
              <a:t>PARITION AND HIGH POLITICS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>
            <a:normAutofit fontScale="92500" lnSpcReduction="10000"/>
          </a:bodyPr>
          <a:lstStyle/>
          <a:p>
            <a:r>
              <a:rPr lang="en-US" dirty="0"/>
              <a:t>Unwillingness of share power</a:t>
            </a:r>
          </a:p>
          <a:p>
            <a:pPr lvl="1"/>
            <a:r>
              <a:rPr lang="en-US" b="1" dirty="0"/>
              <a:t>1940 </a:t>
            </a:r>
            <a:r>
              <a:rPr lang="en-US" dirty="0"/>
              <a:t>"Lahore Declaration": the demand for a separate Muslim homeland by the Muslim League</a:t>
            </a:r>
          </a:p>
          <a:p>
            <a:pPr lvl="1"/>
            <a:r>
              <a:rPr lang="en-US" dirty="0"/>
              <a:t>“Sole Spokesman”  Jinnah’s argument that only the Muslim League could represent Indian Muslims</a:t>
            </a:r>
          </a:p>
          <a:p>
            <a:pPr lvl="1"/>
            <a:r>
              <a:rPr lang="en-US" b="1" dirty="0"/>
              <a:t>1945</a:t>
            </a:r>
            <a:r>
              <a:rPr lang="en-US" dirty="0"/>
              <a:t> </a:t>
            </a:r>
            <a:r>
              <a:rPr lang="en-US" dirty="0" err="1"/>
              <a:t>Simla</a:t>
            </a:r>
            <a:r>
              <a:rPr lang="en-US" dirty="0"/>
              <a:t> Conference. Talks breakdown as League insist that only they have right to nominate Muslim members to the council.  INC elects a Muslim as party President</a:t>
            </a:r>
          </a:p>
          <a:p>
            <a:pPr lvl="1"/>
            <a:r>
              <a:rPr lang="en-US" dirty="0"/>
              <a:t>1945-46 Elections  </a:t>
            </a:r>
          </a:p>
          <a:p>
            <a:pPr lvl="1"/>
            <a:r>
              <a:rPr lang="en-US" b="1" dirty="0"/>
              <a:t>Cabinet Mission </a:t>
            </a:r>
            <a:r>
              <a:rPr lang="en-US" dirty="0"/>
              <a:t>proposes a plan for a united India, with a weak center and relatively autonomous provincial units, grouped into one set of Hindu majority provinces and two Muslim majority ones.  The closest we get to a power-sharing agreement.</a:t>
            </a:r>
          </a:p>
          <a:p>
            <a:pPr lvl="1"/>
            <a:r>
              <a:rPr lang="en-US" dirty="0"/>
              <a:t>Direct Action Day and increasing violence.</a:t>
            </a:r>
          </a:p>
          <a:p>
            <a:r>
              <a:rPr lang="en-US" dirty="0"/>
              <a:t>Mountbatten Plan for Partition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171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MOUNTBATTEN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en-US" dirty="0"/>
              <a:t>Date advanced</a:t>
            </a:r>
          </a:p>
          <a:p>
            <a:r>
              <a:rPr lang="en-US" dirty="0"/>
              <a:t>Announced June 3, 1947</a:t>
            </a:r>
          </a:p>
          <a:p>
            <a:r>
              <a:rPr lang="en-US" dirty="0"/>
              <a:t>To be executed August 14/15 1947 (less than eleven weeks)</a:t>
            </a:r>
          </a:p>
          <a:p>
            <a:r>
              <a:rPr lang="en-US" dirty="0"/>
              <a:t>Radcliffe</a:t>
            </a:r>
          </a:p>
          <a:p>
            <a:r>
              <a:rPr lang="en-US" dirty="0"/>
              <a:t>Resources to protect Europeans</a:t>
            </a:r>
          </a:p>
          <a:p>
            <a:r>
              <a:rPr lang="en-US" dirty="0"/>
              <a:t>Divide and Quit </a:t>
            </a:r>
          </a:p>
          <a:p>
            <a:r>
              <a:rPr lang="en-US" dirty="0">
                <a:hlinkClick r:id="rId4"/>
              </a:rPr>
              <a:t>Horrors of Partition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666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Partition on Contemporary India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Constitution</a:t>
            </a:r>
          </a:p>
          <a:p>
            <a:pPr lvl="1"/>
            <a:r>
              <a:rPr lang="en-US" dirty="0"/>
              <a:t>Nature of the new State in independent India</a:t>
            </a:r>
          </a:p>
          <a:p>
            <a:pPr lvl="1"/>
            <a:r>
              <a:rPr lang="en-US" dirty="0"/>
              <a:t>Center-State relations</a:t>
            </a:r>
          </a:p>
          <a:p>
            <a:pPr lvl="1"/>
            <a:r>
              <a:rPr lang="en-US" dirty="0"/>
              <a:t>Refugee crisis in 1947</a:t>
            </a:r>
          </a:p>
          <a:p>
            <a:pPr lvl="1"/>
            <a:r>
              <a:rPr lang="en-US" dirty="0"/>
              <a:t>Integration of States:  Kashmir</a:t>
            </a:r>
          </a:p>
          <a:p>
            <a:pPr lvl="1"/>
            <a:r>
              <a:rPr lang="en-US" dirty="0"/>
              <a:t>Indo-Pakistan conflicts</a:t>
            </a:r>
          </a:p>
          <a:p>
            <a:pPr lvl="2"/>
            <a:r>
              <a:rPr lang="en-US" dirty="0"/>
              <a:t>Tied up initially with the Cold War</a:t>
            </a:r>
          </a:p>
          <a:p>
            <a:pPr lvl="2"/>
            <a:r>
              <a:rPr lang="en-US" dirty="0"/>
              <a:t>With regional players such as China</a:t>
            </a:r>
          </a:p>
          <a:p>
            <a:pPr lvl="2"/>
            <a:r>
              <a:rPr lang="en-US" dirty="0"/>
              <a:t>Exacerbated with the secession of Bangladesh from Pakistan in 1971 (aided by India)</a:t>
            </a:r>
          </a:p>
          <a:p>
            <a:pPr lvl="1"/>
            <a:r>
              <a:rPr lang="en-US" dirty="0"/>
              <a:t>The Place of Minorities in Indian Society and Politics</a:t>
            </a:r>
          </a:p>
          <a:p>
            <a:pPr lvl="1"/>
            <a:r>
              <a:rPr lang="en-US" dirty="0"/>
              <a:t>The emergence of Hindu </a:t>
            </a:r>
            <a:r>
              <a:rPr lang="en-US" dirty="0" err="1"/>
              <a:t>Majoritarianism</a:t>
            </a:r>
            <a:r>
              <a:rPr lang="en-US" dirty="0"/>
              <a:t> as a political force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27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2C5B3-1C89-AEC9-F88B-342B880EA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and the new nation state aka India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0A3D6-A754-53D0-5DCC-E64AA01B5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639" y="1411550"/>
            <a:ext cx="10892161" cy="53621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Need to ask ourselves these questions:</a:t>
            </a:r>
            <a:endParaRPr lang="en-US" sz="2400" dirty="0"/>
          </a:p>
          <a:p>
            <a:pPr lvl="1">
              <a:buChar char="•"/>
            </a:pPr>
            <a:r>
              <a:rPr lang="en-US" sz="2800" dirty="0"/>
              <a:t>•</a:t>
            </a:r>
            <a:r>
              <a:rPr lang="en-US" sz="2800" b="0" i="0" u="none" strike="noStrike" baseline="0" dirty="0"/>
              <a:t>WHAT was the NATURE of the NEW NATION STATE that was emerging after the British left?  </a:t>
            </a:r>
          </a:p>
          <a:p>
            <a:pPr lvl="2"/>
            <a:r>
              <a:rPr lang="en-US" sz="2400" dirty="0"/>
              <a:t>Does Partition have something do with that?</a:t>
            </a:r>
          </a:p>
          <a:p>
            <a:pPr lvl="2"/>
            <a:r>
              <a:rPr lang="en-US" sz="2400" dirty="0"/>
              <a:t>TO WHAT EXTENT did the drive for a CENTRALIZED </a:t>
            </a:r>
            <a:r>
              <a:rPr lang="en-US" sz="2400" b="1" dirty="0"/>
              <a:t>state </a:t>
            </a:r>
            <a:r>
              <a:rPr lang="en-US" sz="2400" b="1" i="1" dirty="0"/>
              <a:t>both </a:t>
            </a:r>
            <a:r>
              <a:rPr lang="en-US" sz="2400" b="1" dirty="0"/>
              <a:t>CAUSE PARTITION </a:t>
            </a:r>
            <a:r>
              <a:rPr lang="en-US" sz="2400" b="1" i="1" dirty="0">
                <a:highlight>
                  <a:srgbClr val="FFFF00"/>
                </a:highlight>
              </a:rPr>
              <a:t>and</a:t>
            </a:r>
            <a:r>
              <a:rPr lang="en-US" sz="2400" dirty="0"/>
              <a:t> one of its </a:t>
            </a:r>
            <a:r>
              <a:rPr lang="en-US" sz="2400" b="1" dirty="0"/>
              <a:t>IMPACTS</a:t>
            </a:r>
            <a:endParaRPr lang="en-US" sz="2400" b="1" i="0" u="none" strike="noStrike" baseline="0" dirty="0"/>
          </a:p>
          <a:p>
            <a:pPr lvl="1">
              <a:buChar char="•"/>
            </a:pPr>
            <a:r>
              <a:rPr lang="en-US" dirty="0"/>
              <a:t>•</a:t>
            </a:r>
            <a:r>
              <a:rPr lang="en-US" sz="2800" b="0" i="0" u="none" strike="noStrike" baseline="0" dirty="0"/>
              <a:t>To what extent is the post colonial NATIONAL state a continuation of the COLONIAL state. Was this the product of  A TRANSFER OF POWER rather than a REVOLUTION?</a:t>
            </a:r>
            <a:endParaRPr lang="en-US" b="0" i="0" u="none" strike="noStrike" baseline="0" dirty="0"/>
          </a:p>
          <a:p>
            <a:r>
              <a:rPr lang="en-US" dirty="0"/>
              <a:t>Thinking about these, connects to OTHER questions</a:t>
            </a:r>
          </a:p>
          <a:p>
            <a:r>
              <a:rPr lang="en-US" sz="2400" b="0" i="0" u="none" strike="noStrike" baseline="0" dirty="0"/>
              <a:t>_ Why was Gandhi not happy with independence celebrations?</a:t>
            </a:r>
          </a:p>
          <a:p>
            <a:r>
              <a:rPr lang="en-US" sz="2400" b="0" i="0" u="none" strike="noStrike" baseline="0" dirty="0"/>
              <a:t>_WHO assassinated Gandhi, and WHY?</a:t>
            </a:r>
          </a:p>
          <a:p>
            <a:r>
              <a:rPr lang="en-US" sz="2400" b="0" i="0" u="none" strike="noStrike" baseline="0" dirty="0"/>
              <a:t>_Why is there continued anger among a variety of different groups around Partition?</a:t>
            </a:r>
          </a:p>
          <a:p>
            <a:r>
              <a:rPr lang="en-US" sz="2400" b="0" i="0" u="none" strike="noStrike" baseline="0" dirty="0"/>
              <a:t>_Why do questions remain, 75 years on, about whether Partition was necessary or not?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9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2356"/>
          </a:xfrm>
          <a:blipFill>
            <a:blip r:embed="rId2"/>
            <a:stretch>
              <a:fillRect/>
            </a:stretch>
          </a:blipFill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Partition : Aug 14-15 1947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6334"/>
            <a:ext cx="10515600" cy="5041557"/>
          </a:xfrm>
          <a:blipFill>
            <a:blip r:embed="rId2"/>
            <a:stretch>
              <a:fillRect/>
            </a:stretch>
          </a:blipFill>
        </p:spPr>
        <p:txBody>
          <a:bodyPr>
            <a:normAutofit fontScale="92500" lnSpcReduction="20000"/>
          </a:bodyPr>
          <a:lstStyle/>
          <a:p>
            <a:r>
              <a:rPr lang="en-US" dirty="0"/>
              <a:t>WHY study partition?  </a:t>
            </a:r>
          </a:p>
          <a:p>
            <a:pPr lvl="1"/>
            <a:r>
              <a:rPr lang="en-US" dirty="0"/>
              <a:t>Because it shapes politics, state, and society of contemporary India</a:t>
            </a:r>
          </a:p>
          <a:p>
            <a:r>
              <a:rPr lang="en-US" dirty="0"/>
              <a:t>WHAT was it?</a:t>
            </a:r>
          </a:p>
          <a:p>
            <a:pPr lvl="1"/>
            <a:r>
              <a:rPr lang="en-US" dirty="0"/>
              <a:t>Numbers</a:t>
            </a:r>
          </a:p>
          <a:p>
            <a:pPr lvl="1"/>
            <a:r>
              <a:rPr lang="en-US" dirty="0"/>
              <a:t>Horrors</a:t>
            </a:r>
          </a:p>
          <a:p>
            <a:r>
              <a:rPr lang="en-US" dirty="0"/>
              <a:t>UNDERSTANDING Partition</a:t>
            </a:r>
          </a:p>
          <a:p>
            <a:pPr lvl="1"/>
            <a:r>
              <a:rPr lang="en-US" dirty="0"/>
              <a:t>What it was NOT</a:t>
            </a:r>
          </a:p>
          <a:p>
            <a:pPr lvl="1"/>
            <a:r>
              <a:rPr lang="en-US" dirty="0"/>
              <a:t>“High politics” of Partition</a:t>
            </a:r>
          </a:p>
          <a:p>
            <a:pPr lvl="1"/>
            <a:r>
              <a:rPr lang="en-US" dirty="0"/>
              <a:t>Popular elements</a:t>
            </a:r>
          </a:p>
          <a:p>
            <a:r>
              <a:rPr lang="en-US" dirty="0"/>
              <a:t>IMPACT of Partition on Contemporary India</a:t>
            </a:r>
          </a:p>
          <a:p>
            <a:pPr lvl="1"/>
            <a:r>
              <a:rPr lang="en-US" dirty="0"/>
              <a:t>Constitution</a:t>
            </a:r>
          </a:p>
          <a:p>
            <a:pPr lvl="1"/>
            <a:r>
              <a:rPr lang="en-US" dirty="0"/>
              <a:t>Minorities </a:t>
            </a:r>
          </a:p>
          <a:p>
            <a:pPr lvl="1"/>
            <a:r>
              <a:rPr lang="en-US" dirty="0" err="1"/>
              <a:t>Majoritarianism</a:t>
            </a:r>
            <a:endParaRPr lang="en-US" dirty="0"/>
          </a:p>
          <a:p>
            <a:pPr lvl="1"/>
            <a:r>
              <a:rPr lang="en-US" dirty="0"/>
              <a:t>CENTRALIZATION of the polity (</a:t>
            </a:r>
            <a:r>
              <a:rPr lang="en-US"/>
              <a:t>Center-State relations)</a:t>
            </a:r>
            <a:endParaRPr lang="en-US" dirty="0"/>
          </a:p>
          <a:p>
            <a:pPr lvl="1"/>
            <a:r>
              <a:rPr lang="en-US" dirty="0"/>
              <a:t>Overshadow so many other critical aspects</a:t>
            </a:r>
          </a:p>
        </p:txBody>
      </p:sp>
    </p:spTree>
    <p:extLst>
      <p:ext uri="{BB962C8B-B14F-4D97-AF65-F5344CB8AC3E}">
        <p14:creationId xmlns:p14="http://schemas.microsoft.com/office/powerpoint/2010/main" val="1323343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Partition?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962"/>
            <a:ext cx="10515600" cy="4966001"/>
          </a:xfrm>
        </p:spPr>
        <p:txBody>
          <a:bodyPr>
            <a:normAutofit/>
          </a:bodyPr>
          <a:lstStyle/>
          <a:p>
            <a:r>
              <a:rPr lang="en-US" dirty="0"/>
              <a:t>Shaped the lives of almost a quarter of humankind</a:t>
            </a:r>
          </a:p>
          <a:p>
            <a:r>
              <a:rPr lang="en-US" dirty="0"/>
              <a:t>Shapes geopolitics of relations between India-Pakistan-US-China today</a:t>
            </a:r>
          </a:p>
          <a:p>
            <a:r>
              <a:rPr lang="en-US" dirty="0"/>
              <a:t>Shaped the nature of the Indian state as it emerged through the constitution of 1950 and policies adopted afterwards</a:t>
            </a:r>
          </a:p>
          <a:p>
            <a:pPr lvl="1"/>
            <a:r>
              <a:rPr lang="en-US" dirty="0"/>
              <a:t>Centralization</a:t>
            </a:r>
          </a:p>
          <a:p>
            <a:pPr lvl="1"/>
            <a:r>
              <a:rPr lang="en-US" dirty="0"/>
              <a:t>Language</a:t>
            </a:r>
          </a:p>
          <a:p>
            <a:pPr lvl="1"/>
            <a:r>
              <a:rPr lang="en-US" dirty="0"/>
              <a:t>Secularism/Minority rights</a:t>
            </a:r>
          </a:p>
          <a:p>
            <a:pPr lvl="1"/>
            <a:r>
              <a:rPr lang="en-US" dirty="0"/>
              <a:t>Center-State relations</a:t>
            </a:r>
          </a:p>
          <a:p>
            <a:r>
              <a:rPr lang="en-US" dirty="0"/>
              <a:t> Shaped nature of Indian politics</a:t>
            </a:r>
          </a:p>
          <a:p>
            <a:r>
              <a:rPr lang="en-US" dirty="0"/>
              <a:t>Social issues</a:t>
            </a:r>
          </a:p>
        </p:txBody>
      </p:sp>
    </p:spTree>
    <p:extLst>
      <p:ext uri="{BB962C8B-B14F-4D97-AF65-F5344CB8AC3E}">
        <p14:creationId xmlns:p14="http://schemas.microsoft.com/office/powerpoint/2010/main" val="1874864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3DBC4-EE99-1BA3-5553-D83737CC4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and How of Partition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31797-3D41-15B0-46D0-5E5E387CA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846" y="1482571"/>
            <a:ext cx="11310151" cy="4607511"/>
          </a:xfrm>
        </p:spPr>
        <p:txBody>
          <a:bodyPr/>
          <a:lstStyle/>
          <a:p>
            <a:r>
              <a:rPr lang="en-US" dirty="0"/>
              <a:t>Independence and Partition come SIMULTANEOUSLY to India and Pakistan</a:t>
            </a:r>
          </a:p>
          <a:p>
            <a:r>
              <a:rPr lang="en-US" dirty="0"/>
              <a:t>It was a decision MADE by the British rulers (in consultation with Indians)</a:t>
            </a:r>
          </a:p>
          <a:p>
            <a:r>
              <a:rPr lang="en-US" dirty="0"/>
              <a:t>They remained in charge until August 14-15, 1947</a:t>
            </a:r>
          </a:p>
          <a:p>
            <a:r>
              <a:rPr lang="en-US" dirty="0"/>
              <a:t>Mountbatten was Governor General of independent India too till June 1948, wanted same role in Pakistan, Jinnah refuse</a:t>
            </a:r>
          </a:p>
          <a:p>
            <a:r>
              <a:rPr lang="en-US" dirty="0"/>
              <a:t>Borders drawn by Sir Cyril Radcliffe (never visited India before) and kept secret until 2 days after creation of the two states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14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Horrors of Partition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two nation states with new borders almost overnight</a:t>
            </a:r>
          </a:p>
          <a:p>
            <a:pPr lvl="1"/>
            <a:r>
              <a:rPr lang="en-US" dirty="0"/>
              <a:t>Borders kept secret and not announced until two days AFTER partition</a:t>
            </a:r>
          </a:p>
          <a:p>
            <a:r>
              <a:rPr lang="en-US" dirty="0"/>
              <a:t>Over </a:t>
            </a:r>
            <a:r>
              <a:rPr lang="en-US" dirty="0">
                <a:hlinkClick r:id="rId2"/>
              </a:rPr>
              <a:t>a million people </a:t>
            </a:r>
            <a:r>
              <a:rPr lang="en-US" dirty="0"/>
              <a:t>die </a:t>
            </a:r>
            <a:r>
              <a:rPr lang="en-US" dirty="0">
                <a:hlinkClick r:id="rId3"/>
              </a:rPr>
              <a:t>in riots </a:t>
            </a:r>
            <a:r>
              <a:rPr lang="en-US" dirty="0"/>
              <a:t>in three months</a:t>
            </a:r>
          </a:p>
          <a:p>
            <a:r>
              <a:rPr lang="en-US" dirty="0"/>
              <a:t>Almost </a:t>
            </a:r>
            <a:r>
              <a:rPr lang="en-US" dirty="0">
                <a:hlinkClick r:id="rId4"/>
              </a:rPr>
              <a:t>11 million </a:t>
            </a:r>
            <a:r>
              <a:rPr lang="en-US" dirty="0"/>
              <a:t>people </a:t>
            </a:r>
            <a:r>
              <a:rPr lang="en-US" dirty="0">
                <a:hlinkClick r:id="rId5"/>
              </a:rPr>
              <a:t>forced to move </a:t>
            </a:r>
            <a:r>
              <a:rPr lang="en-US" dirty="0"/>
              <a:t>from </a:t>
            </a:r>
            <a:r>
              <a:rPr lang="en-US" dirty="0">
                <a:hlinkClick r:id="rId6"/>
              </a:rPr>
              <a:t>places</a:t>
            </a:r>
            <a:r>
              <a:rPr lang="en-US" dirty="0"/>
              <a:t> they </a:t>
            </a:r>
            <a:r>
              <a:rPr lang="en-US" dirty="0">
                <a:hlinkClick r:id="rId7"/>
              </a:rPr>
              <a:t>had lived for generations</a:t>
            </a:r>
            <a:endParaRPr lang="en-US" dirty="0"/>
          </a:p>
          <a:p>
            <a:pPr lvl="1"/>
            <a:r>
              <a:rPr lang="en-US" dirty="0"/>
              <a:t>Numbers are unreliable, in all likelihood, greater than above</a:t>
            </a:r>
          </a:p>
          <a:p>
            <a:r>
              <a:rPr lang="en-US" dirty="0"/>
              <a:t>10-12 million </a:t>
            </a:r>
            <a:r>
              <a:rPr lang="en-US" dirty="0">
                <a:hlinkClick r:id="rId8"/>
              </a:rPr>
              <a:t>refugees</a:t>
            </a:r>
            <a:r>
              <a:rPr lang="en-US" dirty="0"/>
              <a:t>, in India and Pakistan, with little to no means of survival</a:t>
            </a:r>
          </a:p>
          <a:p>
            <a:pPr lvl="1"/>
            <a:r>
              <a:rPr lang="en-US" dirty="0"/>
              <a:t>A logistical nightmare for the newly-independent states</a:t>
            </a:r>
          </a:p>
        </p:txBody>
      </p:sp>
    </p:spTree>
    <p:extLst>
      <p:ext uri="{BB962C8B-B14F-4D97-AF65-F5344CB8AC3E}">
        <p14:creationId xmlns:p14="http://schemas.microsoft.com/office/powerpoint/2010/main" val="103526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Partition was NOT (A Religious Divide)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only a product of Religious PLURALITY</a:t>
            </a:r>
          </a:p>
          <a:p>
            <a:pPr lvl="1"/>
            <a:r>
              <a:rPr lang="en-US" dirty="0"/>
              <a:t>Hindus and Muslims together since ca. 700 CE  (over a thousand years)</a:t>
            </a:r>
          </a:p>
          <a:p>
            <a:r>
              <a:rPr lang="en-US" dirty="0"/>
              <a:t>COMMUNITY is a </a:t>
            </a:r>
            <a:r>
              <a:rPr lang="en-US" b="1" i="1" dirty="0"/>
              <a:t>PROJECT</a:t>
            </a:r>
            <a:r>
              <a:rPr lang="en-US" dirty="0"/>
              <a:t> not a reality.  Holds true for the nation too. But especially RELIGIOUS Communities. </a:t>
            </a:r>
          </a:p>
          <a:p>
            <a:pPr lvl="1"/>
            <a:r>
              <a:rPr lang="en-US" dirty="0"/>
              <a:t>Divided by CASTE, CLASS, GENDER,REGION, and LANGUAGE among others.</a:t>
            </a:r>
          </a:p>
          <a:p>
            <a:pPr lvl="1"/>
            <a:r>
              <a:rPr lang="en-US" b="1" i="1" dirty="0"/>
              <a:t>THINK</a:t>
            </a:r>
            <a:r>
              <a:rPr lang="en-US" dirty="0"/>
              <a:t> before you use categories like “The Muslims” or “The Hindus”  Who are you referring to?  </a:t>
            </a:r>
          </a:p>
          <a:p>
            <a:r>
              <a:rPr lang="en-US" dirty="0"/>
              <a:t>In the way “religion” is deployed in 1947, it is a product of </a:t>
            </a:r>
          </a:p>
          <a:p>
            <a:pPr lvl="1"/>
            <a:r>
              <a:rPr lang="en-US" dirty="0"/>
              <a:t>Colonialism, and</a:t>
            </a:r>
          </a:p>
          <a:p>
            <a:pPr lvl="1"/>
            <a:r>
              <a:rPr lang="en-US" dirty="0"/>
              <a:t>Elite (or “middle class”) Indian political aims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491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342AB-0B7B-5932-49BE-39281F99D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Colonialism Nationalism and Partition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EBD90-503B-D643-923F-7948D026E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452" y="1331650"/>
            <a:ext cx="11674136" cy="5362113"/>
          </a:xfrm>
        </p:spPr>
        <p:txBody>
          <a:bodyPr/>
          <a:lstStyle/>
          <a:p>
            <a:r>
              <a:rPr lang="en-US" dirty="0"/>
              <a:t>British make religion central to political identity in India:  a result of </a:t>
            </a:r>
            <a:r>
              <a:rPr lang="en-US" b="1" dirty="0">
                <a:hlinkClick r:id="rId2"/>
              </a:rPr>
              <a:t>“Orientalism” </a:t>
            </a:r>
            <a:r>
              <a:rPr lang="en-US" dirty="0"/>
              <a:t>(in this case, a belief that Indians irrational, religious, blind belief in religion) AND </a:t>
            </a:r>
            <a:r>
              <a:rPr lang="en-US" b="1" i="1" dirty="0"/>
              <a:t>deliberate “divide and rule” </a:t>
            </a:r>
            <a:r>
              <a:rPr lang="en-US" dirty="0"/>
              <a:t>tactics</a:t>
            </a:r>
          </a:p>
          <a:p>
            <a:pPr lvl="1"/>
            <a:r>
              <a:rPr lang="en-US" b="1" dirty="0"/>
              <a:t>Institutions </a:t>
            </a:r>
            <a:r>
              <a:rPr lang="en-US" dirty="0"/>
              <a:t>of colonial rule (laws, census, </a:t>
            </a:r>
            <a:r>
              <a:rPr lang="en-US" b="1" dirty="0"/>
              <a:t>elections</a:t>
            </a:r>
            <a:r>
              <a:rPr lang="en-US" dirty="0"/>
              <a:t>, and </a:t>
            </a:r>
            <a:r>
              <a:rPr lang="en-US" i="1" dirty="0">
                <a:highlight>
                  <a:srgbClr val="FFFF00"/>
                </a:highlight>
              </a:rPr>
              <a:t>school curriculum</a:t>
            </a:r>
            <a:r>
              <a:rPr lang="en-US" dirty="0"/>
              <a:t>) PREMISED on this difference and REINFORCE the production of religious identity as POLITICAL</a:t>
            </a:r>
          </a:p>
          <a:p>
            <a:r>
              <a:rPr lang="en-US" dirty="0"/>
              <a:t>This leads to the ideology of COMMUNALISM in South Asia (that religious identity is central, paramount, of greatest concern)</a:t>
            </a:r>
          </a:p>
          <a:p>
            <a:r>
              <a:rPr lang="en-US" dirty="0"/>
              <a:t>But Communalism not possible without INDIAN (Hindu, Muslim, others) participation or belief in that ideology</a:t>
            </a:r>
          </a:p>
          <a:p>
            <a:r>
              <a:rPr lang="en-US" dirty="0"/>
              <a:t>Middle Class nationalist leadership (across the spectrum) found a political resource in Communalism (and British encourage this) from late 19</a:t>
            </a:r>
            <a:r>
              <a:rPr lang="en-US" baseline="30000" dirty="0"/>
              <a:t>th</a:t>
            </a:r>
            <a:r>
              <a:rPr lang="en-US" dirty="0"/>
              <a:t> C</a:t>
            </a:r>
          </a:p>
          <a:p>
            <a:r>
              <a:rPr lang="en-US" dirty="0"/>
              <a:t>In the 1930s and more 1940s this spreads to POPULAR levels too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04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1646C-2680-F9F5-F107-879E4D7CC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Nationalism Majorities and Minorities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3F185-E62D-03C5-49D1-35DB43775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72" y="1526959"/>
            <a:ext cx="10865528" cy="4650004"/>
          </a:xfrm>
        </p:spPr>
        <p:txBody>
          <a:bodyPr/>
          <a:lstStyle/>
          <a:p>
            <a:r>
              <a:rPr lang="en-US" dirty="0"/>
              <a:t>Different varieties of nationalism in India by the 1930s: they imagined India in different ways</a:t>
            </a:r>
          </a:p>
          <a:p>
            <a:pPr lvl="1"/>
            <a:r>
              <a:rPr lang="en-US" dirty="0"/>
              <a:t>Gandhi-Nehru imagination of an inclusive nation</a:t>
            </a:r>
          </a:p>
          <a:p>
            <a:pPr lvl="1"/>
            <a:r>
              <a:rPr lang="en-US" dirty="0"/>
              <a:t>Hindu or Muslim nationalist imaginations of India in religious terms</a:t>
            </a:r>
          </a:p>
          <a:p>
            <a:r>
              <a:rPr lang="en-US" dirty="0"/>
              <a:t>Hindu nationalists play on MAJORITY status</a:t>
            </a:r>
          </a:p>
          <a:p>
            <a:r>
              <a:rPr lang="en-US" dirty="0"/>
              <a:t>Muslim nationalists (Muslim League) on protection of MINORITIES</a:t>
            </a:r>
          </a:p>
          <a:p>
            <a:r>
              <a:rPr lang="en-US" dirty="0"/>
              <a:t>Inclusive nationalism insists that religion, region, or caste not the basis of an Indian identity at all</a:t>
            </a:r>
          </a:p>
          <a:p>
            <a:r>
              <a:rPr lang="en-US" dirty="0"/>
              <a:t>At least till 1937 though, </a:t>
            </a:r>
            <a:r>
              <a:rPr lang="en-US" b="1" dirty="0"/>
              <a:t>regional</a:t>
            </a:r>
            <a:r>
              <a:rPr lang="en-US" dirty="0"/>
              <a:t> identities equally important</a:t>
            </a:r>
          </a:p>
        </p:txBody>
      </p:sp>
    </p:spTree>
    <p:extLst>
      <p:ext uri="{BB962C8B-B14F-4D97-AF65-F5344CB8AC3E}">
        <p14:creationId xmlns:p14="http://schemas.microsoft.com/office/powerpoint/2010/main" val="62423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POLITICS:  All About POWER (sharing it or not)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495" y="1766656"/>
            <a:ext cx="10954305" cy="5091343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Until Gandhi’s marginalization, INC not cooperating with British institutions, therefore questions of majorities and minorities was moot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en-US" dirty="0"/>
              <a:t>1935 Act and 1937 Elections, and results</a:t>
            </a:r>
          </a:p>
          <a:p>
            <a:r>
              <a:rPr lang="en-US" dirty="0"/>
              <a:t>Muslim League’s decimation and strategies</a:t>
            </a:r>
          </a:p>
          <a:p>
            <a:pPr lvl="1"/>
            <a:r>
              <a:rPr lang="en-US" dirty="0"/>
              <a:t>Lahore Declaration (“two nations” but no mention of Pakistan”)</a:t>
            </a:r>
          </a:p>
          <a:p>
            <a:pPr lvl="1"/>
            <a:r>
              <a:rPr lang="en-US" dirty="0"/>
              <a:t>“sole spokesman”</a:t>
            </a:r>
          </a:p>
          <a:p>
            <a:pPr lvl="1"/>
            <a:r>
              <a:rPr lang="en-US" dirty="0"/>
              <a:t>Local alliances in Punjab and Bengal</a:t>
            </a:r>
          </a:p>
          <a:p>
            <a:r>
              <a:rPr lang="en-US" dirty="0"/>
              <a:t>INC arrogance</a:t>
            </a:r>
          </a:p>
          <a:p>
            <a:pPr lvl="1"/>
            <a:r>
              <a:rPr lang="en-US" dirty="0"/>
              <a:t>No local alliances, UP informal agreement</a:t>
            </a:r>
          </a:p>
          <a:p>
            <a:pPr lvl="1"/>
            <a:r>
              <a:rPr lang="en-US" dirty="0"/>
              <a:t>Muslim Mass contact campaign </a:t>
            </a:r>
          </a:p>
          <a:p>
            <a:r>
              <a:rPr lang="en-US" dirty="0"/>
              <a:t>All about power, who will get what, and how</a:t>
            </a:r>
          </a:p>
        </p:txBody>
      </p:sp>
    </p:spTree>
    <p:extLst>
      <p:ext uri="{BB962C8B-B14F-4D97-AF65-F5344CB8AC3E}">
        <p14:creationId xmlns:p14="http://schemas.microsoft.com/office/powerpoint/2010/main" val="2278651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1122</Words>
  <Application>Microsoft Office PowerPoint</Application>
  <PresentationFormat>Widescreen</PresentationFormat>
  <Paragraphs>117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1_Office Theme</vt:lpstr>
      <vt:lpstr>PARTITION and More</vt:lpstr>
      <vt:lpstr>  Partition : Aug 14-15 1947  </vt:lpstr>
      <vt:lpstr>Why Study Partition?</vt:lpstr>
      <vt:lpstr>When and How of Partition </vt:lpstr>
      <vt:lpstr>Horrors of Partition</vt:lpstr>
      <vt:lpstr>What Partition was NOT (A Religious Divide)</vt:lpstr>
      <vt:lpstr>Colonialism Nationalism and Partition</vt:lpstr>
      <vt:lpstr>Nationalism Majorities and Minorities</vt:lpstr>
      <vt:lpstr>HIGH POLITICS:  All About POWER (sharing it or not)</vt:lpstr>
      <vt:lpstr>PARITION AND HIGH POLITICS</vt:lpstr>
      <vt:lpstr>MOUNTBATTEN PLAN</vt:lpstr>
      <vt:lpstr>IMPACT of Partition on Contemporary India </vt:lpstr>
      <vt:lpstr>Partition and the new nation state aka India</vt:lpstr>
    </vt:vector>
  </TitlesOfParts>
  <Company>Northern Arizona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PARTITION and More</dc:title>
  <dc:creator>Sanjay Joshi</dc:creator>
  <cp:lastModifiedBy>Sanjay Joshi</cp:lastModifiedBy>
  <cp:revision>29</cp:revision>
  <dcterms:created xsi:type="dcterms:W3CDTF">2015-11-23T16:40:27Z</dcterms:created>
  <dcterms:modified xsi:type="dcterms:W3CDTF">2024-01-24T20:11:23Z</dcterms:modified>
</cp:coreProperties>
</file>