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7CFA-7533-41E6-86AD-893FEBBBA3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FEB958-91C8-47AF-B479-55CA494B1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06BC28-9600-4D08-877E-862CC37BAB47}"/>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5" name="Footer Placeholder 4">
            <a:extLst>
              <a:ext uri="{FF2B5EF4-FFF2-40B4-BE49-F238E27FC236}">
                <a16:creationId xmlns:a16="http://schemas.microsoft.com/office/drawing/2014/main" id="{066F9AD5-9B57-498B-882A-9EC27E09B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5FA12C-F898-4EFA-96D9-19FEDAF70BCE}"/>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2379376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AD43E-0573-419F-9181-1A09A39406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D96B86-8161-49B7-8BB6-438B7BA777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8C226-54F1-43A5-9F90-38B0E012590A}"/>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5" name="Footer Placeholder 4">
            <a:extLst>
              <a:ext uri="{FF2B5EF4-FFF2-40B4-BE49-F238E27FC236}">
                <a16:creationId xmlns:a16="http://schemas.microsoft.com/office/drawing/2014/main" id="{3C64358E-BAD7-4FBE-9B77-6CCF8F8DE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49D5F-647A-4511-A967-699A69B79858}"/>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3453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51FD85-7CDB-4AF0-93D9-A5D770449C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432C80-82A7-4CEE-BCAE-642CF668A5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6C4D4-2682-43DE-8D03-522A6D69E14B}"/>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5" name="Footer Placeholder 4">
            <a:extLst>
              <a:ext uri="{FF2B5EF4-FFF2-40B4-BE49-F238E27FC236}">
                <a16:creationId xmlns:a16="http://schemas.microsoft.com/office/drawing/2014/main" id="{D3FCBC68-22D0-4DB9-B27D-DE8CE321D1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3B198-D228-46A5-9C50-688DC45A3C7E}"/>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311131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C7DC1-7D5A-4DF3-977F-0542745C7D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54E03E-058F-4780-8362-981EEF1C70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0D045-B6D2-417F-BC6D-514B3041A6CC}"/>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5" name="Footer Placeholder 4">
            <a:extLst>
              <a:ext uri="{FF2B5EF4-FFF2-40B4-BE49-F238E27FC236}">
                <a16:creationId xmlns:a16="http://schemas.microsoft.com/office/drawing/2014/main" id="{F976BE4A-D17F-4B11-88F2-63F06C895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3209A-A954-4EC6-BE12-0A6D8F7BBAAF}"/>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3648850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4979-5125-48F0-8567-C58345269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6ED087-82B9-43B7-9514-0384EB40A4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F736-D8A9-4D57-9B0B-7AA1F62EDF24}"/>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5" name="Footer Placeholder 4">
            <a:extLst>
              <a:ext uri="{FF2B5EF4-FFF2-40B4-BE49-F238E27FC236}">
                <a16:creationId xmlns:a16="http://schemas.microsoft.com/office/drawing/2014/main" id="{4222045E-D560-4B7F-9A38-A1EEEC4B7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0A760F-A395-46B4-B524-207B468CFE55}"/>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114206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D26C-232A-4F44-9436-AAF472EEBA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604D9-255C-4ED1-B73B-108FF335AA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B9B4CD-D501-45E7-8981-B3BCC8119B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5F40D1-B8F0-4477-9BD9-2E0F0E4216A2}"/>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6" name="Footer Placeholder 5">
            <a:extLst>
              <a:ext uri="{FF2B5EF4-FFF2-40B4-BE49-F238E27FC236}">
                <a16:creationId xmlns:a16="http://schemas.microsoft.com/office/drawing/2014/main" id="{2CA7314B-A94F-4D1D-ADEB-ABCAA8CC43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009CAA-7BA0-452E-B936-3267FE657719}"/>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214280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8D2D-1559-4506-B8AF-9667BD669D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8990D0-4FD1-4189-BF6A-8D5FAB977D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F33134-F64B-4175-BD29-87F850286C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4EE992-4E6F-4D78-B0D1-A30CF5784C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695B9-A79E-4B13-ABE9-179CC6F661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DBA613-896A-43B7-97C9-B97547508EDF}"/>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8" name="Footer Placeholder 7">
            <a:extLst>
              <a:ext uri="{FF2B5EF4-FFF2-40B4-BE49-F238E27FC236}">
                <a16:creationId xmlns:a16="http://schemas.microsoft.com/office/drawing/2014/main" id="{8A1124DE-1152-4256-ACD1-8754E15A92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A97293-FACC-47C1-8E61-BEBD02DBF86C}"/>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346001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D50E-57B7-47CD-A91A-FD6306A247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866518-1B90-44ED-9732-709FEA8D5666}"/>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4" name="Footer Placeholder 3">
            <a:extLst>
              <a:ext uri="{FF2B5EF4-FFF2-40B4-BE49-F238E27FC236}">
                <a16:creationId xmlns:a16="http://schemas.microsoft.com/office/drawing/2014/main" id="{4888C3C4-588E-4E56-8760-34C51778F5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257299-6B1B-481D-8C5D-1FBA97DA7CA2}"/>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262919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33D65D-E544-4617-B1E3-4B9AF4AC35CD}"/>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3" name="Footer Placeholder 2">
            <a:extLst>
              <a:ext uri="{FF2B5EF4-FFF2-40B4-BE49-F238E27FC236}">
                <a16:creationId xmlns:a16="http://schemas.microsoft.com/office/drawing/2014/main" id="{E71E20E9-F09A-4426-92E7-440F2B6416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1EE12-F63B-4C50-BEB6-59118E12426C}"/>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162515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DDCBE-A5F4-4F6E-9B66-6AC756B4C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E0AFC0-21CE-4145-A8FA-5E05034318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01F560-4607-4AA8-A2C3-1D1666C4E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2ECD3F-CC13-4CF1-9311-FFB38D2AB5FD}"/>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6" name="Footer Placeholder 5">
            <a:extLst>
              <a:ext uri="{FF2B5EF4-FFF2-40B4-BE49-F238E27FC236}">
                <a16:creationId xmlns:a16="http://schemas.microsoft.com/office/drawing/2014/main" id="{12B176AE-BB06-463C-83F7-85CC6BD54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5291D-FAB8-4398-9510-6F9B7C30C91F}"/>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413644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EE645-45C2-4102-B3AC-3200BC1C7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4A37AC-0C51-4221-8074-37E1267D83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7C75C7-FDBB-437C-BCA4-7D51DB448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8D3C9-FB2E-49BE-9305-CAB981CDA7D5}"/>
              </a:ext>
            </a:extLst>
          </p:cNvPr>
          <p:cNvSpPr>
            <a:spLocks noGrp="1"/>
          </p:cNvSpPr>
          <p:nvPr>
            <p:ph type="dt" sz="half" idx="10"/>
          </p:nvPr>
        </p:nvSpPr>
        <p:spPr/>
        <p:txBody>
          <a:bodyPr/>
          <a:lstStyle/>
          <a:p>
            <a:fld id="{83618B13-0003-4780-9C65-96CB1BD73302}" type="datetimeFigureOut">
              <a:rPr lang="en-US" smtClean="0"/>
              <a:t>2/1/2023</a:t>
            </a:fld>
            <a:endParaRPr lang="en-US"/>
          </a:p>
        </p:txBody>
      </p:sp>
      <p:sp>
        <p:nvSpPr>
          <p:cNvPr id="6" name="Footer Placeholder 5">
            <a:extLst>
              <a:ext uri="{FF2B5EF4-FFF2-40B4-BE49-F238E27FC236}">
                <a16:creationId xmlns:a16="http://schemas.microsoft.com/office/drawing/2014/main" id="{F4A92ADF-5084-412E-A6C6-4B6796A049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D736D-AF40-45E6-9C08-F4C3793DF673}"/>
              </a:ext>
            </a:extLst>
          </p:cNvPr>
          <p:cNvSpPr>
            <a:spLocks noGrp="1"/>
          </p:cNvSpPr>
          <p:nvPr>
            <p:ph type="sldNum" sz="quarter" idx="12"/>
          </p:nvPr>
        </p:nvSpPr>
        <p:spPr/>
        <p:txBody>
          <a:bodyPr/>
          <a:lstStyle/>
          <a:p>
            <a:fld id="{29933BA9-5824-42A9-8EB7-D61120F796DE}" type="slidenum">
              <a:rPr lang="en-US" smtClean="0"/>
              <a:t>‹#›</a:t>
            </a:fld>
            <a:endParaRPr lang="en-US"/>
          </a:p>
        </p:txBody>
      </p:sp>
    </p:spTree>
    <p:extLst>
      <p:ext uri="{BB962C8B-B14F-4D97-AF65-F5344CB8AC3E}">
        <p14:creationId xmlns:p14="http://schemas.microsoft.com/office/powerpoint/2010/main" val="69773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7E6F25-234F-4E88-A589-6FCF769CF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0760F4-51CE-4DC1-B936-EE24C27A4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4D928-B4F1-4C2E-BECA-40622B7870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18B13-0003-4780-9C65-96CB1BD73302}" type="datetimeFigureOut">
              <a:rPr lang="en-US" smtClean="0"/>
              <a:t>2/1/2023</a:t>
            </a:fld>
            <a:endParaRPr lang="en-US"/>
          </a:p>
        </p:txBody>
      </p:sp>
      <p:sp>
        <p:nvSpPr>
          <p:cNvPr id="5" name="Footer Placeholder 4">
            <a:extLst>
              <a:ext uri="{FF2B5EF4-FFF2-40B4-BE49-F238E27FC236}">
                <a16:creationId xmlns:a16="http://schemas.microsoft.com/office/drawing/2014/main" id="{620EAE14-3C73-452B-B3C7-CBAEB7EFA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0ECB7C-037A-4DA5-963B-612E9E4047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33BA9-5824-42A9-8EB7-D61120F796DE}" type="slidenum">
              <a:rPr lang="en-US" smtClean="0"/>
              <a:t>‹#›</a:t>
            </a:fld>
            <a:endParaRPr lang="en-US"/>
          </a:p>
        </p:txBody>
      </p:sp>
    </p:spTree>
    <p:extLst>
      <p:ext uri="{BB962C8B-B14F-4D97-AF65-F5344CB8AC3E}">
        <p14:creationId xmlns:p14="http://schemas.microsoft.com/office/powerpoint/2010/main" val="2588792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156E1-8A33-41FE-9894-9A52128B9F5B}"/>
              </a:ext>
            </a:extLst>
          </p:cNvPr>
          <p:cNvSpPr>
            <a:spLocks noGrp="1"/>
          </p:cNvSpPr>
          <p:nvPr>
            <p:ph type="title"/>
          </p:nvPr>
        </p:nvSpPr>
        <p:spPr/>
        <p:txBody>
          <a:bodyPr/>
          <a:lstStyle/>
          <a:p>
            <a:r>
              <a:rPr lang="en-US" dirty="0"/>
              <a:t>Pandey: “Can a Muslim Be an Indian?" </a:t>
            </a:r>
          </a:p>
        </p:txBody>
      </p:sp>
      <p:sp>
        <p:nvSpPr>
          <p:cNvPr id="3" name="Content Placeholder 2">
            <a:extLst>
              <a:ext uri="{FF2B5EF4-FFF2-40B4-BE49-F238E27FC236}">
                <a16:creationId xmlns:a16="http://schemas.microsoft.com/office/drawing/2014/main" id="{12F67268-51C1-4F56-B648-414D5B888F3E}"/>
              </a:ext>
            </a:extLst>
          </p:cNvPr>
          <p:cNvSpPr>
            <a:spLocks noGrp="1"/>
          </p:cNvSpPr>
          <p:nvPr>
            <p:ph idx="1"/>
          </p:nvPr>
        </p:nvSpPr>
        <p:spPr>
          <a:xfrm>
            <a:off x="1180730" y="1899822"/>
            <a:ext cx="9809825" cy="4429958"/>
          </a:xfrm>
        </p:spPr>
        <p:txBody>
          <a:bodyPr>
            <a:normAutofit/>
          </a:bodyPr>
          <a:lstStyle/>
          <a:p>
            <a:r>
              <a:rPr lang="en-US" dirty="0"/>
              <a:t>PANDEY makes three important arguments in his essay :</a:t>
            </a:r>
          </a:p>
          <a:p>
            <a:pPr lvl="1"/>
            <a:r>
              <a:rPr lang="en-US" dirty="0"/>
              <a:t>1. Nations, and nationalisms, are established by defining boundaries</a:t>
            </a:r>
          </a:p>
          <a:p>
            <a:pPr lvl="1"/>
            <a:r>
              <a:rPr lang="en-US" dirty="0"/>
              <a:t>2. Nationalisms thus </a:t>
            </a:r>
            <a:r>
              <a:rPr lang="en-US" b="1" dirty="0"/>
              <a:t>identify the core or mainstream </a:t>
            </a:r>
            <a:r>
              <a:rPr lang="en-US" dirty="0"/>
              <a:t>of the </a:t>
            </a:r>
            <a:r>
              <a:rPr lang="en-US" b="1" dirty="0"/>
              <a:t>nation</a:t>
            </a:r>
          </a:p>
          <a:p>
            <a:pPr lvl="1"/>
            <a:r>
              <a:rPr lang="en-US" dirty="0"/>
              <a:t>3. N</a:t>
            </a:r>
            <a:r>
              <a:rPr lang="en-US" b="1" dirty="0"/>
              <a:t>otions of minorities, marginal communities </a:t>
            </a:r>
            <a:r>
              <a:rPr lang="en-US" dirty="0"/>
              <a:t>emerge in contrast to </a:t>
            </a:r>
            <a:r>
              <a:rPr lang="en-US" b="1" i="1" dirty="0"/>
              <a:t>this</a:t>
            </a:r>
            <a:r>
              <a:rPr lang="en-US" i="1" dirty="0"/>
              <a:t> “core” </a:t>
            </a:r>
            <a:r>
              <a:rPr lang="en-US" dirty="0"/>
              <a:t>(608)</a:t>
            </a:r>
          </a:p>
          <a:p>
            <a:r>
              <a:rPr lang="en-US" dirty="0"/>
              <a:t>In early independent India, “Hindus” </a:t>
            </a:r>
            <a:r>
              <a:rPr lang="en-US" b="1" i="1" dirty="0"/>
              <a:t>assumed</a:t>
            </a:r>
            <a:r>
              <a:rPr lang="en-US" dirty="0"/>
              <a:t> to be nationalists; nationalist by default</a:t>
            </a:r>
          </a:p>
          <a:p>
            <a:r>
              <a:rPr lang="en-US" dirty="0"/>
              <a:t>BUT </a:t>
            </a:r>
            <a:r>
              <a:rPr lang="en-US" b="1" i="1" dirty="0"/>
              <a:t>only some</a:t>
            </a:r>
            <a:r>
              <a:rPr lang="en-US" dirty="0"/>
              <a:t> Muslims described as “nationalist-Muslims” all other Muslims ASSUMED to have suspect loyalties</a:t>
            </a:r>
          </a:p>
          <a:p>
            <a:endParaRPr lang="en-US" dirty="0"/>
          </a:p>
        </p:txBody>
      </p:sp>
    </p:spTree>
    <p:extLst>
      <p:ext uri="{BB962C8B-B14F-4D97-AF65-F5344CB8AC3E}">
        <p14:creationId xmlns:p14="http://schemas.microsoft.com/office/powerpoint/2010/main" val="252743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645A4-F64F-4AFE-B205-B83EEEF094B9}"/>
              </a:ext>
            </a:extLst>
          </p:cNvPr>
          <p:cNvSpPr>
            <a:spLocks noGrp="1"/>
          </p:cNvSpPr>
          <p:nvPr>
            <p:ph type="title"/>
          </p:nvPr>
        </p:nvSpPr>
        <p:spPr/>
        <p:txBody>
          <a:bodyPr/>
          <a:lstStyle/>
          <a:p>
            <a:r>
              <a:rPr lang="en-US" dirty="0"/>
              <a:t>Muslims as “hyphenated” Indians</a:t>
            </a:r>
          </a:p>
        </p:txBody>
      </p:sp>
      <p:sp>
        <p:nvSpPr>
          <p:cNvPr id="3" name="Content Placeholder 2">
            <a:extLst>
              <a:ext uri="{FF2B5EF4-FFF2-40B4-BE49-F238E27FC236}">
                <a16:creationId xmlns:a16="http://schemas.microsoft.com/office/drawing/2014/main" id="{EA338CF8-7A28-4E5F-914D-D6AA48CD7608}"/>
              </a:ext>
            </a:extLst>
          </p:cNvPr>
          <p:cNvSpPr>
            <a:spLocks noGrp="1"/>
          </p:cNvSpPr>
          <p:nvPr>
            <p:ph idx="1"/>
          </p:nvPr>
        </p:nvSpPr>
        <p:spPr>
          <a:xfrm>
            <a:off x="62144" y="1825624"/>
            <a:ext cx="11816177" cy="4939159"/>
          </a:xfrm>
        </p:spPr>
        <p:txBody>
          <a:bodyPr>
            <a:normAutofit lnSpcReduction="10000"/>
          </a:bodyPr>
          <a:lstStyle/>
          <a:p>
            <a:r>
              <a:rPr lang="en-US" dirty="0"/>
              <a:t>There was considerable opposition to this idea by important leaders like Gandhi and Nehru</a:t>
            </a:r>
          </a:p>
          <a:p>
            <a:r>
              <a:rPr lang="en-US" dirty="0"/>
              <a:t>Thanks to Nehru, and many in his leadership group, this idea never became central to the outlook of the STATE.  However, Pandey argues, the notion of India as Hindu remained an important strand even WITHIN the INC</a:t>
            </a:r>
          </a:p>
          <a:p>
            <a:r>
              <a:rPr lang="en-US" dirty="0"/>
              <a:t>There was, even from those who led the INC and represented it in the media, the demand that Muslims PROVE their loyalty, something never asked of Hindus (617)</a:t>
            </a:r>
          </a:p>
          <a:p>
            <a:r>
              <a:rPr lang="en-US" dirty="0"/>
              <a:t>Only after proving their loyalty could Muslims acquire the hyphenated identity of “Nationalist Muslim”</a:t>
            </a:r>
          </a:p>
          <a:p>
            <a:r>
              <a:rPr lang="en-US" dirty="0"/>
              <a:t>Hindus, otoh, were just Hindus, their nationalism taken as a given</a:t>
            </a:r>
          </a:p>
          <a:p>
            <a:pPr lvl="1"/>
            <a:r>
              <a:rPr lang="en-US" dirty="0"/>
              <a:t>Think of who gets to be hyphenated and who the unhyphenated Americans are!</a:t>
            </a:r>
          </a:p>
        </p:txBody>
      </p:sp>
    </p:spTree>
    <p:extLst>
      <p:ext uri="{BB962C8B-B14F-4D97-AF65-F5344CB8AC3E}">
        <p14:creationId xmlns:p14="http://schemas.microsoft.com/office/powerpoint/2010/main" val="172872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8ABF3D-C3F3-46B4-95FA-9CCA81FBF1F0}"/>
              </a:ext>
            </a:extLst>
          </p:cNvPr>
          <p:cNvSpPr>
            <a:spLocks noGrp="1"/>
          </p:cNvSpPr>
          <p:nvPr>
            <p:ph type="title"/>
          </p:nvPr>
        </p:nvSpPr>
        <p:spPr>
          <a:xfrm>
            <a:off x="838200" y="79900"/>
            <a:ext cx="10515600" cy="1296140"/>
          </a:xfrm>
        </p:spPr>
        <p:txBody>
          <a:bodyPr/>
          <a:lstStyle/>
          <a:p>
            <a:r>
              <a:rPr lang="en-US" dirty="0"/>
              <a:t>Origins in Hindu Nationalism	</a:t>
            </a:r>
          </a:p>
        </p:txBody>
      </p:sp>
      <p:sp>
        <p:nvSpPr>
          <p:cNvPr id="5" name="Content Placeholder 4">
            <a:extLst>
              <a:ext uri="{FF2B5EF4-FFF2-40B4-BE49-F238E27FC236}">
                <a16:creationId xmlns:a16="http://schemas.microsoft.com/office/drawing/2014/main" id="{67626692-35B1-4AC4-A3F6-262835E68A15}"/>
              </a:ext>
            </a:extLst>
          </p:cNvPr>
          <p:cNvSpPr>
            <a:spLocks noGrp="1"/>
          </p:cNvSpPr>
          <p:nvPr>
            <p:ph idx="1"/>
          </p:nvPr>
        </p:nvSpPr>
        <p:spPr>
          <a:xfrm>
            <a:off x="-1" y="1376040"/>
            <a:ext cx="12126897" cy="5481959"/>
          </a:xfrm>
        </p:spPr>
        <p:txBody>
          <a:bodyPr>
            <a:normAutofit fontScale="92500" lnSpcReduction="20000"/>
          </a:bodyPr>
          <a:lstStyle/>
          <a:p>
            <a:r>
              <a:rPr lang="en-US" dirty="0"/>
              <a:t>This really is Savarkar’s legacy for early-independent India</a:t>
            </a:r>
          </a:p>
          <a:p>
            <a:r>
              <a:rPr lang="en-US" dirty="0"/>
              <a:t>Savarkar said:</a:t>
            </a:r>
          </a:p>
          <a:p>
            <a:pPr lvl="1" algn="just"/>
            <a:r>
              <a:rPr lang="en-US" dirty="0"/>
              <a:t>“… </a:t>
            </a:r>
            <a:r>
              <a:rPr lang="en-US" i="1" dirty="0"/>
              <a:t>the tie of common </a:t>
            </a:r>
            <a:r>
              <a:rPr lang="en-US" i="1" dirty="0" err="1"/>
              <a:t>holyland</a:t>
            </a:r>
            <a:r>
              <a:rPr lang="en-US" i="1" dirty="0"/>
              <a:t> has at times proved stronger than the chains of a Motherland. Look at the Mohammedans </a:t>
            </a:r>
            <a:r>
              <a:rPr lang="en-US" dirty="0"/>
              <a:t>[commonly-used word for Muslims]</a:t>
            </a:r>
            <a:r>
              <a:rPr lang="en-US" i="1" dirty="0"/>
              <a:t>. Mecca to them is a sterner reality than Delhi or Agra. </a:t>
            </a:r>
            <a:r>
              <a:rPr lang="en-US" i="1" dirty="0">
                <a:highlight>
                  <a:srgbClr val="FFFF00"/>
                </a:highlight>
              </a:rPr>
              <a:t>Some of  them do not make any secret of being bound to sacrifice all India if that be to the glory of Islam </a:t>
            </a:r>
            <a:r>
              <a:rPr lang="en-US" i="1" dirty="0"/>
              <a:t>or could save the city of their prophet” </a:t>
            </a:r>
            <a:r>
              <a:rPr lang="en-US" dirty="0"/>
              <a:t>(52)</a:t>
            </a:r>
          </a:p>
          <a:p>
            <a:pPr algn="just"/>
            <a:r>
              <a:rPr lang="en-US" dirty="0"/>
              <a:t>Compare with Patel speaking to Indian Muslims, quoted in Pandey:</a:t>
            </a:r>
          </a:p>
          <a:p>
            <a:pPr lvl="1" algn="just"/>
            <a:r>
              <a:rPr lang="en-US" dirty="0"/>
              <a:t>“... don't pretend to say 'Oh, our affection is great for you.' We have seen your affection. Let us forget the affection. Let us face the realities. Ask yourself whether you really want to stand here and cooperate with us or you want to play disruptive tactics” (620)</a:t>
            </a:r>
          </a:p>
          <a:p>
            <a:pPr algn="just"/>
            <a:r>
              <a:rPr lang="en-US" dirty="0"/>
              <a:t>Or GB Pant, Chief Minister of India’s largest state (Uttar Pradesh)and successor to Patel </a:t>
            </a:r>
          </a:p>
          <a:p>
            <a:pPr lvl="1" algn="just"/>
            <a:r>
              <a:rPr lang="en-US" dirty="0"/>
              <a:t>"Every Muslim in India would be required to shed his blood fighting the Pakistani hordes, and each one should search his heart now, and decide whether he should migrate to Pakistan or not” (617)</a:t>
            </a:r>
          </a:p>
          <a:p>
            <a:pPr algn="just"/>
            <a:r>
              <a:rPr lang="en-US" dirty="0"/>
              <a:t>Or even more bluntly, </a:t>
            </a:r>
            <a:r>
              <a:rPr lang="en-US" dirty="0" err="1"/>
              <a:t>Sampoornanand</a:t>
            </a:r>
            <a:r>
              <a:rPr lang="en-US" dirty="0"/>
              <a:t>, Pant’s successor in Uttar Pradesh</a:t>
            </a:r>
          </a:p>
          <a:p>
            <a:pPr lvl="1" algn="just"/>
            <a:r>
              <a:rPr lang="en-US" dirty="0"/>
              <a:t>If, "God forbid," there was ever a war between India and Pakistan, "our worries will be greatly increased, for it is not impossible that the sympathies of our Muslim population will veer towards Pakistan” (616)</a:t>
            </a:r>
          </a:p>
          <a:p>
            <a:pPr algn="just"/>
            <a:endParaRPr lang="en-US" dirty="0"/>
          </a:p>
          <a:p>
            <a:pPr lvl="1" algn="just"/>
            <a:endParaRPr lang="en-US" dirty="0"/>
          </a:p>
          <a:p>
            <a:pPr lvl="1" algn="just"/>
            <a:endParaRPr lang="en-US" dirty="0"/>
          </a:p>
          <a:p>
            <a:pPr lvl="1" algn="just"/>
            <a:endParaRPr lang="en-US" dirty="0"/>
          </a:p>
        </p:txBody>
      </p:sp>
    </p:spTree>
    <p:extLst>
      <p:ext uri="{BB962C8B-B14F-4D97-AF65-F5344CB8AC3E}">
        <p14:creationId xmlns:p14="http://schemas.microsoft.com/office/powerpoint/2010/main" val="260187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9C993-CC6E-407D-B36D-D035D3AC2B5D}"/>
              </a:ext>
            </a:extLst>
          </p:cNvPr>
          <p:cNvSpPr>
            <a:spLocks noGrp="1"/>
          </p:cNvSpPr>
          <p:nvPr>
            <p:ph type="title"/>
          </p:nvPr>
        </p:nvSpPr>
        <p:spPr/>
        <p:txBody>
          <a:bodyPr/>
          <a:lstStyle/>
          <a:p>
            <a:r>
              <a:rPr lang="en-US" dirty="0"/>
              <a:t>Pandey’s Argument</a:t>
            </a:r>
          </a:p>
        </p:txBody>
      </p:sp>
      <p:sp>
        <p:nvSpPr>
          <p:cNvPr id="3" name="Content Placeholder 2">
            <a:extLst>
              <a:ext uri="{FF2B5EF4-FFF2-40B4-BE49-F238E27FC236}">
                <a16:creationId xmlns:a16="http://schemas.microsoft.com/office/drawing/2014/main" id="{96642D90-61CF-44BE-A2E1-647E80B3C63C}"/>
              </a:ext>
            </a:extLst>
          </p:cNvPr>
          <p:cNvSpPr>
            <a:spLocks noGrp="1"/>
          </p:cNvSpPr>
          <p:nvPr>
            <p:ph idx="1"/>
          </p:nvPr>
        </p:nvSpPr>
        <p:spPr>
          <a:xfrm>
            <a:off x="88777" y="1825624"/>
            <a:ext cx="11727402" cy="5032375"/>
          </a:xfrm>
        </p:spPr>
        <p:txBody>
          <a:bodyPr>
            <a:normAutofit fontScale="92500"/>
          </a:bodyPr>
          <a:lstStyle/>
          <a:p>
            <a:r>
              <a:rPr lang="en-US" dirty="0"/>
              <a:t>Pandey is NOT saying that Hindu Nationalism was the ruling ideology of early independent India</a:t>
            </a:r>
          </a:p>
          <a:p>
            <a:r>
              <a:rPr lang="en-US" dirty="0"/>
              <a:t>To the contrary, in response to: “</a:t>
            </a:r>
            <a:r>
              <a:rPr lang="en-US" i="1" dirty="0"/>
              <a:t>Which were the Muslims who had the right to stay on in India? Gandhi and Nehru and other major nationalist leaders answered the question categorically in 1947 and 1948: all those who wished to</a:t>
            </a:r>
            <a:r>
              <a:rPr lang="en-US" dirty="0"/>
              <a:t>” (615)</a:t>
            </a:r>
          </a:p>
          <a:p>
            <a:r>
              <a:rPr lang="en-US" dirty="0"/>
              <a:t>What Pandey IS arguing though is that ALL nations depend on the creation of a cultural “core” (whether maleness, whiteness or Hindu-ness) and through this, other groups get identified a “minorities”</a:t>
            </a:r>
          </a:p>
          <a:p>
            <a:r>
              <a:rPr lang="en-US" dirty="0"/>
              <a:t>Ca. 1947, there was consensus that Hindu-ness was at the core of an Indian identity</a:t>
            </a:r>
          </a:p>
          <a:p>
            <a:r>
              <a:rPr lang="en-US" dirty="0"/>
              <a:t>Some (like Patel) went further to suspect the loyalties of Muslims, but the others (like Nehru) did not </a:t>
            </a:r>
          </a:p>
          <a:p>
            <a:endParaRPr lang="en-US" dirty="0"/>
          </a:p>
        </p:txBody>
      </p:sp>
    </p:spTree>
    <p:extLst>
      <p:ext uri="{BB962C8B-B14F-4D97-AF65-F5344CB8AC3E}">
        <p14:creationId xmlns:p14="http://schemas.microsoft.com/office/powerpoint/2010/main" val="130974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652</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Pandey: “Can a Muslim Be an Indian?" </vt:lpstr>
      <vt:lpstr>Muslims as “hyphenated” Indians</vt:lpstr>
      <vt:lpstr>Origins in Hindu Nationalism </vt:lpstr>
      <vt:lpstr>Pandey’s Argument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Savarkar’s Legacy for early Independent India</dc:title>
  <dc:creator>Sanjay Joshi</dc:creator>
  <cp:lastModifiedBy>Sanjay Joshi</cp:lastModifiedBy>
  <cp:revision>7</cp:revision>
  <dcterms:created xsi:type="dcterms:W3CDTF">2022-01-30T03:56:33Z</dcterms:created>
  <dcterms:modified xsi:type="dcterms:W3CDTF">2023-02-02T05:30:01Z</dcterms:modified>
</cp:coreProperties>
</file>