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64" r:id="rId11"/>
    <p:sldId id="272"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581556-F32A-42A8-A3C3-453A0059A91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406840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81556-F32A-42A8-A3C3-453A0059A91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24543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81556-F32A-42A8-A3C3-453A0059A91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150897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81556-F32A-42A8-A3C3-453A0059A91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57659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581556-F32A-42A8-A3C3-453A0059A91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17462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581556-F32A-42A8-A3C3-453A0059A91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34479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581556-F32A-42A8-A3C3-453A0059A912}"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385035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581556-F32A-42A8-A3C3-453A0059A912}"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66397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81556-F32A-42A8-A3C3-453A0059A912}"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45755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581556-F32A-42A8-A3C3-453A0059A91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212650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581556-F32A-42A8-A3C3-453A0059A91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6B27D-5B35-4B5F-B9BE-0806C64A8D90}" type="slidenum">
              <a:rPr lang="en-US" smtClean="0"/>
              <a:t>‹#›</a:t>
            </a:fld>
            <a:endParaRPr lang="en-US"/>
          </a:p>
        </p:txBody>
      </p:sp>
    </p:spTree>
    <p:extLst>
      <p:ext uri="{BB962C8B-B14F-4D97-AF65-F5344CB8AC3E}">
        <p14:creationId xmlns:p14="http://schemas.microsoft.com/office/powerpoint/2010/main" val="88107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81556-F32A-42A8-A3C3-453A0059A912}"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6B27D-5B35-4B5F-B9BE-0806C64A8D90}" type="slidenum">
              <a:rPr lang="en-US" smtClean="0"/>
              <a:t>‹#›</a:t>
            </a:fld>
            <a:endParaRPr lang="en-US"/>
          </a:p>
        </p:txBody>
      </p:sp>
    </p:spTree>
    <p:extLst>
      <p:ext uri="{BB962C8B-B14F-4D97-AF65-F5344CB8AC3E}">
        <p14:creationId xmlns:p14="http://schemas.microsoft.com/office/powerpoint/2010/main" val="1172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2.bp.blogspot.com/-68nROgxOQng/Ua4f_2BvKnI/AAAAAAAAAMA/V91V2X2Ww_I/s1600/Guptaempire.gif" TargetMode="External"/><Relationship Id="rId2" Type="http://schemas.openxmlformats.org/officeDocument/2006/relationships/hyperlink" Target="https://www.mapsofindia.com/history/harsha-empire-map.jpg" TargetMode="External"/><Relationship Id="rId1" Type="http://schemas.openxmlformats.org/officeDocument/2006/relationships/slideLayout" Target="../slideLayouts/slideLayout2.xml"/><Relationship Id="rId4" Type="http://schemas.openxmlformats.org/officeDocument/2006/relationships/hyperlink" Target="https://en.oxforddictionaries.com/definition/feudator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jan.ucc.nau.edu/~sj6/premoindoutline05.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rofile/Dinesh_Katre/publication/249756727/figure/fig4/AS:298265120657420@1448123354501/Model-of-Epicentric-Stories-Stories-within-a-Story_W840.webp" TargetMode="External"/><Relationship Id="rId2" Type="http://schemas.openxmlformats.org/officeDocument/2006/relationships/hyperlink" Target="https://www.merriam-webster.com/dictionary/epicen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Regional Kingdoms</a:t>
            </a:r>
            <a:br>
              <a:rPr lang="en-US" dirty="0"/>
            </a:br>
            <a:r>
              <a:rPr lang="en-US" dirty="0"/>
              <a:t>ca. 500-1000 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086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13"/>
            <a:ext cx="10515600" cy="1101011"/>
          </a:xfrm>
        </p:spPr>
        <p:txBody>
          <a:bodyPr>
            <a:normAutofit fontScale="90000"/>
          </a:bodyPr>
          <a:lstStyle/>
          <a:p>
            <a:r>
              <a:rPr lang="en-US" b="1" dirty="0"/>
              <a:t>Phase I: ca end of 6th to 8</a:t>
            </a:r>
            <a:r>
              <a:rPr lang="en-US" b="1" baseline="30000" dirty="0"/>
              <a:t>th</a:t>
            </a:r>
            <a:r>
              <a:rPr lang="en-US" b="1" dirty="0"/>
              <a:t> C, aka</a:t>
            </a:r>
            <a:r>
              <a:rPr lang="en-US" dirty="0"/>
              <a:t> 500s to 700s  </a:t>
            </a:r>
            <a:br>
              <a:rPr lang="en-US" dirty="0"/>
            </a:br>
            <a:endParaRPr lang="en-US" dirty="0"/>
          </a:p>
        </p:txBody>
      </p:sp>
      <p:sp>
        <p:nvSpPr>
          <p:cNvPr id="3" name="Content Placeholder 2"/>
          <p:cNvSpPr>
            <a:spLocks noGrp="1"/>
          </p:cNvSpPr>
          <p:nvPr>
            <p:ph idx="1"/>
          </p:nvPr>
        </p:nvSpPr>
        <p:spPr>
          <a:xfrm>
            <a:off x="838200" y="475860"/>
            <a:ext cx="10515600" cy="6298163"/>
          </a:xfrm>
        </p:spPr>
        <p:txBody>
          <a:bodyPr>
            <a:normAutofit lnSpcReduction="10000"/>
          </a:bodyPr>
          <a:lstStyle/>
          <a:p>
            <a:r>
              <a:rPr lang="en-US" b="1" dirty="0"/>
              <a:t>In the NORTH</a:t>
            </a:r>
            <a:r>
              <a:rPr lang="en-US" dirty="0"/>
              <a:t> End of </a:t>
            </a:r>
            <a:r>
              <a:rPr lang="en-US" dirty="0" err="1"/>
              <a:t>Guptas</a:t>
            </a:r>
            <a:r>
              <a:rPr lang="en-US" dirty="0"/>
              <a:t> thanks to raids of HUNS from China/Central Asia.  Smash political empire, but also trade routes, difficult to re-establish. End of Gupta dominance, allow emerging regional kingdoms, to establish own area of strength</a:t>
            </a:r>
          </a:p>
          <a:p>
            <a:r>
              <a:rPr lang="en-US" dirty="0"/>
              <a:t>LAST of the  great northern emperors till the SULTANS of Delhi in the 12th century was early  7th C., HARSHAVARDHANA. Looking </a:t>
            </a:r>
            <a:r>
              <a:rPr lang="en-US" dirty="0">
                <a:hlinkClick r:id="rId2"/>
              </a:rPr>
              <a:t>at a map alone</a:t>
            </a:r>
            <a:r>
              <a:rPr lang="en-US" dirty="0"/>
              <a:t>, appears to </a:t>
            </a:r>
            <a:r>
              <a:rPr lang="en-US" dirty="0">
                <a:hlinkClick r:id="rId3"/>
              </a:rPr>
              <a:t>replicate </a:t>
            </a:r>
            <a:r>
              <a:rPr lang="en-US" dirty="0" err="1">
                <a:hlinkClick r:id="rId3"/>
              </a:rPr>
              <a:t>Guptas</a:t>
            </a:r>
            <a:r>
              <a:rPr lang="en-US" dirty="0"/>
              <a:t>.  Unlike them, faced challenges, first by king of BENGAL, </a:t>
            </a:r>
            <a:r>
              <a:rPr lang="en-US" dirty="0" err="1"/>
              <a:t>Shashanka</a:t>
            </a:r>
            <a:r>
              <a:rPr lang="en-US" dirty="0"/>
              <a:t>, later, by </a:t>
            </a:r>
            <a:r>
              <a:rPr lang="en-US" b="1" dirty="0"/>
              <a:t>PULAKESHIN II </a:t>
            </a:r>
            <a:r>
              <a:rPr lang="en-US" dirty="0"/>
              <a:t>(PII)of the CHALUKYAS. </a:t>
            </a:r>
          </a:p>
          <a:p>
            <a:r>
              <a:rPr lang="en-US" dirty="0"/>
              <a:t>More important, though, </a:t>
            </a:r>
            <a:r>
              <a:rPr lang="en-US" dirty="0" err="1"/>
              <a:t>Harsha</a:t>
            </a:r>
            <a:r>
              <a:rPr lang="en-US" dirty="0"/>
              <a:t> depend on FEUDATORIES (</a:t>
            </a:r>
            <a:r>
              <a:rPr lang="en-US" dirty="0">
                <a:hlinkClick r:id="rId4"/>
              </a:rPr>
              <a:t>what is a feudatory</a:t>
            </a:r>
            <a:r>
              <a:rPr lang="en-US" dirty="0"/>
              <a:t>?)</a:t>
            </a:r>
          </a:p>
          <a:p>
            <a:r>
              <a:rPr lang="en-US" dirty="0" err="1"/>
              <a:t>Harsha</a:t>
            </a:r>
            <a:r>
              <a:rPr lang="en-US" dirty="0"/>
              <a:t> defeat by CHALUKYA King, PII c. 630 , inaugurates a period of constant infighting, struggle for supremacy.  </a:t>
            </a:r>
            <a:r>
              <a:rPr lang="en-US" b="1" i="1" dirty="0"/>
              <a:t>In this struggle ACTORS change, but by and large REGIONS and PLOTS remain the same.</a:t>
            </a:r>
            <a:r>
              <a:rPr lang="en-US" dirty="0"/>
              <a:t>  Rise of ONE, often a feudatory of earlier dynasty and then eventually undermined either by attack by more powerful neighbor, or own feudatory, or a combination of both!</a:t>
            </a:r>
          </a:p>
        </p:txBody>
      </p:sp>
    </p:spTree>
    <p:extLst>
      <p:ext uri="{BB962C8B-B14F-4D97-AF65-F5344CB8AC3E}">
        <p14:creationId xmlns:p14="http://schemas.microsoft.com/office/powerpoint/2010/main" val="170630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Pallava</a:t>
            </a:r>
            <a:r>
              <a:rPr lang="en-US" dirty="0"/>
              <a:t> – </a:t>
            </a:r>
            <a:r>
              <a:rPr lang="en-US" dirty="0" err="1"/>
              <a:t>Chalukya</a:t>
            </a:r>
            <a:r>
              <a:rPr lang="en-US" dirty="0"/>
              <a:t> Struggle</a:t>
            </a:r>
          </a:p>
        </p:txBody>
      </p:sp>
      <p:sp>
        <p:nvSpPr>
          <p:cNvPr id="5" name="Content Placeholder 4"/>
          <p:cNvSpPr>
            <a:spLocks noGrp="1"/>
          </p:cNvSpPr>
          <p:nvPr>
            <p:ph sz="half" idx="1"/>
          </p:nvPr>
        </p:nvSpPr>
        <p:spPr/>
        <p:txBody>
          <a:bodyPr>
            <a:normAutofit fontScale="92500" lnSpcReduction="20000"/>
          </a:bodyPr>
          <a:lstStyle/>
          <a:p>
            <a:r>
              <a:rPr lang="en-US" dirty="0"/>
              <a:t>IMMEDIATELY after </a:t>
            </a:r>
            <a:r>
              <a:rPr lang="en-US" dirty="0" err="1"/>
              <a:t>Harsha’s</a:t>
            </a:r>
            <a:r>
              <a:rPr lang="en-US" dirty="0"/>
              <a:t> defeat emerged a struggle between the central-India based CHALUKYAS of BADAMI who rise to prominence in 6th Century and a rising SOUTH INDIAN dynasty, the PALLAVAS </a:t>
            </a:r>
            <a:r>
              <a:rPr lang="en-US" b="1" dirty="0"/>
              <a:t> (Over much of seventh to eighth century)</a:t>
            </a:r>
            <a:r>
              <a:rPr lang="en-US" dirty="0"/>
              <a:t>.  Their areas of interest coincided, and constant battle between them.  The details are really not important for us.  PALLAVAS were able to emerge after the KALABHRAS had defeated the </a:t>
            </a:r>
            <a:r>
              <a:rPr lang="en-US" dirty="0" err="1"/>
              <a:t>Chola-Chera-Pandyas</a:t>
            </a:r>
            <a:r>
              <a:rPr lang="en-US" dirty="0"/>
              <a:t> in southern peninsular India</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858000" y="1885361"/>
            <a:ext cx="4058815" cy="4508234"/>
          </a:xfrm>
          <a:prstGeom prst="rect">
            <a:avLst/>
          </a:prstGeom>
        </p:spPr>
      </p:pic>
    </p:spTree>
    <p:extLst>
      <p:ext uri="{BB962C8B-B14F-4D97-AF65-F5344CB8AC3E}">
        <p14:creationId xmlns:p14="http://schemas.microsoft.com/office/powerpoint/2010/main" val="139983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
            <a:ext cx="11030339" cy="1138334"/>
          </a:xfrm>
        </p:spPr>
        <p:txBody>
          <a:bodyPr>
            <a:normAutofit fontScale="90000"/>
          </a:bodyPr>
          <a:lstStyle/>
          <a:p>
            <a:r>
              <a:rPr lang="en-US" dirty="0"/>
              <a:t>Phase II</a:t>
            </a:r>
            <a:r>
              <a:rPr lang="en-US" b="1" dirty="0"/>
              <a:t>(late 8</a:t>
            </a:r>
            <a:r>
              <a:rPr lang="en-US" b="1" baseline="30000" dirty="0"/>
              <a:t>th</a:t>
            </a:r>
            <a:r>
              <a:rPr lang="en-US" b="1" dirty="0"/>
              <a:t>-9</a:t>
            </a:r>
            <a:r>
              <a:rPr lang="en-US" b="1" baseline="30000" dirty="0"/>
              <a:t>th</a:t>
            </a:r>
            <a:r>
              <a:rPr lang="en-US" b="1" dirty="0"/>
              <a:t> C): Players Change, </a:t>
            </a:r>
            <a:r>
              <a:rPr lang="en-US" dirty="0"/>
              <a:t>not the plot!! </a:t>
            </a:r>
            <a:br>
              <a:rPr lang="en-US" dirty="0"/>
            </a:br>
            <a:endParaRPr lang="en-US" dirty="0"/>
          </a:p>
        </p:txBody>
      </p:sp>
      <p:sp>
        <p:nvSpPr>
          <p:cNvPr id="5" name="Content Placeholder 4"/>
          <p:cNvSpPr>
            <a:spLocks noGrp="1"/>
          </p:cNvSpPr>
          <p:nvPr>
            <p:ph sz="half" idx="1"/>
          </p:nvPr>
        </p:nvSpPr>
        <p:spPr>
          <a:xfrm>
            <a:off x="838200" y="1045029"/>
            <a:ext cx="5181600" cy="5617028"/>
          </a:xfrm>
        </p:spPr>
        <p:txBody>
          <a:bodyPr>
            <a:normAutofit fontScale="85000" lnSpcReduction="20000"/>
          </a:bodyPr>
          <a:lstStyle/>
          <a:p>
            <a:r>
              <a:rPr lang="en-US" dirty="0"/>
              <a:t>RASHTRAKUTAS (RK) take over as the major power in CENTRAL India from the CHALUKYAS, in the EIGHTH century  </a:t>
            </a:r>
          </a:p>
          <a:p>
            <a:r>
              <a:rPr lang="en-US" dirty="0"/>
              <a:t>PALAS become important in EAST</a:t>
            </a:r>
          </a:p>
          <a:p>
            <a:r>
              <a:rPr lang="en-US" dirty="0"/>
              <a:t>A new group: GURJARA - PRATIHARAS (GP) in north.  Origin with HUNs or one of the many waves of migrants, and were ASSIMILATED into the VARNA system through a major FIRE SACRIFICE, whereby they were “purified” and admitted as KSHATRIYAS.  They were the first of the </a:t>
            </a:r>
            <a:r>
              <a:rPr lang="en-US" dirty="0" err="1"/>
              <a:t>Rajputs</a:t>
            </a:r>
            <a:r>
              <a:rPr lang="en-US" dirty="0"/>
              <a:t>!</a:t>
            </a:r>
          </a:p>
          <a:p>
            <a:r>
              <a:rPr lang="en-US" dirty="0"/>
              <a:t>These Three (RK- PALA- GP) struggle for control over Imperial capital KANNAUJ (</a:t>
            </a:r>
            <a:r>
              <a:rPr lang="en-US" dirty="0" err="1"/>
              <a:t>Harsha’s</a:t>
            </a:r>
            <a:r>
              <a:rPr lang="en-US" dirty="0"/>
              <a:t> kingdom) for a long time.  While PALLAVAS remain dominant in south</a:t>
            </a:r>
          </a:p>
        </p:txBody>
      </p:sp>
      <p:pic>
        <p:nvPicPr>
          <p:cNvPr id="7" name="Content Placeholder 6"/>
          <p:cNvPicPr>
            <a:picLocks noGrp="1" noChangeAspect="1"/>
          </p:cNvPicPr>
          <p:nvPr>
            <p:ph sz="half" idx="2"/>
          </p:nvPr>
        </p:nvPicPr>
        <p:blipFill>
          <a:blip r:embed="rId2"/>
          <a:stretch>
            <a:fillRect/>
          </a:stretch>
        </p:blipFill>
        <p:spPr>
          <a:xfrm>
            <a:off x="6385207" y="1039923"/>
            <a:ext cx="4960817" cy="5687448"/>
          </a:xfrm>
          <a:prstGeom prst="rect">
            <a:avLst/>
          </a:prstGeom>
        </p:spPr>
      </p:pic>
    </p:spTree>
    <p:extLst>
      <p:ext uri="{BB962C8B-B14F-4D97-AF65-F5344CB8AC3E}">
        <p14:creationId xmlns:p14="http://schemas.microsoft.com/office/powerpoint/2010/main" val="332792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Emergence of Regional Kingdoms, ca. 9</a:t>
            </a:r>
            <a:r>
              <a:rPr lang="en-US" baseline="30000" dirty="0"/>
              <a:t>th</a:t>
            </a:r>
            <a:r>
              <a:rPr lang="en-US" dirty="0"/>
              <a:t> C</a:t>
            </a:r>
          </a:p>
        </p:txBody>
      </p:sp>
      <p:sp>
        <p:nvSpPr>
          <p:cNvPr id="3" name="Content Placeholder 2"/>
          <p:cNvSpPr>
            <a:spLocks noGrp="1"/>
          </p:cNvSpPr>
          <p:nvPr>
            <p:ph sz="half" idx="1"/>
          </p:nvPr>
        </p:nvSpPr>
        <p:spPr/>
        <p:txBody>
          <a:bodyPr>
            <a:normAutofit lnSpcReduction="10000"/>
          </a:bodyPr>
          <a:lstStyle/>
          <a:p>
            <a:pPr marL="0" indent="0">
              <a:buNone/>
            </a:pPr>
            <a:r>
              <a:rPr lang="en-US" dirty="0"/>
              <a:t>Struggle b/w the three (RK-Pala-GP) in the north leads to their ultimate demise and allowed smaller regional kingdoms to gain independence</a:t>
            </a:r>
          </a:p>
          <a:p>
            <a:pPr marL="0" indent="0">
              <a:buNone/>
            </a:pPr>
            <a:r>
              <a:rPr lang="en-US" dirty="0"/>
              <a:t>NEPAL, </a:t>
            </a:r>
            <a:r>
              <a:rPr lang="en-US" dirty="0" err="1"/>
              <a:t>Kamarupa</a:t>
            </a:r>
            <a:r>
              <a:rPr lang="en-US" dirty="0"/>
              <a:t> (modern Assam) KASHMIR, </a:t>
            </a:r>
            <a:r>
              <a:rPr lang="en-US" dirty="0" err="1"/>
              <a:t>Utkala</a:t>
            </a:r>
            <a:r>
              <a:rPr lang="en-US" dirty="0"/>
              <a:t> (Orissa)  emerge. Along with the famous </a:t>
            </a:r>
            <a:r>
              <a:rPr lang="en-US" dirty="0" err="1"/>
              <a:t>Rajputs</a:t>
            </a:r>
            <a:endParaRPr lang="en-US" dirty="0"/>
          </a:p>
          <a:p>
            <a:pPr marL="0" indent="0">
              <a:buNone/>
            </a:pPr>
            <a:r>
              <a:rPr lang="en-US" dirty="0"/>
              <a:t>Regional languages and identities emerge/consolidated</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774271" y="1825625"/>
            <a:ext cx="3977457" cy="4351338"/>
          </a:xfrm>
          <a:prstGeom prst="rect">
            <a:avLst/>
          </a:prstGeom>
        </p:spPr>
      </p:pic>
    </p:spTree>
    <p:extLst>
      <p:ext uri="{BB962C8B-B14F-4D97-AF65-F5344CB8AC3E}">
        <p14:creationId xmlns:p14="http://schemas.microsoft.com/office/powerpoint/2010/main" val="81855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Phase III </a:t>
            </a:r>
            <a:r>
              <a:rPr lang="en-US" b="1" dirty="0"/>
              <a:t>(ninth to twelfth-thirteenth centuries) </a:t>
            </a:r>
            <a:endParaRPr lang="en-US" dirty="0"/>
          </a:p>
        </p:txBody>
      </p:sp>
      <p:sp>
        <p:nvSpPr>
          <p:cNvPr id="6" name="Content Placeholder 5"/>
          <p:cNvSpPr>
            <a:spLocks noGrp="1"/>
          </p:cNvSpPr>
          <p:nvPr>
            <p:ph idx="1"/>
          </p:nvPr>
        </p:nvSpPr>
        <p:spPr>
          <a:xfrm>
            <a:off x="0" y="1253068"/>
            <a:ext cx="12192000" cy="5604932"/>
          </a:xfrm>
        </p:spPr>
        <p:txBody>
          <a:bodyPr>
            <a:noAutofit/>
          </a:bodyPr>
          <a:lstStyle/>
          <a:p>
            <a:r>
              <a:rPr lang="en-US" sz="1800" dirty="0"/>
              <a:t>TWO important changes:</a:t>
            </a:r>
          </a:p>
          <a:p>
            <a:r>
              <a:rPr lang="en-US" sz="1800" b="1" dirty="0"/>
              <a:t>1.  Decline of GP and the rise of RAJPUTS</a:t>
            </a:r>
          </a:p>
          <a:p>
            <a:r>
              <a:rPr lang="en-US" sz="1800" dirty="0"/>
              <a:t>RAJPUTS represented as the "defenders of Hindu India" against Muslims invaders.  But </a:t>
            </a:r>
            <a:r>
              <a:rPr lang="en-US" sz="1800" dirty="0" err="1"/>
              <a:t>Rajputs</a:t>
            </a:r>
            <a:r>
              <a:rPr lang="en-US" sz="1800" dirty="0"/>
              <a:t>, who now claimed </a:t>
            </a:r>
            <a:r>
              <a:rPr lang="en-US" sz="1800" dirty="0" err="1"/>
              <a:t>kshatriya</a:t>
            </a:r>
            <a:r>
              <a:rPr lang="en-US" sz="1800" dirty="0"/>
              <a:t> status, were of relatively recent (post 6thC) C Asian descent, assimilated into the </a:t>
            </a:r>
            <a:r>
              <a:rPr lang="en-US" sz="1800" dirty="0" err="1"/>
              <a:t>Brahmanical</a:t>
            </a:r>
            <a:r>
              <a:rPr lang="en-US" sz="1800" dirty="0"/>
              <a:t> Hindu fold via the performance of sacrifices and the efforts of the Brahmins they employed</a:t>
            </a:r>
          </a:p>
          <a:p>
            <a:r>
              <a:rPr lang="en-US" sz="1800" dirty="0"/>
              <a:t>GP were such “</a:t>
            </a:r>
            <a:r>
              <a:rPr lang="en-US" sz="1800" dirty="0" err="1"/>
              <a:t>Rajputs</a:t>
            </a:r>
            <a:r>
              <a:rPr lang="en-US" sz="1800" dirty="0"/>
              <a:t>” but while in power </a:t>
            </a:r>
            <a:r>
              <a:rPr lang="en-US" sz="1800" dirty="0" err="1"/>
              <a:t>intergrated</a:t>
            </a:r>
            <a:r>
              <a:rPr lang="en-US" sz="1800" dirty="0"/>
              <a:t> many Rajput clans into their imperial / feudatory system.  With demise of GP, establish own regional kingdoms in western and central India, with a “regal culture” that included constant infighting. Bards praises of the chivalry of their patrons, and spread Rajput culture.  But militarily pretty inefficient (more on that later!)</a:t>
            </a:r>
          </a:p>
          <a:p>
            <a:r>
              <a:rPr lang="en-US" sz="1800" b="1" dirty="0"/>
              <a:t>2.  Decline of </a:t>
            </a:r>
            <a:r>
              <a:rPr lang="en-US" sz="1800" b="1" dirty="0" err="1"/>
              <a:t>Pallavas</a:t>
            </a:r>
            <a:r>
              <a:rPr lang="en-US" sz="1800" b="1" dirty="0"/>
              <a:t> and RESURGENCE of CHOLAS</a:t>
            </a:r>
          </a:p>
          <a:p>
            <a:r>
              <a:rPr lang="en-US" sz="1800" dirty="0"/>
              <a:t>Cholas, an old dynasty, became feudatories of the PALLAVAS in the 8</a:t>
            </a:r>
            <a:r>
              <a:rPr lang="en-US" sz="1800" baseline="30000" dirty="0"/>
              <a:t>th</a:t>
            </a:r>
            <a:r>
              <a:rPr lang="en-US" sz="1800" dirty="0"/>
              <a:t> and 9</a:t>
            </a:r>
            <a:r>
              <a:rPr lang="en-US" sz="1800" baseline="30000" dirty="0"/>
              <a:t>th</a:t>
            </a:r>
            <a:r>
              <a:rPr lang="en-US" sz="1800" dirty="0"/>
              <a:t> C. Under two dynamic rulers, </a:t>
            </a:r>
            <a:r>
              <a:rPr lang="en-US" sz="1800" b="1" dirty="0"/>
              <a:t>RAJARAJA CHOLA </a:t>
            </a:r>
            <a:r>
              <a:rPr lang="en-US" sz="1800" dirty="0"/>
              <a:t>and his son </a:t>
            </a:r>
            <a:r>
              <a:rPr lang="en-US" sz="1800" b="1" dirty="0"/>
              <a:t>RAJENDRA CHOLA</a:t>
            </a:r>
            <a:r>
              <a:rPr lang="en-US" sz="1800" dirty="0"/>
              <a:t>, spread rule not only across large part of South India, but also over Sri Lanka, and South East Asia</a:t>
            </a:r>
          </a:p>
          <a:p>
            <a:r>
              <a:rPr lang="en-US" sz="1800" dirty="0" err="1"/>
              <a:t>Rajendra</a:t>
            </a:r>
            <a:r>
              <a:rPr lang="en-US" sz="1800" dirty="0"/>
              <a:t> </a:t>
            </a:r>
            <a:r>
              <a:rPr lang="en-US" sz="1800" dirty="0" err="1"/>
              <a:t>Chola</a:t>
            </a:r>
            <a:r>
              <a:rPr lang="en-US" sz="1800" dirty="0"/>
              <a:t> between 1022 and 1023 defeated the </a:t>
            </a:r>
            <a:r>
              <a:rPr lang="en-US" sz="1800" dirty="0" err="1"/>
              <a:t>Palas</a:t>
            </a:r>
            <a:r>
              <a:rPr lang="en-US" sz="1800" dirty="0"/>
              <a:t> and reached the river Ganges. It was this that finally ended the tri-</a:t>
            </a:r>
            <a:r>
              <a:rPr lang="en-US" sz="1800" dirty="0" err="1"/>
              <a:t>partitite</a:t>
            </a:r>
            <a:r>
              <a:rPr lang="en-US" sz="1800" dirty="0"/>
              <a:t> struggle in the North.  Under the Cholas, temples as well as literature, dance, music, and art flourished in South India, and culture spread to SE Asia</a:t>
            </a:r>
          </a:p>
          <a:p>
            <a:r>
              <a:rPr lang="en-US" sz="1800" dirty="0"/>
              <a:t>An interesting parts of the history of this period that we have not time to explore, are the reasons that drove Cholas to overseas expansion, and the nature of this Indian Imperialism</a:t>
            </a:r>
          </a:p>
        </p:txBody>
      </p:sp>
    </p:spTree>
    <p:extLst>
      <p:ext uri="{BB962C8B-B14F-4D97-AF65-F5344CB8AC3E}">
        <p14:creationId xmlns:p14="http://schemas.microsoft.com/office/powerpoint/2010/main" val="141975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of these states</a:t>
            </a:r>
          </a:p>
        </p:txBody>
      </p:sp>
      <p:sp>
        <p:nvSpPr>
          <p:cNvPr id="3" name="Content Placeholder 2"/>
          <p:cNvSpPr>
            <a:spLocks noGrp="1"/>
          </p:cNvSpPr>
          <p:nvPr>
            <p:ph idx="1"/>
          </p:nvPr>
        </p:nvSpPr>
        <p:spPr>
          <a:xfrm>
            <a:off x="838200" y="1446246"/>
            <a:ext cx="10515600" cy="5318448"/>
          </a:xfrm>
        </p:spPr>
        <p:txBody>
          <a:bodyPr>
            <a:normAutofit fontScale="92500"/>
          </a:bodyPr>
          <a:lstStyle/>
          <a:p>
            <a:r>
              <a:rPr lang="en-US" dirty="0"/>
              <a:t>Politically, mark a different era in state formation in India.  No centralized empires.  Model is of a great ruler and his feudatories (smaller kings who paid tribute and acknowledge the supremacy of the great ruler).  They serve him in times of war or other needs</a:t>
            </a:r>
          </a:p>
          <a:p>
            <a:r>
              <a:rPr lang="en-US" dirty="0"/>
              <a:t>However, the ruler not have direct control. Possibly on account of lack of funds (remember Huns, smashing of silk route), so instead of salaries, there were grants of land. This eventually eroded power of central monarch, though monarchs used a variety of methods to keep feudatories in check</a:t>
            </a:r>
          </a:p>
          <a:p>
            <a:r>
              <a:rPr lang="en-US" dirty="0"/>
              <a:t>The word to describe feudatories was SAMANTA – that originally meant “neighbor”</a:t>
            </a:r>
          </a:p>
          <a:p>
            <a:r>
              <a:rPr lang="en-US" dirty="0"/>
              <a:t>One MAJOR difference between these kingdoms and earlier northern empires was that PRESTIGE of a king was measured in terms of number of SAMANTAS who attended upon his, came to his court, paid tribute etc.</a:t>
            </a:r>
          </a:p>
          <a:p>
            <a:pPr marL="0" indent="0">
              <a:buNone/>
            </a:pPr>
            <a:endParaRPr lang="en-US" dirty="0"/>
          </a:p>
        </p:txBody>
      </p:sp>
    </p:spTree>
    <p:extLst>
      <p:ext uri="{BB962C8B-B14F-4D97-AF65-F5344CB8AC3E}">
        <p14:creationId xmlns:p14="http://schemas.microsoft.com/office/powerpoint/2010/main" val="306100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886408"/>
          </a:xfrm>
        </p:spPr>
        <p:txBody>
          <a:bodyPr>
            <a:normAutofit/>
          </a:bodyPr>
          <a:lstStyle/>
          <a:p>
            <a:r>
              <a:rPr lang="en-US" dirty="0"/>
              <a:t>Controlling </a:t>
            </a:r>
            <a:r>
              <a:rPr lang="en-US" dirty="0" err="1"/>
              <a:t>Samantas</a:t>
            </a:r>
            <a:r>
              <a:rPr lang="en-US" dirty="0"/>
              <a:t> … Creating Problems</a:t>
            </a:r>
          </a:p>
        </p:txBody>
      </p:sp>
      <p:sp>
        <p:nvSpPr>
          <p:cNvPr id="5" name="Content Placeholder 4"/>
          <p:cNvSpPr>
            <a:spLocks noGrp="1"/>
          </p:cNvSpPr>
          <p:nvPr>
            <p:ph sz="half" idx="1"/>
          </p:nvPr>
        </p:nvSpPr>
        <p:spPr>
          <a:xfrm>
            <a:off x="0" y="886408"/>
            <a:ext cx="12192000" cy="5971592"/>
          </a:xfrm>
        </p:spPr>
        <p:txBody>
          <a:bodyPr>
            <a:noAutofit/>
          </a:bodyPr>
          <a:lstStyle/>
          <a:p>
            <a:r>
              <a:rPr lang="en-US" sz="2400" dirty="0"/>
              <a:t>Frequent dynastic changes of the time indicate controlling </a:t>
            </a:r>
            <a:r>
              <a:rPr lang="en-US" sz="2400" dirty="0" err="1"/>
              <a:t>samantas</a:t>
            </a:r>
            <a:r>
              <a:rPr lang="en-US" sz="2400" dirty="0"/>
              <a:t> was not easy!</a:t>
            </a:r>
          </a:p>
          <a:p>
            <a:r>
              <a:rPr lang="en-US" sz="2400" dirty="0" err="1"/>
              <a:t>Samant-ized</a:t>
            </a:r>
            <a:r>
              <a:rPr lang="en-US" sz="2400" dirty="0"/>
              <a:t> polity like series of concentric circles... but difficult to keep under control, rebellions, usurpations and creation of new dynasties was common</a:t>
            </a:r>
          </a:p>
          <a:p>
            <a:endParaRPr lang="en-US" sz="2400" dirty="0"/>
          </a:p>
          <a:p>
            <a:r>
              <a:rPr lang="en-US" sz="2400" dirty="0"/>
              <a:t>One way of control was </a:t>
            </a:r>
            <a:r>
              <a:rPr lang="en-US" sz="2400" b="1" dirty="0"/>
              <a:t>the building of temples and grants of land to Brahmins.</a:t>
            </a:r>
            <a:r>
              <a:rPr lang="en-US" sz="2400" dirty="0"/>
              <a:t>   No coincidence that the most amount of temple building occur in this period as well.  </a:t>
            </a:r>
            <a:r>
              <a:rPr lang="en-US" sz="2400" b="1" dirty="0"/>
              <a:t>Grants of REVENUE FREE land to Brahmins and the building of huge temples on land of </a:t>
            </a:r>
            <a:r>
              <a:rPr lang="en-US" sz="2400" b="1" dirty="0" err="1"/>
              <a:t>Samanta</a:t>
            </a:r>
            <a:endParaRPr lang="en-US" sz="2400" b="1" dirty="0"/>
          </a:p>
          <a:p>
            <a:r>
              <a:rPr lang="en-US" sz="2400" b="1" dirty="0"/>
              <a:t>Though expensive, this undercut the power of the </a:t>
            </a:r>
            <a:r>
              <a:rPr lang="en-US" sz="2400" b="1" dirty="0" err="1"/>
              <a:t>samanta</a:t>
            </a:r>
            <a:r>
              <a:rPr lang="en-US" sz="2400" b="1" dirty="0"/>
              <a:t> who lost taxable land.  BECAUSE giving to Brahmins accepted as good and pious, the </a:t>
            </a:r>
            <a:r>
              <a:rPr lang="en-US" sz="2400" b="1" dirty="0" err="1"/>
              <a:t>samanta</a:t>
            </a:r>
            <a:r>
              <a:rPr lang="en-US" sz="2400" b="1" dirty="0"/>
              <a:t> could not protest. But Brahmins support the “</a:t>
            </a:r>
            <a:r>
              <a:rPr lang="en-US" sz="2400" b="1" dirty="0" err="1"/>
              <a:t>mahasamanta</a:t>
            </a:r>
            <a:r>
              <a:rPr lang="en-US" sz="2400" b="1" dirty="0"/>
              <a:t>” who built the temple and granted them land</a:t>
            </a:r>
          </a:p>
          <a:p>
            <a:r>
              <a:rPr lang="en-US" sz="2400" b="1" dirty="0"/>
              <a:t>This increases the authority of the </a:t>
            </a:r>
            <a:r>
              <a:rPr lang="en-US" sz="2400" b="1" dirty="0" err="1"/>
              <a:t>Mahasamanta</a:t>
            </a:r>
            <a:r>
              <a:rPr lang="en-US" sz="2400" b="1" dirty="0"/>
              <a:t> when there were few avenues of centralization.</a:t>
            </a:r>
            <a:r>
              <a:rPr lang="en-US" sz="2400" dirty="0"/>
              <a:t> One reason why so many temples built b/w 800 and 1200 CE</a:t>
            </a:r>
          </a:p>
          <a:p>
            <a:r>
              <a:rPr lang="en-US" sz="2400" dirty="0"/>
              <a:t>But only works up to a point!  Loss of revenue meant less money for state activities. So less irrigation work, smaller army, administration suffers.  Thus more popular support for the next rebellion and more political change.  Cycle continues</a:t>
            </a:r>
          </a:p>
        </p:txBody>
      </p:sp>
      <p:pic>
        <p:nvPicPr>
          <p:cNvPr id="7" name="Content Placeholder 6"/>
          <p:cNvPicPr>
            <a:picLocks noGrp="1" noChangeAspect="1"/>
          </p:cNvPicPr>
          <p:nvPr>
            <p:ph sz="half" idx="2"/>
          </p:nvPr>
        </p:nvPicPr>
        <p:blipFill>
          <a:blip r:embed="rId2"/>
          <a:stretch>
            <a:fillRect/>
          </a:stretch>
        </p:blipFill>
        <p:spPr>
          <a:xfrm>
            <a:off x="9507984" y="1731601"/>
            <a:ext cx="1467529" cy="953894"/>
          </a:xfrm>
          <a:prstGeom prst="rect">
            <a:avLst/>
          </a:prstGeom>
        </p:spPr>
      </p:pic>
    </p:spTree>
    <p:extLst>
      <p:ext uri="{BB962C8B-B14F-4D97-AF65-F5344CB8AC3E}">
        <p14:creationId xmlns:p14="http://schemas.microsoft.com/office/powerpoint/2010/main" val="101133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a:t>
            </a:r>
            <a:r>
              <a:rPr lang="en-US" dirty="0" err="1"/>
              <a:t>Samanta</a:t>
            </a:r>
            <a:r>
              <a:rPr lang="en-US" dirty="0"/>
              <a:t> Era </a:t>
            </a: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r>
              <a:rPr lang="en-US" dirty="0"/>
              <a:t>This period often seen as one of fragmentation of India</a:t>
            </a:r>
          </a:p>
          <a:p>
            <a:r>
              <a:rPr lang="en-US" dirty="0"/>
              <a:t> But seen from the POV of these regions, or what we could call a SOUTH ASIAN view of the developments, we can see them differently</a:t>
            </a:r>
          </a:p>
          <a:p>
            <a:r>
              <a:rPr lang="en-US" dirty="0"/>
              <a:t>Many scholars, including authors of your textbook suggest that rather than a degeneration, this period can be seen as one where we see regional state formation</a:t>
            </a:r>
          </a:p>
          <a:p>
            <a:r>
              <a:rPr lang="en-US" dirty="0"/>
              <a:t>Associated with regional states was the patronage rulers gave to writers, scholars, poets, playwrights, and others, who wrote in the language of the region</a:t>
            </a:r>
          </a:p>
          <a:p>
            <a:r>
              <a:rPr lang="en-US" dirty="0"/>
              <a:t>We see, therefore the emergence of regional languages and scripts, literatures, musical forms; in short, regional identities</a:t>
            </a:r>
          </a:p>
          <a:p>
            <a:r>
              <a:rPr lang="en-US" dirty="0"/>
              <a:t>This era is critical for understanding the internal diversity of India, where 23 different languages are recognized by the Constitution</a:t>
            </a:r>
          </a:p>
        </p:txBody>
      </p:sp>
    </p:spTree>
    <p:extLst>
      <p:ext uri="{BB962C8B-B14F-4D97-AF65-F5344CB8AC3E}">
        <p14:creationId xmlns:p14="http://schemas.microsoft.com/office/powerpoint/2010/main" val="78015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a:t>
            </a:r>
          </a:p>
        </p:txBody>
      </p:sp>
      <p:sp>
        <p:nvSpPr>
          <p:cNvPr id="3" name="Content Placeholder 2"/>
          <p:cNvSpPr>
            <a:spLocks noGrp="1"/>
          </p:cNvSpPr>
          <p:nvPr>
            <p:ph idx="1"/>
          </p:nvPr>
        </p:nvSpPr>
        <p:spPr>
          <a:xfrm>
            <a:off x="0" y="1309510"/>
            <a:ext cx="12192000" cy="5548489"/>
          </a:xfrm>
        </p:spPr>
        <p:txBody>
          <a:bodyPr/>
          <a:lstStyle/>
          <a:p>
            <a:pPr marL="0" indent="0">
              <a:buNone/>
            </a:pPr>
            <a:r>
              <a:rPr lang="en-US" sz="3600" b="1" dirty="0"/>
              <a:t>TWO BROAD themes </a:t>
            </a:r>
          </a:p>
          <a:p>
            <a:r>
              <a:rPr lang="en-US" b="1" dirty="0"/>
              <a:t>1. </a:t>
            </a:r>
            <a:r>
              <a:rPr lang="en-US" sz="3200" b="1" dirty="0"/>
              <a:t>Political history of regional powers</a:t>
            </a:r>
          </a:p>
          <a:p>
            <a:pPr lvl="1"/>
            <a:r>
              <a:rPr lang="en-US" sz="3200" b="1" dirty="0"/>
              <a:t>Lots of detail, can sometimes be confusing, do ASK QUESTIONS</a:t>
            </a:r>
            <a:r>
              <a:rPr lang="en-US" sz="3200" dirty="0"/>
              <a:t>		</a:t>
            </a:r>
          </a:p>
          <a:p>
            <a:r>
              <a:rPr lang="en-US" sz="3200" dirty="0"/>
              <a:t>2.  Perhaps more important than the details: we will examine some GENERAL ways in which they were administered</a:t>
            </a:r>
          </a:p>
          <a:p>
            <a:pPr lvl="1"/>
            <a:r>
              <a:rPr lang="en-US" sz="3200" dirty="0"/>
              <a:t>See how the limits set by historical contexts enabled the changing (therefore, for us, confusing) political history</a:t>
            </a:r>
          </a:p>
          <a:p>
            <a:pPr lvl="1"/>
            <a:r>
              <a:rPr lang="en-US" sz="3200" dirty="0"/>
              <a:t>Yet, at the same time, how this was a very important moment in the emergence of regional identities in India</a:t>
            </a:r>
          </a:p>
        </p:txBody>
      </p:sp>
    </p:spTree>
    <p:extLst>
      <p:ext uri="{BB962C8B-B14F-4D97-AF65-F5344CB8AC3E}">
        <p14:creationId xmlns:p14="http://schemas.microsoft.com/office/powerpoint/2010/main" val="258384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0" y="1253066"/>
            <a:ext cx="12192000" cy="5604933"/>
          </a:xfrm>
        </p:spPr>
        <p:txBody>
          <a:bodyPr>
            <a:normAutofit/>
          </a:bodyPr>
          <a:lstStyle/>
          <a:p>
            <a:r>
              <a:rPr lang="en-US" dirty="0"/>
              <a:t>We will be looking at:</a:t>
            </a:r>
          </a:p>
          <a:p>
            <a:r>
              <a:rPr lang="en-US" dirty="0"/>
              <a:t>A.  </a:t>
            </a:r>
            <a:r>
              <a:rPr lang="en-US" b="1" i="1" dirty="0">
                <a:effectLst>
                  <a:outerShdw blurRad="38100" dist="38100" dir="2700000" algn="tl">
                    <a:srgbClr val="000000">
                      <a:alpha val="43137"/>
                    </a:srgbClr>
                  </a:outerShdw>
                </a:effectLst>
              </a:rPr>
              <a:t>Four stages of political history of peninsular and northern India </a:t>
            </a:r>
          </a:p>
          <a:p>
            <a:pPr lvl="1"/>
            <a:r>
              <a:rPr lang="en-US" b="1" dirty="0"/>
              <a:t>The “Prehistory” of peninsular India </a:t>
            </a:r>
          </a:p>
          <a:p>
            <a:pPr lvl="1"/>
            <a:r>
              <a:rPr lang="en-US" b="1" dirty="0"/>
              <a:t>Phase I (seventh to eighth century)</a:t>
            </a:r>
          </a:p>
          <a:p>
            <a:pPr lvl="1"/>
            <a:r>
              <a:rPr lang="en-US" b="1" dirty="0"/>
              <a:t>Phase II (late eighth to ninth century)</a:t>
            </a:r>
            <a:endParaRPr lang="en-US" dirty="0"/>
          </a:p>
          <a:p>
            <a:pPr lvl="1"/>
            <a:r>
              <a:rPr lang="en-US" b="1" dirty="0"/>
              <a:t>Phase III (ninth to twelfth-thirteenth centuries)</a:t>
            </a:r>
            <a:r>
              <a:rPr lang="en-US" dirty="0"/>
              <a:t> </a:t>
            </a:r>
          </a:p>
          <a:p>
            <a:pPr lvl="2"/>
            <a:r>
              <a:rPr lang="en-US" dirty="0"/>
              <a:t>Lots of detail.  Important parts of these changes summarized in </a:t>
            </a:r>
            <a:r>
              <a:rPr lang="en-US" dirty="0">
                <a:hlinkClick r:id="rId2"/>
              </a:rPr>
              <a:t>the study guide</a:t>
            </a:r>
            <a:r>
              <a:rPr lang="en-US" dirty="0"/>
              <a:t>, and these are the ones you need to FOCUS on. </a:t>
            </a:r>
          </a:p>
          <a:p>
            <a:r>
              <a:rPr lang="en-US" dirty="0"/>
              <a:t>B. </a:t>
            </a:r>
            <a:r>
              <a:rPr lang="en-US" b="1" i="1" dirty="0">
                <a:effectLst>
                  <a:outerShdw blurRad="38100" dist="38100" dir="2700000" algn="tl">
                    <a:srgbClr val="000000">
                      <a:alpha val="43137"/>
                    </a:srgbClr>
                  </a:outerShdw>
                </a:effectLst>
              </a:rPr>
              <a:t>The LOGIC of these states	</a:t>
            </a:r>
            <a:r>
              <a:rPr lang="en-US" dirty="0"/>
              <a:t>	</a:t>
            </a:r>
          </a:p>
          <a:p>
            <a:pPr lvl="1"/>
            <a:r>
              <a:rPr lang="en-US" dirty="0" err="1"/>
              <a:t>Samnata-ization</a:t>
            </a:r>
            <a:endParaRPr lang="en-US" dirty="0"/>
          </a:p>
          <a:p>
            <a:pPr lvl="1"/>
            <a:r>
              <a:rPr lang="en-US" dirty="0"/>
              <a:t>Land Grants to Brahmins and Temple Building one way to keep control of </a:t>
            </a:r>
            <a:r>
              <a:rPr lang="en-US" dirty="0" err="1"/>
              <a:t>Samantas</a:t>
            </a:r>
            <a:r>
              <a:rPr lang="en-US" dirty="0"/>
              <a:t> (aka connections between “religion” and “politics”</a:t>
            </a:r>
          </a:p>
        </p:txBody>
      </p:sp>
    </p:spTree>
    <p:extLst>
      <p:ext uri="{BB962C8B-B14F-4D97-AF65-F5344CB8AC3E}">
        <p14:creationId xmlns:p14="http://schemas.microsoft.com/office/powerpoint/2010/main" val="371322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“Prehistory” of peninsular India?</a:t>
            </a:r>
          </a:p>
        </p:txBody>
      </p:sp>
      <p:sp>
        <p:nvSpPr>
          <p:cNvPr id="3" name="Content Placeholder 2"/>
          <p:cNvSpPr>
            <a:spLocks noGrp="1"/>
          </p:cNvSpPr>
          <p:nvPr>
            <p:ph idx="1"/>
          </p:nvPr>
        </p:nvSpPr>
        <p:spPr>
          <a:xfrm>
            <a:off x="0" y="1253068"/>
            <a:ext cx="12192000" cy="5508976"/>
          </a:xfrm>
        </p:spPr>
        <p:txBody>
          <a:bodyPr>
            <a:normAutofit/>
          </a:bodyPr>
          <a:lstStyle/>
          <a:p>
            <a:r>
              <a:rPr lang="en-US" sz="3200" dirty="0"/>
              <a:t>Not really a “prehistory”:  So far almost exclusive focus on NORTH India.  Some of the details we have read about but ignored! </a:t>
            </a:r>
          </a:p>
          <a:p>
            <a:r>
              <a:rPr lang="en-US" sz="3200" dirty="0"/>
              <a:t>Writing of history of India has had an “</a:t>
            </a:r>
            <a:r>
              <a:rPr lang="en-US" sz="3200" dirty="0">
                <a:hlinkClick r:id="rId2"/>
              </a:rPr>
              <a:t>Epicenter</a:t>
            </a:r>
            <a:r>
              <a:rPr lang="en-US" sz="3200" dirty="0"/>
              <a:t>-</a:t>
            </a:r>
            <a:r>
              <a:rPr lang="en-US" sz="3200" dirty="0" err="1"/>
              <a:t>ic</a:t>
            </a:r>
            <a:r>
              <a:rPr lang="en-US" sz="3200" dirty="0"/>
              <a:t> </a:t>
            </a:r>
            <a:r>
              <a:rPr lang="en-US" sz="3200" dirty="0">
                <a:hlinkClick r:id="rId3"/>
              </a:rPr>
              <a:t>view</a:t>
            </a:r>
            <a:r>
              <a:rPr lang="en-US" sz="3200" dirty="0"/>
              <a:t>” (influence of colonial &amp; nationalist historiography).  Like ideas about caste or religion, British (and from them, Indian nationalists) took the idea of INDIA from north, focus on northern imperial states, where the post-imperial = decline.    but not necessarily so …as we’ll see</a:t>
            </a:r>
          </a:p>
          <a:p>
            <a:r>
              <a:rPr lang="en-US" sz="3200" dirty="0"/>
              <a:t>Start with repeating some of the details about peninsular India you would already have read about</a:t>
            </a:r>
          </a:p>
        </p:txBody>
      </p:sp>
    </p:spTree>
    <p:extLst>
      <p:ext uri="{BB962C8B-B14F-4D97-AF65-F5344CB8AC3E}">
        <p14:creationId xmlns:p14="http://schemas.microsoft.com/office/powerpoint/2010/main" val="166902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regional kingdoms emerge in South</a:t>
            </a:r>
          </a:p>
        </p:txBody>
      </p:sp>
      <p:sp>
        <p:nvSpPr>
          <p:cNvPr id="3" name="Content Placeholder 2"/>
          <p:cNvSpPr>
            <a:spLocks noGrp="1"/>
          </p:cNvSpPr>
          <p:nvPr>
            <p:ph idx="1"/>
          </p:nvPr>
        </p:nvSpPr>
        <p:spPr>
          <a:xfrm>
            <a:off x="838200" y="1343608"/>
            <a:ext cx="10515600" cy="5449077"/>
          </a:xfrm>
        </p:spPr>
        <p:txBody>
          <a:bodyPr>
            <a:normAutofit fontScale="77500" lnSpcReduction="20000"/>
          </a:bodyPr>
          <a:lstStyle/>
          <a:p>
            <a:r>
              <a:rPr lang="en-US" dirty="0"/>
              <a:t>Initially, not too different from the way states emerged earlier in the Gangetic plain. But context means the nature of these states, kingdoms and empires was different  </a:t>
            </a:r>
          </a:p>
          <a:p>
            <a:r>
              <a:rPr lang="en-US" dirty="0" err="1"/>
              <a:t>Ist</a:t>
            </a:r>
            <a:r>
              <a:rPr lang="en-US" dirty="0"/>
              <a:t> stage: tribal chieftain to petty king... for the rest of the tribe a change from member of a relatively egalitarian social and political arrangement to peasant – hood.  They now become cultivators of land that other people have SUPERIOR rights over land</a:t>
            </a:r>
          </a:p>
          <a:p>
            <a:r>
              <a:rPr lang="en-US" dirty="0"/>
              <a:t>2nd stage: petty ruler to king, with other SAMANTA (word originally meant neighbors), that now refers to those neighboring rulers incorporated as feudatories.  They maintain control over own territories, but pay “tribute” either in money, or troops for their new king’s armies, or only attendance at court. Sometimes all three</a:t>
            </a:r>
          </a:p>
          <a:p>
            <a:r>
              <a:rPr lang="en-US" dirty="0"/>
              <a:t>New king would required some legitimacy, he or ancestors had been first among equals not so far back.  So, NORTHERN MODEL comes in handy.  Brahmins had been heading south, propagating their ideas about religion and society.  When tribal chiefs want to become kings, they are useful.  Throughout central and south India, this is a time of many land grants to Brahmins, and also construction of temples... we’ll come to the significance of that in a minute! </a:t>
            </a:r>
          </a:p>
          <a:p>
            <a:r>
              <a:rPr lang="en-US" dirty="0"/>
              <a:t>3rd stage achieved when one of the local kings would then conquer and absorb others as his inferiors, to create “empire” (some with territorial control at least as large as some of the European empires of this time).  When absorbed, they became a “MAHASAMANTA” or the “Great </a:t>
            </a:r>
            <a:r>
              <a:rPr lang="en-US" dirty="0" err="1"/>
              <a:t>Samanta</a:t>
            </a:r>
            <a:r>
              <a:rPr lang="en-US" dirty="0"/>
              <a:t>” of this emperor, attend his courts etc., while THEY have their own kingdoms and courts and own </a:t>
            </a:r>
            <a:r>
              <a:rPr lang="en-US" dirty="0" err="1"/>
              <a:t>Samantas</a:t>
            </a:r>
            <a:endParaRPr lang="en-US" dirty="0"/>
          </a:p>
        </p:txBody>
      </p:sp>
    </p:spTree>
    <p:extLst>
      <p:ext uri="{BB962C8B-B14F-4D97-AF65-F5344CB8AC3E}">
        <p14:creationId xmlns:p14="http://schemas.microsoft.com/office/powerpoint/2010/main" val="227910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dirty="0"/>
              <a:t>India “of the </a:t>
            </a:r>
            <a:r>
              <a:rPr lang="en-US" dirty="0" err="1"/>
              <a:t>Guptas</a:t>
            </a:r>
            <a:r>
              <a:rPr lang="en-US" dirty="0"/>
              <a:t>” more than the </a:t>
            </a:r>
            <a:r>
              <a:rPr lang="en-US" dirty="0" err="1"/>
              <a:t>Guptas</a:t>
            </a:r>
            <a:endParaRPr lang="en-US" dirty="0"/>
          </a:p>
        </p:txBody>
      </p:sp>
      <p:pic>
        <p:nvPicPr>
          <p:cNvPr id="4" name="Content Placeholder 3"/>
          <p:cNvPicPr>
            <a:picLocks noGrp="1" noChangeAspect="1"/>
          </p:cNvPicPr>
          <p:nvPr>
            <p:ph idx="1"/>
          </p:nvPr>
        </p:nvPicPr>
        <p:blipFill>
          <a:blip r:embed="rId2"/>
          <a:stretch>
            <a:fillRect/>
          </a:stretch>
        </p:blipFill>
        <p:spPr>
          <a:xfrm>
            <a:off x="3564294" y="1452773"/>
            <a:ext cx="4861249" cy="5318207"/>
          </a:xfrm>
          <a:prstGeom prst="rect">
            <a:avLst/>
          </a:prstGeom>
        </p:spPr>
      </p:pic>
    </p:spTree>
    <p:extLst>
      <p:ext uri="{BB962C8B-B14F-4D97-AF65-F5344CB8AC3E}">
        <p14:creationId xmlns:p14="http://schemas.microsoft.com/office/powerpoint/2010/main" val="328618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5314"/>
            <a:ext cx="10515600" cy="1026368"/>
          </a:xfrm>
        </p:spPr>
        <p:txBody>
          <a:bodyPr>
            <a:normAutofit fontScale="90000"/>
          </a:bodyPr>
          <a:lstStyle/>
          <a:p>
            <a:r>
              <a:rPr lang="en-US" dirty="0"/>
              <a:t>Geographically: Some important regions</a:t>
            </a:r>
            <a:br>
              <a:rPr lang="en-US" dirty="0"/>
            </a:br>
            <a:endParaRPr lang="en-US" dirty="0"/>
          </a:p>
        </p:txBody>
      </p:sp>
      <p:sp>
        <p:nvSpPr>
          <p:cNvPr id="5" name="Content Placeholder 4"/>
          <p:cNvSpPr>
            <a:spLocks noGrp="1"/>
          </p:cNvSpPr>
          <p:nvPr>
            <p:ph sz="half" idx="1"/>
          </p:nvPr>
        </p:nvSpPr>
        <p:spPr>
          <a:xfrm>
            <a:off x="0" y="903111"/>
            <a:ext cx="6660444" cy="5954889"/>
          </a:xfrm>
        </p:spPr>
        <p:txBody>
          <a:bodyPr>
            <a:normAutofit lnSpcReduction="10000"/>
          </a:bodyPr>
          <a:lstStyle/>
          <a:p>
            <a:r>
              <a:rPr lang="en-US" dirty="0"/>
              <a:t>1.  North, aka Indo Gangetic plain. Last we covered, ruled by the GUPTAS</a:t>
            </a:r>
          </a:p>
          <a:p>
            <a:r>
              <a:rPr lang="en-US" dirty="0"/>
              <a:t>2.  Far south: Three kingdoms: CHOLAS, CHERAS, PANDYAS, important from c. 3rd Century BCE onward</a:t>
            </a:r>
          </a:p>
          <a:p>
            <a:pPr lvl="1"/>
            <a:r>
              <a:rPr lang="en-US" dirty="0"/>
              <a:t>Patrons of the </a:t>
            </a:r>
            <a:r>
              <a:rPr lang="en-US" b="1" dirty="0"/>
              <a:t>SANGAMS</a:t>
            </a:r>
            <a:r>
              <a:rPr lang="en-US" dirty="0"/>
              <a:t>: Literary assemblies between first and third centuries C.E.</a:t>
            </a:r>
          </a:p>
          <a:p>
            <a:pPr lvl="1"/>
            <a:r>
              <a:rPr lang="en-US" dirty="0"/>
              <a:t>Probably defeated by a tribal group the </a:t>
            </a:r>
            <a:r>
              <a:rPr lang="en-US" b="1" dirty="0" err="1"/>
              <a:t>Kalabhras</a:t>
            </a:r>
            <a:r>
              <a:rPr lang="en-US" dirty="0"/>
              <a:t> who may have been Buddhists.  </a:t>
            </a:r>
          </a:p>
          <a:p>
            <a:pPr lvl="1"/>
            <a:r>
              <a:rPr lang="en-US" dirty="0"/>
              <a:t>Important for trade with ROME, which declined in third and fourth century, C.E.</a:t>
            </a:r>
          </a:p>
          <a:p>
            <a:r>
              <a:rPr lang="en-US" dirty="0"/>
              <a:t>3.  Central India, Deccan plateau, Even while Gupta empire at peak VAKATAKAS so powerful, that </a:t>
            </a:r>
            <a:r>
              <a:rPr lang="en-US" dirty="0" err="1"/>
              <a:t>Guptas</a:t>
            </a:r>
            <a:r>
              <a:rPr lang="en-US" dirty="0"/>
              <a:t> arranged a marriage alliance with them.  After </a:t>
            </a:r>
            <a:r>
              <a:rPr lang="en-US" dirty="0" err="1"/>
              <a:t>Vakatakas</a:t>
            </a:r>
            <a:r>
              <a:rPr lang="en-US" dirty="0"/>
              <a:t>, came CHALUKYAS and RASHTRAKUTAS</a:t>
            </a:r>
          </a:p>
          <a:p>
            <a:endParaRPr lang="en-US"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6774271" y="1184988"/>
            <a:ext cx="4498804" cy="4991975"/>
          </a:xfrm>
          <a:prstGeom prst="rect">
            <a:avLst/>
          </a:prstGeom>
        </p:spPr>
      </p:pic>
    </p:spTree>
    <p:extLst>
      <p:ext uri="{BB962C8B-B14F-4D97-AF65-F5344CB8AC3E}">
        <p14:creationId xmlns:p14="http://schemas.microsoft.com/office/powerpoint/2010/main" val="279748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from BEFORE the </a:t>
            </a:r>
            <a:r>
              <a:rPr lang="en-US" dirty="0" err="1"/>
              <a:t>Guptas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4.  East: even BEFORE the </a:t>
            </a:r>
            <a:r>
              <a:rPr lang="en-US" dirty="0" err="1"/>
              <a:t>Guptas</a:t>
            </a:r>
            <a:r>
              <a:rPr lang="en-US" dirty="0"/>
              <a:t>, was the astounding king KHARAVELA of ORISSA, reached far enough west to challenge some Greek kingdoms and his empire included large parts of central and southern India.  But short-lived.  Later came the PALAS and then SENAS of Bengal.</a:t>
            </a:r>
          </a:p>
          <a:p>
            <a:endParaRPr lang="en-US" dirty="0"/>
          </a:p>
          <a:p>
            <a:r>
              <a:rPr lang="en-US" dirty="0"/>
              <a:t>5.  Western India  SHATAVHANAS Also pre-dated the </a:t>
            </a:r>
            <a:r>
              <a:rPr lang="en-US" dirty="0" err="1"/>
              <a:t>Guptas</a:t>
            </a:r>
            <a:r>
              <a:rPr lang="en-US" dirty="0"/>
              <a:t> based in PAITHAN (</a:t>
            </a:r>
            <a:r>
              <a:rPr lang="en-US" dirty="0" err="1"/>
              <a:t>Pratishthan</a:t>
            </a:r>
            <a:r>
              <a:rPr lang="en-US" dirty="0"/>
              <a:t>) in western India, strong centralized empire lasted a long </a:t>
            </a:r>
            <a:r>
              <a:rPr lang="en-US" dirty="0" err="1"/>
              <a:t>whie</a:t>
            </a:r>
            <a:r>
              <a:rPr lang="en-US" dirty="0"/>
              <a:t>. </a:t>
            </a:r>
          </a:p>
        </p:txBody>
      </p:sp>
      <p:pic>
        <p:nvPicPr>
          <p:cNvPr id="5" name="Content Placeholder 4"/>
          <p:cNvPicPr>
            <a:picLocks noGrp="1" noChangeAspect="1"/>
          </p:cNvPicPr>
          <p:nvPr>
            <p:ph sz="half" idx="2"/>
          </p:nvPr>
        </p:nvPicPr>
        <p:blipFill>
          <a:blip r:embed="rId2"/>
          <a:stretch>
            <a:fillRect/>
          </a:stretch>
        </p:blipFill>
        <p:spPr>
          <a:xfrm>
            <a:off x="6587412" y="1845698"/>
            <a:ext cx="3872307" cy="4965381"/>
          </a:xfrm>
          <a:prstGeom prst="rect">
            <a:avLst/>
          </a:prstGeom>
        </p:spPr>
      </p:pic>
    </p:spTree>
    <p:extLst>
      <p:ext uri="{BB962C8B-B14F-4D97-AF65-F5344CB8AC3E}">
        <p14:creationId xmlns:p14="http://schemas.microsoft.com/office/powerpoint/2010/main" val="70921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Post Gupta Era (our main focus)</a:t>
            </a:r>
          </a:p>
        </p:txBody>
      </p:sp>
      <p:sp>
        <p:nvSpPr>
          <p:cNvPr id="6" name="Content Placeholder 5"/>
          <p:cNvSpPr>
            <a:spLocks noGrp="1"/>
          </p:cNvSpPr>
          <p:nvPr>
            <p:ph idx="1"/>
          </p:nvPr>
        </p:nvSpPr>
        <p:spPr/>
        <p:txBody>
          <a:bodyPr/>
          <a:lstStyle/>
          <a:p>
            <a:pPr marL="0" indent="0">
              <a:buNone/>
            </a:pPr>
            <a:r>
              <a:rPr lang="en-US" dirty="0"/>
              <a:t>We will divide into three stages, focusing on most part on political history  </a:t>
            </a:r>
          </a:p>
          <a:p>
            <a:r>
              <a:rPr lang="en-US" b="1" dirty="0"/>
              <a:t>Phase I (seventh to eighth century)</a:t>
            </a:r>
          </a:p>
          <a:p>
            <a:r>
              <a:rPr lang="en-US" b="1" dirty="0"/>
              <a:t>Phase II (late eighth to ninth century)</a:t>
            </a:r>
            <a:endParaRPr lang="en-US" dirty="0"/>
          </a:p>
          <a:p>
            <a:r>
              <a:rPr lang="en-US" b="1" dirty="0"/>
              <a:t>Phase III (ninth to twelfth-thirteenth centuries)</a:t>
            </a:r>
            <a:r>
              <a:rPr lang="en-US" dirty="0"/>
              <a:t> </a:t>
            </a:r>
          </a:p>
          <a:p>
            <a:endParaRPr lang="en-US" dirty="0"/>
          </a:p>
        </p:txBody>
      </p:sp>
    </p:spTree>
    <p:extLst>
      <p:ext uri="{BB962C8B-B14F-4D97-AF65-F5344CB8AC3E}">
        <p14:creationId xmlns:p14="http://schemas.microsoft.com/office/powerpoint/2010/main" val="415011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2190</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Regional Kingdoms ca. 500-1000 CE</vt:lpstr>
      <vt:lpstr>What we will cover</vt:lpstr>
      <vt:lpstr>Overview </vt:lpstr>
      <vt:lpstr>WHY a “Prehistory” of peninsular India?</vt:lpstr>
      <vt:lpstr>How regional kingdoms emerge in South</vt:lpstr>
      <vt:lpstr>India “of the Guptas” more than the Guptas</vt:lpstr>
      <vt:lpstr>Geographically: Some important regions </vt:lpstr>
      <vt:lpstr>Some, from BEFORE the Guptas</vt:lpstr>
      <vt:lpstr>Post Gupta Era (our main focus)</vt:lpstr>
      <vt:lpstr>Phase I: ca end of 6th to 8th C, aka 500s to 700s   </vt:lpstr>
      <vt:lpstr>Pallava – Chalukya Struggle</vt:lpstr>
      <vt:lpstr>Phase II(late 8th-9th C): Players Change, not the plot!!  </vt:lpstr>
      <vt:lpstr>Emergence of Regional Kingdoms, ca. 9th C</vt:lpstr>
      <vt:lpstr>Phase III (ninth to twelfth-thirteenth centuries) </vt:lpstr>
      <vt:lpstr>LOGIC of these states</vt:lpstr>
      <vt:lpstr>Controlling Samantas … Creating Problems</vt:lpstr>
      <vt:lpstr>Evaluating the Samanta Era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Kingdoms ca. 500-1000 CE</dc:title>
  <dc:creator>Sanjay Joshi</dc:creator>
  <cp:lastModifiedBy>Sanjay Joshi</cp:lastModifiedBy>
  <cp:revision>33</cp:revision>
  <dcterms:created xsi:type="dcterms:W3CDTF">2018-10-28T20:57:56Z</dcterms:created>
  <dcterms:modified xsi:type="dcterms:W3CDTF">2022-11-17T01:58:15Z</dcterms:modified>
</cp:coreProperties>
</file>