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80" r:id="rId3"/>
    <p:sldId id="257" r:id="rId4"/>
    <p:sldId id="258" r:id="rId5"/>
    <p:sldId id="259" r:id="rId6"/>
    <p:sldId id="262" r:id="rId7"/>
    <p:sldId id="263" r:id="rId8"/>
    <p:sldId id="261" r:id="rId9"/>
    <p:sldId id="260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B26B8-0066-4939-ACE5-7768C611D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F4047-F97A-4AC0-A0B6-2C2724B63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EB871-6E11-4AA0-AD28-8DCAA1F2D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2956-0173-4285-AF12-5FE6DEC7B59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0C771-CB57-4603-ABE5-78E69D543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C0663-DCD7-4108-B4C9-91BE950A5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6492-9AF7-4AEF-AD20-C7CD5928B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6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591E0-1205-4ED7-A229-D05E3416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386B0-7AFD-4E9A-BA71-F164BAC08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A8DFC-DC7F-4BEE-A341-5F7F730C7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2956-0173-4285-AF12-5FE6DEC7B59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BD705-F1AD-4A67-A4F0-A517C1F6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BFE69-160F-47D7-A1E0-5CDBB2762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6492-9AF7-4AEF-AD20-C7CD5928B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38E427-0CE8-48E5-981D-E0E975D605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5BEA0B-FA99-44A3-AB02-D683D70CA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9D317-1884-4E28-AB5E-4CF7CBCC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2956-0173-4285-AF12-5FE6DEC7B59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67471-05C5-4CF9-BB29-3FD2F5225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BD604-83EC-477D-960B-41DD3C64D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6492-9AF7-4AEF-AD20-C7CD5928B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3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BE6EC-CE69-44BE-B84D-5615E896E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84BF2-478E-4690-AF74-2E1C23EE4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8F73F-3AB9-47D3-A21C-9D8D24837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2956-0173-4285-AF12-5FE6DEC7B59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8E468-6CEE-43D6-A27C-6F58ACFFA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2EE94-BBF6-4D02-814B-295429D7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6492-9AF7-4AEF-AD20-C7CD5928B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1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9B599-AA41-4116-9F21-0C103E3D5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BBA66-0A49-4153-B829-250632829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DDF36-C241-4558-B7F8-CCFF68AF7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2956-0173-4285-AF12-5FE6DEC7B59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5ABC-8EB8-44A2-914D-341E3B6E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F956E-296F-4517-A0A0-1B4613C8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6492-9AF7-4AEF-AD20-C7CD5928B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7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119C9-DA4A-4BA8-AE31-C6B74A2E6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72D5A-826C-4EA0-86C0-9DF2B2FB5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10092-9C70-423F-BE59-DB086605C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3227C-7D9A-4C26-81EC-CA8AFEC8B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2956-0173-4285-AF12-5FE6DEC7B59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38A73-F6E9-4124-8E3C-D85B23877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5B82B-DE85-4779-9AAB-5D366F90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6492-9AF7-4AEF-AD20-C7CD5928B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4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EA47-FEAA-4005-B64B-4B1B6FC6F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39330-2DC5-4BC9-8E42-70D57C40F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0AD44-B4F3-4420-82A6-CCAB88E0C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72E024-FC27-4F4E-B987-5DF4D260D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E91CD6-3438-41D7-9EF3-E35EA9050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9CC95F-7CB4-4A0E-8FDE-962D7902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2956-0173-4285-AF12-5FE6DEC7B59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3D7D5-863D-4474-8540-5525700B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EC72DD-CAF7-4938-9F08-61D737FF0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6492-9AF7-4AEF-AD20-C7CD5928B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5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0ADE8-8082-4031-B6D3-AE976F3C4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6B3F3-500B-4A51-A965-EC7C615E6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2956-0173-4285-AF12-5FE6DEC7B59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3AB7F-6D7D-4998-A8F3-AFAF7FC19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DFB4-19ED-4DEF-863F-A9ED9100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6492-9AF7-4AEF-AD20-C7CD5928B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7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2B9AA3-4AA4-4D4B-8308-19403550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2956-0173-4285-AF12-5FE6DEC7B59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14DF8F-572F-4872-8EC8-EEF6A94F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9EDAE-CC73-4512-B26B-6BD66410C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6492-9AF7-4AEF-AD20-C7CD5928B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6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67EB5-0723-4E57-BC17-B4BCE02B3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13B3F-3D11-430F-8682-041A9EB28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AD9A9-277D-4625-BDA5-DDDFAAFB6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40B10-2D02-46C4-87A4-7DE30190C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2956-0173-4285-AF12-5FE6DEC7B59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2D04E-E726-4F82-902C-5FEE37CE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F46CB-E3A4-4976-A20E-BF787B072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6492-9AF7-4AEF-AD20-C7CD5928B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5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BC7C7-7634-4F8B-83D8-448B064E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713062-1122-469F-8542-26D414A83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5AF86-1359-4EAC-A55C-65F051BF7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301D9-2482-46CE-8B84-E72C95EEC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12956-0173-4285-AF12-5FE6DEC7B59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9020E-FADF-4F70-B260-B6B1CFA3E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FEEF2-6253-41C8-AF8B-D4A14B7B1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6492-9AF7-4AEF-AD20-C7CD5928B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1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A187AF-9AE7-4430-9553-05E91D6F3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87CD9-5A8F-459F-AF49-FAC67AD56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A73CB-43E2-44DF-921C-C87035AEB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12956-0173-4285-AF12-5FE6DEC7B59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A1B45-EFDA-4DB7-B177-7CD920CBE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FC12C-1285-470B-9E28-E913D4E17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E6492-9AF7-4AEF-AD20-C7CD5928B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3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vinaylal.wordpress.com/2021/01/30/the-assassins-of-gandhis-memory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38BEE-91D1-40B2-96B9-72F9FCA98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1516014"/>
          </a:xfrm>
        </p:spPr>
        <p:txBody>
          <a:bodyPr>
            <a:normAutofit/>
          </a:bodyPr>
          <a:lstStyle/>
          <a:p>
            <a:pPr algn="l"/>
            <a:r>
              <a:rPr lang="sv-SE" sz="4800">
                <a:solidFill>
                  <a:srgbClr val="FFFFFF"/>
                </a:solidFill>
              </a:rPr>
              <a:t>Savarkar, Hindutva and Gandhi’s assassination</a:t>
            </a: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BDB21-A96B-4A65-B942-2640899C6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821" y="5550568"/>
            <a:ext cx="6465286" cy="602551"/>
          </a:xfrm>
        </p:spPr>
        <p:txBody>
          <a:bodyPr>
            <a:normAutofit/>
          </a:bodyPr>
          <a:lstStyle/>
          <a:p>
            <a:pPr algn="l"/>
            <a:endParaRPr lang="en-US" sz="2000">
              <a:solidFill>
                <a:srgbClr val="E0C086"/>
              </a:solidFill>
            </a:endParaRPr>
          </a:p>
          <a:p>
            <a:pPr algn="l"/>
            <a:endParaRPr lang="en-US" sz="2000">
              <a:solidFill>
                <a:srgbClr val="E0C086"/>
              </a:solidFill>
            </a:endParaRPr>
          </a:p>
          <a:p>
            <a:pPr algn="l"/>
            <a:endParaRPr lang="en-US" sz="2000">
              <a:solidFill>
                <a:srgbClr val="E0C086"/>
              </a:solidFill>
            </a:endParaRPr>
          </a:p>
          <a:p>
            <a:pPr algn="l"/>
            <a:endParaRPr lang="en-US" sz="2000">
              <a:solidFill>
                <a:srgbClr val="E0C086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1CAB33F-BD73-4701-B37D-D986DB15E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0" r="1" b="1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4EA398-04C2-4514-B3B4-A3CE900281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56" r="-1" b="15565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49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F4CBF-E1F6-4765-93C1-A27F6E33E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Electoral Mandate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8F3EF-472B-426C-8B29-C0835430E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94" y="1825625"/>
            <a:ext cx="10874406" cy="4921404"/>
          </a:xfrm>
        </p:spPr>
        <p:txBody>
          <a:bodyPr/>
          <a:lstStyle/>
          <a:p>
            <a:r>
              <a:rPr lang="en-US" dirty="0"/>
              <a:t>Gandhi’s assassinated while Constituent Assembly still debating the shape of India’s Constitution (Guha Ch. 6)</a:t>
            </a:r>
          </a:p>
          <a:p>
            <a:r>
              <a:rPr lang="en-US" dirty="0"/>
              <a:t>Governments at both the national and provincial levels were provisional governments, based on electoral results of the 1945-46, with limited franchises</a:t>
            </a:r>
          </a:p>
          <a:p>
            <a:r>
              <a:rPr lang="en-US" dirty="0"/>
              <a:t>Governments were unsure of the real mass support they had for their views, until the 1951-52 elections with universal franchise confirmed the popularity of the INC and Nehru</a:t>
            </a:r>
          </a:p>
          <a:p>
            <a:r>
              <a:rPr lang="en-US" dirty="0"/>
              <a:t>The very vocal and aggressive Hindu Nationalists were seen as representing a real political threat until elections proved otherwise</a:t>
            </a:r>
          </a:p>
        </p:txBody>
      </p:sp>
    </p:spTree>
    <p:extLst>
      <p:ext uri="{BB962C8B-B14F-4D97-AF65-F5344CB8AC3E}">
        <p14:creationId xmlns:p14="http://schemas.microsoft.com/office/powerpoint/2010/main" val="1041717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02EAE-6FF6-4F53-BB20-311D9CB6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62974"/>
          </a:xfrm>
        </p:spPr>
        <p:txBody>
          <a:bodyPr/>
          <a:lstStyle/>
          <a:p>
            <a:r>
              <a:rPr lang="en-US" dirty="0"/>
              <a:t>Gandhi’s Assassination: Questions Remain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08625-7000-4C09-A5D4-F7BD608C8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1251751"/>
            <a:ext cx="11896078" cy="5388746"/>
          </a:xfrm>
        </p:spPr>
        <p:txBody>
          <a:bodyPr/>
          <a:lstStyle/>
          <a:p>
            <a:r>
              <a:rPr lang="en-US" dirty="0"/>
              <a:t>Given that incriminating evidence conveniently came only AFTER Savarkar’s death, questions remain for curious scholars, journalists and activists</a:t>
            </a:r>
          </a:p>
          <a:p>
            <a:r>
              <a:rPr lang="en-US" dirty="0"/>
              <a:t>We know that Patel supported the HMS in Hyderabad against the Nizam, who then ruled independently (see Guha Ch. 3)</a:t>
            </a:r>
          </a:p>
          <a:p>
            <a:r>
              <a:rPr lang="en-US" dirty="0"/>
              <a:t>He was against the extremist elements in the RSS and the HMS, and may well have hoped to have drawn them into the INC (as a base of support against Nehru)</a:t>
            </a:r>
          </a:p>
          <a:p>
            <a:r>
              <a:rPr lang="en-US" dirty="0"/>
              <a:t>Was there some pressure on the investigators and the judge?</a:t>
            </a:r>
          </a:p>
          <a:p>
            <a:pPr lvl="1"/>
            <a:r>
              <a:rPr lang="en-US" dirty="0"/>
              <a:t>Why did the judge not press Desai to reveal what he knew of Savarkar?</a:t>
            </a:r>
          </a:p>
          <a:p>
            <a:pPr lvl="1"/>
            <a:r>
              <a:rPr lang="en-US" dirty="0"/>
              <a:t>Why was Savarkar’s acquittal never appealed to the High Court?</a:t>
            </a:r>
          </a:p>
          <a:p>
            <a:r>
              <a:rPr lang="en-US" dirty="0"/>
              <a:t>Some of these are probably unanswerable.  But we might be able to better understand them with a closer look at Savarkar’s ideas and actions</a:t>
            </a:r>
          </a:p>
        </p:txBody>
      </p:sp>
    </p:spTree>
    <p:extLst>
      <p:ext uri="{BB962C8B-B14F-4D97-AF65-F5344CB8AC3E}">
        <p14:creationId xmlns:p14="http://schemas.microsoft.com/office/powerpoint/2010/main" val="407091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A2C84-1FB5-F218-F058-CF30830EB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Vinayak Chaturvedi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3C95F-D51E-0E37-6EE3-F73B48AC0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 of the essay? </a:t>
            </a:r>
            <a:r>
              <a:rPr lang="en-US" sz="2800" b="0" i="0" u="none" strike="noStrike" baseline="0" dirty="0"/>
              <a:t>Was it only a PERSONAL QUEST about the origin of his name?  </a:t>
            </a:r>
          </a:p>
          <a:p>
            <a:r>
              <a:rPr lang="en-US" sz="2800" b="0" i="0" u="none" strike="noStrike" baseline="0" dirty="0"/>
              <a:t>It’s a way to tell a history, of a relatively minor figure in the assassination conspiracy, one who was ultimately acquitted </a:t>
            </a:r>
          </a:p>
          <a:p>
            <a:r>
              <a:rPr lang="en-US" dirty="0"/>
              <a:t>Can it help </a:t>
            </a:r>
            <a:r>
              <a:rPr lang="en-US" sz="2800" b="0" i="0" u="none" strike="noStrike" baseline="0" dirty="0"/>
              <a:t>us better understand the motives of the assassins?</a:t>
            </a:r>
          </a:p>
          <a:p>
            <a:r>
              <a:rPr lang="en-US" dirty="0"/>
              <a:t>Or the </a:t>
            </a:r>
            <a:r>
              <a:rPr lang="en-US" sz="2800" b="0" i="0" u="none" strike="noStrike" baseline="0" dirty="0"/>
              <a:t>Hindu nationalist position on Gandhi, and potentially his assassination?</a:t>
            </a:r>
          </a:p>
          <a:p>
            <a:endParaRPr lang="en-US" sz="2800" b="0" i="0" u="none" strike="noStrike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87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38A0-AA53-4869-A868-5F06636D9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8669"/>
          </a:xfrm>
        </p:spPr>
        <p:txBody>
          <a:bodyPr/>
          <a:lstStyle/>
          <a:p>
            <a:r>
              <a:rPr lang="en-US" dirty="0"/>
              <a:t>Summary of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D4D5-332F-49C1-A9BC-E18D1E15B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5" y="1580224"/>
            <a:ext cx="11677095" cy="527777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Mahatma Gandhi was assassinated by NATHURAM GODSE on January 30, 1948, but a wider conspiracy was suspected</a:t>
            </a:r>
          </a:p>
          <a:p>
            <a:r>
              <a:rPr lang="en-US" dirty="0"/>
              <a:t>V.D. Savarkar, former President of the HMS, among those arrested for the conspiracy to assassinate Gandhi</a:t>
            </a:r>
          </a:p>
          <a:p>
            <a:r>
              <a:rPr lang="en-US" dirty="0"/>
              <a:t>At trial, DIGAMBAR BADGE, a co-conspirator turned approver, said those who attempted the earlier bomb attack on January 10, and the ones directly involved in the January 30 assassination, met with and received Savarkar’s blessings</a:t>
            </a:r>
          </a:p>
          <a:p>
            <a:r>
              <a:rPr lang="en-US" dirty="0"/>
              <a:t>The trial convicted some but let off Savarkar, controversially, because of lack of corroborative evidence</a:t>
            </a:r>
          </a:p>
          <a:p>
            <a:r>
              <a:rPr lang="en-US" dirty="0"/>
              <a:t>Savarkar dies in 1963, and the </a:t>
            </a:r>
            <a:r>
              <a:rPr lang="en-US" b="1" dirty="0" err="1"/>
              <a:t>Kapur</a:t>
            </a:r>
            <a:r>
              <a:rPr lang="en-US" b="1" dirty="0"/>
              <a:t> Commission created in 1966 </a:t>
            </a:r>
            <a:r>
              <a:rPr lang="en-US" dirty="0"/>
              <a:t>to re-examine  Gandhi’s assassination</a:t>
            </a:r>
          </a:p>
          <a:p>
            <a:r>
              <a:rPr lang="en-US" dirty="0"/>
              <a:t>Now, Savarkar’s former bodyguard and secretary testify that they knew about his meetings with the individuals convicted in the assassination conspiracy</a:t>
            </a:r>
          </a:p>
          <a:p>
            <a:r>
              <a:rPr lang="en-US" dirty="0"/>
              <a:t>With new testimony, Justice Kapoor concluded “All these facts taken together were destructive of any theory other than the conspiracy to murder by Savarkar and his group”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558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4776B-F4FA-456F-BE7F-BADD55C52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6F7E5-891B-4F4E-95B7-86629080A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1" y="1825625"/>
            <a:ext cx="11603115" cy="5098958"/>
          </a:xfrm>
        </p:spPr>
        <p:txBody>
          <a:bodyPr>
            <a:normAutofit/>
          </a:bodyPr>
          <a:lstStyle/>
          <a:p>
            <a:r>
              <a:rPr lang="en-US" dirty="0"/>
              <a:t>Savarkar’s own history and legacy, a record of instigating others and then claiming innocence </a:t>
            </a:r>
          </a:p>
          <a:p>
            <a:r>
              <a:rPr lang="en-US" dirty="0"/>
              <a:t>Savarkar’s own significant political position, fear of popular upheaval</a:t>
            </a:r>
          </a:p>
          <a:p>
            <a:r>
              <a:rPr lang="en-US" dirty="0"/>
              <a:t>Sympathy for Hindu Nationalism among important members of the INC (recall Pandey’s essay)</a:t>
            </a:r>
          </a:p>
          <a:p>
            <a:r>
              <a:rPr lang="en-US" dirty="0"/>
              <a:t>Political context (BEFORE first general elections, govt did not have an electoral mandate)</a:t>
            </a:r>
          </a:p>
          <a:p>
            <a:r>
              <a:rPr lang="en-US" dirty="0"/>
              <a:t>State did not appeal of the judgement against Savarkar, though others who were convicted did (some successfully) appeal their conviction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80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E79D0-210C-4938-B490-CB31C2C6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44"/>
            <a:ext cx="10515600" cy="1145220"/>
          </a:xfrm>
        </p:spPr>
        <p:txBody>
          <a:bodyPr/>
          <a:lstStyle/>
          <a:p>
            <a:r>
              <a:rPr lang="en-US" dirty="0"/>
              <a:t>“Veer” (the brave) Savarkar?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AF9244-D31C-4468-A541-2875F227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44" y="1420427"/>
            <a:ext cx="11922711" cy="543757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Born 1883 into an upper caste </a:t>
            </a:r>
            <a:r>
              <a:rPr lang="en-US" dirty="0" err="1"/>
              <a:t>Chitpavan</a:t>
            </a:r>
            <a:r>
              <a:rPr lang="en-US" dirty="0"/>
              <a:t> Brahmin family in western India.  Some biographers suggest he held anti-Muslim ideas from childhood</a:t>
            </a:r>
          </a:p>
          <a:p>
            <a:r>
              <a:rPr lang="en-US" dirty="0"/>
              <a:t>As a youth Savarkar was a revolutionary nationalist who believed in violent overthrow of the British government</a:t>
            </a:r>
          </a:p>
          <a:p>
            <a:r>
              <a:rPr lang="en-US" dirty="0"/>
              <a:t>Arrested, tried, and for conspiracy against the King-emperor and the murder of a colonial official, given two 50-year sentences to be served at the Cellular jail in the Andaman Islands</a:t>
            </a:r>
          </a:p>
          <a:p>
            <a:r>
              <a:rPr lang="en-US" dirty="0"/>
              <a:t>While a prisoner, made multiple appeals for clemency, offering “to serve the[colonial] “government in any capacity” as it thought fit.” (Ashraf)</a:t>
            </a:r>
          </a:p>
          <a:p>
            <a:r>
              <a:rPr lang="en-US" dirty="0"/>
              <a:t>Ashraf also points to “Savarkar’s trait of encouraging others to take the precipitous course without joining them”</a:t>
            </a:r>
          </a:p>
          <a:p>
            <a:r>
              <a:rPr lang="en-US" dirty="0"/>
              <a:t>Transferred from the Andamans back to mainland in 1921, published his book </a:t>
            </a:r>
            <a:r>
              <a:rPr lang="en-US" i="1" dirty="0"/>
              <a:t>Hindutva </a:t>
            </a:r>
            <a:r>
              <a:rPr lang="en-US" dirty="0"/>
              <a:t>in 1923, and released on promise of loyal behavior in 1924 (finally, 1937)</a:t>
            </a:r>
          </a:p>
          <a:p>
            <a:r>
              <a:rPr lang="en-US" dirty="0"/>
              <a:t>As part of the deal for his release, “</a:t>
            </a:r>
            <a:r>
              <a:rPr lang="en-US" b="1" dirty="0"/>
              <a:t>Savarkar declared he had a fair trial and just punishment</a:t>
            </a:r>
            <a:r>
              <a:rPr lang="en-US" dirty="0"/>
              <a:t>. He also wrote: “I heartily abhor methods of violence resorted to in days gone by, and I feel myself duty bound to uphold Law and the constitution…”” (Ashraf)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74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29E73-582E-4CC7-A76F-FA9B421E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78"/>
            <a:ext cx="10515600" cy="1140418"/>
          </a:xfrm>
        </p:spPr>
        <p:txBody>
          <a:bodyPr/>
          <a:lstStyle/>
          <a:p>
            <a:r>
              <a:rPr lang="en-US" dirty="0"/>
              <a:t>Savarkar and Legacy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1C2BF-EC18-49D6-903C-CDB308A67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075" y="1083076"/>
            <a:ext cx="6323768" cy="57749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Despite his craven apologies, Savarkar was deified by Hindu Nationalists in his own lifetime and beyond</a:t>
            </a:r>
          </a:p>
          <a:p>
            <a:r>
              <a:rPr lang="en-US" dirty="0"/>
              <a:t>In 2002 when a BJP-led alliance was in power, a painting of Savarkar was installed in the Indian Parliament</a:t>
            </a:r>
          </a:p>
          <a:p>
            <a:r>
              <a:rPr lang="en-US" dirty="0"/>
              <a:t>With electoral victories in 2014, Savarkar’s deification has accelerated</a:t>
            </a:r>
          </a:p>
          <a:p>
            <a:r>
              <a:rPr lang="en-US" dirty="0"/>
              <a:t>Even Godse, Gandhi’s assassin has been rehabilitated</a:t>
            </a:r>
          </a:p>
          <a:p>
            <a:r>
              <a:rPr lang="en-US" dirty="0"/>
              <a:t>One of the BJP candidates in 2019 referred to Godse as a patriot </a:t>
            </a:r>
            <a:r>
              <a:rPr lang="en-US" dirty="0">
                <a:hlinkClick r:id="rId2"/>
              </a:rPr>
              <a:t>and Vinay Lal </a:t>
            </a:r>
            <a:r>
              <a:rPr lang="en-US" dirty="0" err="1">
                <a:hlinkClick r:id="rId2"/>
              </a:rPr>
              <a:t>says</a:t>
            </a:r>
            <a:r>
              <a:rPr lang="en-US" dirty="0" err="1"/>
              <a:t>,“The</a:t>
            </a:r>
            <a:r>
              <a:rPr lang="en-US" dirty="0"/>
              <a:t> glorification of Gandhi’s assassin evidently is a passport to political success in India”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5013F0-02F5-409A-88B9-7A3682DD43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82540" y="2286377"/>
            <a:ext cx="5085610" cy="34298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998EA8-A485-4507-9325-C531F927FE0F}"/>
              </a:ext>
            </a:extLst>
          </p:cNvPr>
          <p:cNvSpPr txBox="1"/>
          <p:nvPr/>
        </p:nvSpPr>
        <p:spPr>
          <a:xfrm>
            <a:off x="6924582" y="5934075"/>
            <a:ext cx="4943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Prime Minister Narendra Modi paying tribute to Savarkar at Parliament of India</a:t>
            </a:r>
          </a:p>
        </p:txBody>
      </p:sp>
    </p:spTree>
    <p:extLst>
      <p:ext uri="{BB962C8B-B14F-4D97-AF65-F5344CB8AC3E}">
        <p14:creationId xmlns:p14="http://schemas.microsoft.com/office/powerpoint/2010/main" val="3001116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BD281-102A-421C-86C9-999392D30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Trial: 27 May 1948 to 10 February 1949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10A75-72AF-4687-855E-1762F5C8B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399" y="1764468"/>
            <a:ext cx="7158037" cy="4979231"/>
          </a:xfrm>
        </p:spPr>
        <p:txBody>
          <a:bodyPr>
            <a:normAutofit/>
          </a:bodyPr>
          <a:lstStyle/>
          <a:p>
            <a:r>
              <a:rPr lang="en-US" dirty="0"/>
              <a:t>Godse and eight others, including Savarkar were brought to trial</a:t>
            </a:r>
          </a:p>
          <a:p>
            <a:r>
              <a:rPr lang="en-US" dirty="0"/>
              <a:t>Digambar BADGE turned approver – state witness – and outlined a conspiracy that included Savarkar</a:t>
            </a:r>
          </a:p>
          <a:p>
            <a:r>
              <a:rPr lang="en-US" dirty="0"/>
              <a:t>The judge thought Badge’s testimony was truthful, </a:t>
            </a:r>
            <a:r>
              <a:rPr lang="en-US" b="1" dirty="0"/>
              <a:t>but there was no independent evidence to corroborate his testimony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F152A9-8152-4B6E-BFD9-862EA3E0C3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743950" y="4607678"/>
            <a:ext cx="2876550" cy="2250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3FA62F-47FC-488F-BDA7-663D8791D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019" y="1764468"/>
            <a:ext cx="3894481" cy="28432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44B2E6-3093-468F-9D0C-23B5367739F6}"/>
              </a:ext>
            </a:extLst>
          </p:cNvPr>
          <p:cNvSpPr txBox="1"/>
          <p:nvPr/>
        </p:nvSpPr>
        <p:spPr>
          <a:xfrm>
            <a:off x="7310437" y="4435375"/>
            <a:ext cx="1343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accused, Godse front and Savarkar, back row, with black cap</a:t>
            </a:r>
          </a:p>
        </p:txBody>
      </p:sp>
    </p:spTree>
    <p:extLst>
      <p:ext uri="{BB962C8B-B14F-4D97-AF65-F5344CB8AC3E}">
        <p14:creationId xmlns:p14="http://schemas.microsoft.com/office/powerpoint/2010/main" val="91588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19C4B-6A7B-4AD7-B889-3153E67DD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71574"/>
          </a:xfrm>
        </p:spPr>
        <p:txBody>
          <a:bodyPr/>
          <a:lstStyle/>
          <a:p>
            <a:r>
              <a:rPr lang="en-US" dirty="0"/>
              <a:t>Political Context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9DC267-73D2-417E-B417-AC08F5F83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525" y="1381125"/>
            <a:ext cx="7972425" cy="5689599"/>
          </a:xfrm>
        </p:spPr>
        <p:txBody>
          <a:bodyPr>
            <a:normAutofit/>
          </a:bodyPr>
          <a:lstStyle/>
          <a:p>
            <a:r>
              <a:rPr lang="en-US" dirty="0"/>
              <a:t>ca. 1948 the Hindu Mahasabha still had a dedicated political following</a:t>
            </a:r>
          </a:p>
          <a:p>
            <a:r>
              <a:rPr lang="en-US" dirty="0"/>
              <a:t>Deputy Commissioner of Police in charge of the Bombay Criminal Investigation Department’s (CID) Jamshed </a:t>
            </a:r>
            <a:r>
              <a:rPr lang="en-US" dirty="0" err="1"/>
              <a:t>Nagarvala</a:t>
            </a:r>
            <a:r>
              <a:rPr lang="en-US" dirty="0"/>
              <a:t> had asked Morarji Desai (Home Minister in the Province of Bombay) for permission to arrest Savarkar. Desai refused ‘with the angry query: ‘</a:t>
            </a:r>
            <a:r>
              <a:rPr lang="en-US" b="1" dirty="0"/>
              <a:t>Are you mad? Do you think I want this whole province to go up in smoke</a:t>
            </a:r>
            <a:r>
              <a:rPr lang="en-US" dirty="0"/>
              <a:t>?’” (</a:t>
            </a:r>
            <a:r>
              <a:rPr lang="en-US" dirty="0" err="1"/>
              <a:t>Noorani</a:t>
            </a:r>
            <a:r>
              <a:rPr lang="en-US" dirty="0"/>
              <a:t>)</a:t>
            </a:r>
          </a:p>
          <a:p>
            <a:r>
              <a:rPr lang="en-US" dirty="0"/>
              <a:t>Union (Federal) Home Minister, Vallabhbhai Patel, said he believed “It was a fanatical wing of the Hindu Mahasabha directly under Savarkar that “[hatched] the conspiracy and saw it through”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30BDF58-84F3-4B6C-A21E-4BB23C7CBC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68581" y="989933"/>
            <a:ext cx="2156619" cy="21566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AFC686-7F9C-4EF4-BB04-EAB4E5703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900" y="3585128"/>
            <a:ext cx="2019300" cy="275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45A4EC8-0016-4B12-BE99-421743931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Sympathy for Savarkar’s Cause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9ECA9DD-F85C-427C-BBBE-8A421C89B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4924"/>
            <a:ext cx="12191999" cy="54197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There was a strong right-wing of the INC that included both Patel and Desai.  Some among the right had sympathy with the Hindu Mahasabha agenda too (for more on this, see, Pandey essay)</a:t>
            </a:r>
          </a:p>
          <a:p>
            <a:r>
              <a:rPr lang="en-US" dirty="0"/>
              <a:t>Patel was personally close to Gandhi and obviously upset at his death</a:t>
            </a:r>
          </a:p>
          <a:p>
            <a:r>
              <a:rPr lang="en-US" dirty="0"/>
              <a:t>However, despite his belief on Savarkar’s complicity, Patel wrote to the current HMS President (and fellow Cabinet member), Mookerjee</a:t>
            </a:r>
          </a:p>
          <a:p>
            <a:pPr lvl="1"/>
            <a:r>
              <a:rPr lang="en-US" dirty="0"/>
              <a:t>the question of inclusion of Savarkar must be approached purely from a legal and judicial standpoint and political considerations should not be imported into the matter. … </a:t>
            </a:r>
            <a:r>
              <a:rPr lang="en-US" b="1" dirty="0"/>
              <a:t>if they come to the view that Savarkar should be included the papers should be placed before me before action is taken  </a:t>
            </a:r>
            <a:r>
              <a:rPr lang="en-US" dirty="0"/>
              <a:t>(</a:t>
            </a:r>
            <a:r>
              <a:rPr lang="en-US" dirty="0" err="1"/>
              <a:t>Noorani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 quite agree with you that the Hindu Mahasabha, as an </a:t>
            </a:r>
            <a:r>
              <a:rPr lang="en-US" dirty="0" err="1"/>
              <a:t>organisation</a:t>
            </a:r>
            <a:r>
              <a:rPr lang="en-US" dirty="0"/>
              <a:t>, was not concerned in the conspiracy that led to Gandhiji’s murder (</a:t>
            </a:r>
            <a:r>
              <a:rPr lang="en-US" dirty="0" err="1"/>
              <a:t>Noorani</a:t>
            </a:r>
            <a:r>
              <a:rPr lang="en-US" dirty="0"/>
              <a:t>)</a:t>
            </a:r>
          </a:p>
          <a:p>
            <a:r>
              <a:rPr lang="en-US" dirty="0"/>
              <a:t>Desai’s evidence at the trial is peculiar to put in mildly “‘ Shall I give the full facts? I am prepared to answer. It is for him [Savarkar] to decide.’” (</a:t>
            </a:r>
            <a:r>
              <a:rPr lang="en-US" dirty="0" err="1"/>
              <a:t>Noorani</a:t>
            </a:r>
            <a:r>
              <a:rPr lang="en-US" dirty="0"/>
              <a:t>)</a:t>
            </a:r>
          </a:p>
          <a:p>
            <a:r>
              <a:rPr lang="en-US" dirty="0"/>
              <a:t>There is also the question of why the judge did not allow follow-ups on this cryptic statement</a:t>
            </a:r>
          </a:p>
        </p:txBody>
      </p:sp>
    </p:spTree>
    <p:extLst>
      <p:ext uri="{BB962C8B-B14F-4D97-AF65-F5344CB8AC3E}">
        <p14:creationId xmlns:p14="http://schemas.microsoft.com/office/powerpoint/2010/main" val="1618934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6032</TotalTime>
  <Words>1280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Savarkar, Hindutva and Gandhi’s assassination</vt:lpstr>
      <vt:lpstr>Vinayak Chaturvedi</vt:lpstr>
      <vt:lpstr>Summary of Events</vt:lpstr>
      <vt:lpstr>Need for Context</vt:lpstr>
      <vt:lpstr>“Veer” (the brave) Savarkar?</vt:lpstr>
      <vt:lpstr>Savarkar and Legacy</vt:lpstr>
      <vt:lpstr>The Trial: 27 May 1948 to 10 February 1949</vt:lpstr>
      <vt:lpstr>Political Context</vt:lpstr>
      <vt:lpstr>Sympathy for Savarkar’s Cause</vt:lpstr>
      <vt:lpstr>No Electoral Mandate</vt:lpstr>
      <vt:lpstr>Gandhi’s Assassination: Questions Remain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Savarkar, Hindutva and Gandhi’s assassination</dc:title>
  <dc:creator>Sanjay Joshi</dc:creator>
  <cp:lastModifiedBy>Sanjay Joshi</cp:lastModifiedBy>
  <cp:revision>45</cp:revision>
  <dcterms:created xsi:type="dcterms:W3CDTF">2022-01-23T04:03:33Z</dcterms:created>
  <dcterms:modified xsi:type="dcterms:W3CDTF">2024-02-08T07:29:44Z</dcterms:modified>
</cp:coreProperties>
</file>