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78" r:id="rId3"/>
    <p:sldId id="259" r:id="rId4"/>
    <p:sldId id="262" r:id="rId5"/>
    <p:sldId id="267" r:id="rId6"/>
    <p:sldId id="266" r:id="rId7"/>
    <p:sldId id="269" r:id="rId8"/>
    <p:sldId id="268" r:id="rId9"/>
    <p:sldId id="273" r:id="rId10"/>
    <p:sldId id="271" r:id="rId11"/>
    <p:sldId id="272" r:id="rId12"/>
    <p:sldId id="275" r:id="rId13"/>
    <p:sldId id="274"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B26B8-0066-4939-ACE5-7768C611D9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0F4047-F97A-4AC0-A0B6-2C2724B635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6EB871-6E11-4AA0-AD28-8DCAA1F2D7F2}"/>
              </a:ext>
            </a:extLst>
          </p:cNvPr>
          <p:cNvSpPr>
            <a:spLocks noGrp="1"/>
          </p:cNvSpPr>
          <p:nvPr>
            <p:ph type="dt" sz="half" idx="10"/>
          </p:nvPr>
        </p:nvSpPr>
        <p:spPr/>
        <p:txBody>
          <a:bodyPr/>
          <a:lstStyle/>
          <a:p>
            <a:fld id="{50012956-0173-4285-AF12-5FE6DEC7B59C}" type="datetimeFigureOut">
              <a:rPr lang="en-US" smtClean="0"/>
              <a:t>2/1/2023</a:t>
            </a:fld>
            <a:endParaRPr lang="en-US"/>
          </a:p>
        </p:txBody>
      </p:sp>
      <p:sp>
        <p:nvSpPr>
          <p:cNvPr id="5" name="Footer Placeholder 4">
            <a:extLst>
              <a:ext uri="{FF2B5EF4-FFF2-40B4-BE49-F238E27FC236}">
                <a16:creationId xmlns:a16="http://schemas.microsoft.com/office/drawing/2014/main" id="{6470C771-CB57-4603-ABE5-78E69D543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6C0663-DCD7-4108-B4C9-91BE950A5F99}"/>
              </a:ext>
            </a:extLst>
          </p:cNvPr>
          <p:cNvSpPr>
            <a:spLocks noGrp="1"/>
          </p:cNvSpPr>
          <p:nvPr>
            <p:ph type="sldNum" sz="quarter" idx="12"/>
          </p:nvPr>
        </p:nvSpPr>
        <p:spPr/>
        <p:txBody>
          <a:bodyPr/>
          <a:lstStyle/>
          <a:p>
            <a:fld id="{A70E6492-9AF7-4AEF-AD20-C7CD5928BB90}" type="slidenum">
              <a:rPr lang="en-US" smtClean="0"/>
              <a:t>‹#›</a:t>
            </a:fld>
            <a:endParaRPr lang="en-US"/>
          </a:p>
        </p:txBody>
      </p:sp>
    </p:spTree>
    <p:extLst>
      <p:ext uri="{BB962C8B-B14F-4D97-AF65-F5344CB8AC3E}">
        <p14:creationId xmlns:p14="http://schemas.microsoft.com/office/powerpoint/2010/main" val="730908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591E0-1205-4ED7-A229-D05E341661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4386B0-7AFD-4E9A-BA71-F164BAC089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A8DFC-DC7F-4BEE-A341-5F7F730C74F2}"/>
              </a:ext>
            </a:extLst>
          </p:cNvPr>
          <p:cNvSpPr>
            <a:spLocks noGrp="1"/>
          </p:cNvSpPr>
          <p:nvPr>
            <p:ph type="dt" sz="half" idx="10"/>
          </p:nvPr>
        </p:nvSpPr>
        <p:spPr/>
        <p:txBody>
          <a:bodyPr/>
          <a:lstStyle/>
          <a:p>
            <a:fld id="{50012956-0173-4285-AF12-5FE6DEC7B59C}" type="datetimeFigureOut">
              <a:rPr lang="en-US" smtClean="0"/>
              <a:t>2/1/2023</a:t>
            </a:fld>
            <a:endParaRPr lang="en-US"/>
          </a:p>
        </p:txBody>
      </p:sp>
      <p:sp>
        <p:nvSpPr>
          <p:cNvPr id="5" name="Footer Placeholder 4">
            <a:extLst>
              <a:ext uri="{FF2B5EF4-FFF2-40B4-BE49-F238E27FC236}">
                <a16:creationId xmlns:a16="http://schemas.microsoft.com/office/drawing/2014/main" id="{5ADBD705-F1AD-4A67-A4F0-A517C1F613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BFE69-160F-47D7-A1E0-5CDBB276238C}"/>
              </a:ext>
            </a:extLst>
          </p:cNvPr>
          <p:cNvSpPr>
            <a:spLocks noGrp="1"/>
          </p:cNvSpPr>
          <p:nvPr>
            <p:ph type="sldNum" sz="quarter" idx="12"/>
          </p:nvPr>
        </p:nvSpPr>
        <p:spPr/>
        <p:txBody>
          <a:bodyPr/>
          <a:lstStyle/>
          <a:p>
            <a:fld id="{A70E6492-9AF7-4AEF-AD20-C7CD5928BB90}" type="slidenum">
              <a:rPr lang="en-US" smtClean="0"/>
              <a:t>‹#›</a:t>
            </a:fld>
            <a:endParaRPr lang="en-US"/>
          </a:p>
        </p:txBody>
      </p:sp>
    </p:spTree>
    <p:extLst>
      <p:ext uri="{BB962C8B-B14F-4D97-AF65-F5344CB8AC3E}">
        <p14:creationId xmlns:p14="http://schemas.microsoft.com/office/powerpoint/2010/main" val="3221503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8E427-0CE8-48E5-981D-E0E975D605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5BEA0B-FA99-44A3-AB02-D683D70CAD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89D317-1884-4E28-AB5E-4CF7CBCCEA25}"/>
              </a:ext>
            </a:extLst>
          </p:cNvPr>
          <p:cNvSpPr>
            <a:spLocks noGrp="1"/>
          </p:cNvSpPr>
          <p:nvPr>
            <p:ph type="dt" sz="half" idx="10"/>
          </p:nvPr>
        </p:nvSpPr>
        <p:spPr/>
        <p:txBody>
          <a:bodyPr/>
          <a:lstStyle/>
          <a:p>
            <a:fld id="{50012956-0173-4285-AF12-5FE6DEC7B59C}" type="datetimeFigureOut">
              <a:rPr lang="en-US" smtClean="0"/>
              <a:t>2/1/2023</a:t>
            </a:fld>
            <a:endParaRPr lang="en-US"/>
          </a:p>
        </p:txBody>
      </p:sp>
      <p:sp>
        <p:nvSpPr>
          <p:cNvPr id="5" name="Footer Placeholder 4">
            <a:extLst>
              <a:ext uri="{FF2B5EF4-FFF2-40B4-BE49-F238E27FC236}">
                <a16:creationId xmlns:a16="http://schemas.microsoft.com/office/drawing/2014/main" id="{DDA67471-05C5-4CF9-BB29-3FD2F5225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BD604-83EC-477D-960B-41DD3C64DDBD}"/>
              </a:ext>
            </a:extLst>
          </p:cNvPr>
          <p:cNvSpPr>
            <a:spLocks noGrp="1"/>
          </p:cNvSpPr>
          <p:nvPr>
            <p:ph type="sldNum" sz="quarter" idx="12"/>
          </p:nvPr>
        </p:nvSpPr>
        <p:spPr/>
        <p:txBody>
          <a:bodyPr/>
          <a:lstStyle/>
          <a:p>
            <a:fld id="{A70E6492-9AF7-4AEF-AD20-C7CD5928BB90}" type="slidenum">
              <a:rPr lang="en-US" smtClean="0"/>
              <a:t>‹#›</a:t>
            </a:fld>
            <a:endParaRPr lang="en-US"/>
          </a:p>
        </p:txBody>
      </p:sp>
    </p:spTree>
    <p:extLst>
      <p:ext uri="{BB962C8B-B14F-4D97-AF65-F5344CB8AC3E}">
        <p14:creationId xmlns:p14="http://schemas.microsoft.com/office/powerpoint/2010/main" val="8263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E6EC-CE69-44BE-B84D-5615E896E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A84BF2-478E-4690-AF74-2E1C23EE4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8F73F-3AB9-47D3-A21C-9D8D248371E2}"/>
              </a:ext>
            </a:extLst>
          </p:cNvPr>
          <p:cNvSpPr>
            <a:spLocks noGrp="1"/>
          </p:cNvSpPr>
          <p:nvPr>
            <p:ph type="dt" sz="half" idx="10"/>
          </p:nvPr>
        </p:nvSpPr>
        <p:spPr/>
        <p:txBody>
          <a:bodyPr/>
          <a:lstStyle/>
          <a:p>
            <a:fld id="{50012956-0173-4285-AF12-5FE6DEC7B59C}" type="datetimeFigureOut">
              <a:rPr lang="en-US" smtClean="0"/>
              <a:t>2/1/2023</a:t>
            </a:fld>
            <a:endParaRPr lang="en-US"/>
          </a:p>
        </p:txBody>
      </p:sp>
      <p:sp>
        <p:nvSpPr>
          <p:cNvPr id="5" name="Footer Placeholder 4">
            <a:extLst>
              <a:ext uri="{FF2B5EF4-FFF2-40B4-BE49-F238E27FC236}">
                <a16:creationId xmlns:a16="http://schemas.microsoft.com/office/drawing/2014/main" id="{50D8E468-6CEE-43D6-A27C-6F58ACFFA3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2EE94-BBF6-4D02-814B-295429D74DCC}"/>
              </a:ext>
            </a:extLst>
          </p:cNvPr>
          <p:cNvSpPr>
            <a:spLocks noGrp="1"/>
          </p:cNvSpPr>
          <p:nvPr>
            <p:ph type="sldNum" sz="quarter" idx="12"/>
          </p:nvPr>
        </p:nvSpPr>
        <p:spPr/>
        <p:txBody>
          <a:bodyPr/>
          <a:lstStyle/>
          <a:p>
            <a:fld id="{A70E6492-9AF7-4AEF-AD20-C7CD5928BB90}" type="slidenum">
              <a:rPr lang="en-US" smtClean="0"/>
              <a:t>‹#›</a:t>
            </a:fld>
            <a:endParaRPr lang="en-US"/>
          </a:p>
        </p:txBody>
      </p:sp>
    </p:spTree>
    <p:extLst>
      <p:ext uri="{BB962C8B-B14F-4D97-AF65-F5344CB8AC3E}">
        <p14:creationId xmlns:p14="http://schemas.microsoft.com/office/powerpoint/2010/main" val="273327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9B599-AA41-4116-9F21-0C103E3D5B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5BBA66-0A49-4153-B829-250632829A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EDDF36-C241-4558-B7F8-CCFF68AF7B58}"/>
              </a:ext>
            </a:extLst>
          </p:cNvPr>
          <p:cNvSpPr>
            <a:spLocks noGrp="1"/>
          </p:cNvSpPr>
          <p:nvPr>
            <p:ph type="dt" sz="half" idx="10"/>
          </p:nvPr>
        </p:nvSpPr>
        <p:spPr/>
        <p:txBody>
          <a:bodyPr/>
          <a:lstStyle/>
          <a:p>
            <a:fld id="{50012956-0173-4285-AF12-5FE6DEC7B59C}" type="datetimeFigureOut">
              <a:rPr lang="en-US" smtClean="0"/>
              <a:t>2/1/2023</a:t>
            </a:fld>
            <a:endParaRPr lang="en-US"/>
          </a:p>
        </p:txBody>
      </p:sp>
      <p:sp>
        <p:nvSpPr>
          <p:cNvPr id="5" name="Footer Placeholder 4">
            <a:extLst>
              <a:ext uri="{FF2B5EF4-FFF2-40B4-BE49-F238E27FC236}">
                <a16:creationId xmlns:a16="http://schemas.microsoft.com/office/drawing/2014/main" id="{A3315ABC-8EB8-44A2-914D-341E3B6E1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F956E-296F-4517-A0A0-1B4613C8FC56}"/>
              </a:ext>
            </a:extLst>
          </p:cNvPr>
          <p:cNvSpPr>
            <a:spLocks noGrp="1"/>
          </p:cNvSpPr>
          <p:nvPr>
            <p:ph type="sldNum" sz="quarter" idx="12"/>
          </p:nvPr>
        </p:nvSpPr>
        <p:spPr/>
        <p:txBody>
          <a:bodyPr/>
          <a:lstStyle/>
          <a:p>
            <a:fld id="{A70E6492-9AF7-4AEF-AD20-C7CD5928BB90}" type="slidenum">
              <a:rPr lang="en-US" smtClean="0"/>
              <a:t>‹#›</a:t>
            </a:fld>
            <a:endParaRPr lang="en-US"/>
          </a:p>
        </p:txBody>
      </p:sp>
    </p:spTree>
    <p:extLst>
      <p:ext uri="{BB962C8B-B14F-4D97-AF65-F5344CB8AC3E}">
        <p14:creationId xmlns:p14="http://schemas.microsoft.com/office/powerpoint/2010/main" val="73931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19C9-DA4A-4BA8-AE31-C6B74A2E65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A72D5A-826C-4EA0-86C0-9DF2B2FB5A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F10092-9C70-423F-BE59-DB086605C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D3227C-7D9A-4C26-81EC-CA8AFEC8B5F2}"/>
              </a:ext>
            </a:extLst>
          </p:cNvPr>
          <p:cNvSpPr>
            <a:spLocks noGrp="1"/>
          </p:cNvSpPr>
          <p:nvPr>
            <p:ph type="dt" sz="half" idx="10"/>
          </p:nvPr>
        </p:nvSpPr>
        <p:spPr/>
        <p:txBody>
          <a:bodyPr/>
          <a:lstStyle/>
          <a:p>
            <a:fld id="{50012956-0173-4285-AF12-5FE6DEC7B59C}" type="datetimeFigureOut">
              <a:rPr lang="en-US" smtClean="0"/>
              <a:t>2/1/2023</a:t>
            </a:fld>
            <a:endParaRPr lang="en-US"/>
          </a:p>
        </p:txBody>
      </p:sp>
      <p:sp>
        <p:nvSpPr>
          <p:cNvPr id="6" name="Footer Placeholder 5">
            <a:extLst>
              <a:ext uri="{FF2B5EF4-FFF2-40B4-BE49-F238E27FC236}">
                <a16:creationId xmlns:a16="http://schemas.microsoft.com/office/drawing/2014/main" id="{FFA38A73-F6E9-4124-8E3C-D85B23877E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25B82B-DE85-4779-9AAB-5D366F90201A}"/>
              </a:ext>
            </a:extLst>
          </p:cNvPr>
          <p:cNvSpPr>
            <a:spLocks noGrp="1"/>
          </p:cNvSpPr>
          <p:nvPr>
            <p:ph type="sldNum" sz="quarter" idx="12"/>
          </p:nvPr>
        </p:nvSpPr>
        <p:spPr/>
        <p:txBody>
          <a:bodyPr/>
          <a:lstStyle/>
          <a:p>
            <a:fld id="{A70E6492-9AF7-4AEF-AD20-C7CD5928BB90}" type="slidenum">
              <a:rPr lang="en-US" smtClean="0"/>
              <a:t>‹#›</a:t>
            </a:fld>
            <a:endParaRPr lang="en-US"/>
          </a:p>
        </p:txBody>
      </p:sp>
    </p:spTree>
    <p:extLst>
      <p:ext uri="{BB962C8B-B14F-4D97-AF65-F5344CB8AC3E}">
        <p14:creationId xmlns:p14="http://schemas.microsoft.com/office/powerpoint/2010/main" val="4158171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EA47-FEAA-4005-B64B-4B1B6FC6FC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939330-2DC5-4BC9-8E42-70D57C40F5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F0AD44-B4F3-4420-82A6-CCAB88E0C0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72E024-FC27-4F4E-B987-5DF4D260DD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E91CD6-3438-41D7-9EF3-E35EA90500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9CC95F-7CB4-4A0E-8FDE-962D790201B3}"/>
              </a:ext>
            </a:extLst>
          </p:cNvPr>
          <p:cNvSpPr>
            <a:spLocks noGrp="1"/>
          </p:cNvSpPr>
          <p:nvPr>
            <p:ph type="dt" sz="half" idx="10"/>
          </p:nvPr>
        </p:nvSpPr>
        <p:spPr/>
        <p:txBody>
          <a:bodyPr/>
          <a:lstStyle/>
          <a:p>
            <a:fld id="{50012956-0173-4285-AF12-5FE6DEC7B59C}" type="datetimeFigureOut">
              <a:rPr lang="en-US" smtClean="0"/>
              <a:t>2/1/2023</a:t>
            </a:fld>
            <a:endParaRPr lang="en-US"/>
          </a:p>
        </p:txBody>
      </p:sp>
      <p:sp>
        <p:nvSpPr>
          <p:cNvPr id="8" name="Footer Placeholder 7">
            <a:extLst>
              <a:ext uri="{FF2B5EF4-FFF2-40B4-BE49-F238E27FC236}">
                <a16:creationId xmlns:a16="http://schemas.microsoft.com/office/drawing/2014/main" id="{F513D7D5-863D-4474-8540-5525700B77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EC72DD-CAF7-4938-9F08-61D737FF088C}"/>
              </a:ext>
            </a:extLst>
          </p:cNvPr>
          <p:cNvSpPr>
            <a:spLocks noGrp="1"/>
          </p:cNvSpPr>
          <p:nvPr>
            <p:ph type="sldNum" sz="quarter" idx="12"/>
          </p:nvPr>
        </p:nvSpPr>
        <p:spPr/>
        <p:txBody>
          <a:bodyPr/>
          <a:lstStyle/>
          <a:p>
            <a:fld id="{A70E6492-9AF7-4AEF-AD20-C7CD5928BB90}" type="slidenum">
              <a:rPr lang="en-US" smtClean="0"/>
              <a:t>‹#›</a:t>
            </a:fld>
            <a:endParaRPr lang="en-US"/>
          </a:p>
        </p:txBody>
      </p:sp>
    </p:spTree>
    <p:extLst>
      <p:ext uri="{BB962C8B-B14F-4D97-AF65-F5344CB8AC3E}">
        <p14:creationId xmlns:p14="http://schemas.microsoft.com/office/powerpoint/2010/main" val="69946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0ADE8-8082-4031-B6D3-AE976F3C4E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46B3F3-500B-4A51-A965-EC7C615E6972}"/>
              </a:ext>
            </a:extLst>
          </p:cNvPr>
          <p:cNvSpPr>
            <a:spLocks noGrp="1"/>
          </p:cNvSpPr>
          <p:nvPr>
            <p:ph type="dt" sz="half" idx="10"/>
          </p:nvPr>
        </p:nvSpPr>
        <p:spPr/>
        <p:txBody>
          <a:bodyPr/>
          <a:lstStyle/>
          <a:p>
            <a:fld id="{50012956-0173-4285-AF12-5FE6DEC7B59C}" type="datetimeFigureOut">
              <a:rPr lang="en-US" smtClean="0"/>
              <a:t>2/1/2023</a:t>
            </a:fld>
            <a:endParaRPr lang="en-US"/>
          </a:p>
        </p:txBody>
      </p:sp>
      <p:sp>
        <p:nvSpPr>
          <p:cNvPr id="4" name="Footer Placeholder 3">
            <a:extLst>
              <a:ext uri="{FF2B5EF4-FFF2-40B4-BE49-F238E27FC236}">
                <a16:creationId xmlns:a16="http://schemas.microsoft.com/office/drawing/2014/main" id="{38A3AB7F-6D7D-4998-A8F3-AFAF7FC19F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DFB4-19ED-4DEF-863F-A9ED91009EEB}"/>
              </a:ext>
            </a:extLst>
          </p:cNvPr>
          <p:cNvSpPr>
            <a:spLocks noGrp="1"/>
          </p:cNvSpPr>
          <p:nvPr>
            <p:ph type="sldNum" sz="quarter" idx="12"/>
          </p:nvPr>
        </p:nvSpPr>
        <p:spPr/>
        <p:txBody>
          <a:bodyPr/>
          <a:lstStyle/>
          <a:p>
            <a:fld id="{A70E6492-9AF7-4AEF-AD20-C7CD5928BB90}" type="slidenum">
              <a:rPr lang="en-US" smtClean="0"/>
              <a:t>‹#›</a:t>
            </a:fld>
            <a:endParaRPr lang="en-US"/>
          </a:p>
        </p:txBody>
      </p:sp>
    </p:spTree>
    <p:extLst>
      <p:ext uri="{BB962C8B-B14F-4D97-AF65-F5344CB8AC3E}">
        <p14:creationId xmlns:p14="http://schemas.microsoft.com/office/powerpoint/2010/main" val="374695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2B9AA3-4AA4-4D4B-8308-19403550E4C0}"/>
              </a:ext>
            </a:extLst>
          </p:cNvPr>
          <p:cNvSpPr>
            <a:spLocks noGrp="1"/>
          </p:cNvSpPr>
          <p:nvPr>
            <p:ph type="dt" sz="half" idx="10"/>
          </p:nvPr>
        </p:nvSpPr>
        <p:spPr/>
        <p:txBody>
          <a:bodyPr/>
          <a:lstStyle/>
          <a:p>
            <a:fld id="{50012956-0173-4285-AF12-5FE6DEC7B59C}" type="datetimeFigureOut">
              <a:rPr lang="en-US" smtClean="0"/>
              <a:t>2/1/2023</a:t>
            </a:fld>
            <a:endParaRPr lang="en-US"/>
          </a:p>
        </p:txBody>
      </p:sp>
      <p:sp>
        <p:nvSpPr>
          <p:cNvPr id="3" name="Footer Placeholder 2">
            <a:extLst>
              <a:ext uri="{FF2B5EF4-FFF2-40B4-BE49-F238E27FC236}">
                <a16:creationId xmlns:a16="http://schemas.microsoft.com/office/drawing/2014/main" id="{9114DF8F-572F-4872-8EC8-EEF6A94FAA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09EDAE-CC73-4512-B26B-6BD66410C94C}"/>
              </a:ext>
            </a:extLst>
          </p:cNvPr>
          <p:cNvSpPr>
            <a:spLocks noGrp="1"/>
          </p:cNvSpPr>
          <p:nvPr>
            <p:ph type="sldNum" sz="quarter" idx="12"/>
          </p:nvPr>
        </p:nvSpPr>
        <p:spPr/>
        <p:txBody>
          <a:bodyPr/>
          <a:lstStyle/>
          <a:p>
            <a:fld id="{A70E6492-9AF7-4AEF-AD20-C7CD5928BB90}" type="slidenum">
              <a:rPr lang="en-US" smtClean="0"/>
              <a:t>‹#›</a:t>
            </a:fld>
            <a:endParaRPr lang="en-US"/>
          </a:p>
        </p:txBody>
      </p:sp>
    </p:spTree>
    <p:extLst>
      <p:ext uri="{BB962C8B-B14F-4D97-AF65-F5344CB8AC3E}">
        <p14:creationId xmlns:p14="http://schemas.microsoft.com/office/powerpoint/2010/main" val="34171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7EB5-0723-4E57-BC17-B4BCE02B3D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F13B3F-3D11-430F-8682-041A9EB28D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4AD9A9-277D-4625-BDA5-DDDFAAFB67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F40B10-2D02-46C4-87A4-7DE30190C3BB}"/>
              </a:ext>
            </a:extLst>
          </p:cNvPr>
          <p:cNvSpPr>
            <a:spLocks noGrp="1"/>
          </p:cNvSpPr>
          <p:nvPr>
            <p:ph type="dt" sz="half" idx="10"/>
          </p:nvPr>
        </p:nvSpPr>
        <p:spPr/>
        <p:txBody>
          <a:bodyPr/>
          <a:lstStyle/>
          <a:p>
            <a:fld id="{50012956-0173-4285-AF12-5FE6DEC7B59C}" type="datetimeFigureOut">
              <a:rPr lang="en-US" smtClean="0"/>
              <a:t>2/1/2023</a:t>
            </a:fld>
            <a:endParaRPr lang="en-US"/>
          </a:p>
        </p:txBody>
      </p:sp>
      <p:sp>
        <p:nvSpPr>
          <p:cNvPr id="6" name="Footer Placeholder 5">
            <a:extLst>
              <a:ext uri="{FF2B5EF4-FFF2-40B4-BE49-F238E27FC236}">
                <a16:creationId xmlns:a16="http://schemas.microsoft.com/office/drawing/2014/main" id="{BBC2D04E-E726-4F82-902C-5FEE37CE05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F46CB-E3A4-4976-A20E-BF787B072456}"/>
              </a:ext>
            </a:extLst>
          </p:cNvPr>
          <p:cNvSpPr>
            <a:spLocks noGrp="1"/>
          </p:cNvSpPr>
          <p:nvPr>
            <p:ph type="sldNum" sz="quarter" idx="12"/>
          </p:nvPr>
        </p:nvSpPr>
        <p:spPr/>
        <p:txBody>
          <a:bodyPr/>
          <a:lstStyle/>
          <a:p>
            <a:fld id="{A70E6492-9AF7-4AEF-AD20-C7CD5928BB90}" type="slidenum">
              <a:rPr lang="en-US" smtClean="0"/>
              <a:t>‹#›</a:t>
            </a:fld>
            <a:endParaRPr lang="en-US"/>
          </a:p>
        </p:txBody>
      </p:sp>
    </p:spTree>
    <p:extLst>
      <p:ext uri="{BB962C8B-B14F-4D97-AF65-F5344CB8AC3E}">
        <p14:creationId xmlns:p14="http://schemas.microsoft.com/office/powerpoint/2010/main" val="168691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C7C7-7634-4F8B-83D8-448B064EB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713062-1122-469F-8542-26D414A839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85AF86-1359-4EAC-A55C-65F051BF7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9301D9-2482-46CE-8B84-E72C95EEC69D}"/>
              </a:ext>
            </a:extLst>
          </p:cNvPr>
          <p:cNvSpPr>
            <a:spLocks noGrp="1"/>
          </p:cNvSpPr>
          <p:nvPr>
            <p:ph type="dt" sz="half" idx="10"/>
          </p:nvPr>
        </p:nvSpPr>
        <p:spPr/>
        <p:txBody>
          <a:bodyPr/>
          <a:lstStyle/>
          <a:p>
            <a:fld id="{50012956-0173-4285-AF12-5FE6DEC7B59C}" type="datetimeFigureOut">
              <a:rPr lang="en-US" smtClean="0"/>
              <a:t>2/1/2023</a:t>
            </a:fld>
            <a:endParaRPr lang="en-US"/>
          </a:p>
        </p:txBody>
      </p:sp>
      <p:sp>
        <p:nvSpPr>
          <p:cNvPr id="6" name="Footer Placeholder 5">
            <a:extLst>
              <a:ext uri="{FF2B5EF4-FFF2-40B4-BE49-F238E27FC236}">
                <a16:creationId xmlns:a16="http://schemas.microsoft.com/office/drawing/2014/main" id="{DEF9020E-FADF-4F70-B260-B6B1CFA3E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AFEEF2-6253-41C8-AF8B-D4A14B7B1AB0}"/>
              </a:ext>
            </a:extLst>
          </p:cNvPr>
          <p:cNvSpPr>
            <a:spLocks noGrp="1"/>
          </p:cNvSpPr>
          <p:nvPr>
            <p:ph type="sldNum" sz="quarter" idx="12"/>
          </p:nvPr>
        </p:nvSpPr>
        <p:spPr/>
        <p:txBody>
          <a:bodyPr/>
          <a:lstStyle/>
          <a:p>
            <a:fld id="{A70E6492-9AF7-4AEF-AD20-C7CD5928BB90}" type="slidenum">
              <a:rPr lang="en-US" smtClean="0"/>
              <a:t>‹#›</a:t>
            </a:fld>
            <a:endParaRPr lang="en-US"/>
          </a:p>
        </p:txBody>
      </p:sp>
    </p:spTree>
    <p:extLst>
      <p:ext uri="{BB962C8B-B14F-4D97-AF65-F5344CB8AC3E}">
        <p14:creationId xmlns:p14="http://schemas.microsoft.com/office/powerpoint/2010/main" val="1849509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A187AF-9AE7-4430-9553-05E91D6F30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987CD9-5A8F-459F-AF49-FAC67AD564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A73CB-43E2-44DF-921C-C87035AEB8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12956-0173-4285-AF12-5FE6DEC7B59C}" type="datetimeFigureOut">
              <a:rPr lang="en-US" smtClean="0"/>
              <a:t>2/1/2023</a:t>
            </a:fld>
            <a:endParaRPr lang="en-US"/>
          </a:p>
        </p:txBody>
      </p:sp>
      <p:sp>
        <p:nvSpPr>
          <p:cNvPr id="5" name="Footer Placeholder 4">
            <a:extLst>
              <a:ext uri="{FF2B5EF4-FFF2-40B4-BE49-F238E27FC236}">
                <a16:creationId xmlns:a16="http://schemas.microsoft.com/office/drawing/2014/main" id="{AF8A1B45-EFDA-4DB7-B177-7CD920CBE6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9FC12C-1285-470B-9E28-E913D4E17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E6492-9AF7-4AEF-AD20-C7CD5928BB90}" type="slidenum">
              <a:rPr lang="en-US" smtClean="0"/>
              <a:t>‹#›</a:t>
            </a:fld>
            <a:endParaRPr lang="en-US"/>
          </a:p>
        </p:txBody>
      </p:sp>
    </p:spTree>
    <p:extLst>
      <p:ext uri="{BB962C8B-B14F-4D97-AF65-F5344CB8AC3E}">
        <p14:creationId xmlns:p14="http://schemas.microsoft.com/office/powerpoint/2010/main" val="1857137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vinaylal.wordpress.com/2021/01/30/the-assassins-of-gandhis-memory/"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4A14-32D2-52C5-4B4D-53DDC5A87029}"/>
              </a:ext>
            </a:extLst>
          </p:cNvPr>
          <p:cNvSpPr>
            <a:spLocks noGrp="1"/>
          </p:cNvSpPr>
          <p:nvPr>
            <p:ph type="ctrTitle"/>
          </p:nvPr>
        </p:nvSpPr>
        <p:spPr/>
        <p:txBody>
          <a:bodyPr/>
          <a:lstStyle/>
          <a:p>
            <a:r>
              <a:rPr lang="en-US" dirty="0"/>
              <a:t>Savarkar and Hindutva</a:t>
            </a:r>
          </a:p>
        </p:txBody>
      </p:sp>
      <p:sp>
        <p:nvSpPr>
          <p:cNvPr id="3" name="Subtitle 2">
            <a:extLst>
              <a:ext uri="{FF2B5EF4-FFF2-40B4-BE49-F238E27FC236}">
                <a16:creationId xmlns:a16="http://schemas.microsoft.com/office/drawing/2014/main" id="{6E595D08-D382-6798-4B23-DCF55E22C1B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046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65F95-4788-462A-B735-02B21680A4DD}"/>
              </a:ext>
            </a:extLst>
          </p:cNvPr>
          <p:cNvSpPr>
            <a:spLocks noGrp="1"/>
          </p:cNvSpPr>
          <p:nvPr>
            <p:ph type="title"/>
          </p:nvPr>
        </p:nvSpPr>
        <p:spPr>
          <a:xfrm>
            <a:off x="838200" y="1"/>
            <a:ext cx="10515600" cy="1390649"/>
          </a:xfrm>
        </p:spPr>
        <p:txBody>
          <a:bodyPr/>
          <a:lstStyle/>
          <a:p>
            <a:r>
              <a:rPr lang="en-US" i="1" dirty="0"/>
              <a:t>Hindutva </a:t>
            </a:r>
            <a:r>
              <a:rPr lang="en-US" dirty="0"/>
              <a:t>Context: Upper Caste Hegemony</a:t>
            </a:r>
          </a:p>
        </p:txBody>
      </p:sp>
      <p:sp>
        <p:nvSpPr>
          <p:cNvPr id="3" name="Content Placeholder 2">
            <a:extLst>
              <a:ext uri="{FF2B5EF4-FFF2-40B4-BE49-F238E27FC236}">
                <a16:creationId xmlns:a16="http://schemas.microsoft.com/office/drawing/2014/main" id="{4BC8720F-FB56-4098-8D55-7CBF98553516}"/>
              </a:ext>
            </a:extLst>
          </p:cNvPr>
          <p:cNvSpPr>
            <a:spLocks noGrp="1"/>
          </p:cNvSpPr>
          <p:nvPr>
            <p:ph idx="1"/>
          </p:nvPr>
        </p:nvSpPr>
        <p:spPr>
          <a:xfrm>
            <a:off x="85725" y="1485900"/>
            <a:ext cx="11925299" cy="5276849"/>
          </a:xfrm>
        </p:spPr>
        <p:txBody>
          <a:bodyPr>
            <a:normAutofit/>
          </a:bodyPr>
          <a:lstStyle/>
          <a:p>
            <a:r>
              <a:rPr lang="en-US" dirty="0"/>
              <a:t>The period preceding the publication of the book saw many challenges to upper caste, upper class, hegemony in society and politics.  Savarkar’s is an </a:t>
            </a:r>
            <a:r>
              <a:rPr lang="en-US" b="1" dirty="0"/>
              <a:t>attempt to counter the challenges to Brahmanical superiority</a:t>
            </a:r>
          </a:p>
          <a:p>
            <a:pPr lvl="1"/>
            <a:r>
              <a:rPr lang="en-US" dirty="0"/>
              <a:t>1918-19 The colonial government sets up the SOUTHBOROUGH committee to consider political reforms.  Bhimrao AMBEDKAR, a DALIT (untouchable) who had just returned with academic and legal degrees from the USA and the UK</a:t>
            </a:r>
          </a:p>
          <a:p>
            <a:pPr lvl="1"/>
            <a:r>
              <a:rPr lang="en-US" dirty="0"/>
              <a:t>AMBEDKAR recommends that there be separate electorates and reserved seats for untouchables in the proposed reforms</a:t>
            </a:r>
          </a:p>
          <a:p>
            <a:pPr lvl="1"/>
            <a:r>
              <a:rPr lang="en-US" dirty="0"/>
              <a:t>Dalit groups attracted to BUDDHISM because of its egalitarian ideas, Ambedkar later converts to Buddhism himself</a:t>
            </a:r>
          </a:p>
          <a:p>
            <a:r>
              <a:rPr lang="en-US" dirty="0"/>
              <a:t>Savarkar’s book actually celebrates the caste system, e.g., one of the “Institutions in </a:t>
            </a:r>
            <a:r>
              <a:rPr lang="en-US" dirty="0" err="1"/>
              <a:t>favour</a:t>
            </a:r>
            <a:r>
              <a:rPr lang="en-US" dirty="0"/>
              <a:t> of Nationality” (13)  or contributing to the “Bond of Common Blood” among Hindus (31)</a:t>
            </a:r>
          </a:p>
        </p:txBody>
      </p:sp>
    </p:spTree>
    <p:extLst>
      <p:ext uri="{BB962C8B-B14F-4D97-AF65-F5344CB8AC3E}">
        <p14:creationId xmlns:p14="http://schemas.microsoft.com/office/powerpoint/2010/main" val="350472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DB54E-3D8E-4D4A-B99A-AD4CDDC5BBC6}"/>
              </a:ext>
            </a:extLst>
          </p:cNvPr>
          <p:cNvSpPr>
            <a:spLocks noGrp="1"/>
          </p:cNvSpPr>
          <p:nvPr>
            <p:ph type="title"/>
          </p:nvPr>
        </p:nvSpPr>
        <p:spPr>
          <a:xfrm>
            <a:off x="838200" y="1"/>
            <a:ext cx="10515600" cy="1184365"/>
          </a:xfrm>
        </p:spPr>
        <p:txBody>
          <a:bodyPr/>
          <a:lstStyle/>
          <a:p>
            <a:r>
              <a:rPr lang="en-US" i="1" dirty="0"/>
              <a:t>Hindutva </a:t>
            </a:r>
            <a:r>
              <a:rPr lang="en-US" dirty="0"/>
              <a:t>Context:  Regional Identities</a:t>
            </a:r>
          </a:p>
        </p:txBody>
      </p:sp>
      <p:sp>
        <p:nvSpPr>
          <p:cNvPr id="3" name="Content Placeholder 2">
            <a:extLst>
              <a:ext uri="{FF2B5EF4-FFF2-40B4-BE49-F238E27FC236}">
                <a16:creationId xmlns:a16="http://schemas.microsoft.com/office/drawing/2014/main" id="{93621B6E-01AC-4E9C-BACF-815A6E955136}"/>
              </a:ext>
            </a:extLst>
          </p:cNvPr>
          <p:cNvSpPr>
            <a:spLocks noGrp="1"/>
          </p:cNvSpPr>
          <p:nvPr>
            <p:ph idx="1"/>
          </p:nvPr>
        </p:nvSpPr>
        <p:spPr>
          <a:xfrm>
            <a:off x="124287" y="1251751"/>
            <a:ext cx="11629748" cy="5539666"/>
          </a:xfrm>
        </p:spPr>
        <p:txBody>
          <a:bodyPr>
            <a:normAutofit/>
          </a:bodyPr>
          <a:lstStyle/>
          <a:p>
            <a:r>
              <a:rPr lang="en-US" dirty="0"/>
              <a:t>Many social groups in early 20</a:t>
            </a:r>
            <a:r>
              <a:rPr lang="en-US" baseline="30000" dirty="0"/>
              <a:t>th</a:t>
            </a:r>
            <a:r>
              <a:rPr lang="en-US" dirty="0"/>
              <a:t> India were refusing to follow the lead of upper caste elites, or allowing them to speak for them</a:t>
            </a:r>
          </a:p>
          <a:p>
            <a:r>
              <a:rPr lang="en-US" dirty="0"/>
              <a:t>e.g., in Punjab, </a:t>
            </a:r>
            <a:r>
              <a:rPr lang="en-US" b="1" dirty="0"/>
              <a:t>Sikhs</a:t>
            </a:r>
            <a:r>
              <a:rPr lang="en-US" dirty="0"/>
              <a:t> (follower of a 15</a:t>
            </a:r>
            <a:r>
              <a:rPr lang="en-US" baseline="30000" dirty="0"/>
              <a:t>th</a:t>
            </a:r>
            <a:r>
              <a:rPr lang="en-US" dirty="0"/>
              <a:t> C religion, formalized in 17</a:t>
            </a:r>
            <a:r>
              <a:rPr lang="en-US" baseline="30000" dirty="0"/>
              <a:t>th</a:t>
            </a:r>
            <a:r>
              <a:rPr lang="en-US" dirty="0"/>
              <a:t> C, blending Hindu and Muslim devotional ideas and practices) were asserting their distinct identity</a:t>
            </a:r>
          </a:p>
          <a:p>
            <a:pPr lvl="1"/>
            <a:r>
              <a:rPr lang="en-US" dirty="0"/>
              <a:t>In 1898, </a:t>
            </a:r>
            <a:r>
              <a:rPr lang="en-US" i="1" dirty="0"/>
              <a:t>We Are Not Hindu</a:t>
            </a:r>
            <a:r>
              <a:rPr lang="en-US" dirty="0"/>
              <a:t> published by Kahn Singh Nabha, a Sikh activist</a:t>
            </a:r>
          </a:p>
          <a:p>
            <a:pPr lvl="1"/>
            <a:r>
              <a:rPr lang="en-US" dirty="0"/>
              <a:t>In 1920, a separate political party representing Sikhs was created, called the AKALI DAL </a:t>
            </a:r>
          </a:p>
          <a:p>
            <a:r>
              <a:rPr lang="en-US" b="1" dirty="0"/>
              <a:t>Once different social and religious groups in India begin to ask for representation, the entire notion of a “Hindu majority” – the source of Hindu Nationalism’s power – disappears! </a:t>
            </a:r>
          </a:p>
          <a:p>
            <a:r>
              <a:rPr lang="en-US" dirty="0"/>
              <a:t>That is the reason for Savarkar’s desperate attempts to distance </a:t>
            </a:r>
            <a:r>
              <a:rPr lang="en-US" i="1" dirty="0"/>
              <a:t>HINDUTVA </a:t>
            </a:r>
            <a:r>
              <a:rPr lang="en-US" dirty="0"/>
              <a:t>from HINDUISM and spends p. 46-49 to convince readers that regardless of their religious beliefs Sikhs too are Hindus</a:t>
            </a:r>
          </a:p>
        </p:txBody>
      </p:sp>
    </p:spTree>
    <p:extLst>
      <p:ext uri="{BB962C8B-B14F-4D97-AF65-F5344CB8AC3E}">
        <p14:creationId xmlns:p14="http://schemas.microsoft.com/office/powerpoint/2010/main" val="1822211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6393-5571-47AC-BA34-65EB88A90450}"/>
              </a:ext>
            </a:extLst>
          </p:cNvPr>
          <p:cNvSpPr>
            <a:spLocks noGrp="1"/>
          </p:cNvSpPr>
          <p:nvPr>
            <p:ph type="title"/>
          </p:nvPr>
        </p:nvSpPr>
        <p:spPr>
          <a:xfrm>
            <a:off x="838200" y="1"/>
            <a:ext cx="10515600" cy="1227907"/>
          </a:xfrm>
        </p:spPr>
        <p:txBody>
          <a:bodyPr/>
          <a:lstStyle/>
          <a:p>
            <a:r>
              <a:rPr lang="en-US" dirty="0"/>
              <a:t>State-Centric Nationalism and Violence</a:t>
            </a:r>
          </a:p>
        </p:txBody>
      </p:sp>
      <p:sp>
        <p:nvSpPr>
          <p:cNvPr id="3" name="Content Placeholder 2">
            <a:extLst>
              <a:ext uri="{FF2B5EF4-FFF2-40B4-BE49-F238E27FC236}">
                <a16:creationId xmlns:a16="http://schemas.microsoft.com/office/drawing/2014/main" id="{F3877445-92FB-41D5-A963-89453515117F}"/>
              </a:ext>
            </a:extLst>
          </p:cNvPr>
          <p:cNvSpPr>
            <a:spLocks noGrp="1"/>
          </p:cNvSpPr>
          <p:nvPr>
            <p:ph idx="1"/>
          </p:nvPr>
        </p:nvSpPr>
        <p:spPr>
          <a:xfrm>
            <a:off x="113211" y="1227908"/>
            <a:ext cx="11956869" cy="5630091"/>
          </a:xfrm>
        </p:spPr>
        <p:txBody>
          <a:bodyPr>
            <a:normAutofit/>
          </a:bodyPr>
          <a:lstStyle/>
          <a:p>
            <a:r>
              <a:rPr lang="en-US" dirty="0" err="1"/>
              <a:t>Savarkar’s</a:t>
            </a:r>
            <a:r>
              <a:rPr lang="en-US" dirty="0"/>
              <a:t> Nationalism, as applied to India (but also in global examples he brings up) is entirely focused on the STATE rather than SOCIETY or PEOPLE</a:t>
            </a:r>
          </a:p>
          <a:p>
            <a:r>
              <a:rPr lang="en-US" dirty="0"/>
              <a:t>For him, the NATION IS THE STATE </a:t>
            </a:r>
          </a:p>
          <a:p>
            <a:r>
              <a:rPr lang="en-US" dirty="0"/>
              <a:t>This is another, crucial difference between the nationalism of </a:t>
            </a:r>
            <a:r>
              <a:rPr lang="en-US" dirty="0" err="1"/>
              <a:t>Savarkar</a:t>
            </a:r>
            <a:r>
              <a:rPr lang="en-US" dirty="0"/>
              <a:t> and GANDHI</a:t>
            </a:r>
          </a:p>
          <a:p>
            <a:r>
              <a:rPr lang="en-US" dirty="0"/>
              <a:t>GANDHI was very suspicious of the modern state.  He was in favor of a radically decentralized form of national power where </a:t>
            </a:r>
            <a:r>
              <a:rPr lang="en-US" b="1" dirty="0"/>
              <a:t>power would be devolved down to villages</a:t>
            </a:r>
            <a:r>
              <a:rPr lang="en-US" dirty="0"/>
              <a:t>, who would make all decisions at the local level</a:t>
            </a:r>
          </a:p>
          <a:p>
            <a:r>
              <a:rPr lang="en-US" dirty="0"/>
              <a:t>In contrast, </a:t>
            </a:r>
            <a:r>
              <a:rPr lang="en-US" dirty="0" err="1"/>
              <a:t>Savarkar’s</a:t>
            </a:r>
            <a:r>
              <a:rPr lang="en-US" dirty="0"/>
              <a:t> nationalism is not only state centric, but also celebrates the power of the state and a </a:t>
            </a:r>
            <a:r>
              <a:rPr lang="en-US" b="1" dirty="0"/>
              <a:t>centralized form of political (and social and cultural) authority</a:t>
            </a:r>
            <a:r>
              <a:rPr lang="en-US" dirty="0"/>
              <a:t> who would have a monopoly over violence</a:t>
            </a:r>
          </a:p>
          <a:p>
            <a:endParaRPr lang="en-US" b="1" dirty="0"/>
          </a:p>
          <a:p>
            <a:endParaRPr lang="en-US" dirty="0"/>
          </a:p>
        </p:txBody>
      </p:sp>
    </p:spTree>
    <p:extLst>
      <p:ext uri="{BB962C8B-B14F-4D97-AF65-F5344CB8AC3E}">
        <p14:creationId xmlns:p14="http://schemas.microsoft.com/office/powerpoint/2010/main" val="2490337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E599-5027-4619-AC5A-14467F6C599C}"/>
              </a:ext>
            </a:extLst>
          </p:cNvPr>
          <p:cNvSpPr>
            <a:spLocks noGrp="1"/>
          </p:cNvSpPr>
          <p:nvPr>
            <p:ph type="title"/>
          </p:nvPr>
        </p:nvSpPr>
        <p:spPr/>
        <p:txBody>
          <a:bodyPr/>
          <a:lstStyle/>
          <a:p>
            <a:r>
              <a:rPr lang="en-US" dirty="0"/>
              <a:t>Addicted to Violence</a:t>
            </a:r>
          </a:p>
        </p:txBody>
      </p:sp>
      <p:sp>
        <p:nvSpPr>
          <p:cNvPr id="3" name="Content Placeholder 2">
            <a:extLst>
              <a:ext uri="{FF2B5EF4-FFF2-40B4-BE49-F238E27FC236}">
                <a16:creationId xmlns:a16="http://schemas.microsoft.com/office/drawing/2014/main" id="{728FEF19-586B-4953-AACA-95083F349262}"/>
              </a:ext>
            </a:extLst>
          </p:cNvPr>
          <p:cNvSpPr>
            <a:spLocks noGrp="1"/>
          </p:cNvSpPr>
          <p:nvPr>
            <p:ph idx="1"/>
          </p:nvPr>
        </p:nvSpPr>
        <p:spPr>
          <a:xfrm>
            <a:off x="139337" y="1341120"/>
            <a:ext cx="11869783" cy="5516880"/>
          </a:xfrm>
        </p:spPr>
        <p:txBody>
          <a:bodyPr/>
          <a:lstStyle/>
          <a:p>
            <a:r>
              <a:rPr lang="en-US" dirty="0"/>
              <a:t>Even before he espoused Hindutva, </a:t>
            </a:r>
            <a:r>
              <a:rPr lang="en-US" dirty="0" err="1"/>
              <a:t>Savarkar</a:t>
            </a:r>
            <a:r>
              <a:rPr lang="en-US" dirty="0"/>
              <a:t> believed in a </a:t>
            </a:r>
            <a:r>
              <a:rPr lang="en-US" b="1" dirty="0"/>
              <a:t>violent nationalism</a:t>
            </a:r>
            <a:r>
              <a:rPr lang="en-US" dirty="0"/>
              <a:t>. Encouraged his followers to assassinate, throw bombs, create terror (yet careful or cowardly enough to never do any of that himself!)</a:t>
            </a:r>
          </a:p>
          <a:p>
            <a:r>
              <a:rPr lang="en-US" dirty="0"/>
              <a:t>Huge antipathy BUDDHISM and its pacifism and internationalism</a:t>
            </a:r>
          </a:p>
          <a:p>
            <a:r>
              <a:rPr lang="en-US" dirty="0"/>
              <a:t>Large parts of the book consist of a critique of Buddhism, as one can see in chapters from “International Life” to “Back to the Vedas” (p. 9-14)</a:t>
            </a:r>
          </a:p>
          <a:p>
            <a:r>
              <a:rPr lang="en-US" dirty="0"/>
              <a:t>His dislike of Gandhi and his nationalism emerges from this addiction to violence as well</a:t>
            </a:r>
          </a:p>
          <a:p>
            <a:r>
              <a:rPr lang="en-US" dirty="0"/>
              <a:t>His follower, </a:t>
            </a:r>
            <a:r>
              <a:rPr lang="en-US" dirty="0" err="1"/>
              <a:t>Nathuram</a:t>
            </a:r>
            <a:r>
              <a:rPr lang="en-US" dirty="0"/>
              <a:t> </a:t>
            </a:r>
            <a:r>
              <a:rPr lang="en-US" dirty="0" err="1"/>
              <a:t>Godse</a:t>
            </a:r>
            <a:r>
              <a:rPr lang="en-US" dirty="0"/>
              <a:t>, Gandhi’s assassin, explicitly stated in his court testimony that he killed Gandhi because Gandhi was </a:t>
            </a:r>
            <a:r>
              <a:rPr lang="en-US" b="1" dirty="0"/>
              <a:t>emasculating India </a:t>
            </a:r>
            <a:r>
              <a:rPr lang="en-US" dirty="0"/>
              <a:t>through his non-violent creed</a:t>
            </a:r>
          </a:p>
        </p:txBody>
      </p:sp>
    </p:spTree>
    <p:extLst>
      <p:ext uri="{BB962C8B-B14F-4D97-AF65-F5344CB8AC3E}">
        <p14:creationId xmlns:p14="http://schemas.microsoft.com/office/powerpoint/2010/main" val="3404879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8B33-0FCF-48B1-A058-0BDDB40E095D}"/>
              </a:ext>
            </a:extLst>
          </p:cNvPr>
          <p:cNvSpPr>
            <a:spLocks noGrp="1"/>
          </p:cNvSpPr>
          <p:nvPr>
            <p:ph type="title"/>
          </p:nvPr>
        </p:nvSpPr>
        <p:spPr/>
        <p:txBody>
          <a:bodyPr/>
          <a:lstStyle/>
          <a:p>
            <a:r>
              <a:rPr lang="en-US" dirty="0"/>
              <a:t>Monolithic Nation:  No Place </a:t>
            </a:r>
            <a:r>
              <a:rPr lang="en-US"/>
              <a:t>for Diversity</a:t>
            </a:r>
            <a:endParaRPr lang="en-US" dirty="0"/>
          </a:p>
        </p:txBody>
      </p:sp>
      <p:sp>
        <p:nvSpPr>
          <p:cNvPr id="3" name="Content Placeholder 2">
            <a:extLst>
              <a:ext uri="{FF2B5EF4-FFF2-40B4-BE49-F238E27FC236}">
                <a16:creationId xmlns:a16="http://schemas.microsoft.com/office/drawing/2014/main" id="{05FAE99F-1872-4E46-B6F1-DEEC71212C41}"/>
              </a:ext>
            </a:extLst>
          </p:cNvPr>
          <p:cNvSpPr>
            <a:spLocks noGrp="1"/>
          </p:cNvSpPr>
          <p:nvPr>
            <p:ph idx="1"/>
          </p:nvPr>
        </p:nvSpPr>
        <p:spPr>
          <a:xfrm>
            <a:off x="69669" y="1227909"/>
            <a:ext cx="12183291" cy="5712822"/>
          </a:xfrm>
        </p:spPr>
        <p:txBody>
          <a:bodyPr>
            <a:normAutofit fontScale="92500" lnSpcReduction="10000"/>
          </a:bodyPr>
          <a:lstStyle/>
          <a:p>
            <a:r>
              <a:rPr lang="en-US" dirty="0"/>
              <a:t>Ultimately, </a:t>
            </a:r>
            <a:r>
              <a:rPr lang="en-US" dirty="0" err="1"/>
              <a:t>Savarkar’s</a:t>
            </a:r>
            <a:r>
              <a:rPr lang="en-US" dirty="0"/>
              <a:t> vision is driven by the idea of a MONOLITHIC nation, based on a </a:t>
            </a:r>
            <a:r>
              <a:rPr lang="en-US" b="1" dirty="0"/>
              <a:t>single culture, single religion, and a single race</a:t>
            </a:r>
            <a:r>
              <a:rPr lang="en-US" dirty="0"/>
              <a:t>.  The implications of this, for India and globally, are worrying to put it mildly</a:t>
            </a:r>
            <a:r>
              <a:rPr lang="en-US" b="1" dirty="0"/>
              <a:t> </a:t>
            </a:r>
          </a:p>
          <a:p>
            <a:r>
              <a:rPr lang="en-US" dirty="0"/>
              <a:t>While his antipathy to religious difference, particularly to followers of Islam is very evident through the book, some of his conclusions in the last chapter are stunning in the light of history</a:t>
            </a:r>
          </a:p>
          <a:p>
            <a:r>
              <a:rPr lang="en-US" dirty="0"/>
              <a:t>Justifies the Armenian Genocide during World War I when over a million Armenians were eliminated by Ottoman sponsored pogroms (54)</a:t>
            </a:r>
          </a:p>
          <a:p>
            <a:r>
              <a:rPr lang="en-US" dirty="0"/>
              <a:t>Native Americans for whom, by his own argument, America should be “fatherland” and “holy land” are not even deemed worthy of being mentioned</a:t>
            </a:r>
          </a:p>
          <a:p>
            <a:r>
              <a:rPr lang="en-US" dirty="0"/>
              <a:t>Through ignorance or prejudice, for him America is a White Nation, the “American State,” he says, “</a:t>
            </a:r>
            <a:r>
              <a:rPr lang="en-US" b="1" i="1" dirty="0"/>
              <a:t>in the last resort, must stand or fall with the fortunes of its Anglo-Saxon constituents</a:t>
            </a:r>
            <a:r>
              <a:rPr lang="en-US" dirty="0"/>
              <a:t>” and sees German-Americans and African-Americans as potential fifth columnists (54) Earlier in the same chapter (52) insists that Jewish Americans would have conflicted loyalties between the US and a future Zionist state </a:t>
            </a:r>
          </a:p>
        </p:txBody>
      </p:sp>
    </p:spTree>
    <p:extLst>
      <p:ext uri="{BB962C8B-B14F-4D97-AF65-F5344CB8AC3E}">
        <p14:creationId xmlns:p14="http://schemas.microsoft.com/office/powerpoint/2010/main" val="1477751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7D24-C2F4-36BC-B697-3C3F278BF796}"/>
              </a:ext>
            </a:extLst>
          </p:cNvPr>
          <p:cNvSpPr>
            <a:spLocks noGrp="1"/>
          </p:cNvSpPr>
          <p:nvPr>
            <p:ph type="title"/>
          </p:nvPr>
        </p:nvSpPr>
        <p:spPr/>
        <p:txBody>
          <a:bodyPr/>
          <a:lstStyle/>
          <a:p>
            <a:r>
              <a:rPr lang="en-US" dirty="0"/>
              <a:t>Savarkar: An Introduction</a:t>
            </a:r>
          </a:p>
        </p:txBody>
      </p:sp>
      <p:sp>
        <p:nvSpPr>
          <p:cNvPr id="3" name="Content Placeholder 2">
            <a:extLst>
              <a:ext uri="{FF2B5EF4-FFF2-40B4-BE49-F238E27FC236}">
                <a16:creationId xmlns:a16="http://schemas.microsoft.com/office/drawing/2014/main" id="{5CB8AD26-2073-E40B-6C29-5CFBB81B4DC0}"/>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Born 1883 into an upper caste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Chitpavan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Brahmin family in western India.  Some biographers suggest he held anti-Muslim ideas from childhood</a:t>
            </a:r>
          </a:p>
          <a:p>
            <a:r>
              <a:rPr lang="en-US" dirty="0"/>
              <a:t>Famous as the author of </a:t>
            </a:r>
            <a:r>
              <a:rPr lang="en-US" i="1" dirty="0"/>
              <a:t>Essentials of Hindutva</a:t>
            </a:r>
            <a:r>
              <a:rPr lang="en-US" dirty="0"/>
              <a:t>, regarded as the Bible of Hindu Nationalism, much as </a:t>
            </a:r>
            <a:r>
              <a:rPr lang="en-US" i="1" dirty="0"/>
              <a:t>Mein </a:t>
            </a:r>
            <a:r>
              <a:rPr lang="en-US" i="1" dirty="0" err="1"/>
              <a:t>Kampf</a:t>
            </a:r>
            <a:r>
              <a:rPr lang="en-US" i="1" dirty="0"/>
              <a:t> </a:t>
            </a:r>
            <a:r>
              <a:rPr lang="en-US" dirty="0"/>
              <a:t>revered by Nazis</a:t>
            </a:r>
          </a:p>
          <a:p>
            <a:r>
              <a:rPr lang="en-US" sz="2600" dirty="0">
                <a:solidFill>
                  <a:prstClr val="black"/>
                </a:solidFill>
              </a:rPr>
              <a:t>He borrowed the term </a:t>
            </a:r>
            <a:r>
              <a:rPr kumimoji="0" lang="en-US" sz="2600" b="0" i="1" u="none" strike="noStrike" kern="1200" cap="none" spc="0" normalizeH="0" baseline="0" noProof="0" dirty="0">
                <a:ln>
                  <a:noFill/>
                </a:ln>
                <a:solidFill>
                  <a:prstClr val="black"/>
                </a:solidFill>
                <a:effectLst/>
                <a:uLnTx/>
                <a:uFillTx/>
                <a:latin typeface="Calibri" panose="020F0502020204030204"/>
                <a:ea typeface="+mn-ea"/>
                <a:cs typeface="+mn-cs"/>
              </a:rPr>
              <a:t>Hindutva</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 rough translation “Hindu-ness” from an 1892 book</a:t>
            </a:r>
          </a:p>
          <a:p>
            <a:r>
              <a:rPr lang="en-US" sz="2600" dirty="0">
                <a:solidFill>
                  <a:prstClr val="black"/>
                </a:solidFill>
                <a:latin typeface="Calibri" panose="020F0502020204030204"/>
              </a:rPr>
              <a:t>Was indicted and tried for the conspiracy to murder Mahatma Gandhi, but acquitted </a:t>
            </a:r>
            <a:endParaRPr lang="en-US" dirty="0"/>
          </a:p>
        </p:txBody>
      </p:sp>
    </p:spTree>
    <p:extLst>
      <p:ext uri="{BB962C8B-B14F-4D97-AF65-F5344CB8AC3E}">
        <p14:creationId xmlns:p14="http://schemas.microsoft.com/office/powerpoint/2010/main" val="3468020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E79D0-210C-4938-B490-CB31C2C6A315}"/>
              </a:ext>
            </a:extLst>
          </p:cNvPr>
          <p:cNvSpPr>
            <a:spLocks noGrp="1"/>
          </p:cNvSpPr>
          <p:nvPr>
            <p:ph type="title"/>
          </p:nvPr>
        </p:nvSpPr>
        <p:spPr>
          <a:xfrm>
            <a:off x="838200" y="62144"/>
            <a:ext cx="10515600" cy="1145220"/>
          </a:xfrm>
        </p:spPr>
        <p:txBody>
          <a:bodyPr/>
          <a:lstStyle/>
          <a:p>
            <a:r>
              <a:rPr lang="en-US" dirty="0"/>
              <a:t>Early History of “Veer” (the brave) Savarkar</a:t>
            </a:r>
          </a:p>
        </p:txBody>
      </p:sp>
      <p:sp>
        <p:nvSpPr>
          <p:cNvPr id="6" name="Content Placeholder 5">
            <a:extLst>
              <a:ext uri="{FF2B5EF4-FFF2-40B4-BE49-F238E27FC236}">
                <a16:creationId xmlns:a16="http://schemas.microsoft.com/office/drawing/2014/main" id="{2BAF9244-D31C-4468-A541-2875F2275ECE}"/>
              </a:ext>
            </a:extLst>
          </p:cNvPr>
          <p:cNvSpPr>
            <a:spLocks noGrp="1"/>
          </p:cNvSpPr>
          <p:nvPr>
            <p:ph idx="1"/>
          </p:nvPr>
        </p:nvSpPr>
        <p:spPr>
          <a:xfrm>
            <a:off x="134644" y="1420427"/>
            <a:ext cx="11922711" cy="5437573"/>
          </a:xfrm>
        </p:spPr>
        <p:txBody>
          <a:bodyPr>
            <a:normAutofit/>
          </a:bodyPr>
          <a:lstStyle/>
          <a:p>
            <a:r>
              <a:rPr lang="en-US" dirty="0"/>
              <a:t>As a youth Savarkar was a revolutionary nationalist who believed in violent overthrow of the British government</a:t>
            </a:r>
          </a:p>
          <a:p>
            <a:r>
              <a:rPr lang="en-US" dirty="0"/>
              <a:t>Arrested, tried, and for conspiracy against the King-emperor and the murder of a colonial official, given two 50-year sentences to be served at the Cellular jail in the Andaman Islands</a:t>
            </a:r>
          </a:p>
          <a:p>
            <a:r>
              <a:rPr lang="en-US" dirty="0"/>
              <a:t>Transferred from the Andamans back to mainland in 1921, published his book </a:t>
            </a:r>
            <a:r>
              <a:rPr lang="en-US" i="1" dirty="0"/>
              <a:t>Hindutva </a:t>
            </a:r>
            <a:r>
              <a:rPr lang="en-US" dirty="0"/>
              <a:t>in 1923, and released on promise of loyal behavior in 1924 </a:t>
            </a:r>
          </a:p>
          <a:p>
            <a:r>
              <a:rPr lang="en-US" dirty="0"/>
              <a:t>As part of the deal for his release, “</a:t>
            </a:r>
            <a:r>
              <a:rPr lang="en-US" b="1" dirty="0"/>
              <a:t>Savarkar declared he had a fair trial and just punishment</a:t>
            </a:r>
            <a:r>
              <a:rPr lang="en-US" dirty="0"/>
              <a:t>. He also wrote: “I heartily abhor methods of violence resorted to in days gone by, and I feel myself duty bound to uphold Law and the constitution…””</a:t>
            </a:r>
          </a:p>
          <a:p>
            <a:endParaRPr lang="en-US" dirty="0"/>
          </a:p>
          <a:p>
            <a:endParaRPr lang="en-US" dirty="0"/>
          </a:p>
        </p:txBody>
      </p:sp>
    </p:spTree>
    <p:extLst>
      <p:ext uri="{BB962C8B-B14F-4D97-AF65-F5344CB8AC3E}">
        <p14:creationId xmlns:p14="http://schemas.microsoft.com/office/powerpoint/2010/main" val="1061774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9E73-582E-4CC7-A76F-FA9B421EBBBA}"/>
              </a:ext>
            </a:extLst>
          </p:cNvPr>
          <p:cNvSpPr>
            <a:spLocks noGrp="1"/>
          </p:cNvSpPr>
          <p:nvPr>
            <p:ph type="title"/>
          </p:nvPr>
        </p:nvSpPr>
        <p:spPr>
          <a:xfrm>
            <a:off x="838200" y="88778"/>
            <a:ext cx="10515600" cy="1140418"/>
          </a:xfrm>
        </p:spPr>
        <p:txBody>
          <a:bodyPr/>
          <a:lstStyle/>
          <a:p>
            <a:r>
              <a:rPr lang="en-US" dirty="0"/>
              <a:t>Savarkar and Legacy</a:t>
            </a:r>
          </a:p>
        </p:txBody>
      </p:sp>
      <p:sp>
        <p:nvSpPr>
          <p:cNvPr id="3" name="Content Placeholder 2">
            <a:extLst>
              <a:ext uri="{FF2B5EF4-FFF2-40B4-BE49-F238E27FC236}">
                <a16:creationId xmlns:a16="http://schemas.microsoft.com/office/drawing/2014/main" id="{5801C2BF-EC18-49D6-903C-CDB308A67D81}"/>
              </a:ext>
            </a:extLst>
          </p:cNvPr>
          <p:cNvSpPr>
            <a:spLocks noGrp="1"/>
          </p:cNvSpPr>
          <p:nvPr>
            <p:ph sz="half" idx="1"/>
          </p:nvPr>
        </p:nvSpPr>
        <p:spPr>
          <a:xfrm>
            <a:off x="219075" y="1083076"/>
            <a:ext cx="6323768" cy="5774923"/>
          </a:xfrm>
        </p:spPr>
        <p:txBody>
          <a:bodyPr>
            <a:normAutofit lnSpcReduction="10000"/>
          </a:bodyPr>
          <a:lstStyle/>
          <a:p>
            <a:r>
              <a:rPr lang="en-US" dirty="0"/>
              <a:t>Despite his craven apologies, Savarkar was deified by Hindu Nationalists in his own lifetime and beyond</a:t>
            </a:r>
          </a:p>
          <a:p>
            <a:r>
              <a:rPr lang="en-US" dirty="0"/>
              <a:t>In 2002 when a BJP-led alliance was in power, a painting of Savarkar was installed in the Indian Parliament</a:t>
            </a:r>
          </a:p>
          <a:p>
            <a:r>
              <a:rPr lang="en-US" dirty="0"/>
              <a:t>With electoral victories in 2014, Savarkar’s deification has accelerated</a:t>
            </a:r>
          </a:p>
          <a:p>
            <a:r>
              <a:rPr lang="en-US" dirty="0"/>
              <a:t>Even Godse, Gandhi’s assassin has been rehabilitated</a:t>
            </a:r>
          </a:p>
          <a:p>
            <a:r>
              <a:rPr lang="en-US" dirty="0"/>
              <a:t>One of the BJP candidates in 2019 referred to Godse as a patriot </a:t>
            </a:r>
            <a:r>
              <a:rPr lang="en-US" dirty="0">
                <a:hlinkClick r:id="rId2"/>
              </a:rPr>
              <a:t>and Vinay Lal </a:t>
            </a:r>
            <a:r>
              <a:rPr lang="en-US" dirty="0" err="1">
                <a:hlinkClick r:id="rId2"/>
              </a:rPr>
              <a:t>says</a:t>
            </a:r>
            <a:r>
              <a:rPr lang="en-US" dirty="0" err="1"/>
              <a:t>,“The</a:t>
            </a:r>
            <a:r>
              <a:rPr lang="en-US" dirty="0"/>
              <a:t> glorification of Gandhi’s assassin evidently is a passport to political success in India”</a:t>
            </a:r>
          </a:p>
        </p:txBody>
      </p:sp>
      <p:pic>
        <p:nvPicPr>
          <p:cNvPr id="5" name="Content Placeholder 4">
            <a:extLst>
              <a:ext uri="{FF2B5EF4-FFF2-40B4-BE49-F238E27FC236}">
                <a16:creationId xmlns:a16="http://schemas.microsoft.com/office/drawing/2014/main" id="{3F5013F0-02F5-409A-88B9-7A3682DD438C}"/>
              </a:ext>
            </a:extLst>
          </p:cNvPr>
          <p:cNvPicPr>
            <a:picLocks noGrp="1" noChangeAspect="1"/>
          </p:cNvPicPr>
          <p:nvPr>
            <p:ph sz="half" idx="2"/>
          </p:nvPr>
        </p:nvPicPr>
        <p:blipFill>
          <a:blip r:embed="rId3"/>
          <a:stretch>
            <a:fillRect/>
          </a:stretch>
        </p:blipFill>
        <p:spPr>
          <a:xfrm>
            <a:off x="6782540" y="2286377"/>
            <a:ext cx="5085610" cy="3429833"/>
          </a:xfrm>
          <a:prstGeom prst="rect">
            <a:avLst/>
          </a:prstGeom>
        </p:spPr>
      </p:pic>
      <p:sp>
        <p:nvSpPr>
          <p:cNvPr id="6" name="TextBox 5">
            <a:extLst>
              <a:ext uri="{FF2B5EF4-FFF2-40B4-BE49-F238E27FC236}">
                <a16:creationId xmlns:a16="http://schemas.microsoft.com/office/drawing/2014/main" id="{B7998EA8-A485-4507-9325-C531F927FE0F}"/>
              </a:ext>
            </a:extLst>
          </p:cNvPr>
          <p:cNvSpPr txBox="1"/>
          <p:nvPr/>
        </p:nvSpPr>
        <p:spPr>
          <a:xfrm>
            <a:off x="6924582" y="5934075"/>
            <a:ext cx="49435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Prime Minister Narendra Modi paying tribute to Savarkar at Parliament of India</a:t>
            </a:r>
          </a:p>
        </p:txBody>
      </p:sp>
    </p:spTree>
    <p:extLst>
      <p:ext uri="{BB962C8B-B14F-4D97-AF65-F5344CB8AC3E}">
        <p14:creationId xmlns:p14="http://schemas.microsoft.com/office/powerpoint/2010/main" val="300111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FDD4F-CCEC-4191-AACD-C7E0980A790D}"/>
              </a:ext>
            </a:extLst>
          </p:cNvPr>
          <p:cNvSpPr>
            <a:spLocks noGrp="1"/>
          </p:cNvSpPr>
          <p:nvPr>
            <p:ph type="title"/>
          </p:nvPr>
        </p:nvSpPr>
        <p:spPr/>
        <p:txBody>
          <a:bodyPr/>
          <a:lstStyle/>
          <a:p>
            <a:r>
              <a:rPr lang="en-US" dirty="0"/>
              <a:t>Savarkar’s Ideology and Praxis</a:t>
            </a:r>
          </a:p>
        </p:txBody>
      </p:sp>
      <p:sp>
        <p:nvSpPr>
          <p:cNvPr id="3" name="Content Placeholder 2">
            <a:extLst>
              <a:ext uri="{FF2B5EF4-FFF2-40B4-BE49-F238E27FC236}">
                <a16:creationId xmlns:a16="http://schemas.microsoft.com/office/drawing/2014/main" id="{30E6DD68-19CD-450A-A3FE-DE4BE6DA2512}"/>
              </a:ext>
            </a:extLst>
          </p:cNvPr>
          <p:cNvSpPr>
            <a:spLocks noGrp="1"/>
          </p:cNvSpPr>
          <p:nvPr>
            <p:ph idx="1"/>
          </p:nvPr>
        </p:nvSpPr>
        <p:spPr>
          <a:xfrm>
            <a:off x="79899" y="1269506"/>
            <a:ext cx="12029243" cy="5588493"/>
          </a:xfrm>
        </p:spPr>
        <p:txBody>
          <a:bodyPr>
            <a:normAutofit fontScale="92500" lnSpcReduction="10000"/>
          </a:bodyPr>
          <a:lstStyle/>
          <a:p>
            <a:r>
              <a:rPr lang="en-US" dirty="0"/>
              <a:t>Savarkar was an </a:t>
            </a:r>
            <a:r>
              <a:rPr lang="en-US" b="1" dirty="0"/>
              <a:t>atheist</a:t>
            </a:r>
            <a:r>
              <a:rPr lang="en-US" dirty="0"/>
              <a:t>, a rationalist who thought most elements of Hindu religiosity stood in the way of Hindu political unity</a:t>
            </a:r>
          </a:p>
          <a:p>
            <a:r>
              <a:rPr lang="en-US" dirty="0"/>
              <a:t>His Hindu nationalist ideology, </a:t>
            </a:r>
            <a:r>
              <a:rPr lang="en-US" i="1" dirty="0"/>
              <a:t>Hindutva</a:t>
            </a:r>
            <a:r>
              <a:rPr lang="en-US" dirty="0"/>
              <a:t> had little to do with religion and everything to do with politics</a:t>
            </a:r>
          </a:p>
          <a:p>
            <a:r>
              <a:rPr lang="en-US" dirty="0"/>
              <a:t>Savarkar’s nationalism, before and after </a:t>
            </a:r>
            <a:r>
              <a:rPr lang="en-US" i="1" dirty="0"/>
              <a:t>Hindutva,</a:t>
            </a:r>
            <a:r>
              <a:rPr lang="en-US" dirty="0"/>
              <a:t> </a:t>
            </a:r>
            <a:r>
              <a:rPr lang="en-US" b="1" dirty="0"/>
              <a:t>always glorified violence</a:t>
            </a:r>
            <a:r>
              <a:rPr lang="en-US" dirty="0"/>
              <a:t> </a:t>
            </a:r>
          </a:p>
          <a:p>
            <a:r>
              <a:rPr lang="en-US" dirty="0"/>
              <a:t>Certainly, after the publication of </a:t>
            </a:r>
            <a:r>
              <a:rPr lang="en-US" i="1" dirty="0"/>
              <a:t>Hindutva</a:t>
            </a:r>
            <a:r>
              <a:rPr lang="en-US" dirty="0"/>
              <a:t> he saw Muslims (and to a lesser degree, Christians) as a bigger threat than British colonialism</a:t>
            </a:r>
          </a:p>
          <a:p>
            <a:r>
              <a:rPr lang="en-US" dirty="0"/>
              <a:t>Such was his hatred for Muslims that in his very last book Savarkar justified the use of rape as a political tool, criticizing Hindus who had not raped Muslim women when they had the opportunity to do so</a:t>
            </a:r>
          </a:p>
          <a:p>
            <a:r>
              <a:rPr lang="en-US" dirty="0"/>
              <a:t>Is this misogyny related to his hyper (toxic) masculinist nationalism? </a:t>
            </a:r>
          </a:p>
          <a:p>
            <a:r>
              <a:rPr lang="en-US" dirty="0"/>
              <a:t>In praxis, from his earliest political days, willing to manipulate followers to commit violent acts, but often </a:t>
            </a:r>
            <a:r>
              <a:rPr lang="en-US" b="1" dirty="0"/>
              <a:t>betrayed his younger acolytes</a:t>
            </a:r>
            <a:r>
              <a:rPr lang="en-US" dirty="0"/>
              <a:t>, as he did with Godse, to escape the consequences of his actions</a:t>
            </a:r>
          </a:p>
        </p:txBody>
      </p:sp>
    </p:spTree>
    <p:extLst>
      <p:ext uri="{BB962C8B-B14F-4D97-AF65-F5344CB8AC3E}">
        <p14:creationId xmlns:p14="http://schemas.microsoft.com/office/powerpoint/2010/main" val="3660888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452A-978D-4F3A-8826-B6ADF17200B4}"/>
              </a:ext>
            </a:extLst>
          </p:cNvPr>
          <p:cNvSpPr>
            <a:spLocks noGrp="1"/>
          </p:cNvSpPr>
          <p:nvPr>
            <p:ph type="title"/>
          </p:nvPr>
        </p:nvSpPr>
        <p:spPr/>
        <p:txBody>
          <a:bodyPr/>
          <a:lstStyle/>
          <a:p>
            <a:r>
              <a:rPr lang="en-US" dirty="0"/>
              <a:t>Savarkar and </a:t>
            </a:r>
            <a:r>
              <a:rPr lang="en-US" i="1" dirty="0"/>
              <a:t>Essentials of Hindutva</a:t>
            </a:r>
          </a:p>
        </p:txBody>
      </p:sp>
      <p:sp>
        <p:nvSpPr>
          <p:cNvPr id="3" name="Content Placeholder 2">
            <a:extLst>
              <a:ext uri="{FF2B5EF4-FFF2-40B4-BE49-F238E27FC236}">
                <a16:creationId xmlns:a16="http://schemas.microsoft.com/office/drawing/2014/main" id="{E968867F-C64E-4403-9435-E90549553471}"/>
              </a:ext>
            </a:extLst>
          </p:cNvPr>
          <p:cNvSpPr>
            <a:spLocks noGrp="1"/>
          </p:cNvSpPr>
          <p:nvPr>
            <p:ph idx="1"/>
          </p:nvPr>
        </p:nvSpPr>
        <p:spPr>
          <a:xfrm>
            <a:off x="159798" y="1491450"/>
            <a:ext cx="11931588" cy="5366550"/>
          </a:xfrm>
        </p:spPr>
        <p:txBody>
          <a:bodyPr>
            <a:normAutofit lnSpcReduction="10000"/>
          </a:bodyPr>
          <a:lstStyle/>
          <a:p>
            <a:r>
              <a:rPr lang="en-US" dirty="0"/>
              <a:t>Crux of his argument, and what he has been leading up to throughout the book, comes in the chapter “Who is a Hindu” (pp. 38-44)</a:t>
            </a:r>
          </a:p>
          <a:p>
            <a:r>
              <a:rPr lang="en-US" dirty="0"/>
              <a:t>A Hindu, according to Savarkar</a:t>
            </a:r>
          </a:p>
          <a:p>
            <a:pPr lvl="1"/>
            <a:r>
              <a:rPr lang="en-US" dirty="0"/>
              <a:t>“is he who looks upon the land that extends … from the Indus to the Seas, as the land of his forefathers —</a:t>
            </a:r>
            <a:r>
              <a:rPr lang="en-US" b="1" dirty="0"/>
              <a:t>his </a:t>
            </a:r>
            <a:r>
              <a:rPr lang="en-US" b="1" dirty="0">
                <a:highlight>
                  <a:srgbClr val="FFFF00"/>
                </a:highlight>
              </a:rPr>
              <a:t>Fatherland</a:t>
            </a:r>
            <a:r>
              <a:rPr lang="en-US" b="1" dirty="0"/>
              <a:t> </a:t>
            </a:r>
            <a:r>
              <a:rPr lang="en-US" dirty="0"/>
              <a:t>(</a:t>
            </a:r>
            <a:r>
              <a:rPr lang="en-US" dirty="0" err="1"/>
              <a:t>Pitribhu</a:t>
            </a:r>
            <a:r>
              <a:rPr lang="en-US" dirty="0"/>
              <a:t>)” (43)  AND</a:t>
            </a:r>
          </a:p>
          <a:p>
            <a:pPr lvl="1"/>
            <a:r>
              <a:rPr lang="en-US" dirty="0"/>
              <a:t>“who </a:t>
            </a:r>
            <a:r>
              <a:rPr lang="en-US" b="1" dirty="0"/>
              <a:t>inherits the </a:t>
            </a:r>
            <a:r>
              <a:rPr lang="en-US" b="1" dirty="0">
                <a:highlight>
                  <a:srgbClr val="FFFF00"/>
                </a:highlight>
              </a:rPr>
              <a:t>blood of that race </a:t>
            </a:r>
            <a:r>
              <a:rPr lang="en-US" dirty="0"/>
              <a:t>whose first discernible source could be traced to the Vedic </a:t>
            </a:r>
            <a:r>
              <a:rPr lang="en-US" dirty="0" err="1"/>
              <a:t>Saptasindhus</a:t>
            </a:r>
            <a:r>
              <a:rPr lang="en-US" dirty="0"/>
              <a:t> … [that],has come to be </a:t>
            </a:r>
            <a:r>
              <a:rPr lang="en-US" b="1" dirty="0"/>
              <a:t>known as the Hindu people</a:t>
            </a:r>
            <a:r>
              <a:rPr lang="en-US" dirty="0"/>
              <a:t>” (43)  </a:t>
            </a:r>
          </a:p>
          <a:p>
            <a:pPr lvl="1"/>
            <a:r>
              <a:rPr lang="en-US" dirty="0"/>
              <a:t>“and who </a:t>
            </a:r>
            <a:r>
              <a:rPr lang="en-US" b="1" dirty="0"/>
              <a:t>above all, addresses this land, …as his </a:t>
            </a:r>
            <a:r>
              <a:rPr lang="en-US" b="1" dirty="0" err="1">
                <a:highlight>
                  <a:srgbClr val="FFFF00"/>
                </a:highlight>
              </a:rPr>
              <a:t>Holyland</a:t>
            </a:r>
            <a:r>
              <a:rPr lang="en-US" b="1" dirty="0"/>
              <a:t> </a:t>
            </a:r>
            <a:r>
              <a:rPr lang="en-US" dirty="0"/>
              <a:t>(</a:t>
            </a:r>
            <a:r>
              <a:rPr lang="en-US" dirty="0" err="1"/>
              <a:t>Punyabhu</a:t>
            </a:r>
            <a:r>
              <a:rPr lang="en-US" dirty="0"/>
              <a:t>)” (44)</a:t>
            </a:r>
          </a:p>
          <a:p>
            <a:r>
              <a:rPr lang="en-US" dirty="0"/>
              <a:t>I would recommend reading the chapter “Who is a Hindu” </a:t>
            </a:r>
            <a:r>
              <a:rPr lang="en-US" b="1" i="1" dirty="0"/>
              <a:t>first</a:t>
            </a:r>
            <a:r>
              <a:rPr lang="en-US" dirty="0"/>
              <a:t>, followed by the </a:t>
            </a:r>
            <a:r>
              <a:rPr lang="en-US" b="1" dirty="0"/>
              <a:t>last chapter</a:t>
            </a:r>
            <a:r>
              <a:rPr lang="en-US" dirty="0"/>
              <a:t>, then the </a:t>
            </a:r>
            <a:r>
              <a:rPr lang="en-US" b="1" dirty="0"/>
              <a:t>first three chapters</a:t>
            </a:r>
            <a:r>
              <a:rPr lang="en-US" dirty="0"/>
              <a:t>, and </a:t>
            </a:r>
            <a:r>
              <a:rPr lang="en-US" b="1" dirty="0"/>
              <a:t>then the fifth</a:t>
            </a:r>
            <a:r>
              <a:rPr lang="en-US" dirty="0"/>
              <a:t>.  Others, optional</a:t>
            </a:r>
          </a:p>
          <a:p>
            <a:r>
              <a:rPr lang="en-US" dirty="0"/>
              <a:t>Savarkar makes a lot of references to texts, individuals ancient, medieval and early modern Indian history. It is not essential for you to know the details.  I will elaborate on some of the references most crucial to his argument</a:t>
            </a:r>
          </a:p>
          <a:p>
            <a:endParaRPr lang="en-US" dirty="0"/>
          </a:p>
        </p:txBody>
      </p:sp>
    </p:spTree>
    <p:extLst>
      <p:ext uri="{BB962C8B-B14F-4D97-AF65-F5344CB8AC3E}">
        <p14:creationId xmlns:p14="http://schemas.microsoft.com/office/powerpoint/2010/main" val="2222670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628" y="1408629"/>
            <a:ext cx="6858000"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832"/>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339A6F5-AD6A-4D80-8AD9-6290D13AC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513"/>
            <a:ext cx="6857572" cy="358140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322A15-D5AD-4CAE-8FEF-161E42B4EA28}"/>
              </a:ext>
            </a:extLst>
          </p:cNvPr>
          <p:cNvSpPr>
            <a:spLocks noGrp="1"/>
          </p:cNvSpPr>
          <p:nvPr>
            <p:ph type="title"/>
          </p:nvPr>
        </p:nvSpPr>
        <p:spPr>
          <a:xfrm>
            <a:off x="455063" y="2945176"/>
            <a:ext cx="3442233" cy="3176195"/>
          </a:xfrm>
        </p:spPr>
        <p:txBody>
          <a:bodyPr vert="horz" lIns="91440" tIns="45720" rIns="91440" bIns="45720" rtlCol="0" anchor="t">
            <a:normAutofit/>
          </a:bodyPr>
          <a:lstStyle/>
          <a:p>
            <a:r>
              <a:rPr lang="en-US" sz="4000" dirty="0">
                <a:solidFill>
                  <a:srgbClr val="FFFFFF"/>
                </a:solidFill>
              </a:rPr>
              <a:t>Revised Edition (1928) </a:t>
            </a:r>
            <a:r>
              <a:rPr lang="en-US" sz="4000" b="1" i="1" dirty="0">
                <a:solidFill>
                  <a:srgbClr val="FFFFFF"/>
                </a:solidFill>
              </a:rPr>
              <a:t>Hindutva: Who is a Hindu</a:t>
            </a:r>
            <a:endParaRPr lang="en-US" sz="4000" b="1" dirty="0">
              <a:solidFill>
                <a:srgbClr val="FFFFFF"/>
              </a:solidFill>
            </a:endParaRPr>
          </a:p>
        </p:txBody>
      </p:sp>
      <p:pic>
        <p:nvPicPr>
          <p:cNvPr id="5" name="Picture 4">
            <a:extLst>
              <a:ext uri="{FF2B5EF4-FFF2-40B4-BE49-F238E27FC236}">
                <a16:creationId xmlns:a16="http://schemas.microsoft.com/office/drawing/2014/main" id="{9A703103-3CA8-4706-9AA0-D01788168DB3}"/>
              </a:ext>
            </a:extLst>
          </p:cNvPr>
          <p:cNvPicPr>
            <a:picLocks noChangeAspect="1"/>
          </p:cNvPicPr>
          <p:nvPr/>
        </p:nvPicPr>
        <p:blipFill>
          <a:blip r:embed="rId2"/>
          <a:stretch>
            <a:fillRect/>
          </a:stretch>
        </p:blipFill>
        <p:spPr>
          <a:xfrm>
            <a:off x="4814198" y="736370"/>
            <a:ext cx="3069450" cy="5385001"/>
          </a:xfrm>
          <a:prstGeom prst="rect">
            <a:avLst/>
          </a:prstGeom>
        </p:spPr>
      </p:pic>
      <p:pic>
        <p:nvPicPr>
          <p:cNvPr id="4" name="Content Placeholder 3">
            <a:extLst>
              <a:ext uri="{FF2B5EF4-FFF2-40B4-BE49-F238E27FC236}">
                <a16:creationId xmlns:a16="http://schemas.microsoft.com/office/drawing/2014/main" id="{3654095B-24A1-4853-BCD3-3731BCCE3B4E}"/>
              </a:ext>
            </a:extLst>
          </p:cNvPr>
          <p:cNvPicPr>
            <a:picLocks noGrp="1" noChangeAspect="1"/>
          </p:cNvPicPr>
          <p:nvPr>
            <p:ph idx="1"/>
          </p:nvPr>
        </p:nvPicPr>
        <p:blipFill>
          <a:blip r:embed="rId3"/>
          <a:stretch>
            <a:fillRect/>
          </a:stretch>
        </p:blipFill>
        <p:spPr>
          <a:xfrm>
            <a:off x="8302600" y="320137"/>
            <a:ext cx="3742339" cy="6565507"/>
          </a:xfrm>
          <a:prstGeom prst="rect">
            <a:avLst/>
          </a:prstGeom>
        </p:spPr>
      </p:pic>
      <p:pic>
        <p:nvPicPr>
          <p:cNvPr id="6" name="Picture 5">
            <a:extLst>
              <a:ext uri="{FF2B5EF4-FFF2-40B4-BE49-F238E27FC236}">
                <a16:creationId xmlns:a16="http://schemas.microsoft.com/office/drawing/2014/main" id="{ABFDB731-38A8-4C27-A27C-FE49DE2EACB7}"/>
              </a:ext>
            </a:extLst>
          </p:cNvPr>
          <p:cNvPicPr>
            <a:picLocks noChangeAspect="1"/>
          </p:cNvPicPr>
          <p:nvPr/>
        </p:nvPicPr>
        <p:blipFill>
          <a:blip r:embed="rId2"/>
          <a:stretch>
            <a:fillRect/>
          </a:stretch>
        </p:blipFill>
        <p:spPr>
          <a:xfrm>
            <a:off x="4144617" y="288235"/>
            <a:ext cx="3740958" cy="6565507"/>
          </a:xfrm>
          <a:prstGeom prst="rect">
            <a:avLst/>
          </a:prstGeom>
        </p:spPr>
      </p:pic>
    </p:spTree>
    <p:extLst>
      <p:ext uri="{BB962C8B-B14F-4D97-AF65-F5344CB8AC3E}">
        <p14:creationId xmlns:p14="http://schemas.microsoft.com/office/powerpoint/2010/main" val="294399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DC05E-0BF0-4A12-922B-DD112009AFAE}"/>
              </a:ext>
            </a:extLst>
          </p:cNvPr>
          <p:cNvSpPr>
            <a:spLocks noGrp="1"/>
          </p:cNvSpPr>
          <p:nvPr>
            <p:ph type="title"/>
          </p:nvPr>
        </p:nvSpPr>
        <p:spPr>
          <a:xfrm>
            <a:off x="838200" y="1"/>
            <a:ext cx="10515600" cy="1266824"/>
          </a:xfrm>
        </p:spPr>
        <p:txBody>
          <a:bodyPr/>
          <a:lstStyle/>
          <a:p>
            <a:r>
              <a:rPr lang="en-US" dirty="0"/>
              <a:t>Problems with method and historicity</a:t>
            </a:r>
          </a:p>
        </p:txBody>
      </p:sp>
      <p:sp>
        <p:nvSpPr>
          <p:cNvPr id="3" name="Content Placeholder 2">
            <a:extLst>
              <a:ext uri="{FF2B5EF4-FFF2-40B4-BE49-F238E27FC236}">
                <a16:creationId xmlns:a16="http://schemas.microsoft.com/office/drawing/2014/main" id="{CCD52F36-66F8-4C88-BC40-8660B50D3DF5}"/>
              </a:ext>
            </a:extLst>
          </p:cNvPr>
          <p:cNvSpPr>
            <a:spLocks noGrp="1"/>
          </p:cNvSpPr>
          <p:nvPr>
            <p:ph idx="1"/>
          </p:nvPr>
        </p:nvSpPr>
        <p:spPr>
          <a:xfrm>
            <a:off x="124287" y="1343025"/>
            <a:ext cx="11981988" cy="5514975"/>
          </a:xfrm>
        </p:spPr>
        <p:txBody>
          <a:bodyPr>
            <a:normAutofit fontScale="92500"/>
          </a:bodyPr>
          <a:lstStyle/>
          <a:p>
            <a:r>
              <a:rPr lang="en-US" dirty="0"/>
              <a:t>Most of the book is a selective, prejudiced, somewhat contradictory, (and incredibly turgid) recounting of history to show India is a Hindu nation</a:t>
            </a:r>
          </a:p>
          <a:p>
            <a:r>
              <a:rPr lang="en-US" dirty="0"/>
              <a:t>Savarkar fancies himself as a historical thinker, though does all the things a historian should not: cherry picks only  evidence that suits his argument and relies heavily on a priori assumptions and unprovable generalization such as “race memory”</a:t>
            </a:r>
          </a:p>
          <a:p>
            <a:r>
              <a:rPr lang="en-US" dirty="0"/>
              <a:t>Although the second chapter makes a distinction between Hinduism and Hindutva (literally, Hindu-ness) the nature of his argument makes this separation difficult to sustain</a:t>
            </a:r>
          </a:p>
          <a:p>
            <a:pPr lvl="1"/>
            <a:r>
              <a:rPr lang="en-US" dirty="0"/>
              <a:t>e.g. the requirement for a Hindu to “have the blood” of descendants of “Vedic </a:t>
            </a:r>
            <a:r>
              <a:rPr lang="en-US" dirty="0" err="1"/>
              <a:t>saptasindhus</a:t>
            </a:r>
            <a:r>
              <a:rPr lang="en-US" dirty="0"/>
              <a:t>”</a:t>
            </a:r>
          </a:p>
          <a:p>
            <a:r>
              <a:rPr lang="en-US" dirty="0"/>
              <a:t>Ignores that many groups making up contemporary Hindus (including those he lauds as brave </a:t>
            </a:r>
            <a:r>
              <a:rPr lang="en-US" dirty="0" err="1"/>
              <a:t>Rajputs</a:t>
            </a:r>
            <a:r>
              <a:rPr lang="en-US" dirty="0"/>
              <a:t>) descended from foreign “invaders”</a:t>
            </a:r>
          </a:p>
          <a:p>
            <a:r>
              <a:rPr lang="en-US" dirty="0"/>
              <a:t>Acknowledges, </a:t>
            </a:r>
            <a:r>
              <a:rPr lang="en-US" b="1" i="1" dirty="0"/>
              <a:t>but then ignores </a:t>
            </a:r>
            <a:r>
              <a:rPr lang="en-US" dirty="0"/>
              <a:t>the fact that the very founders of Hindu India (ca. 1500 BCE) the ARYAS were themselves of “foreign” origin</a:t>
            </a:r>
          </a:p>
          <a:p>
            <a:endParaRPr lang="en-US" dirty="0"/>
          </a:p>
        </p:txBody>
      </p:sp>
    </p:spTree>
    <p:extLst>
      <p:ext uri="{BB962C8B-B14F-4D97-AF65-F5344CB8AC3E}">
        <p14:creationId xmlns:p14="http://schemas.microsoft.com/office/powerpoint/2010/main" val="386020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6A28F-8D2C-4EDB-A5D2-CCA15534FA89}"/>
              </a:ext>
            </a:extLst>
          </p:cNvPr>
          <p:cNvSpPr>
            <a:spLocks noGrp="1"/>
          </p:cNvSpPr>
          <p:nvPr>
            <p:ph type="title"/>
          </p:nvPr>
        </p:nvSpPr>
        <p:spPr>
          <a:xfrm>
            <a:off x="838200" y="1"/>
            <a:ext cx="10515600" cy="1180729"/>
          </a:xfrm>
        </p:spPr>
        <p:txBody>
          <a:bodyPr/>
          <a:lstStyle/>
          <a:p>
            <a:r>
              <a:rPr lang="en-US" dirty="0"/>
              <a:t>Savarkar’s </a:t>
            </a:r>
            <a:r>
              <a:rPr lang="en-US" i="1" dirty="0"/>
              <a:t>Hindutva</a:t>
            </a:r>
            <a:r>
              <a:rPr lang="en-US" dirty="0"/>
              <a:t>: A Product of Context </a:t>
            </a:r>
          </a:p>
        </p:txBody>
      </p:sp>
      <p:sp>
        <p:nvSpPr>
          <p:cNvPr id="3" name="Content Placeholder 2">
            <a:extLst>
              <a:ext uri="{FF2B5EF4-FFF2-40B4-BE49-F238E27FC236}">
                <a16:creationId xmlns:a16="http://schemas.microsoft.com/office/drawing/2014/main" id="{C848663B-1403-49AF-B5E0-E0E6B4B5BB60}"/>
              </a:ext>
            </a:extLst>
          </p:cNvPr>
          <p:cNvSpPr>
            <a:spLocks noGrp="1"/>
          </p:cNvSpPr>
          <p:nvPr>
            <p:ph idx="1"/>
          </p:nvPr>
        </p:nvSpPr>
        <p:spPr>
          <a:xfrm>
            <a:off x="71021" y="1251752"/>
            <a:ext cx="11949344" cy="5606248"/>
          </a:xfrm>
        </p:spPr>
        <p:txBody>
          <a:bodyPr>
            <a:normAutofit fontScale="92500" lnSpcReduction="10000"/>
          </a:bodyPr>
          <a:lstStyle/>
          <a:p>
            <a:r>
              <a:rPr lang="en-US" dirty="0"/>
              <a:t>Though evidence of early antipathy toward Muslims, his first book, </a:t>
            </a:r>
            <a:r>
              <a:rPr lang="en-US" i="1" dirty="0"/>
              <a:t>The Indian War of Independence, 1857</a:t>
            </a:r>
            <a:r>
              <a:rPr lang="en-US" dirty="0"/>
              <a:t>, published 1909, included praise for Muslim rebels of the 1857 Revolt</a:t>
            </a:r>
          </a:p>
          <a:p>
            <a:r>
              <a:rPr lang="en-US" dirty="0"/>
              <a:t>It is possible that his decade in the brutal Cellular prison crystallized his anti-Muslim/Christian, xenophobic, ideas</a:t>
            </a:r>
          </a:p>
          <a:p>
            <a:r>
              <a:rPr lang="en-US" dirty="0"/>
              <a:t>The creation of the Muslim League in 1906, the growth of pan Islamic movements in 1919, all challenged the Hindu elites as sole representatives of Indian nationalism</a:t>
            </a:r>
          </a:p>
          <a:p>
            <a:r>
              <a:rPr lang="en-US" dirty="0"/>
              <a:t>As more immediate context, 1920-21 Muslim peasants in Malabar rose in rebellion against the colonial state and their Hindu landlords</a:t>
            </a:r>
          </a:p>
          <a:p>
            <a:r>
              <a:rPr lang="en-US" dirty="0"/>
              <a:t>They attacked symbols of colonial authority, but also massacred Hindu landlords and upper caste Hindu revenue collectors placed by the British</a:t>
            </a:r>
          </a:p>
          <a:p>
            <a:r>
              <a:rPr lang="en-US" dirty="0"/>
              <a:t>Like many upper caste Hindus (and some lower caste ones!), Savarkar deeply disapproved, and even wrote a novel depicting it as a Muslim attempt to carry out anti-Hindu genocide</a:t>
            </a:r>
          </a:p>
          <a:p>
            <a:endParaRPr lang="en-US" dirty="0"/>
          </a:p>
          <a:p>
            <a:endParaRPr lang="en-US" dirty="0"/>
          </a:p>
        </p:txBody>
      </p:sp>
    </p:spTree>
    <p:extLst>
      <p:ext uri="{BB962C8B-B14F-4D97-AF65-F5344CB8AC3E}">
        <p14:creationId xmlns:p14="http://schemas.microsoft.com/office/powerpoint/2010/main" val="385964849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1836</Words>
  <Application>Microsoft Office PowerPoint</Application>
  <PresentationFormat>Widescreen</PresentationFormat>
  <Paragraphs>80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1_Office Theme</vt:lpstr>
      <vt:lpstr>Savarkar and Hindutva</vt:lpstr>
      <vt:lpstr>Savarkar: An Introduction</vt:lpstr>
      <vt:lpstr>Early History of “Veer” (the brave) Savarkar</vt:lpstr>
      <vt:lpstr>Savarkar and Legacy</vt:lpstr>
      <vt:lpstr>Savarkar’s Ideology and Praxis</vt:lpstr>
      <vt:lpstr>Savarkar and Essentials of Hindutva</vt:lpstr>
      <vt:lpstr>Revised Edition (1928) Hindutva: Who is a Hindu</vt:lpstr>
      <vt:lpstr>Problems with method and historicity</vt:lpstr>
      <vt:lpstr>Savarkar’s Hindutva: A Product of Context </vt:lpstr>
      <vt:lpstr>Hindutva Context: Upper Caste Hegemony</vt:lpstr>
      <vt:lpstr>Hindutva Context:  Regional Identities</vt:lpstr>
      <vt:lpstr>State-Centric Nationalism and Violence</vt:lpstr>
      <vt:lpstr>Addicted to Violence</vt:lpstr>
      <vt:lpstr>Monolithic Nation:  No Place for Diversity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Savarkar and Hindutva</dc:title>
  <dc:creator>Sanjay Joshi</dc:creator>
  <cp:lastModifiedBy>Sanjay Joshi</cp:lastModifiedBy>
  <cp:revision>2</cp:revision>
  <dcterms:created xsi:type="dcterms:W3CDTF">2023-02-02T05:34:27Z</dcterms:created>
  <dcterms:modified xsi:type="dcterms:W3CDTF">2023-02-02T05:51:20Z</dcterms:modified>
</cp:coreProperties>
</file>