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88" d="100"/>
          <a:sy n="88" d="100"/>
        </p:scale>
        <p:origin x="36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E1CA-0C3B-4919-ABB5-E652AE76254A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AE96-28BD-4A5A-AD1B-24602A95A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71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E1CA-0C3B-4919-ABB5-E652AE76254A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AE96-28BD-4A5A-AD1B-24602A95A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72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E1CA-0C3B-4919-ABB5-E652AE76254A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AE96-28BD-4A5A-AD1B-24602A95A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703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E1CA-0C3B-4919-ABB5-E652AE76254A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AE96-28BD-4A5A-AD1B-24602A95A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084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E1CA-0C3B-4919-ABB5-E652AE76254A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AE96-28BD-4A5A-AD1B-24602A95A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4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E1CA-0C3B-4919-ABB5-E652AE76254A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AE96-28BD-4A5A-AD1B-24602A95A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04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E1CA-0C3B-4919-ABB5-E652AE76254A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AE96-28BD-4A5A-AD1B-24602A95A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518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E1CA-0C3B-4919-ABB5-E652AE76254A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AE96-28BD-4A5A-AD1B-24602A95A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829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E1CA-0C3B-4919-ABB5-E652AE76254A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AE96-28BD-4A5A-AD1B-24602A95A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20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E1CA-0C3B-4919-ABB5-E652AE76254A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AE96-28BD-4A5A-AD1B-24602A95A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52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E1CA-0C3B-4919-ABB5-E652AE76254A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AE96-28BD-4A5A-AD1B-24602A95A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35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4000"/>
            <a:lum/>
          </a:blip>
          <a:srcRect/>
          <a:stretch>
            <a:fillRect t="-9000" b="-6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5E1CA-0C3B-4919-ABB5-E652AE76254A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4AE96-28BD-4A5A-AD1B-24602A95A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770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ospreypublishing.com/media/catalog/product/cache/2/image/958def80b7ce809d46640f86aa46835c/9/7/9781841768939_1.jpg" TargetMode="External"/><Relationship Id="rId2" Type="http://schemas.openxmlformats.org/officeDocument/2006/relationships/hyperlink" Target="https://www.mapsofindia.com/history/nanda-empire-323-bce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.pinimg.com/originals/55/94/ad/5594ad16719356fc0f22eea0109ea329.jpg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rdham.edu/halsall/india/kautilya1.html#Book I, Chapter 19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pre00.deviantart.net/ecdf/th/pre/f/2017/285/9/0/the_maurya_empire_at_the_time_of_ashoka_by_homemademaps-dbqd2na.pn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qph.fs.quoracdn.net/main-qimg-805e065a00e73dece74181778be9bf6e-c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upload.wikimedia.org/wikipedia/commons/2/28/Mahajanapadas_%28c._500_BCE%29.p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limpsesofhistory.com/wp-content/uploads/2020/07/9f5f027c-7f70-4f77-81eb-b7a90018f547.jpg" TargetMode="External"/><Relationship Id="rId2" Type="http://schemas.openxmlformats.org/officeDocument/2006/relationships/hyperlink" Target="https://upload.wikimedia.org/wikipedia/commons/f/f6/Magadha_kingdom_Circa_430-320s_BC_AR_Karshapana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orldarchitecture.org/cdnimgfiles/extuploadc/northernblackpolishedware.jp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STATES AND EMPIRES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c. 400-185 B.C.E</a:t>
            </a:r>
          </a:p>
        </p:txBody>
      </p:sp>
    </p:spTree>
    <p:extLst>
      <p:ext uri="{BB962C8B-B14F-4D97-AF65-F5344CB8AC3E}">
        <p14:creationId xmlns:p14="http://schemas.microsoft.com/office/powerpoint/2010/main" val="2104924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Magadha Expansion and Alexander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060"/>
            <a:ext cx="12192000" cy="541094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BIMBISARA and son AJATSHATRU,  first kings to make Magadha powerful.   </a:t>
            </a:r>
            <a:r>
              <a:rPr lang="en-US" dirty="0" err="1"/>
              <a:t>Bimbisara's</a:t>
            </a:r>
            <a:r>
              <a:rPr lang="en-US" dirty="0"/>
              <a:t> dynasty ends 364 BCE</a:t>
            </a:r>
          </a:p>
          <a:p>
            <a:r>
              <a:rPr lang="en-US" dirty="0"/>
              <a:t>364 BCE </a:t>
            </a:r>
            <a:r>
              <a:rPr lang="en-US" b="1" dirty="0"/>
              <a:t>MAHAPADMA NANDA </a:t>
            </a:r>
            <a:r>
              <a:rPr lang="en-US" dirty="0"/>
              <a:t>usurped throne, created short-lived but important NANDA dynasty</a:t>
            </a:r>
          </a:p>
          <a:p>
            <a:pPr lvl="1"/>
            <a:r>
              <a:rPr lang="en-US" dirty="0"/>
              <a:t>Under </a:t>
            </a:r>
            <a:r>
              <a:rPr lang="en-US" dirty="0" err="1"/>
              <a:t>Nandas</a:t>
            </a:r>
            <a:r>
              <a:rPr lang="en-US" dirty="0"/>
              <a:t> Magadha expand and </a:t>
            </a:r>
            <a:r>
              <a:rPr lang="en-US" dirty="0">
                <a:hlinkClick r:id="rId2"/>
              </a:rPr>
              <a:t>subjugate most of north, central and eastern India</a:t>
            </a:r>
            <a:endParaRPr lang="en-US" dirty="0"/>
          </a:p>
          <a:p>
            <a:r>
              <a:rPr lang="en-US" dirty="0" err="1"/>
              <a:t>Nandas</a:t>
            </a:r>
            <a:r>
              <a:rPr lang="en-US" dirty="0"/>
              <a:t> in power when </a:t>
            </a:r>
            <a:r>
              <a:rPr lang="en-US" dirty="0">
                <a:hlinkClick r:id="rId3"/>
              </a:rPr>
              <a:t>Alexander of Macedon </a:t>
            </a:r>
            <a:r>
              <a:rPr lang="en-US" dirty="0"/>
              <a:t>reach the Indian subcontinent after vanquishing the great Persian empire</a:t>
            </a:r>
          </a:p>
          <a:p>
            <a:r>
              <a:rPr lang="en-US" dirty="0"/>
              <a:t>A face off between Alexander’s </a:t>
            </a:r>
            <a:r>
              <a:rPr lang="en-US" dirty="0">
                <a:hlinkClick r:id="rId4"/>
              </a:rPr>
              <a:t>world-conquering armies </a:t>
            </a:r>
            <a:r>
              <a:rPr lang="en-US" dirty="0"/>
              <a:t>and the formidable Nanda army (3000 elephants, 20,000 cavalry, 2000 four-horse chariots and over 200,000 infantry) was not to be</a:t>
            </a:r>
          </a:p>
          <a:p>
            <a:r>
              <a:rPr lang="en-US" dirty="0"/>
              <a:t>Greek troops lost morale. Plus didn’t like the weather.  Alexander’s armies crossed the Indus c. 326 BC. Fought and defeated a King called PORUS. But, after 8 years of incessant conquest Alexander forced to turn back in 325 BC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300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Magadha and the MAURYA dynasty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73694"/>
            <a:ext cx="12192000" cy="5384306"/>
          </a:xfrm>
        </p:spPr>
        <p:txBody>
          <a:bodyPr>
            <a:normAutofit/>
          </a:bodyPr>
          <a:lstStyle/>
          <a:p>
            <a:r>
              <a:rPr lang="en-US" dirty="0"/>
              <a:t>In his travels in India, Alexander may have come across </a:t>
            </a:r>
            <a:r>
              <a:rPr lang="en-US" b="1" dirty="0"/>
              <a:t>Chandragupta </a:t>
            </a:r>
            <a:r>
              <a:rPr lang="en-US" b="1" dirty="0" err="1"/>
              <a:t>Maurya</a:t>
            </a:r>
            <a:r>
              <a:rPr lang="en-US" b="1" dirty="0"/>
              <a:t> </a:t>
            </a:r>
            <a:r>
              <a:rPr lang="en-US" dirty="0"/>
              <a:t>(CGM), but the only account of that is in a popular Sanskrit play written many centuries later </a:t>
            </a:r>
          </a:p>
          <a:p>
            <a:r>
              <a:rPr lang="en-US" dirty="0"/>
              <a:t>Nor do we know exactly how CGM came to power around 320 BC</a:t>
            </a:r>
          </a:p>
          <a:p>
            <a:r>
              <a:rPr lang="en-US" dirty="0"/>
              <a:t>Best account of CGM era is to be found in the </a:t>
            </a:r>
            <a:r>
              <a:rPr lang="en-US" i="1" dirty="0">
                <a:hlinkClick r:id="rId2"/>
              </a:rPr>
              <a:t>ARTHASHASTRA</a:t>
            </a:r>
            <a:r>
              <a:rPr lang="en-US" dirty="0"/>
              <a:t>, said to be written by his minister, Chanakya (aka </a:t>
            </a:r>
            <a:r>
              <a:rPr lang="en-US" dirty="0" err="1"/>
              <a:t>Kautalya</a:t>
            </a:r>
            <a:r>
              <a:rPr lang="en-US" dirty="0"/>
              <a:t>) that gives the author much of the credit for CGM success</a:t>
            </a:r>
          </a:p>
          <a:p>
            <a:r>
              <a:rPr lang="en-US" dirty="0"/>
              <a:t>Chanakya, an arch-manipulator, anticipates the better-known Machiavelli by over a 1000 years!</a:t>
            </a:r>
          </a:p>
          <a:p>
            <a:r>
              <a:rPr lang="en-US" i="1" dirty="0" err="1"/>
              <a:t>Arthashastra</a:t>
            </a:r>
            <a:r>
              <a:rPr lang="en-US" dirty="0"/>
              <a:t> also a very important treatise on Government and Politics</a:t>
            </a:r>
          </a:p>
          <a:p>
            <a:pPr lvl="1"/>
            <a:r>
              <a:rPr lang="en-US" dirty="0"/>
              <a:t>Tells us a lot about </a:t>
            </a:r>
            <a:r>
              <a:rPr lang="en-US" dirty="0" err="1"/>
              <a:t>about</a:t>
            </a:r>
            <a:r>
              <a:rPr lang="en-US" dirty="0"/>
              <a:t> </a:t>
            </a:r>
            <a:r>
              <a:rPr lang="en-US" dirty="0" err="1"/>
              <a:t>Mauryan</a:t>
            </a:r>
            <a:r>
              <a:rPr lang="en-US" dirty="0"/>
              <a:t> State, </a:t>
            </a:r>
            <a:r>
              <a:rPr lang="en-US" dirty="0" smtClean="0"/>
              <a:t>unmatched </a:t>
            </a:r>
            <a:r>
              <a:rPr lang="en-US" dirty="0"/>
              <a:t>in its exposition of realpolitik</a:t>
            </a:r>
          </a:p>
          <a:p>
            <a:pPr lvl="1"/>
            <a:r>
              <a:rPr lang="en-US" i="1" dirty="0" err="1"/>
              <a:t>Arthashatra</a:t>
            </a:r>
            <a:r>
              <a:rPr lang="en-US" dirty="0"/>
              <a:t> also backed by reports of the Greek ambassador at </a:t>
            </a:r>
            <a:r>
              <a:rPr lang="en-US" dirty="0" err="1"/>
              <a:t>Mauryan</a:t>
            </a:r>
            <a:r>
              <a:rPr lang="en-US" dirty="0"/>
              <a:t> court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075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/>
              <a:t>Arthashastra</a:t>
            </a:r>
            <a:r>
              <a:rPr lang="en-US" dirty="0"/>
              <a:t> and the </a:t>
            </a:r>
            <a:r>
              <a:rPr lang="en-US" dirty="0" err="1"/>
              <a:t>Mauryan</a:t>
            </a:r>
            <a:r>
              <a:rPr lang="en-US" dirty="0"/>
              <a:t> Empire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313896"/>
            <a:ext cx="12126897" cy="5544104"/>
          </a:xfrm>
        </p:spPr>
        <p:txBody>
          <a:bodyPr>
            <a:normAutofit/>
          </a:bodyPr>
          <a:lstStyle/>
          <a:p>
            <a:r>
              <a:rPr lang="en-US" i="1" dirty="0" err="1"/>
              <a:t>Arthashastra</a:t>
            </a:r>
            <a:r>
              <a:rPr lang="en-US" dirty="0"/>
              <a:t> (more later) shows the </a:t>
            </a:r>
            <a:r>
              <a:rPr lang="en-US" dirty="0" err="1"/>
              <a:t>Mauryas</a:t>
            </a:r>
            <a:r>
              <a:rPr lang="en-US" dirty="0"/>
              <a:t> to run a centralized state, with control over public life and economy</a:t>
            </a:r>
          </a:p>
          <a:p>
            <a:pPr lvl="1"/>
            <a:r>
              <a:rPr lang="en-US" dirty="0"/>
              <a:t>Spies, other informants play an important role</a:t>
            </a:r>
          </a:p>
          <a:p>
            <a:pPr lvl="1"/>
            <a:r>
              <a:rPr lang="en-US" dirty="0"/>
              <a:t>Importance to the economy, rulers have to encourage trade, manufactures, and extension of cultivation</a:t>
            </a:r>
          </a:p>
          <a:p>
            <a:pPr lvl="1"/>
            <a:r>
              <a:rPr lang="en-US" dirty="0"/>
              <a:t>But also military preparedness, and diplomacy to play off one enemy against other</a:t>
            </a:r>
          </a:p>
          <a:p>
            <a:r>
              <a:rPr lang="en-US" dirty="0"/>
              <a:t>Under CGM and son BINDUSARA the </a:t>
            </a:r>
            <a:r>
              <a:rPr lang="en-US" dirty="0" err="1"/>
              <a:t>Mauryan</a:t>
            </a:r>
            <a:r>
              <a:rPr lang="en-US" dirty="0"/>
              <a:t> empire expands again</a:t>
            </a:r>
          </a:p>
          <a:p>
            <a:pPr lvl="1"/>
            <a:r>
              <a:rPr lang="en-US" dirty="0"/>
              <a:t>as far south as Karnataka, and as far west as the TAXILA</a:t>
            </a:r>
          </a:p>
          <a:p>
            <a:r>
              <a:rPr lang="en-US" dirty="0"/>
              <a:t>But it was CGM’s grandson ASHOKA who became not only "beloved of the Gods"  but one of the most famous characters of Indian history.</a:t>
            </a:r>
          </a:p>
        </p:txBody>
      </p:sp>
    </p:spTree>
    <p:extLst>
      <p:ext uri="{BB962C8B-B14F-4D97-AF65-F5344CB8AC3E}">
        <p14:creationId xmlns:p14="http://schemas.microsoft.com/office/powerpoint/2010/main" val="2183695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336" y="88777"/>
            <a:ext cx="10652464" cy="1189607"/>
          </a:xfrm>
        </p:spPr>
        <p:txBody>
          <a:bodyPr>
            <a:normAutofit/>
          </a:bodyPr>
          <a:lstStyle/>
          <a:p>
            <a:r>
              <a:rPr lang="en-US" b="1" dirty="0"/>
              <a:t>Ashoka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171852"/>
            <a:ext cx="12192000" cy="5469093"/>
          </a:xfrm>
        </p:spPr>
        <p:txBody>
          <a:bodyPr>
            <a:normAutofit/>
          </a:bodyPr>
          <a:lstStyle/>
          <a:p>
            <a:r>
              <a:rPr lang="en-US" dirty="0"/>
              <a:t>268-233 </a:t>
            </a:r>
            <a:r>
              <a:rPr lang="en-US" dirty="0" err="1"/>
              <a:t>Ashoka</a:t>
            </a:r>
            <a:r>
              <a:rPr lang="en-US" dirty="0"/>
              <a:t> </a:t>
            </a:r>
          </a:p>
          <a:p>
            <a:r>
              <a:rPr lang="en-US" dirty="0"/>
              <a:t>First </a:t>
            </a:r>
            <a:r>
              <a:rPr lang="en-US" dirty="0">
                <a:hlinkClick r:id="rId2"/>
              </a:rPr>
              <a:t>“all India” empire</a:t>
            </a:r>
            <a:r>
              <a:rPr lang="en-US" dirty="0"/>
              <a:t>: The watermark, the Lion Capital of </a:t>
            </a:r>
            <a:r>
              <a:rPr lang="en-US" dirty="0" err="1"/>
              <a:t>Ashoka</a:t>
            </a:r>
            <a:r>
              <a:rPr lang="en-US" dirty="0"/>
              <a:t>, found on top of one of his pillars, is also the official emblem of the Indian state today, akin to the American Eagle </a:t>
            </a:r>
          </a:p>
          <a:p>
            <a:r>
              <a:rPr lang="en-US" dirty="0" err="1"/>
              <a:t>Devanam</a:t>
            </a:r>
            <a:r>
              <a:rPr lang="en-US" dirty="0"/>
              <a:t> </a:t>
            </a:r>
            <a:r>
              <a:rPr lang="en-US" dirty="0" err="1"/>
              <a:t>Piyadassi</a:t>
            </a:r>
            <a:r>
              <a:rPr lang="en-US" dirty="0"/>
              <a:t> :  Took historians a while to associate with CGM’s grandson!</a:t>
            </a:r>
          </a:p>
          <a:p>
            <a:r>
              <a:rPr lang="en-US" dirty="0"/>
              <a:t>How was </a:t>
            </a:r>
            <a:r>
              <a:rPr lang="en-US" dirty="0" err="1"/>
              <a:t>Ashoka’s</a:t>
            </a:r>
            <a:r>
              <a:rPr lang="en-US" dirty="0"/>
              <a:t> empire governed?</a:t>
            </a:r>
          </a:p>
          <a:p>
            <a:pPr lvl="1"/>
            <a:r>
              <a:rPr lang="en-US" dirty="0"/>
              <a:t>1.  The “heartland around Magadha and neighboring </a:t>
            </a:r>
            <a:r>
              <a:rPr lang="en-US" dirty="0" err="1"/>
              <a:t>Mahajanapads</a:t>
            </a:r>
            <a:r>
              <a:rPr lang="en-US" dirty="0"/>
              <a:t> directly governed, a la ARTHASHASTRA.  Rest divided into four provinces and these into districts, headed my MAHAMATRAS (not DHAMMAMAHAMATRAS, who had religious/ethical functions)</a:t>
            </a:r>
          </a:p>
          <a:p>
            <a:pPr lvl="1"/>
            <a:r>
              <a:rPr lang="en-US" dirty="0"/>
              <a:t>2 </a:t>
            </a:r>
            <a:r>
              <a:rPr lang="en-US" dirty="0" err="1"/>
              <a:t>Kulke</a:t>
            </a:r>
            <a:r>
              <a:rPr lang="en-US" dirty="0"/>
              <a:t> and </a:t>
            </a:r>
            <a:r>
              <a:rPr lang="en-US" dirty="0" err="1"/>
              <a:t>Rothermund</a:t>
            </a:r>
            <a:r>
              <a:rPr lang="en-US" dirty="0"/>
              <a:t> suggest the same, that given communications of the time, only some parts directly controlled, rest indirect</a:t>
            </a:r>
          </a:p>
          <a:p>
            <a:pPr lvl="1"/>
            <a:r>
              <a:rPr lang="en-US" dirty="0"/>
              <a:t>If so then, particularly south of the Vindhya range of mountains, control that which was most important: Coast (for trade), Mysore (Gold production), plus important trade routes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76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Ashoka</a:t>
            </a:r>
            <a:r>
              <a:rPr lang="en-US" dirty="0"/>
              <a:t> the Great?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274618"/>
            <a:ext cx="12265891" cy="5357091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Once again, not repeat what your textbook covers</a:t>
            </a:r>
            <a:r>
              <a:rPr lang="en-US" dirty="0"/>
              <a:t>.  Pay more attention to underlying changes. Let’s evaluate:</a:t>
            </a:r>
          </a:p>
          <a:p>
            <a:r>
              <a:rPr lang="en-US" dirty="0"/>
              <a:t> </a:t>
            </a:r>
            <a:r>
              <a:rPr lang="en-US" dirty="0" err="1"/>
              <a:t>Chanakya’s</a:t>
            </a:r>
            <a:r>
              <a:rPr lang="en-US" dirty="0"/>
              <a:t> </a:t>
            </a:r>
            <a:r>
              <a:rPr lang="en-US" dirty="0" err="1"/>
              <a:t>Arthashastra</a:t>
            </a:r>
            <a:r>
              <a:rPr lang="en-US" dirty="0"/>
              <a:t> show how a complex state was run in his grandfather’s times.  </a:t>
            </a:r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are told </a:t>
            </a:r>
            <a:r>
              <a:rPr lang="en-US" dirty="0" err="1"/>
              <a:t>Ashoka</a:t>
            </a:r>
            <a:r>
              <a:rPr lang="en-US" dirty="0"/>
              <a:t> was different, no war, no violence, after he converts to Buddhism.  But:</a:t>
            </a:r>
          </a:p>
          <a:p>
            <a:r>
              <a:rPr lang="en-US" dirty="0"/>
              <a:t>Fight for power, possibly kills his brothers in fight for throne</a:t>
            </a:r>
          </a:p>
          <a:p>
            <a:r>
              <a:rPr lang="en-US" dirty="0"/>
              <a:t>Many wars after that too, the most important the </a:t>
            </a:r>
            <a:r>
              <a:rPr lang="en-US" dirty="0">
                <a:hlinkClick r:id="rId2"/>
              </a:rPr>
              <a:t>campaign against KALINGA</a:t>
            </a:r>
            <a:r>
              <a:rPr lang="en-US" dirty="0"/>
              <a:t> ca. 261, a very bloody campaign, and 100,000 killed, 150K displaced</a:t>
            </a:r>
          </a:p>
          <a:p>
            <a:r>
              <a:rPr lang="en-US" dirty="0"/>
              <a:t>Buddhist sources tell us that this experience converted Ashok to non-violence and to Buddhism. He renounces violence henceforth</a:t>
            </a:r>
          </a:p>
          <a:p>
            <a:r>
              <a:rPr lang="en-US" dirty="0"/>
              <a:t>After the war, </a:t>
            </a:r>
            <a:r>
              <a:rPr lang="en-US" dirty="0" err="1"/>
              <a:t>Ashoka</a:t>
            </a:r>
            <a:r>
              <a:rPr lang="en-US" dirty="0"/>
              <a:t> began his campaign of rock edicts, placed all over his empire, urge people to follow non-violence and good moral conduct</a:t>
            </a:r>
          </a:p>
          <a:p>
            <a:r>
              <a:rPr lang="en-US" dirty="0"/>
              <a:t> Sent out DHAMMA MAHAMATRAS (officers to ensure right conduct) also undertakes many humanitarian measures, like planting trees along major highways, digging public wells, and making water tanks at strategic places</a:t>
            </a:r>
          </a:p>
          <a:p>
            <a:r>
              <a:rPr lang="en-US" dirty="0"/>
              <a:t>For the extent of his conquests as much as these humanitarian measures, </a:t>
            </a:r>
            <a:r>
              <a:rPr lang="en-US" dirty="0" err="1"/>
              <a:t>Ashoka</a:t>
            </a:r>
            <a:r>
              <a:rPr lang="en-US" dirty="0"/>
              <a:t> revered by Indian nationalists, as first benevolent and humanitarian ruler, who truly cared about the people</a:t>
            </a:r>
          </a:p>
          <a:p>
            <a:r>
              <a:rPr lang="en-US" dirty="0"/>
              <a:t>Worked assiduously on foreign relations, spread the Buddhist gospel, sent ambassadors to foreign courts,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224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4816"/>
            <a:ext cx="10515600" cy="1130530"/>
          </a:xfrm>
        </p:spPr>
        <p:txBody>
          <a:bodyPr/>
          <a:lstStyle/>
          <a:p>
            <a:r>
              <a:rPr lang="en-US" dirty="0"/>
              <a:t>Evaluating </a:t>
            </a:r>
            <a:r>
              <a:rPr lang="en-US" dirty="0" err="1"/>
              <a:t>Ashoka</a:t>
            </a:r>
            <a:r>
              <a:rPr lang="en-US" dirty="0"/>
              <a:t> (and fall of </a:t>
            </a:r>
            <a:r>
              <a:rPr lang="en-US" dirty="0" err="1"/>
              <a:t>Mauryas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544483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Buddhist sources glorify as devout, non-violent ruler.  Nationalists deify, not want to knock a great symbol.  But as historians we need more critical take, put in context of his times</a:t>
            </a:r>
          </a:p>
          <a:p>
            <a:r>
              <a:rPr lang="en-US" dirty="0"/>
              <a:t>The 100 years prior to </a:t>
            </a:r>
            <a:r>
              <a:rPr lang="en-US" dirty="0" err="1"/>
              <a:t>Ashoka</a:t>
            </a:r>
            <a:r>
              <a:rPr lang="en-US" dirty="0"/>
              <a:t> had seen a lot of wars, and bloody conquests.  With </a:t>
            </a:r>
            <a:r>
              <a:rPr lang="en-US" dirty="0" err="1"/>
              <a:t>Ashoka</a:t>
            </a:r>
            <a:r>
              <a:rPr lang="en-US" dirty="0"/>
              <a:t>, it seemed, conquest reached limits. With the territory he had, </a:t>
            </a:r>
            <a:r>
              <a:rPr lang="en-US" dirty="0" err="1"/>
              <a:t>Ashoka</a:t>
            </a:r>
            <a:r>
              <a:rPr lang="en-US" dirty="0"/>
              <a:t> controlled all major land trade routes in and out of India, as well as major agriculturally productive areas.  No NEED for more conquests</a:t>
            </a:r>
          </a:p>
          <a:p>
            <a:r>
              <a:rPr lang="en-US" dirty="0"/>
              <a:t>What WAS needed, was consolidation, and his efforts can be seen as an attempt to do that, to gain legitimacy, establish peace, and ensure prosperity</a:t>
            </a:r>
          </a:p>
          <a:p>
            <a:r>
              <a:rPr lang="en-US" dirty="0"/>
              <a:t>Many of his well publicized acts of public charity could also be seen as PR exercises, though aimed at establishing legitimacy of empire as much as self-aggrandizement</a:t>
            </a:r>
          </a:p>
          <a:p>
            <a:r>
              <a:rPr lang="en-US" dirty="0"/>
              <a:t>Moreover, </a:t>
            </a:r>
            <a:r>
              <a:rPr lang="en-US" dirty="0" err="1"/>
              <a:t>Ashoka</a:t>
            </a:r>
            <a:r>
              <a:rPr lang="en-US" dirty="0"/>
              <a:t> does not give up on </a:t>
            </a:r>
            <a:r>
              <a:rPr lang="en-US" i="1" dirty="0" err="1"/>
              <a:t>Arthashastra</a:t>
            </a:r>
            <a:r>
              <a:rPr lang="en-US" dirty="0"/>
              <a:t> model all together; </a:t>
            </a:r>
            <a:r>
              <a:rPr lang="en-US" dirty="0" err="1"/>
              <a:t>Dhammamahamatras</a:t>
            </a:r>
            <a:r>
              <a:rPr lang="en-US" dirty="0"/>
              <a:t> could also function like </a:t>
            </a:r>
            <a:r>
              <a:rPr lang="en-US" dirty="0" err="1"/>
              <a:t>Chanakya’s</a:t>
            </a:r>
            <a:r>
              <a:rPr lang="en-US" dirty="0"/>
              <a:t> spies, giving emperor an independent source of information</a:t>
            </a:r>
          </a:p>
          <a:p>
            <a:r>
              <a:rPr lang="en-US" dirty="0"/>
              <a:t>Important to note that </a:t>
            </a:r>
            <a:r>
              <a:rPr lang="en-US" dirty="0" err="1"/>
              <a:t>Ashoka</a:t>
            </a:r>
            <a:r>
              <a:rPr lang="en-US" dirty="0"/>
              <a:t> also never disband army or coercive parts of emperor’s administration!</a:t>
            </a:r>
          </a:p>
          <a:p>
            <a:r>
              <a:rPr lang="en-US" dirty="0"/>
              <a:t>Which does not mean that </a:t>
            </a:r>
            <a:r>
              <a:rPr lang="en-US" dirty="0" err="1"/>
              <a:t>Ashoka</a:t>
            </a:r>
            <a:r>
              <a:rPr lang="en-US" dirty="0"/>
              <a:t> was BAD, just that he was product of his time, and a very successful one at that</a:t>
            </a:r>
          </a:p>
          <a:p>
            <a:r>
              <a:rPr lang="en-US" dirty="0"/>
              <a:t>After </a:t>
            </a:r>
            <a:r>
              <a:rPr lang="en-US" dirty="0" err="1"/>
              <a:t>Ashoka</a:t>
            </a:r>
            <a:r>
              <a:rPr lang="en-US" dirty="0"/>
              <a:t> </a:t>
            </a:r>
            <a:r>
              <a:rPr lang="en-US" dirty="0" err="1"/>
              <a:t>Mauryas</a:t>
            </a:r>
            <a:r>
              <a:rPr lang="en-US" dirty="0"/>
              <a:t> continue, till c. 185 BCE, when a Brahmin general,  </a:t>
            </a:r>
            <a:r>
              <a:rPr lang="en-US" dirty="0" err="1"/>
              <a:t>Pushyamitra</a:t>
            </a:r>
            <a:r>
              <a:rPr lang="en-US" dirty="0"/>
              <a:t> </a:t>
            </a:r>
            <a:r>
              <a:rPr lang="en-US" dirty="0" err="1"/>
              <a:t>Shungha</a:t>
            </a:r>
            <a:r>
              <a:rPr lang="en-US" dirty="0"/>
              <a:t>, kills the last </a:t>
            </a:r>
            <a:r>
              <a:rPr lang="en-US" dirty="0" err="1"/>
              <a:t>Mauryan</a:t>
            </a:r>
            <a:r>
              <a:rPr lang="en-US" dirty="0"/>
              <a:t> ruler, </a:t>
            </a:r>
            <a:r>
              <a:rPr lang="en-US" dirty="0" err="1"/>
              <a:t>Brihadutta</a:t>
            </a:r>
            <a:r>
              <a:rPr lang="en-US" dirty="0"/>
              <a:t> and usurps the throne</a:t>
            </a:r>
          </a:p>
          <a:p>
            <a:r>
              <a:rPr lang="en-US" dirty="0"/>
              <a:t>By 28 BC the dominance of Magadha was over and that of Central and Southern states of India began</a:t>
            </a:r>
          </a:p>
        </p:txBody>
      </p:sp>
    </p:spTree>
    <p:extLst>
      <p:ext uri="{BB962C8B-B14F-4D97-AF65-F5344CB8AC3E}">
        <p14:creationId xmlns:p14="http://schemas.microsoft.com/office/powerpoint/2010/main" val="3487428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1193"/>
            <a:ext cx="10515600" cy="1180407"/>
          </a:xfrm>
        </p:spPr>
        <p:txBody>
          <a:bodyPr/>
          <a:lstStyle/>
          <a:p>
            <a:r>
              <a:rPr lang="en-US" dirty="0"/>
              <a:t>Questions to discuss re: the </a:t>
            </a:r>
            <a:r>
              <a:rPr lang="en-US" i="1" dirty="0" err="1"/>
              <a:t>Arthashastra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7855"/>
            <a:ext cx="10515600" cy="503751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Date? </a:t>
            </a:r>
            <a:r>
              <a:rPr lang="pl-PL" b="1" dirty="0"/>
              <a:t>~250 BCE to 150 CE</a:t>
            </a:r>
            <a:endParaRPr lang="en-US" dirty="0"/>
          </a:p>
          <a:p>
            <a:r>
              <a:rPr lang="en-US" dirty="0"/>
              <a:t>Compare with Mahabharata?  800 BCE to 300 CE</a:t>
            </a:r>
          </a:p>
          <a:p>
            <a:r>
              <a:rPr lang="en-US" dirty="0"/>
              <a:t>How different are the worlds described by </a:t>
            </a:r>
            <a:r>
              <a:rPr lang="en-US" i="1" dirty="0" err="1"/>
              <a:t>Arthashastra</a:t>
            </a:r>
            <a:r>
              <a:rPr lang="en-US" dirty="0"/>
              <a:t> and by MBH?</a:t>
            </a:r>
          </a:p>
          <a:p>
            <a:r>
              <a:rPr lang="en-US" b="1" dirty="0"/>
              <a:t>What can you infer about nature of STATE from the extract you read?</a:t>
            </a:r>
          </a:p>
          <a:p>
            <a:pPr lvl="1"/>
            <a:r>
              <a:rPr lang="en-US" b="1" dirty="0"/>
              <a:t>How different is the role of the king?</a:t>
            </a:r>
          </a:p>
          <a:p>
            <a:r>
              <a:rPr lang="en-US" b="1" dirty="0"/>
              <a:t>WHAT can you say about nature of the ECONOMY?</a:t>
            </a:r>
          </a:p>
          <a:p>
            <a:pPr lvl="1"/>
            <a:r>
              <a:rPr lang="en-US" b="1" dirty="0"/>
              <a:t>Can we see evidence of TRADE?</a:t>
            </a:r>
          </a:p>
          <a:p>
            <a:r>
              <a:rPr lang="en-US" b="1" dirty="0"/>
              <a:t>Attitude towards populace/subjects?</a:t>
            </a:r>
          </a:p>
          <a:p>
            <a:r>
              <a:rPr lang="en-US" b="1" dirty="0"/>
              <a:t>What does it tell us about nature of politics, foreign affairs, or statecraft?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019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Kumkum</a:t>
            </a:r>
            <a:r>
              <a:rPr lang="en-US" dirty="0"/>
              <a:t> Roy Essay (background)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Roy is focusing on KING’s household, obviously because most sources for, but then drawing out from there to discuss gender relations in  society as a whole over 500 year period</a:t>
            </a:r>
          </a:p>
          <a:p>
            <a:r>
              <a:rPr lang="en-US" dirty="0"/>
              <a:t>Time period does go over our current focus, but she also discusses this era of states and empires in detail</a:t>
            </a:r>
          </a:p>
          <a:p>
            <a:r>
              <a:rPr lang="en-US" dirty="0"/>
              <a:t>Uses THREE classical texts to make her case, looking at:</a:t>
            </a:r>
          </a:p>
          <a:p>
            <a:pPr lvl="1"/>
            <a:r>
              <a:rPr lang="en-US" b="1" dirty="0"/>
              <a:t>1.  DHARMA SHASTRA or MANU SMRITI (her date)	~ 150 BCE to 250 CE</a:t>
            </a:r>
          </a:p>
          <a:p>
            <a:pPr lvl="1"/>
            <a:r>
              <a:rPr lang="en-US" b="1" dirty="0"/>
              <a:t>2.  ARTHASHASTRA			(her date)	 ~250 BCE to 150 CE</a:t>
            </a:r>
          </a:p>
          <a:p>
            <a:pPr lvl="1"/>
            <a:r>
              <a:rPr lang="en-US" b="1" dirty="0"/>
              <a:t>3.  KAMASUTRA 					~300 CE </a:t>
            </a:r>
          </a:p>
          <a:p>
            <a:r>
              <a:rPr lang="en-US" dirty="0"/>
              <a:t>So, approximately a </a:t>
            </a:r>
            <a:r>
              <a:rPr lang="en-US" b="1" i="1" dirty="0"/>
              <a:t>500 year period from 200-150 BCE to 300-350 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9217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Roy: Main argument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3411"/>
            <a:ext cx="10515600" cy="525364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Ambiguity, that these texts reveal that, “patriarchal and non patriarchal possibilities CO EXIST”, though uneasily.  (33)</a:t>
            </a:r>
          </a:p>
          <a:p>
            <a:r>
              <a:rPr lang="en-US" dirty="0"/>
              <a:t>What is patriarchy in this context? Not simple rule of men, but set of BELIEFS and PRACTICES that REINFORCE inequalities between genders, empowering men over women generally</a:t>
            </a:r>
          </a:p>
          <a:p>
            <a:r>
              <a:rPr lang="en-US" dirty="0"/>
              <a:t> </a:t>
            </a:r>
            <a:r>
              <a:rPr lang="en-US" b="1" dirty="0"/>
              <a:t>WHY is her argument important?	</a:t>
            </a:r>
            <a:endParaRPr lang="en-US" dirty="0"/>
          </a:p>
          <a:p>
            <a:pPr lvl="1"/>
            <a:r>
              <a:rPr lang="en-US" dirty="0"/>
              <a:t>Common perception about classical India being a place where women were TOTALLY oppressed.  This essay shows otherwise</a:t>
            </a:r>
          </a:p>
          <a:p>
            <a:pPr lvl="1"/>
            <a:r>
              <a:rPr lang="en-US" dirty="0"/>
              <a:t>At any given </a:t>
            </a:r>
            <a:r>
              <a:rPr lang="en-US" b="1" dirty="0"/>
              <a:t>historical</a:t>
            </a:r>
            <a:r>
              <a:rPr lang="en-US" dirty="0"/>
              <a:t> moment, there are multiple possibilities, e.g., freedoms outlined in Kamasutra.  While these get closed through history. that does not mean that these freedoms did not exist at all</a:t>
            </a:r>
          </a:p>
          <a:p>
            <a:r>
              <a:rPr lang="en-US" b="1" dirty="0"/>
              <a:t>Does AMBIGUITY or multiple possibilities mean that patriarchy, rule of men, was UNDERMINED in this era?</a:t>
            </a:r>
            <a:endParaRPr lang="en-US" dirty="0"/>
          </a:p>
          <a:p>
            <a:pPr lvl="1"/>
            <a:r>
              <a:rPr lang="en-US" dirty="0"/>
              <a:t>NO that is not the argument at all, but rather than take a BINARY either patriarchy or freedom, Roy is painting a more sophisticated picture, of subtle undermining of patriarchies through women’s agency</a:t>
            </a:r>
          </a:p>
        </p:txBody>
      </p:sp>
    </p:spTree>
    <p:extLst>
      <p:ext uri="{BB962C8B-B14F-4D97-AF65-F5344CB8AC3E}">
        <p14:creationId xmlns:p14="http://schemas.microsoft.com/office/powerpoint/2010/main" val="19991795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ready to discuss some specific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1.  WHAT WAS THE RELATIONSHIP BETWEEN KING and HIS HOUSEHOLD</a:t>
            </a:r>
            <a:r>
              <a:rPr lang="en-US" dirty="0"/>
              <a:t>?</a:t>
            </a:r>
          </a:p>
          <a:p>
            <a:r>
              <a:rPr lang="en-US" b="1" dirty="0"/>
              <a:t>2. WHAT WAS THE NATURE OF MARRIAGE,</a:t>
            </a:r>
            <a:r>
              <a:rPr lang="en-US" dirty="0"/>
              <a:t> </a:t>
            </a:r>
            <a:r>
              <a:rPr lang="en-US" b="1" dirty="0"/>
              <a:t>SEX, and GENDER RELATIONS IN THIS HALF CENTURY?</a:t>
            </a:r>
          </a:p>
          <a:p>
            <a:r>
              <a:rPr lang="en-US" b="1" dirty="0"/>
              <a:t>3. WHAT WAS THE POSITION OF COURTESANS?</a:t>
            </a:r>
          </a:p>
          <a:p>
            <a:r>
              <a:rPr lang="en-US" b="1" dirty="0"/>
              <a:t>4. HOW CAN WE EXTEND THE READINGS OF A KING’S HOUSEHOLD TO OTHER LEVELS OF SOCIETY?</a:t>
            </a:r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905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Plan/Outline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First, today, background to POLITICAL history</a:t>
            </a:r>
          </a:p>
          <a:p>
            <a:r>
              <a:rPr lang="en-US" dirty="0"/>
              <a:t>The rise of Magadha (region)</a:t>
            </a:r>
          </a:p>
          <a:p>
            <a:r>
              <a:rPr lang="en-US" dirty="0"/>
              <a:t>Emergence and consolidation of power under the </a:t>
            </a:r>
            <a:r>
              <a:rPr lang="en-US" dirty="0" err="1"/>
              <a:t>Mauryan</a:t>
            </a:r>
            <a:r>
              <a:rPr lang="en-US" dirty="0"/>
              <a:t> Dynasty</a:t>
            </a:r>
          </a:p>
          <a:p>
            <a:r>
              <a:rPr lang="en-US" dirty="0" err="1"/>
              <a:t>Ashoka</a:t>
            </a:r>
            <a:r>
              <a:rPr lang="en-US" dirty="0"/>
              <a:t> achievements and evaluation</a:t>
            </a:r>
          </a:p>
          <a:p>
            <a:r>
              <a:rPr lang="en-US" dirty="0"/>
              <a:t>NEXT </a:t>
            </a:r>
            <a:r>
              <a:rPr lang="en-US" dirty="0" smtClean="0"/>
              <a:t>:  </a:t>
            </a:r>
            <a:r>
              <a:rPr lang="en-US" dirty="0"/>
              <a:t>Discuss </a:t>
            </a:r>
            <a:r>
              <a:rPr lang="en-US" i="1" dirty="0" err="1"/>
              <a:t>Arthashastra</a:t>
            </a:r>
            <a:r>
              <a:rPr lang="en-US" dirty="0"/>
              <a:t> AND </a:t>
            </a:r>
            <a:r>
              <a:rPr lang="en-US" dirty="0" err="1"/>
              <a:t>Kumkum</a:t>
            </a:r>
            <a:r>
              <a:rPr lang="en-US" dirty="0"/>
              <a:t> Roy’s essay.  Please have both </a:t>
            </a:r>
            <a:r>
              <a:rPr lang="en-US" dirty="0" smtClean="0"/>
              <a:t>read</a:t>
            </a:r>
            <a:endParaRPr lang="en-US" dirty="0"/>
          </a:p>
          <a:p>
            <a:r>
              <a:rPr lang="en-US" dirty="0"/>
              <a:t>Then we have a </a:t>
            </a:r>
            <a:r>
              <a:rPr lang="en-US" dirty="0" smtClean="0"/>
              <a:t>review </a:t>
            </a:r>
            <a:r>
              <a:rPr lang="en-US" dirty="0"/>
              <a:t>and exams!</a:t>
            </a:r>
          </a:p>
        </p:txBody>
      </p:sp>
    </p:spTree>
    <p:extLst>
      <p:ext uri="{BB962C8B-B14F-4D97-AF65-F5344CB8AC3E}">
        <p14:creationId xmlns:p14="http://schemas.microsoft.com/office/powerpoint/2010/main" val="3894476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C BCE: Center Moves further East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EASTWARD </a:t>
            </a:r>
            <a:r>
              <a:rPr lang="en-US" dirty="0"/>
              <a:t>SHIFT in the geography of </a:t>
            </a:r>
            <a:r>
              <a:rPr lang="en-US" dirty="0" smtClean="0"/>
              <a:t>intellectual </a:t>
            </a:r>
            <a:r>
              <a:rPr lang="en-US" b="1" i="1" dirty="0"/>
              <a:t>and</a:t>
            </a:r>
            <a:r>
              <a:rPr lang="en-US" dirty="0"/>
              <a:t> political life</a:t>
            </a:r>
          </a:p>
          <a:p>
            <a:r>
              <a:rPr lang="en-US" dirty="0"/>
              <a:t>One reason we date the MBH before this period is because of this</a:t>
            </a:r>
          </a:p>
          <a:p>
            <a:pPr lvl="1"/>
            <a:r>
              <a:rPr lang="en-US" dirty="0"/>
              <a:t>While mentioned, east still not 	that important for the writers of the MBH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37817" y="1342138"/>
            <a:ext cx="4098328" cy="532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511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Paucity to Riches in terms of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920" y="1322773"/>
            <a:ext cx="11949344" cy="5308846"/>
          </a:xfrm>
        </p:spPr>
        <p:txBody>
          <a:bodyPr>
            <a:normAutofit/>
          </a:bodyPr>
          <a:lstStyle/>
          <a:p>
            <a:r>
              <a:rPr lang="en-US" dirty="0"/>
              <a:t>1.  Buddhist sources, tell us about the Buddha but also about political and economic life </a:t>
            </a:r>
          </a:p>
          <a:p>
            <a:r>
              <a:rPr lang="en-US" dirty="0"/>
              <a:t>2.  Greek sources, especially after Alexander the Great invaded India in 4th C BC, tell us lots about </a:t>
            </a:r>
            <a:r>
              <a:rPr lang="en-US" dirty="0" err="1"/>
              <a:t>Mauryan</a:t>
            </a:r>
            <a:r>
              <a:rPr lang="en-US" dirty="0"/>
              <a:t> court.  We don’t focus much on this, but textbook does</a:t>
            </a:r>
          </a:p>
          <a:p>
            <a:r>
              <a:rPr lang="en-US" dirty="0"/>
              <a:t>3.  The famous </a:t>
            </a:r>
            <a:r>
              <a:rPr lang="en-US" i="1" dirty="0" err="1"/>
              <a:t>Arthshastra</a:t>
            </a:r>
            <a:r>
              <a:rPr lang="en-US" dirty="0"/>
              <a:t> of </a:t>
            </a:r>
            <a:r>
              <a:rPr lang="en-US" dirty="0" err="1"/>
              <a:t>Kautalya</a:t>
            </a:r>
            <a:r>
              <a:rPr lang="en-US" dirty="0"/>
              <a:t>, minister to the first </a:t>
            </a:r>
            <a:r>
              <a:rPr lang="en-US" dirty="0" err="1"/>
              <a:t>Mauryan</a:t>
            </a:r>
            <a:r>
              <a:rPr lang="en-US" dirty="0"/>
              <a:t> ruler, a remarkable treatise on Government and Administration. Read extracts for next class.</a:t>
            </a:r>
          </a:p>
          <a:p>
            <a:r>
              <a:rPr lang="en-US" dirty="0"/>
              <a:t>4.  Information from inscriptions produced by </a:t>
            </a:r>
            <a:r>
              <a:rPr lang="en-US" dirty="0" err="1"/>
              <a:t>Mauryan</a:t>
            </a:r>
            <a:r>
              <a:rPr lang="en-US" dirty="0"/>
              <a:t> rulers like </a:t>
            </a:r>
            <a:r>
              <a:rPr lang="en-US" dirty="0" err="1"/>
              <a:t>Ashoka</a:t>
            </a:r>
            <a:endParaRPr lang="en-US" dirty="0"/>
          </a:p>
          <a:p>
            <a:r>
              <a:rPr lang="en-US" dirty="0"/>
              <a:t>5.  </a:t>
            </a:r>
            <a:r>
              <a:rPr lang="en-US" dirty="0" err="1"/>
              <a:t>Jataka</a:t>
            </a:r>
            <a:r>
              <a:rPr lang="en-US" dirty="0"/>
              <a:t> Stories .  Short tales collected from Buddhist and other sources give window into the social life of the period</a:t>
            </a:r>
          </a:p>
        </p:txBody>
      </p:sp>
    </p:spTree>
    <p:extLst>
      <p:ext uri="{BB962C8B-B14F-4D97-AF65-F5344CB8AC3E}">
        <p14:creationId xmlns:p14="http://schemas.microsoft.com/office/powerpoint/2010/main" val="398936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Historical Background and Developments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By end of Epic era, STATES and MONARCHIES are quite prevalent</a:t>
            </a:r>
          </a:p>
          <a:p>
            <a:r>
              <a:rPr lang="en-US" dirty="0"/>
              <a:t>By ca. 600 BCE there were </a:t>
            </a:r>
            <a:r>
              <a:rPr lang="en-US" dirty="0">
                <a:hlinkClick r:id="rId2"/>
              </a:rPr>
              <a:t>16 major states, (MAHAJANAPADA</a:t>
            </a:r>
            <a:r>
              <a:rPr lang="en-US" dirty="0"/>
              <a:t>) who fought wars for territory</a:t>
            </a:r>
          </a:p>
          <a:p>
            <a:r>
              <a:rPr lang="en-US" dirty="0"/>
              <a:t>Two kinds of States, MONARCHICAL and non-Monarchical, latter also called REPUBLICS (probably more like OLIGARCHIES)</a:t>
            </a:r>
          </a:p>
          <a:p>
            <a:r>
              <a:rPr lang="en-US" dirty="0"/>
              <a:t>Difference a product of eastward movement: early pioneers did NOT (maybe could not) cross the major rivers</a:t>
            </a:r>
          </a:p>
          <a:p>
            <a:pPr lvl="1"/>
            <a:r>
              <a:rPr lang="en-US" dirty="0"/>
              <a:t>Set up states on foothills of mountains, retained older forms of governance, SABHA and SAMITI.  Also less surplus</a:t>
            </a:r>
          </a:p>
          <a:p>
            <a:r>
              <a:rPr lang="en-US" dirty="0"/>
              <a:t>The ones who remained in the older heartland and later crossed rivers moved to MONARCHICAL forms of government (divine origins)</a:t>
            </a:r>
          </a:p>
        </p:txBody>
      </p:sp>
    </p:spTree>
    <p:extLst>
      <p:ext uri="{BB962C8B-B14F-4D97-AF65-F5344CB8AC3E}">
        <p14:creationId xmlns:p14="http://schemas.microsoft.com/office/powerpoint/2010/main" val="3683616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Growth in COMMERCE and Urbanization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6914"/>
            <a:ext cx="10515600" cy="474004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period of emergence of states and empires, also, not coincidentally, reveals growth in commerce</a:t>
            </a:r>
          </a:p>
          <a:p>
            <a:r>
              <a:rPr lang="en-US" dirty="0"/>
              <a:t>The finding of  </a:t>
            </a:r>
            <a:r>
              <a:rPr lang="en-US" dirty="0">
                <a:hlinkClick r:id="rId2"/>
              </a:rPr>
              <a:t>PUNCH MARKED COINS</a:t>
            </a:r>
            <a:r>
              <a:rPr lang="en-US" dirty="0"/>
              <a:t> show that money was in circulation, so well beyond a barter economy</a:t>
            </a:r>
          </a:p>
          <a:p>
            <a:r>
              <a:rPr lang="en-US" dirty="0"/>
              <a:t>Money = trade, so also growth of COMMERCE, some people in  commerce, full time</a:t>
            </a:r>
          </a:p>
          <a:p>
            <a:r>
              <a:rPr lang="en-US" dirty="0"/>
              <a:t>Evidence of artisans producing goods in large quantities, </a:t>
            </a:r>
            <a:r>
              <a:rPr lang="en-US" b="1" dirty="0"/>
              <a:t>SRENIS, or guilds were important</a:t>
            </a:r>
          </a:p>
          <a:p>
            <a:r>
              <a:rPr lang="en-US" b="1" dirty="0"/>
              <a:t>All of this contributes to what has been called the </a:t>
            </a:r>
            <a:r>
              <a:rPr lang="en-US" b="1" i="1" dirty="0"/>
              <a:t>SECOND URBANIZATION </a:t>
            </a:r>
            <a:r>
              <a:rPr lang="en-US" b="1" dirty="0"/>
              <a:t>of northern India  (</a:t>
            </a:r>
            <a:r>
              <a:rPr lang="en-US" b="1" dirty="0" err="1">
                <a:hlinkClick r:id="rId3"/>
              </a:rPr>
              <a:t>Rajgriha</a:t>
            </a:r>
            <a:r>
              <a:rPr lang="en-US" b="1" dirty="0">
                <a:hlinkClick r:id="rId3"/>
              </a:rPr>
              <a:t>, Kashi [BENARAS</a:t>
            </a:r>
            <a:r>
              <a:rPr lang="en-US" b="1" dirty="0"/>
              <a:t>], etc.)</a:t>
            </a:r>
          </a:p>
          <a:p>
            <a:r>
              <a:rPr lang="en-US" b="1" dirty="0"/>
              <a:t>These sites associated with </a:t>
            </a:r>
            <a:r>
              <a:rPr lang="en-US" b="1" dirty="0">
                <a:hlinkClick r:id="rId4"/>
              </a:rPr>
              <a:t>Northern Black Polished 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109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Why War?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4237"/>
            <a:ext cx="10515600" cy="470272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Often take wars for granted. If there are two states, there will be war. But wars seldom for nothing</a:t>
            </a:r>
          </a:p>
          <a:p>
            <a:r>
              <a:rPr lang="en-US" dirty="0"/>
              <a:t>Vedic texts say tribal lineages fought for cattle (= wealth), or for better pastures, or water</a:t>
            </a:r>
          </a:p>
          <a:p>
            <a:r>
              <a:rPr lang="en-US" dirty="0"/>
              <a:t>Epics suggest expansion of  settled agriculture, clearing of forests, annexation of land belonging to forest dwelling people</a:t>
            </a:r>
          </a:p>
          <a:p>
            <a:r>
              <a:rPr lang="en-US" dirty="0"/>
              <a:t>Growth of settled agriculture produces surplus that allows for emergence of states and territorial kingdoms</a:t>
            </a:r>
          </a:p>
          <a:p>
            <a:r>
              <a:rPr lang="en-US" b="1" dirty="0"/>
              <a:t>Kings covet others' capacity for producing of surplus: in most cases land, but also in some cases control over important trade routes</a:t>
            </a:r>
          </a:p>
          <a:p>
            <a:r>
              <a:rPr lang="en-US" b="1" dirty="0"/>
              <a:t>Plus war gives a way of annexing accumulated surplus (royal treasure) that in turn help produce armies, weapons, and  used to expand the base of surplus extraction (=&gt; EMPIRE)</a:t>
            </a:r>
          </a:p>
          <a:p>
            <a:r>
              <a:rPr lang="en-US" dirty="0"/>
              <a:t>So WAR = capture of accumulated SURPLUS, plus surplus yielding agricultural territory</a:t>
            </a:r>
          </a:p>
          <a:p>
            <a:r>
              <a:rPr lang="en-US" dirty="0"/>
              <a:t>In the wars we study ultimately MAGADHA with capital at RAJAGRIHA most powerful, along with KOSALA, which had by then annexed KASHI, emerge as the major players</a:t>
            </a:r>
          </a:p>
        </p:txBody>
      </p:sp>
    </p:spTree>
    <p:extLst>
      <p:ext uri="{BB962C8B-B14F-4D97-AF65-F5344CB8AC3E}">
        <p14:creationId xmlns:p14="http://schemas.microsoft.com/office/powerpoint/2010/main" val="4238582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Overview: Political history of Rise of Magadha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31" y="1313896"/>
            <a:ext cx="11922711" cy="5544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Keep in mind MAGADHA is a REGION ruled by different rulers and dynasties:</a:t>
            </a:r>
          </a:p>
          <a:p>
            <a:r>
              <a:rPr lang="en-US" b="1" dirty="0"/>
              <a:t>1. rise of Magadha around 500 BCE</a:t>
            </a:r>
            <a:r>
              <a:rPr lang="en-US" dirty="0"/>
              <a:t>  under </a:t>
            </a:r>
            <a:r>
              <a:rPr lang="en-US" b="1" dirty="0"/>
              <a:t>BIMBISARA and his son AJATASHATRU</a:t>
            </a:r>
          </a:p>
          <a:p>
            <a:r>
              <a:rPr lang="en-US" dirty="0"/>
              <a:t>2. c</a:t>
            </a:r>
            <a:r>
              <a:rPr lang="en-US" b="1" dirty="0"/>
              <a:t>.364  MAHAPADMA NANDA</a:t>
            </a:r>
            <a:r>
              <a:rPr lang="en-US" dirty="0"/>
              <a:t> usurped throne</a:t>
            </a:r>
            <a:endParaRPr lang="en-US" b="1" dirty="0"/>
          </a:p>
          <a:p>
            <a:r>
              <a:rPr lang="en-US" b="1" dirty="0"/>
              <a:t>3. Alexander of Macedon (aka Alexander the Great) crossed the Indus c. 326 BCE.</a:t>
            </a:r>
            <a:r>
              <a:rPr lang="en-US" dirty="0"/>
              <a:t>  forced to turn back in 325 BCE.</a:t>
            </a:r>
            <a:endParaRPr lang="en-US" b="1" dirty="0"/>
          </a:p>
          <a:p>
            <a:r>
              <a:rPr lang="en-US" dirty="0"/>
              <a:t>4. Chandra Gupta MAURYA (CGM) </a:t>
            </a:r>
            <a:r>
              <a:rPr lang="en-US" b="1" dirty="0"/>
              <a:t>came to power around 320 BCE</a:t>
            </a:r>
          </a:p>
          <a:p>
            <a:pPr lvl="1"/>
            <a:r>
              <a:rPr lang="en-US" dirty="0"/>
              <a:t>Under CGM and son BINDUSARA the </a:t>
            </a:r>
            <a:r>
              <a:rPr lang="en-US" dirty="0" err="1" smtClean="0"/>
              <a:t>Mauryan</a:t>
            </a:r>
            <a:r>
              <a:rPr lang="en-US" dirty="0" smtClean="0"/>
              <a:t> (name of dynasty) </a:t>
            </a:r>
            <a:r>
              <a:rPr lang="en-US" dirty="0"/>
              <a:t>empire expand, Karnataka to south, west to TAXILA.  </a:t>
            </a:r>
          </a:p>
          <a:p>
            <a:r>
              <a:rPr lang="en-US" dirty="0"/>
              <a:t>5. CGM grandson ASHOKA the "beloved of the Gods" and arguably one of the most famous characters of Indian history  </a:t>
            </a:r>
          </a:p>
          <a:p>
            <a:r>
              <a:rPr lang="en-US" dirty="0"/>
              <a:t>	</a:t>
            </a:r>
            <a:r>
              <a:rPr lang="en-US" b="1" dirty="0"/>
              <a:t>268-233	</a:t>
            </a:r>
            <a:r>
              <a:rPr lang="en-US" b="1" dirty="0" err="1"/>
              <a:t>Ashoka</a:t>
            </a:r>
            <a:r>
              <a:rPr lang="en-US" b="1" dirty="0"/>
              <a:t> </a:t>
            </a:r>
            <a:r>
              <a:rPr lang="en-US" b="1" dirty="0" smtClean="0"/>
              <a:t>= 1st </a:t>
            </a:r>
            <a:r>
              <a:rPr lang="en-US" b="1" dirty="0"/>
              <a:t>all </a:t>
            </a:r>
            <a:r>
              <a:rPr lang="en-US" b="1" dirty="0" err="1"/>
              <a:t>india</a:t>
            </a:r>
            <a:r>
              <a:rPr lang="en-US" b="1" dirty="0"/>
              <a:t> empire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397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about Rise of Magadha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/>
          </a:bodyPr>
          <a:lstStyle/>
          <a:p>
            <a:r>
              <a:rPr lang="en-US" dirty="0"/>
              <a:t>Will not repeat what textbook covers, e.g. dynastic changes.  I will pay more attention to underlying changes. But that doesn’t mean the political changes are unimportant, it means YOU cover those on your own!</a:t>
            </a:r>
          </a:p>
          <a:p>
            <a:r>
              <a:rPr lang="en-US" dirty="0"/>
              <a:t>Two major questions:  HOW?  and WHY?</a:t>
            </a:r>
          </a:p>
          <a:p>
            <a:r>
              <a:rPr lang="en-US" dirty="0"/>
              <a:t>HOW imagine empire:  Persian influence?  But they are to west… OTOH, travel though difficult, not impossible.  CGM accounts</a:t>
            </a:r>
          </a:p>
          <a:p>
            <a:r>
              <a:rPr lang="en-US" dirty="0"/>
              <a:t>HOW:  </a:t>
            </a:r>
            <a:r>
              <a:rPr lang="en-US" dirty="0" err="1"/>
              <a:t>Magadhan</a:t>
            </a:r>
            <a:r>
              <a:rPr lang="en-US" dirty="0"/>
              <a:t> state control a lot of </a:t>
            </a:r>
            <a:r>
              <a:rPr lang="en-US" b="1" dirty="0"/>
              <a:t>iron ore, </a:t>
            </a:r>
            <a:r>
              <a:rPr lang="en-US" dirty="0"/>
              <a:t>allow better cultivation, clearing forests, making plough-tips, and weapons. Make Magadha more powerful than other states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756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4048</TotalTime>
  <Words>2408</Words>
  <Application>Microsoft Office PowerPoint</Application>
  <PresentationFormat>Widescreen</PresentationFormat>
  <Paragraphs>138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STATES AND EMPIRES  </vt:lpstr>
      <vt:lpstr>Plan/Outline</vt:lpstr>
      <vt:lpstr>4th C BCE: Center Moves further East</vt:lpstr>
      <vt:lpstr>From Paucity to Riches in terms of SOURCES</vt:lpstr>
      <vt:lpstr>Historical Background and Developments</vt:lpstr>
      <vt:lpstr>Growth in COMMERCE and Urbanization</vt:lpstr>
      <vt:lpstr>So Why War?</vt:lpstr>
      <vt:lpstr>Overview: Political history of Rise of Magadha</vt:lpstr>
      <vt:lpstr>Questions about Rise of Magadha</vt:lpstr>
      <vt:lpstr>Magadha Expansion and Alexander</vt:lpstr>
      <vt:lpstr>Magadha and the MAURYA dynasty</vt:lpstr>
      <vt:lpstr>Arthashastra and the Mauryan Empire</vt:lpstr>
      <vt:lpstr>Ashoka</vt:lpstr>
      <vt:lpstr>Ashoka the Great?</vt:lpstr>
      <vt:lpstr>Evaluating Ashoka (and fall of Mauryas)</vt:lpstr>
      <vt:lpstr>Questions to discuss re: the Arthashastra</vt:lpstr>
      <vt:lpstr>Kumkum Roy Essay (background)</vt:lpstr>
      <vt:lpstr>Roy: Main argument</vt:lpstr>
      <vt:lpstr>Be ready to discuss some specific questions</vt:lpstr>
    </vt:vector>
  </TitlesOfParts>
  <Company>Northern Arizona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STATES, EMPIRES AND HETERODOXIES</dc:title>
  <dc:creator>Windows User</dc:creator>
  <cp:lastModifiedBy>Sanjay Joshi</cp:lastModifiedBy>
  <cp:revision>57</cp:revision>
  <dcterms:created xsi:type="dcterms:W3CDTF">2018-09-22T07:09:37Z</dcterms:created>
  <dcterms:modified xsi:type="dcterms:W3CDTF">2023-10-06T17:00:26Z</dcterms:modified>
</cp:coreProperties>
</file>