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69" r:id="rId7"/>
    <p:sldId id="257" r:id="rId8"/>
    <p:sldId id="279" r:id="rId9"/>
    <p:sldId id="280" r:id="rId10"/>
    <p:sldId id="282" r:id="rId11"/>
    <p:sldId id="278" r:id="rId12"/>
    <p:sldId id="277" r:id="rId13"/>
    <p:sldId id="265" r:id="rId14"/>
    <p:sldId id="266" r:id="rId15"/>
    <p:sldId id="258" r:id="rId16"/>
    <p:sldId id="270" r:id="rId17"/>
    <p:sldId id="271" r:id="rId18"/>
    <p:sldId id="272" r:id="rId19"/>
    <p:sldId id="259" r:id="rId20"/>
    <p:sldId id="260" r:id="rId21"/>
    <p:sldId id="262"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C329C0-CA41-44E1-BBB8-0C89F26253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F20DC0-93AA-4489-9D27-2B70FE4849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2F8595-74CE-49B4-966E-7E2ECCB4558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2DED6B5B-E0C9-4098-9B25-54EEFC3ABCB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159B44A-3B28-4313-86B8-77631A07D1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5A0AB4-59D8-452D-8449-1833948156C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C0D63-078E-4529-B989-DFAAC32B5C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D0845B-8123-4BE7-9947-13A1C2B02A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63E40D8-F62E-4536-880C-49A2D1F3ACD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5DB266-5D34-4A78-9BD3-BC8292748B7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2811511-19A9-471E-8812-47859E61C4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74AA51-EAAA-48BE-9A44-E2367AE6E66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512912-4984-4CF4-A5EC-1F6682F7B3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A39BC1-3617-4B44-AF05-4F2B8631F1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The Chinese Nationalist Revolution of 1911</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334962"/>
          </a:xfrm>
        </p:spPr>
        <p:txBody>
          <a:bodyPr/>
          <a:lstStyle/>
          <a:p>
            <a:endParaRPr lang="en-US" sz="4000"/>
          </a:p>
        </p:txBody>
      </p:sp>
      <p:sp>
        <p:nvSpPr>
          <p:cNvPr id="28675" name="Rectangle 3"/>
          <p:cNvSpPr>
            <a:spLocks noGrp="1" noChangeArrowheads="1"/>
          </p:cNvSpPr>
          <p:nvPr>
            <p:ph type="body" idx="1"/>
          </p:nvPr>
        </p:nvSpPr>
        <p:spPr>
          <a:xfrm>
            <a:off x="457200" y="609600"/>
            <a:ext cx="8229600" cy="5791200"/>
          </a:xfrm>
        </p:spPr>
        <p:txBody>
          <a:bodyPr/>
          <a:lstStyle/>
          <a:p>
            <a:r>
              <a:rPr lang="en-US" sz="2800"/>
              <a:t>Sun Yat-sen (1906)  </a:t>
            </a:r>
            <a:r>
              <a:rPr lang="en-US" sz="2800" i="1"/>
              <a:t>San min zhuyi</a:t>
            </a:r>
            <a:r>
              <a:rPr lang="en-US" sz="2800"/>
              <a:t> (“Three People’s Principles”)</a:t>
            </a:r>
          </a:p>
          <a:p>
            <a:pPr>
              <a:buFontTx/>
              <a:buNone/>
            </a:pPr>
            <a:r>
              <a:rPr lang="en-US" sz="2800"/>
              <a:t>	</a:t>
            </a:r>
            <a:r>
              <a:rPr lang="en-US" sz="2400" i="1"/>
              <a:t>Minzu</a:t>
            </a:r>
            <a:r>
              <a:rPr lang="en-US" sz="2400"/>
              <a:t> (People’s national identity – “nationalism”)</a:t>
            </a:r>
          </a:p>
          <a:p>
            <a:pPr>
              <a:buFontTx/>
              <a:buNone/>
            </a:pPr>
            <a:r>
              <a:rPr lang="en-US" sz="2400"/>
              <a:t>	</a:t>
            </a:r>
            <a:r>
              <a:rPr lang="en-US" sz="2400" i="1"/>
              <a:t>Minquan</a:t>
            </a:r>
            <a:r>
              <a:rPr lang="en-US" sz="2400"/>
              <a:t> (People’s rights/power – “democracy”)</a:t>
            </a:r>
          </a:p>
          <a:p>
            <a:pPr>
              <a:buFontTx/>
              <a:buNone/>
            </a:pPr>
            <a:r>
              <a:rPr lang="en-US" sz="2400"/>
              <a:t>	</a:t>
            </a:r>
            <a:r>
              <a:rPr lang="en-US" sz="2400" i="1"/>
              <a:t>Minsheng</a:t>
            </a:r>
            <a:r>
              <a:rPr lang="en-US" sz="2400"/>
              <a:t> (People’s livelihood – “socialism”)</a:t>
            </a:r>
            <a:endParaRPr lang="en-US" sz="2800"/>
          </a:p>
          <a:p>
            <a:pPr>
              <a:buFontTx/>
              <a:buNone/>
            </a:pPr>
            <a:r>
              <a:rPr lang="en-US" sz="2800"/>
              <a:t>	1907 Tongmenghui Revolutionary Proclamation</a:t>
            </a:r>
          </a:p>
          <a:p>
            <a:pPr>
              <a:buFontTx/>
              <a:buNone/>
            </a:pPr>
            <a:r>
              <a:rPr lang="en-US" sz="2800"/>
              <a:t>	</a:t>
            </a:r>
            <a:r>
              <a:rPr lang="en-US" sz="2400"/>
              <a:t>1. Expulsion of Manchus</a:t>
            </a:r>
          </a:p>
          <a:p>
            <a:pPr>
              <a:buFontTx/>
              <a:buNone/>
            </a:pPr>
            <a:r>
              <a:rPr lang="en-US" sz="2400"/>
              <a:t>	2. Restoring China to the Chinese (Han Chinese?)</a:t>
            </a:r>
          </a:p>
          <a:p>
            <a:pPr>
              <a:buFontTx/>
              <a:buNone/>
            </a:pPr>
            <a:r>
              <a:rPr lang="en-US" sz="2400"/>
              <a:t>	3. Establishing a republic</a:t>
            </a:r>
          </a:p>
          <a:p>
            <a:pPr>
              <a:buFontTx/>
              <a:buNone/>
            </a:pPr>
            <a:r>
              <a:rPr lang="en-US" sz="2400"/>
              <a:t>	4. Equality of land ownership</a:t>
            </a:r>
          </a:p>
          <a:p>
            <a:r>
              <a:rPr lang="en-US" sz="2800"/>
              <a:t>Revolutionary discourses: National, political, social, cultural: Priority and inequality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a:t/>
            </a:r>
            <a:br>
              <a:rPr lang="en-US" sz="3200"/>
            </a:br>
            <a:r>
              <a:rPr lang="en-US" sz="3200"/>
              <a:t/>
            </a:r>
            <a:br>
              <a:rPr lang="en-US" sz="3200"/>
            </a:br>
            <a:r>
              <a:rPr lang="en-US" sz="3200"/>
              <a:t>The revolutionary movement vs. </a:t>
            </a:r>
            <a:br>
              <a:rPr lang="en-US" sz="3200"/>
            </a:br>
            <a:r>
              <a:rPr lang="en-US" sz="3200"/>
              <a:t>the constitutional movement</a:t>
            </a:r>
            <a:r>
              <a:rPr lang="en-US" sz="4000"/>
              <a:t> </a:t>
            </a:r>
            <a:br>
              <a:rPr lang="en-US" sz="4000"/>
            </a:br>
            <a:endParaRPr lang="en-US" sz="4000"/>
          </a:p>
        </p:txBody>
      </p:sp>
      <p:sp>
        <p:nvSpPr>
          <p:cNvPr id="24579" name="Rectangle 3"/>
          <p:cNvSpPr>
            <a:spLocks noGrp="1" noChangeArrowheads="1"/>
          </p:cNvSpPr>
          <p:nvPr>
            <p:ph type="body" idx="1"/>
          </p:nvPr>
        </p:nvSpPr>
        <p:spPr>
          <a:xfrm>
            <a:off x="457200" y="2362200"/>
            <a:ext cx="8229600" cy="3763963"/>
          </a:xfrm>
        </p:spPr>
        <p:txBody>
          <a:bodyPr/>
          <a:lstStyle/>
          <a:p>
            <a:r>
              <a:rPr lang="en-US" sz="2800"/>
              <a:t>Competition at home</a:t>
            </a:r>
          </a:p>
          <a:p>
            <a:r>
              <a:rPr lang="en-US" sz="2800"/>
              <a:t>Competition abroad</a:t>
            </a:r>
          </a:p>
          <a:p>
            <a:pPr>
              <a:buFontTx/>
              <a:buNone/>
            </a:pPr>
            <a:r>
              <a:rPr lang="en-US" sz="2800"/>
              <a:t>	Southeast Asia</a:t>
            </a:r>
          </a:p>
          <a:p>
            <a:pPr>
              <a:buFontTx/>
              <a:buNone/>
            </a:pPr>
            <a:r>
              <a:rPr lang="en-US" sz="2800"/>
              <a:t>	Japan</a:t>
            </a:r>
          </a:p>
          <a:p>
            <a:pPr>
              <a:buFontTx/>
              <a:buNone/>
            </a:pPr>
            <a:r>
              <a:rPr lang="en-US" sz="2800"/>
              <a:t>	Europe and America</a:t>
            </a:r>
          </a:p>
          <a:p>
            <a:r>
              <a:rPr lang="en-US" sz="2800"/>
              <a:t>Implications for the revolution</a:t>
            </a:r>
          </a:p>
          <a:p>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2800"/>
              <a:t>Revolutionary personalities</a:t>
            </a:r>
            <a:r>
              <a:rPr lang="en-US" sz="4000"/>
              <a:t/>
            </a:r>
            <a:br>
              <a:rPr lang="en-US" sz="4000"/>
            </a:br>
            <a:r>
              <a:rPr lang="en-US" sz="4000"/>
              <a:t/>
            </a:r>
            <a:br>
              <a:rPr lang="en-US" sz="4000"/>
            </a:br>
            <a:endParaRPr lang="en-US" sz="4000"/>
          </a:p>
        </p:txBody>
      </p:sp>
      <p:sp>
        <p:nvSpPr>
          <p:cNvPr id="23555" name="Rectangle 3"/>
          <p:cNvSpPr>
            <a:spLocks noGrp="1" noChangeArrowheads="1"/>
          </p:cNvSpPr>
          <p:nvPr>
            <p:ph type="body" idx="1"/>
          </p:nvPr>
        </p:nvSpPr>
        <p:spPr>
          <a:xfrm>
            <a:off x="457200" y="838200"/>
            <a:ext cx="8229600" cy="5287963"/>
          </a:xfrm>
        </p:spPr>
        <p:txBody>
          <a:bodyPr/>
          <a:lstStyle/>
          <a:p>
            <a:r>
              <a:rPr lang="en-US"/>
              <a:t>Intertwined with ideologies</a:t>
            </a:r>
          </a:p>
          <a:p>
            <a:endParaRPr lang="en-US"/>
          </a:p>
          <a:p>
            <a:r>
              <a:rPr lang="en-US"/>
              <a:t>Some arbitrary typologies</a:t>
            </a:r>
          </a:p>
          <a:p>
            <a:pPr>
              <a:buFontTx/>
              <a:buNone/>
            </a:pPr>
            <a:r>
              <a:rPr lang="en-US"/>
              <a:t>	Anarchists, anti-dynastic and anti-Manchu</a:t>
            </a:r>
          </a:p>
          <a:p>
            <a:pPr>
              <a:buFontTx/>
              <a:buNone/>
            </a:pPr>
            <a:r>
              <a:rPr lang="en-US"/>
              <a:t>	Revolutionary organizers</a:t>
            </a:r>
          </a:p>
          <a:p>
            <a:pPr>
              <a:buFontTx/>
              <a:buNone/>
            </a:pPr>
            <a:r>
              <a:rPr lang="en-US"/>
              <a:t>	Revolutionary romantics</a:t>
            </a:r>
          </a:p>
          <a:p>
            <a:pPr>
              <a:buFontTx/>
              <a:buNone/>
            </a:pPr>
            <a:r>
              <a:rPr lang="en-US"/>
              <a:t>	</a:t>
            </a:r>
          </a:p>
          <a:p>
            <a:pPr>
              <a:buFontTx/>
              <a:buNone/>
            </a:pPr>
            <a:r>
              <a:rPr lang="en-US"/>
              <a:t>	Intellectuals and activists</a:t>
            </a: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sz="quarter"/>
          </p:nvPr>
        </p:nvSpPr>
        <p:spPr>
          <a:xfrm>
            <a:off x="457200" y="274638"/>
            <a:ext cx="8229600" cy="258762"/>
          </a:xfrm>
        </p:spPr>
        <p:txBody>
          <a:bodyPr/>
          <a:lstStyle/>
          <a:p>
            <a:r>
              <a:rPr lang="en-US" sz="2800"/>
              <a:t>Liu Shifu, Zhang Taiyan, Qiu Jin</a:t>
            </a:r>
          </a:p>
        </p:txBody>
      </p:sp>
      <p:pic>
        <p:nvPicPr>
          <p:cNvPr id="11273" name="Picture 9" descr="Liu Shi-fu"/>
          <p:cNvPicPr>
            <a:picLocks noChangeAspect="1" noChangeArrowheads="1"/>
          </p:cNvPicPr>
          <p:nvPr>
            <p:ph sz="quarter" idx="1"/>
          </p:nvPr>
        </p:nvPicPr>
        <p:blipFill>
          <a:blip r:embed="rId2" cstate="print"/>
          <a:srcRect/>
          <a:stretch>
            <a:fillRect/>
          </a:stretch>
        </p:blipFill>
        <p:spPr>
          <a:xfrm>
            <a:off x="1066800" y="838200"/>
            <a:ext cx="2590800" cy="2947988"/>
          </a:xfrm>
          <a:noFill/>
          <a:ln/>
        </p:spPr>
      </p:pic>
      <p:pic>
        <p:nvPicPr>
          <p:cNvPr id="11274" name="Picture 10" descr="Zhang Taiyan 1899"/>
          <p:cNvPicPr>
            <a:picLocks noChangeAspect="1" noChangeArrowheads="1"/>
          </p:cNvPicPr>
          <p:nvPr>
            <p:ph sz="quarter" idx="2"/>
          </p:nvPr>
        </p:nvPicPr>
        <p:blipFill>
          <a:blip r:embed="rId3" cstate="print"/>
          <a:srcRect/>
          <a:stretch>
            <a:fillRect/>
          </a:stretch>
        </p:blipFill>
        <p:spPr>
          <a:xfrm>
            <a:off x="5105400" y="762000"/>
            <a:ext cx="2438400" cy="3024188"/>
          </a:xfrm>
          <a:noFill/>
          <a:ln/>
        </p:spPr>
      </p:pic>
      <p:pic>
        <p:nvPicPr>
          <p:cNvPr id="11275" name="Picture 11" descr="Qiu Jin"/>
          <p:cNvPicPr>
            <a:picLocks noChangeAspect="1" noChangeArrowheads="1"/>
          </p:cNvPicPr>
          <p:nvPr>
            <p:ph sz="quarter" idx="3"/>
          </p:nvPr>
        </p:nvPicPr>
        <p:blipFill>
          <a:blip r:embed="rId4" cstate="print"/>
          <a:srcRect/>
          <a:stretch>
            <a:fillRect/>
          </a:stretch>
        </p:blipFill>
        <p:spPr>
          <a:xfrm>
            <a:off x="1143000" y="3938588"/>
            <a:ext cx="2438400" cy="2614612"/>
          </a:xfrm>
          <a:noFill/>
          <a:ln/>
        </p:spPr>
      </p:pic>
      <p:pic>
        <p:nvPicPr>
          <p:cNvPr id="11276" name="Picture 12" descr="Guangzhou Zhongshan 421"/>
          <p:cNvPicPr>
            <a:picLocks noChangeAspect="1" noChangeArrowheads="1"/>
          </p:cNvPicPr>
          <p:nvPr>
            <p:ph sz="quarter" idx="4"/>
          </p:nvPr>
        </p:nvPicPr>
        <p:blipFill>
          <a:blip r:embed="rId5" cstate="print"/>
          <a:srcRect/>
          <a:stretch>
            <a:fillRect/>
          </a:stretch>
        </p:blipFill>
        <p:spPr>
          <a:xfrm>
            <a:off x="5105400" y="3938588"/>
            <a:ext cx="2382838" cy="2538412"/>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274638"/>
            <a:ext cx="8229600" cy="792162"/>
          </a:xfrm>
        </p:spPr>
        <p:txBody>
          <a:bodyPr/>
          <a:lstStyle/>
          <a:p>
            <a:r>
              <a:rPr lang="en-US" sz="2800"/>
              <a:t>Sun Yat-sen, Huang Xing, Cai Yuanpei</a:t>
            </a:r>
          </a:p>
        </p:txBody>
      </p:sp>
      <p:pic>
        <p:nvPicPr>
          <p:cNvPr id="12296" name="Picture 8" descr="Sun Yat-sen"/>
          <p:cNvPicPr>
            <a:picLocks noChangeAspect="1" noChangeArrowheads="1"/>
          </p:cNvPicPr>
          <p:nvPr>
            <p:ph sz="half" idx="1"/>
          </p:nvPr>
        </p:nvPicPr>
        <p:blipFill>
          <a:blip r:embed="rId2" cstate="print"/>
          <a:srcRect/>
          <a:stretch>
            <a:fillRect/>
          </a:stretch>
        </p:blipFill>
        <p:spPr>
          <a:xfrm>
            <a:off x="1114425" y="2093913"/>
            <a:ext cx="2724150" cy="3538537"/>
          </a:xfrm>
          <a:noFill/>
          <a:ln/>
        </p:spPr>
      </p:pic>
      <p:pic>
        <p:nvPicPr>
          <p:cNvPr id="12297" name="Picture 9" descr="Huang_xing"/>
          <p:cNvPicPr>
            <a:picLocks noChangeAspect="1" noChangeArrowheads="1"/>
          </p:cNvPicPr>
          <p:nvPr>
            <p:ph sz="quarter" idx="2"/>
          </p:nvPr>
        </p:nvPicPr>
        <p:blipFill>
          <a:blip r:embed="rId3" cstate="print"/>
          <a:srcRect/>
          <a:stretch>
            <a:fillRect/>
          </a:stretch>
        </p:blipFill>
        <p:spPr>
          <a:xfrm>
            <a:off x="4648200" y="1371600"/>
            <a:ext cx="2362200" cy="2414588"/>
          </a:xfrm>
          <a:noFill/>
          <a:ln/>
        </p:spPr>
      </p:pic>
      <p:pic>
        <p:nvPicPr>
          <p:cNvPr id="12298" name="Picture 10" descr="Cai Yuanpei"/>
          <p:cNvPicPr>
            <a:picLocks noChangeAspect="1" noChangeArrowheads="1"/>
          </p:cNvPicPr>
          <p:nvPr>
            <p:ph sz="quarter" idx="3"/>
          </p:nvPr>
        </p:nvPicPr>
        <p:blipFill>
          <a:blip r:embed="rId4" cstate="print"/>
          <a:srcRect/>
          <a:stretch>
            <a:fillRect/>
          </a:stretch>
        </p:blipFill>
        <p:spPr>
          <a:xfrm>
            <a:off x="5967413" y="4203700"/>
            <a:ext cx="2338387" cy="2349500"/>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84238"/>
          </a:xfrm>
        </p:spPr>
        <p:txBody>
          <a:bodyPr/>
          <a:lstStyle/>
          <a:p>
            <a:r>
              <a:rPr lang="en-US" sz="3600"/>
              <a:t>The Organizational Phase of the Revolution       1903-1908</a:t>
            </a:r>
          </a:p>
        </p:txBody>
      </p:sp>
      <p:sp>
        <p:nvSpPr>
          <p:cNvPr id="4099" name="Rectangle 3"/>
          <p:cNvSpPr>
            <a:spLocks noGrp="1" noChangeArrowheads="1"/>
          </p:cNvSpPr>
          <p:nvPr>
            <p:ph type="body" idx="1"/>
          </p:nvPr>
        </p:nvSpPr>
        <p:spPr>
          <a:xfrm>
            <a:off x="457200" y="1752600"/>
            <a:ext cx="8229600" cy="4373563"/>
          </a:xfrm>
        </p:spPr>
        <p:txBody>
          <a:bodyPr/>
          <a:lstStyle/>
          <a:p>
            <a:r>
              <a:rPr lang="en-US"/>
              <a:t>The precursors of the Tongmenghui</a:t>
            </a:r>
          </a:p>
          <a:p>
            <a:r>
              <a:rPr lang="en-US"/>
              <a:t>The Tongmenghui</a:t>
            </a:r>
          </a:p>
          <a:p>
            <a:r>
              <a:rPr lang="en-US"/>
              <a:t>Revolutionary associations and connections with the “new” social organizations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The precursors to the Tongmenghui</a:t>
            </a:r>
          </a:p>
        </p:txBody>
      </p:sp>
      <p:sp>
        <p:nvSpPr>
          <p:cNvPr id="16387" name="Rectangle 3"/>
          <p:cNvSpPr>
            <a:spLocks noGrp="1" noChangeArrowheads="1"/>
          </p:cNvSpPr>
          <p:nvPr>
            <p:ph type="body" idx="1"/>
          </p:nvPr>
        </p:nvSpPr>
        <p:spPr/>
        <p:txBody>
          <a:bodyPr/>
          <a:lstStyle/>
          <a:p>
            <a:pPr>
              <a:lnSpc>
                <a:spcPct val="90000"/>
              </a:lnSpc>
            </a:pPr>
            <a:r>
              <a:rPr lang="en-US"/>
              <a:t>Sun Yat-sen, the Revive China Society, and the Guangzhou Uprising (1895)</a:t>
            </a:r>
          </a:p>
          <a:p>
            <a:pPr>
              <a:lnSpc>
                <a:spcPct val="90000"/>
              </a:lnSpc>
            </a:pPr>
            <a:r>
              <a:rPr lang="en-US"/>
              <a:t>The Huizhou Uprising (1900)</a:t>
            </a:r>
          </a:p>
          <a:p>
            <a:pPr>
              <a:lnSpc>
                <a:spcPct val="90000"/>
              </a:lnSpc>
            </a:pPr>
            <a:r>
              <a:rPr lang="en-US"/>
              <a:t>The Recovery Society – Cai Yuanpei (1903)</a:t>
            </a:r>
          </a:p>
          <a:p>
            <a:pPr>
              <a:lnSpc>
                <a:spcPct val="90000"/>
              </a:lnSpc>
            </a:pPr>
            <a:r>
              <a:rPr lang="en-US"/>
              <a:t>The China Revival Society – Huang Xing (1903) &amp; the Changsha (Hunan) Uprising</a:t>
            </a:r>
          </a:p>
          <a:p>
            <a:pPr>
              <a:lnSpc>
                <a:spcPct val="90000"/>
              </a:lnSpc>
            </a:pPr>
            <a:r>
              <a:rPr lang="en-US"/>
              <a:t>Peripheries (e.g. the GeLaohui, the Hongmen, the Chinese Masons) </a:t>
            </a:r>
          </a:p>
          <a:p>
            <a:pPr>
              <a:lnSpc>
                <a:spcPct val="90000"/>
              </a:lnSpc>
            </a:pPr>
            <a:endParaRPr lang="en-US"/>
          </a:p>
          <a:p>
            <a:pPr>
              <a:lnSpc>
                <a:spcPct val="90000"/>
              </a:lnSpc>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Tongmenghui</a:t>
            </a:r>
          </a:p>
        </p:txBody>
      </p:sp>
      <p:sp>
        <p:nvSpPr>
          <p:cNvPr id="17411" name="Rectangle 3"/>
          <p:cNvSpPr>
            <a:spLocks noGrp="1" noChangeArrowheads="1"/>
          </p:cNvSpPr>
          <p:nvPr>
            <p:ph type="body" idx="1"/>
          </p:nvPr>
        </p:nvSpPr>
        <p:spPr/>
        <p:txBody>
          <a:bodyPr/>
          <a:lstStyle/>
          <a:p>
            <a:r>
              <a:rPr lang="en-US"/>
              <a:t>The influence of the Japanese</a:t>
            </a:r>
          </a:p>
          <a:p>
            <a:r>
              <a:rPr lang="en-US"/>
              <a:t>The Organization of the Tongmenghui (1905)</a:t>
            </a:r>
          </a:p>
          <a:p>
            <a:r>
              <a:rPr lang="en-US"/>
              <a:t>Impact of the Tongmenghui</a:t>
            </a:r>
          </a:p>
          <a:p>
            <a:pPr>
              <a:buFont typeface="Wingdings" pitchFamily="2" charset="2"/>
              <a:buChar char="ü"/>
            </a:pPr>
            <a:r>
              <a:rPr lang="en-US"/>
              <a:t>The consolidation of ideology</a:t>
            </a:r>
          </a:p>
          <a:p>
            <a:pPr>
              <a:buFont typeface="Wingdings" pitchFamily="2" charset="2"/>
              <a:buChar char="ü"/>
            </a:pPr>
            <a:r>
              <a:rPr lang="en-US"/>
              <a:t>Dissemination of the revolutionary agenda</a:t>
            </a:r>
          </a:p>
          <a:p>
            <a:pPr>
              <a:buFont typeface="Wingdings" pitchFamily="2" charset="2"/>
              <a:buChar char="ü"/>
            </a:pPr>
            <a:r>
              <a:rPr lang="en-US"/>
              <a:t>What’s missing? (Unity, discipline, military capacity, political standing)</a:t>
            </a:r>
          </a:p>
          <a:p>
            <a:pPr>
              <a:buFontTx/>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229600" cy="533400"/>
          </a:xfrm>
        </p:spPr>
        <p:txBody>
          <a:bodyPr/>
          <a:lstStyle/>
          <a:p>
            <a:r>
              <a:rPr lang="en-US" sz="2800"/>
              <a:t>Revolutionary Associations and Chinese Society</a:t>
            </a:r>
          </a:p>
        </p:txBody>
      </p:sp>
      <p:sp>
        <p:nvSpPr>
          <p:cNvPr id="18435" name="Rectangle 3"/>
          <p:cNvSpPr>
            <a:spLocks noGrp="1" noChangeArrowheads="1"/>
          </p:cNvSpPr>
          <p:nvPr>
            <p:ph type="body" idx="1"/>
          </p:nvPr>
        </p:nvSpPr>
        <p:spPr>
          <a:xfrm>
            <a:off x="381000" y="1219200"/>
            <a:ext cx="8305800" cy="5410200"/>
          </a:xfrm>
        </p:spPr>
        <p:txBody>
          <a:bodyPr/>
          <a:lstStyle/>
          <a:p>
            <a:pPr>
              <a:lnSpc>
                <a:spcPct val="80000"/>
              </a:lnSpc>
            </a:pPr>
            <a:r>
              <a:rPr lang="en-US" sz="2800"/>
              <a:t>Schools</a:t>
            </a:r>
          </a:p>
          <a:p>
            <a:pPr>
              <a:lnSpc>
                <a:spcPct val="80000"/>
              </a:lnSpc>
            </a:pPr>
            <a:r>
              <a:rPr lang="en-US" sz="2800"/>
              <a:t>Publications: Newspapers and journals</a:t>
            </a:r>
          </a:p>
          <a:p>
            <a:pPr>
              <a:lnSpc>
                <a:spcPct val="80000"/>
              </a:lnSpc>
              <a:buFontTx/>
              <a:buNone/>
            </a:pPr>
            <a:r>
              <a:rPr lang="en-US" sz="2800"/>
              <a:t>	The Subao Case (1903)</a:t>
            </a:r>
          </a:p>
          <a:p>
            <a:pPr>
              <a:lnSpc>
                <a:spcPct val="80000"/>
              </a:lnSpc>
              <a:buFontTx/>
              <a:buNone/>
            </a:pPr>
            <a:r>
              <a:rPr lang="en-US" sz="2800"/>
              <a:t>	Zou Rong, Gemingjun (The Revolutionary Army)</a:t>
            </a:r>
          </a:p>
          <a:p>
            <a:pPr>
              <a:lnSpc>
                <a:spcPct val="80000"/>
              </a:lnSpc>
            </a:pPr>
            <a:r>
              <a:rPr lang="en-US" sz="2800"/>
              <a:t>Urban organizations </a:t>
            </a:r>
          </a:p>
          <a:p>
            <a:pPr>
              <a:lnSpc>
                <a:spcPct val="80000"/>
              </a:lnSpc>
              <a:buFontTx/>
              <a:buNone/>
            </a:pPr>
            <a:r>
              <a:rPr lang="en-US" sz="2800"/>
              <a:t>	merchants and workers</a:t>
            </a:r>
          </a:p>
          <a:p>
            <a:pPr>
              <a:lnSpc>
                <a:spcPct val="80000"/>
              </a:lnSpc>
              <a:buFontTx/>
              <a:buNone/>
            </a:pPr>
            <a:r>
              <a:rPr lang="en-US" sz="2800"/>
              <a:t>	women’s organizations</a:t>
            </a:r>
          </a:p>
          <a:p>
            <a:pPr>
              <a:lnSpc>
                <a:spcPct val="80000"/>
              </a:lnSpc>
              <a:buFontTx/>
              <a:buNone/>
            </a:pPr>
            <a:r>
              <a:rPr lang="en-US" sz="2800"/>
              <a:t>	Connections with foreign supporters</a:t>
            </a:r>
          </a:p>
          <a:p>
            <a:pPr>
              <a:lnSpc>
                <a:spcPct val="80000"/>
              </a:lnSpc>
            </a:pPr>
            <a:r>
              <a:rPr lang="en-US" sz="2800"/>
              <a:t>Provincial assemblies</a:t>
            </a:r>
          </a:p>
          <a:p>
            <a:pPr>
              <a:lnSpc>
                <a:spcPct val="80000"/>
              </a:lnSpc>
            </a:pPr>
            <a:r>
              <a:rPr lang="en-US" sz="2800"/>
              <a:t>Railroad companies</a:t>
            </a:r>
          </a:p>
          <a:p>
            <a:pPr>
              <a:lnSpc>
                <a:spcPct val="80000"/>
              </a:lnSpc>
            </a:pPr>
            <a:r>
              <a:rPr lang="en-US" sz="2800"/>
              <a:t>Local military corps</a:t>
            </a:r>
          </a:p>
          <a:p>
            <a:pPr>
              <a:lnSpc>
                <a:spcPct val="80000"/>
              </a:lnSpc>
              <a:buFontTx/>
              <a:buNone/>
            </a:pPr>
            <a:r>
              <a:rPr lang="en-US" sz="28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The Action Phase of the Revolution (1908-1911)</a:t>
            </a:r>
          </a:p>
        </p:txBody>
      </p:sp>
      <p:sp>
        <p:nvSpPr>
          <p:cNvPr id="5123" name="Rectangle 3"/>
          <p:cNvSpPr>
            <a:spLocks noGrp="1" noChangeArrowheads="1"/>
          </p:cNvSpPr>
          <p:nvPr>
            <p:ph type="body" idx="1"/>
          </p:nvPr>
        </p:nvSpPr>
        <p:spPr>
          <a:xfrm>
            <a:off x="457200" y="2133600"/>
            <a:ext cx="8229600" cy="4191000"/>
          </a:xfrm>
        </p:spPr>
        <p:txBody>
          <a:bodyPr/>
          <a:lstStyle/>
          <a:p>
            <a:pPr>
              <a:lnSpc>
                <a:spcPct val="80000"/>
              </a:lnSpc>
            </a:pPr>
            <a:r>
              <a:rPr lang="en-US" sz="2800"/>
              <a:t>Fuses of the Revolution</a:t>
            </a:r>
          </a:p>
          <a:p>
            <a:pPr>
              <a:lnSpc>
                <a:spcPct val="80000"/>
              </a:lnSpc>
              <a:buFontTx/>
              <a:buNone/>
            </a:pPr>
            <a:r>
              <a:rPr lang="en-US" sz="2800"/>
              <a:t>	The New Army and the provincial academies and units, officer corps</a:t>
            </a:r>
          </a:p>
          <a:p>
            <a:pPr>
              <a:lnSpc>
                <a:spcPct val="80000"/>
              </a:lnSpc>
              <a:buFontTx/>
              <a:buNone/>
            </a:pPr>
            <a:r>
              <a:rPr lang="en-US" sz="2800"/>
              <a:t>	The provincial assemblies and new structures of provincial governments</a:t>
            </a:r>
          </a:p>
          <a:p>
            <a:pPr>
              <a:lnSpc>
                <a:spcPct val="80000"/>
              </a:lnSpc>
              <a:buFontTx/>
              <a:buNone/>
            </a:pPr>
            <a:r>
              <a:rPr lang="en-US" sz="2800"/>
              <a:t>	The railroads: “nationalization” and “protection”</a:t>
            </a:r>
          </a:p>
          <a:p>
            <a:pPr>
              <a:lnSpc>
                <a:spcPct val="80000"/>
              </a:lnSpc>
            </a:pPr>
            <a:r>
              <a:rPr lang="en-US" sz="2800"/>
              <a:t>The Wuchang Uprising</a:t>
            </a:r>
          </a:p>
          <a:p>
            <a:pPr>
              <a:lnSpc>
                <a:spcPct val="80000"/>
              </a:lnSpc>
            </a:pPr>
            <a:r>
              <a:rPr lang="en-US" sz="2800"/>
              <a:t>A brief revolutionary war</a:t>
            </a:r>
          </a:p>
          <a:p>
            <a:pPr>
              <a:lnSpc>
                <a:spcPct val="80000"/>
              </a:lnSpc>
            </a:pPr>
            <a:r>
              <a:rPr lang="en-US" sz="2800"/>
              <a:t>The abdication of the Xuantong Emperor</a:t>
            </a:r>
          </a:p>
          <a:p>
            <a:pPr>
              <a:lnSpc>
                <a:spcPct val="80000"/>
              </a:lnSpc>
              <a:buFontTx/>
              <a:buNone/>
            </a:pPr>
            <a:r>
              <a:rPr lang="en-US" sz="2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11162"/>
          </a:xfrm>
        </p:spPr>
        <p:txBody>
          <a:bodyPr/>
          <a:lstStyle/>
          <a:p>
            <a:r>
              <a:rPr lang="en-US" sz="4000"/>
              <a:t>Overview</a:t>
            </a:r>
          </a:p>
        </p:txBody>
      </p:sp>
      <p:sp>
        <p:nvSpPr>
          <p:cNvPr id="19459" name="Rectangle 3"/>
          <p:cNvSpPr>
            <a:spLocks noGrp="1" noChangeArrowheads="1"/>
          </p:cNvSpPr>
          <p:nvPr>
            <p:ph type="body" idx="1"/>
          </p:nvPr>
        </p:nvSpPr>
        <p:spPr>
          <a:xfrm>
            <a:off x="457200" y="2133600"/>
            <a:ext cx="8229600" cy="4343400"/>
          </a:xfrm>
        </p:spPr>
        <p:txBody>
          <a:bodyPr/>
          <a:lstStyle/>
          <a:p>
            <a:r>
              <a:rPr lang="en-US" sz="4000"/>
              <a:t>Introduction </a:t>
            </a:r>
          </a:p>
          <a:p>
            <a:endParaRPr lang="en-US" sz="4000"/>
          </a:p>
          <a:p>
            <a:r>
              <a:rPr lang="en-US" sz="4000"/>
              <a:t>Phases of Development</a:t>
            </a:r>
          </a:p>
          <a:p>
            <a:endParaRPr lang="en-US" sz="4000"/>
          </a:p>
          <a:p>
            <a:r>
              <a:rPr lang="en-US" sz="4000"/>
              <a:t>Assessment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IV. The Aftermath of the Revolution</a:t>
            </a:r>
          </a:p>
        </p:txBody>
      </p:sp>
      <p:sp>
        <p:nvSpPr>
          <p:cNvPr id="6147" name="Rectangle 3"/>
          <p:cNvSpPr>
            <a:spLocks noGrp="1" noChangeArrowheads="1"/>
          </p:cNvSpPr>
          <p:nvPr>
            <p:ph type="body" idx="1"/>
          </p:nvPr>
        </p:nvSpPr>
        <p:spPr/>
        <p:txBody>
          <a:bodyPr/>
          <a:lstStyle/>
          <a:p>
            <a:r>
              <a:rPr lang="en-US"/>
              <a:t>The Rise of warlordism</a:t>
            </a:r>
          </a:p>
          <a:p>
            <a:endParaRPr lang="en-US"/>
          </a:p>
          <a:p>
            <a:r>
              <a:rPr lang="en-US"/>
              <a:t>The weaknesses of the revolutionary movement</a:t>
            </a:r>
          </a:p>
          <a:p>
            <a:endParaRPr lang="en-US"/>
          </a:p>
          <a:p>
            <a:r>
              <a:rPr lang="en-US"/>
              <a:t>China divided: The abortion of the revolution, Warlord rule and regrouping of the revolution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Weaknesses of the Revolution</a:t>
            </a:r>
          </a:p>
        </p:txBody>
      </p:sp>
      <p:sp>
        <p:nvSpPr>
          <p:cNvPr id="8195" name="Rectangle 3"/>
          <p:cNvSpPr>
            <a:spLocks noGrp="1" noChangeArrowheads="1"/>
          </p:cNvSpPr>
          <p:nvPr>
            <p:ph type="body" idx="1"/>
          </p:nvPr>
        </p:nvSpPr>
        <p:spPr/>
        <p:txBody>
          <a:bodyPr/>
          <a:lstStyle/>
          <a:p>
            <a:r>
              <a:rPr lang="en-US"/>
              <a:t>Ideological problems</a:t>
            </a:r>
          </a:p>
          <a:p>
            <a:endParaRPr lang="en-US"/>
          </a:p>
          <a:p>
            <a:r>
              <a:rPr lang="en-US"/>
              <a:t>Organizational issues</a:t>
            </a:r>
          </a:p>
          <a:p>
            <a:endParaRPr lang="en-US"/>
          </a:p>
          <a:p>
            <a:r>
              <a:rPr lang="en-US"/>
              <a:t>Military weaknesses</a:t>
            </a:r>
          </a:p>
          <a:p>
            <a:endParaRPr lang="en-US"/>
          </a:p>
          <a:p>
            <a:r>
              <a:rPr lang="en-US"/>
              <a:t>The role of Western powers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39762"/>
          </a:xfrm>
        </p:spPr>
        <p:txBody>
          <a:bodyPr/>
          <a:lstStyle/>
          <a:p>
            <a:r>
              <a:rPr lang="en-US" sz="3200"/>
              <a:t>Introduction</a:t>
            </a:r>
          </a:p>
        </p:txBody>
      </p:sp>
      <p:sp>
        <p:nvSpPr>
          <p:cNvPr id="20483" name="Rectangle 3"/>
          <p:cNvSpPr>
            <a:spLocks noGrp="1" noChangeArrowheads="1"/>
          </p:cNvSpPr>
          <p:nvPr>
            <p:ph type="body" idx="1"/>
          </p:nvPr>
        </p:nvSpPr>
        <p:spPr>
          <a:xfrm>
            <a:off x="381000" y="1066800"/>
            <a:ext cx="8458200" cy="5410200"/>
          </a:xfrm>
        </p:spPr>
        <p:txBody>
          <a:bodyPr/>
          <a:lstStyle/>
          <a:p>
            <a:r>
              <a:rPr lang="en-US"/>
              <a:t>Reading:</a:t>
            </a:r>
          </a:p>
          <a:p>
            <a:pPr>
              <a:buFontTx/>
              <a:buNone/>
            </a:pPr>
            <a:r>
              <a:rPr lang="en-US"/>
              <a:t>	</a:t>
            </a:r>
            <a:r>
              <a:rPr lang="en-US" sz="2800"/>
              <a:t>Vohra, chs. 4-5; focus: pp. 97-106</a:t>
            </a:r>
          </a:p>
          <a:p>
            <a:pPr>
              <a:buFontTx/>
              <a:buNone/>
            </a:pPr>
            <a:r>
              <a:rPr lang="en-US" sz="2800"/>
              <a:t>	Keith Schoppa, Revolution and Its Past, (3</a:t>
            </a:r>
            <a:r>
              <a:rPr lang="en-US" sz="2800" baseline="30000"/>
              <a:t>rd</a:t>
            </a:r>
            <a:r>
              <a:rPr lang="en-US" sz="2800"/>
              <a:t> ed.) pp. 136-145</a:t>
            </a:r>
          </a:p>
          <a:p>
            <a:pPr>
              <a:buFontTx/>
              <a:buNone/>
            </a:pPr>
            <a:r>
              <a:rPr lang="en-US" sz="2800"/>
              <a:t>	Immanuel Hsu, The Rise of Modern China, (6</a:t>
            </a:r>
            <a:r>
              <a:rPr lang="en-US" sz="2800" baseline="30000"/>
              <a:t>th</a:t>
            </a:r>
            <a:r>
              <a:rPr lang="en-US" sz="2800"/>
              <a:t> ed.) pp. 408-418, 452-475</a:t>
            </a:r>
          </a:p>
          <a:p>
            <a:r>
              <a:rPr lang="en-US"/>
              <a:t>Timing</a:t>
            </a:r>
          </a:p>
          <a:p>
            <a:r>
              <a:rPr lang="en-US"/>
              <a:t>The 1911 Chinese Revolution in world history context</a:t>
            </a:r>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87362"/>
          </a:xfrm>
        </p:spPr>
        <p:txBody>
          <a:bodyPr/>
          <a:lstStyle/>
          <a:p>
            <a:r>
              <a:rPr lang="en-US" sz="3200"/>
              <a:t>Global Historical Context</a:t>
            </a:r>
          </a:p>
        </p:txBody>
      </p:sp>
      <p:sp>
        <p:nvSpPr>
          <p:cNvPr id="21507" name="Rectangle 3"/>
          <p:cNvSpPr>
            <a:spLocks noGrp="1" noChangeArrowheads="1"/>
          </p:cNvSpPr>
          <p:nvPr>
            <p:ph type="body" idx="1"/>
          </p:nvPr>
        </p:nvSpPr>
        <p:spPr>
          <a:xfrm>
            <a:off x="457200" y="990600"/>
            <a:ext cx="8229600" cy="5562600"/>
          </a:xfrm>
        </p:spPr>
        <p:txBody>
          <a:bodyPr/>
          <a:lstStyle/>
          <a:p>
            <a:r>
              <a:rPr lang="en-US"/>
              <a:t>The 19</a:t>
            </a:r>
            <a:r>
              <a:rPr lang="en-US" baseline="30000"/>
              <a:t>th</a:t>
            </a:r>
            <a:r>
              <a:rPr lang="en-US"/>
              <a:t> Century: “The Age of Revolution” </a:t>
            </a:r>
            <a:r>
              <a:rPr lang="en-US" sz="2400"/>
              <a:t>(Crane Brinton, R.R. Palmer, Eric Hobsbawm, Theda Skocpol)</a:t>
            </a:r>
          </a:p>
          <a:p>
            <a:pPr>
              <a:buFont typeface="Wingdings" pitchFamily="2" charset="2"/>
              <a:buChar char="ü"/>
            </a:pPr>
            <a:r>
              <a:rPr lang="en-US" sz="2400"/>
              <a:t>Patterns of revolutionary development</a:t>
            </a:r>
          </a:p>
          <a:p>
            <a:pPr>
              <a:buFont typeface="Wingdings" pitchFamily="2" charset="2"/>
              <a:buChar char="ü"/>
            </a:pPr>
            <a:r>
              <a:rPr lang="en-US" sz="2400"/>
              <a:t>Expansion of scope and discourse</a:t>
            </a:r>
          </a:p>
          <a:p>
            <a:pPr>
              <a:buFont typeface="Wingdings" pitchFamily="2" charset="2"/>
              <a:buChar char="ü"/>
            </a:pPr>
            <a:r>
              <a:rPr lang="en-US" sz="2400"/>
              <a:t>Whether it was the ultimate solution remains to be seen</a:t>
            </a:r>
          </a:p>
          <a:p>
            <a:pPr>
              <a:buFont typeface="Wingdings" pitchFamily="2" charset="2"/>
              <a:buChar char="ü"/>
            </a:pPr>
            <a:r>
              <a:rPr lang="en-US" sz="2400"/>
              <a:t>The place of the Chinese 1911 Revolution in the history of Revolution</a:t>
            </a:r>
          </a:p>
          <a:p>
            <a:pPr>
              <a:buFont typeface="Wingdings" pitchFamily="2" charset="2"/>
              <a:buChar char="ü"/>
            </a:pPr>
            <a:r>
              <a:rPr lang="en-US" sz="2400"/>
              <a:t>Two perspectives: Stand alone, or the beginning of a revolutionary process</a:t>
            </a:r>
          </a:p>
          <a:p>
            <a:r>
              <a:rPr lang="en-US"/>
              <a:t>Western Influences on Chinese Revolutionary Ideologies and Purposes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258762"/>
          </a:xfrm>
        </p:spPr>
        <p:txBody>
          <a:bodyPr/>
          <a:lstStyle/>
          <a:p>
            <a:endParaRPr lang="en-US" sz="4000"/>
          </a:p>
        </p:txBody>
      </p:sp>
      <p:sp>
        <p:nvSpPr>
          <p:cNvPr id="22531" name="Rectangle 3"/>
          <p:cNvSpPr>
            <a:spLocks noGrp="1" noChangeArrowheads="1"/>
          </p:cNvSpPr>
          <p:nvPr>
            <p:ph type="body" idx="1"/>
          </p:nvPr>
        </p:nvSpPr>
        <p:spPr>
          <a:xfrm>
            <a:off x="228600" y="685800"/>
            <a:ext cx="8610600" cy="5943600"/>
          </a:xfrm>
        </p:spPr>
        <p:txBody>
          <a:bodyPr/>
          <a:lstStyle/>
          <a:p>
            <a:r>
              <a:rPr lang="en-US"/>
              <a:t>The international context of Chinese history in the 19</a:t>
            </a:r>
            <a:r>
              <a:rPr lang="en-US" baseline="30000"/>
              <a:t>th</a:t>
            </a:r>
            <a:r>
              <a:rPr lang="en-US"/>
              <a:t> century</a:t>
            </a:r>
          </a:p>
          <a:p>
            <a:pPr>
              <a:buFont typeface="Wingdings" pitchFamily="2" charset="2"/>
              <a:buChar char="ü"/>
            </a:pPr>
            <a:r>
              <a:rPr lang="en-US"/>
              <a:t>Wars: From the Opium War to the Sino-Japanese War</a:t>
            </a:r>
          </a:p>
          <a:p>
            <a:pPr>
              <a:buFont typeface="Wingdings" pitchFamily="2" charset="2"/>
              <a:buChar char="ü"/>
            </a:pPr>
            <a:r>
              <a:rPr lang="en-US"/>
              <a:t>Insurrection/Revolution: From Taipings to Boxers</a:t>
            </a:r>
          </a:p>
          <a:p>
            <a:pPr>
              <a:buFont typeface="Wingdings" pitchFamily="2" charset="2"/>
              <a:buChar char="ü"/>
            </a:pPr>
            <a:r>
              <a:rPr lang="en-US"/>
              <a:t>Threat of national destruction (</a:t>
            </a:r>
            <a:r>
              <a:rPr lang="en-US" i="1"/>
              <a:t>wangguo</a:t>
            </a:r>
            <a:r>
              <a:rPr lang="en-US"/>
              <a:t>) and dismemberment: Spheres of Influence and Scramble for Concessions (“Open Door Policy” and the Boxer Protocol)</a:t>
            </a:r>
          </a:p>
          <a:p>
            <a:pPr>
              <a:buFont typeface="Wingdings" pitchFamily="2" charset="2"/>
              <a:buChar char="ü"/>
            </a:pPr>
            <a:r>
              <a:rPr lang="en-US"/>
              <a:t>Overseas Chinese and national identity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a:t>Overlapping Phases of Development</a:t>
            </a:r>
          </a:p>
        </p:txBody>
      </p:sp>
      <p:sp>
        <p:nvSpPr>
          <p:cNvPr id="15363" name="Rectangle 3"/>
          <p:cNvSpPr>
            <a:spLocks noGrp="1" noChangeArrowheads="1"/>
          </p:cNvSpPr>
          <p:nvPr>
            <p:ph type="body" idx="1"/>
          </p:nvPr>
        </p:nvSpPr>
        <p:spPr/>
        <p:txBody>
          <a:bodyPr/>
          <a:lstStyle/>
          <a:p>
            <a:r>
              <a:rPr lang="en-US"/>
              <a:t>The Early Phase (1895-1905)</a:t>
            </a:r>
          </a:p>
          <a:p>
            <a:endParaRPr lang="en-US"/>
          </a:p>
          <a:p>
            <a:r>
              <a:rPr lang="en-US"/>
              <a:t>The Organizational Phase (1903-1908)</a:t>
            </a:r>
          </a:p>
          <a:p>
            <a:endParaRPr lang="en-US"/>
          </a:p>
          <a:p>
            <a:r>
              <a:rPr lang="en-US"/>
              <a:t>The Activist Phase (1908-1911 &amp; beyond)</a:t>
            </a:r>
          </a:p>
          <a:p>
            <a:endParaRPr lang="en-US"/>
          </a:p>
          <a:p>
            <a:r>
              <a:rPr lang="en-US"/>
              <a:t>The Aftermath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04800"/>
            <a:ext cx="8305800" cy="685800"/>
          </a:xfrm>
        </p:spPr>
        <p:txBody>
          <a:bodyPr/>
          <a:lstStyle/>
          <a:p>
            <a:r>
              <a:rPr lang="en-US" sz="2800"/>
              <a:t>The Early Phase: Formation of the </a:t>
            </a:r>
            <a:br>
              <a:rPr lang="en-US" sz="2800"/>
            </a:br>
            <a:r>
              <a:rPr lang="en-US" sz="2800"/>
              <a:t>Revolutionary Movement   1895-1905</a:t>
            </a:r>
          </a:p>
        </p:txBody>
      </p:sp>
      <p:sp>
        <p:nvSpPr>
          <p:cNvPr id="3075" name="Rectangle 3"/>
          <p:cNvSpPr>
            <a:spLocks noGrp="1" noChangeArrowheads="1"/>
          </p:cNvSpPr>
          <p:nvPr>
            <p:ph type="body" idx="1"/>
          </p:nvPr>
        </p:nvSpPr>
        <p:spPr>
          <a:xfrm>
            <a:off x="457200" y="1295400"/>
            <a:ext cx="8229600" cy="4830763"/>
          </a:xfrm>
        </p:spPr>
        <p:txBody>
          <a:bodyPr/>
          <a:lstStyle/>
          <a:p>
            <a:pPr>
              <a:lnSpc>
                <a:spcPct val="90000"/>
              </a:lnSpc>
            </a:pPr>
            <a:r>
              <a:rPr lang="en-US" sz="2800"/>
              <a:t>Revolutionary ideologies and discourses</a:t>
            </a:r>
          </a:p>
          <a:p>
            <a:pPr>
              <a:lnSpc>
                <a:spcPct val="90000"/>
              </a:lnSpc>
              <a:buFontTx/>
              <a:buNone/>
            </a:pPr>
            <a:r>
              <a:rPr lang="en-US" sz="2800"/>
              <a:t>	Basic idea: Zou Rong, </a:t>
            </a:r>
            <a:r>
              <a:rPr lang="en-US" sz="2800" i="1"/>
              <a:t>Gemingjun</a:t>
            </a:r>
            <a:r>
              <a:rPr lang="en-US" sz="2800"/>
              <a:t> (The Revolutionary Army) 1903:  “Revolution is a universal rule of evolution. Revolution is a universal principle of the world. Revolution is the essence of a transitional period of struggle for survival. Revolution follows nature and corresponds to the nature of man. Revolution eliminates what is corrupt and holds on to what is good. Revolution is to advance from savagery to civilization. Revolution is to eradicate slavery and become the master…”  </a:t>
            </a:r>
          </a:p>
          <a:p>
            <a:pPr>
              <a:lnSpc>
                <a:spcPct val="90000"/>
              </a:lnSpc>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04800"/>
            <a:ext cx="8229600" cy="152400"/>
          </a:xfrm>
        </p:spPr>
        <p:txBody>
          <a:bodyPr/>
          <a:lstStyle/>
          <a:p>
            <a:r>
              <a:rPr lang="en-US" sz="3200"/>
              <a:t>Revolutionary Ideologies</a:t>
            </a:r>
          </a:p>
        </p:txBody>
      </p:sp>
      <p:sp>
        <p:nvSpPr>
          <p:cNvPr id="25603" name="Rectangle 3"/>
          <p:cNvSpPr>
            <a:spLocks noGrp="1" noChangeArrowheads="1"/>
          </p:cNvSpPr>
          <p:nvPr>
            <p:ph type="body" idx="1"/>
          </p:nvPr>
        </p:nvSpPr>
        <p:spPr>
          <a:xfrm>
            <a:off x="457200" y="838200"/>
            <a:ext cx="8229600" cy="5287963"/>
          </a:xfrm>
        </p:spPr>
        <p:txBody>
          <a:bodyPr/>
          <a:lstStyle/>
          <a:p>
            <a:pPr>
              <a:lnSpc>
                <a:spcPct val="80000"/>
              </a:lnSpc>
              <a:buFont typeface="Wingdings" pitchFamily="2" charset="2"/>
              <a:buChar char="ü"/>
            </a:pPr>
            <a:r>
              <a:rPr lang="en-US" sz="2800"/>
              <a:t>Anarchism</a:t>
            </a:r>
          </a:p>
          <a:p>
            <a:pPr>
              <a:lnSpc>
                <a:spcPct val="80000"/>
              </a:lnSpc>
              <a:buFont typeface="Wingdings" pitchFamily="2" charset="2"/>
              <a:buNone/>
            </a:pPr>
            <a:r>
              <a:rPr lang="en-US" sz="2800"/>
              <a:t>	</a:t>
            </a:r>
            <a:r>
              <a:rPr lang="en-US" sz="2400"/>
              <a:t>European influence: Li Shizeng, Wu Zhihui, Liu Shifu  </a:t>
            </a:r>
          </a:p>
          <a:p>
            <a:pPr>
              <a:lnSpc>
                <a:spcPct val="80000"/>
              </a:lnSpc>
              <a:buFont typeface="Wingdings" pitchFamily="2" charset="2"/>
              <a:buNone/>
            </a:pPr>
            <a:r>
              <a:rPr lang="en-US" sz="2400"/>
              <a:t>	Proudhon, Utopian Socialists, Bakunin, Kropotkin</a:t>
            </a:r>
          </a:p>
          <a:p>
            <a:pPr>
              <a:lnSpc>
                <a:spcPct val="80000"/>
              </a:lnSpc>
              <a:buFont typeface="Wingdings" pitchFamily="2" charset="2"/>
              <a:buNone/>
            </a:pPr>
            <a:r>
              <a:rPr lang="en-US" sz="2400"/>
              <a:t>	Equality</a:t>
            </a:r>
          </a:p>
          <a:p>
            <a:pPr>
              <a:lnSpc>
                <a:spcPct val="80000"/>
              </a:lnSpc>
              <a:buFont typeface="Wingdings" pitchFamily="2" charset="2"/>
              <a:buNone/>
            </a:pPr>
            <a:r>
              <a:rPr lang="en-US" sz="2400"/>
              <a:t>	Natural state of man and society vs. enslavement</a:t>
            </a:r>
          </a:p>
          <a:p>
            <a:pPr>
              <a:lnSpc>
                <a:spcPct val="80000"/>
              </a:lnSpc>
              <a:buFont typeface="Wingdings" pitchFamily="2" charset="2"/>
              <a:buNone/>
            </a:pPr>
            <a:r>
              <a:rPr lang="en-US" sz="2400"/>
              <a:t>	Removal of the state and of social restrictions</a:t>
            </a:r>
          </a:p>
          <a:p>
            <a:pPr>
              <a:lnSpc>
                <a:spcPct val="80000"/>
              </a:lnSpc>
              <a:buFont typeface="Wingdings" pitchFamily="2" charset="2"/>
              <a:buNone/>
            </a:pPr>
            <a:r>
              <a:rPr lang="en-US" sz="2400"/>
              <a:t>	Zou Rong: “If there is to be great construction, there must be destruction. For great destruction, there must first be construction. This has been an immutable and fixed principle through the ages. The revolution we are carrying on today is a revolution to destroy in order to permit construction.” </a:t>
            </a:r>
          </a:p>
          <a:p>
            <a:pPr>
              <a:lnSpc>
                <a:spcPct val="80000"/>
              </a:lnSpc>
              <a:buFont typeface="Wingdings" pitchFamily="2" charset="2"/>
              <a:buChar char="ü"/>
            </a:pPr>
            <a:r>
              <a:rPr lang="en-US" sz="2800"/>
              <a:t>Anti-Manchu? Anti-Monarchy?</a:t>
            </a:r>
          </a:p>
          <a:p>
            <a:pPr>
              <a:lnSpc>
                <a:spcPct val="80000"/>
              </a:lnSpc>
              <a:buFont typeface="Wingdings" pitchFamily="2" charset="2"/>
              <a:buChar char="ü"/>
            </a:pPr>
            <a:r>
              <a:rPr lang="en-US" sz="2800"/>
              <a:t>Democracy and Republicanism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106362"/>
          </a:xfrm>
        </p:spPr>
        <p:txBody>
          <a:bodyPr/>
          <a:lstStyle/>
          <a:p>
            <a:endParaRPr lang="en-US" sz="4000"/>
          </a:p>
        </p:txBody>
      </p:sp>
      <p:sp>
        <p:nvSpPr>
          <p:cNvPr id="26627" name="Rectangle 3"/>
          <p:cNvSpPr>
            <a:spLocks noGrp="1" noChangeArrowheads="1"/>
          </p:cNvSpPr>
          <p:nvPr>
            <p:ph type="body" idx="1"/>
          </p:nvPr>
        </p:nvSpPr>
        <p:spPr>
          <a:xfrm>
            <a:off x="304800" y="533400"/>
            <a:ext cx="8610600" cy="6019800"/>
          </a:xfrm>
        </p:spPr>
        <p:txBody>
          <a:bodyPr/>
          <a:lstStyle/>
          <a:p>
            <a:r>
              <a:rPr lang="en-US" sz="2800"/>
              <a:t>The contested terrain of Chinese “nationalism”</a:t>
            </a:r>
          </a:p>
          <a:p>
            <a:pPr>
              <a:buFont typeface="Wingdings" pitchFamily="2" charset="2"/>
              <a:buChar char="ü"/>
            </a:pPr>
            <a:r>
              <a:rPr lang="en-US" sz="2400"/>
              <a:t>The model of European nation states</a:t>
            </a:r>
          </a:p>
          <a:p>
            <a:pPr>
              <a:buFont typeface="Wingdings" pitchFamily="2" charset="2"/>
              <a:buChar char="ü"/>
            </a:pPr>
            <a:r>
              <a:rPr lang="en-US" sz="2400"/>
              <a:t>The tripartism of modern Chinese nationalism:</a:t>
            </a:r>
          </a:p>
          <a:p>
            <a:pPr>
              <a:buFont typeface="Wingdings" pitchFamily="2" charset="2"/>
              <a:buNone/>
            </a:pPr>
            <a:r>
              <a:rPr lang="en-US" sz="2400"/>
              <a:t>	China as a nation</a:t>
            </a:r>
          </a:p>
          <a:p>
            <a:pPr>
              <a:buFont typeface="Wingdings" pitchFamily="2" charset="2"/>
              <a:buNone/>
            </a:pPr>
            <a:r>
              <a:rPr lang="en-US" sz="2400"/>
              <a:t>	Anti-Manchu nationalism</a:t>
            </a:r>
          </a:p>
          <a:p>
            <a:pPr>
              <a:buFont typeface="Wingdings" pitchFamily="2" charset="2"/>
              <a:buNone/>
            </a:pPr>
            <a:r>
              <a:rPr lang="en-US" sz="2400"/>
              <a:t>	Centralism vs. division &amp; regionalism</a:t>
            </a:r>
          </a:p>
          <a:p>
            <a:pPr>
              <a:buFont typeface="Wingdings" pitchFamily="2" charset="2"/>
              <a:buNone/>
            </a:pPr>
            <a:r>
              <a:rPr lang="en-US" sz="2400"/>
              <a:t>	(Synthesis: A new China: a Nation of nations)</a:t>
            </a:r>
          </a:p>
          <a:p>
            <a:pPr>
              <a:buFont typeface="Wingdings" pitchFamily="2" charset="2"/>
              <a:buChar char="ü"/>
            </a:pPr>
            <a:r>
              <a:rPr lang="en-US" sz="2800"/>
              <a:t>Three-in-One Revolutionary “nationalist” ideology</a:t>
            </a:r>
          </a:p>
          <a:p>
            <a:pPr>
              <a:buFont typeface="Wingdings" pitchFamily="2" charset="2"/>
              <a:buNone/>
            </a:pPr>
            <a:r>
              <a:rPr lang="en-US" sz="2800"/>
              <a:t>	</a:t>
            </a:r>
            <a:r>
              <a:rPr lang="en-US" sz="2400"/>
              <a:t>Zou Rong’s precedent: The 19 Points</a:t>
            </a:r>
          </a:p>
          <a:p>
            <a:pPr>
              <a:buFont typeface="Wingdings" pitchFamily="2" charset="2"/>
              <a:buNone/>
            </a:pPr>
            <a:r>
              <a:rPr lang="en-US" sz="2400"/>
              <a:t>	1-6 (Anti-Manchu); 7 (Anti-imperialism); 8-13 (Republicanism &amp; central government); 14-19 (Equality, democracy, people’s rights)</a:t>
            </a:r>
            <a:endParaRPr lang="en-US" sz="2800"/>
          </a:p>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231</TotalTime>
  <Words>460</Words>
  <Application>Microsoft Office PowerPoint</Application>
  <PresentationFormat>On-screen Show (4:3)</PresentationFormat>
  <Paragraphs>139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Default Design</vt:lpstr>
      <vt:lpstr>The Chinese Nationalist Revolution of 1911</vt:lpstr>
      <vt:lpstr>Overview</vt:lpstr>
      <vt:lpstr>Introduction</vt:lpstr>
      <vt:lpstr>Global Historical Context</vt:lpstr>
      <vt:lpstr>Slide 5</vt:lpstr>
      <vt:lpstr>Overlapping Phases of Development</vt:lpstr>
      <vt:lpstr>The Early Phase: Formation of the  Revolutionary Movement   1895-1905</vt:lpstr>
      <vt:lpstr>Revolutionary Ideologies</vt:lpstr>
      <vt:lpstr>Slide 9</vt:lpstr>
      <vt:lpstr>Slide 10</vt:lpstr>
      <vt:lpstr>  The revolutionary movement vs.  the constitutional movement  </vt:lpstr>
      <vt:lpstr>Revolutionary personalities  </vt:lpstr>
      <vt:lpstr>Liu Shifu, Zhang Taiyan, Qiu Jin</vt:lpstr>
      <vt:lpstr>Sun Yat-sen, Huang Xing, Cai Yuanpei</vt:lpstr>
      <vt:lpstr>The Organizational Phase of the Revolution       1903-1908</vt:lpstr>
      <vt:lpstr>The precursors to the Tongmenghui</vt:lpstr>
      <vt:lpstr>The Tongmenghui</vt:lpstr>
      <vt:lpstr>Revolutionary Associations and Chinese Society</vt:lpstr>
      <vt:lpstr>The Action Phase of the Revolution (1908-1911)</vt:lpstr>
      <vt:lpstr>IV. The Aftermath of the Revolution</vt:lpstr>
      <vt:lpstr>Weaknesses of the Revolution</vt:lpstr>
    </vt:vector>
  </TitlesOfParts>
  <Company>Northern Arizona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Chinese Revolution</dc:title>
  <dc:creator>jkl</dc:creator>
  <cp:lastModifiedBy>sj6</cp:lastModifiedBy>
  <cp:revision>4</cp:revision>
  <dcterms:created xsi:type="dcterms:W3CDTF">2009-11-04T01:48:40Z</dcterms:created>
  <dcterms:modified xsi:type="dcterms:W3CDTF">2010-03-08T17:03:59Z</dcterms:modified>
</cp:coreProperties>
</file>