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D0743-1EC7-4FAA-83B2-8AE763395D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345396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D0743-1EC7-4FAA-83B2-8AE763395D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22078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D0743-1EC7-4FAA-83B2-8AE763395D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188771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D0743-1EC7-4FAA-83B2-8AE763395D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120438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D0743-1EC7-4FAA-83B2-8AE763395D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388352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BD0743-1EC7-4FAA-83B2-8AE763395DD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1869480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D0743-1EC7-4FAA-83B2-8AE763395DD4}"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238597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BD0743-1EC7-4FAA-83B2-8AE763395DD4}"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107112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D0743-1EC7-4FAA-83B2-8AE763395DD4}"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340168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D0743-1EC7-4FAA-83B2-8AE763395DD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16446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D0743-1EC7-4FAA-83B2-8AE763395DD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F90A-6AA1-4B37-9FD4-C292B5E512C9}" type="slidenum">
              <a:rPr lang="en-US" smtClean="0"/>
              <a:t>‹#›</a:t>
            </a:fld>
            <a:endParaRPr lang="en-US"/>
          </a:p>
        </p:txBody>
      </p:sp>
    </p:spTree>
    <p:extLst>
      <p:ext uri="{BB962C8B-B14F-4D97-AF65-F5344CB8AC3E}">
        <p14:creationId xmlns:p14="http://schemas.microsoft.com/office/powerpoint/2010/main" val="16203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t="-64000" b="-6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D0743-1EC7-4FAA-83B2-8AE763395DD4}" type="datetimeFigureOut">
              <a:rPr lang="en-US" smtClean="0"/>
              <a:t>10/30/2023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2F90A-6AA1-4B37-9FD4-C292B5E512C9}" type="slidenum">
              <a:rPr lang="en-US" smtClean="0"/>
              <a:t>‹#›</a:t>
            </a:fld>
            <a:endParaRPr lang="en-US"/>
          </a:p>
        </p:txBody>
      </p:sp>
    </p:spTree>
    <p:extLst>
      <p:ext uri="{BB962C8B-B14F-4D97-AF65-F5344CB8AC3E}">
        <p14:creationId xmlns:p14="http://schemas.microsoft.com/office/powerpoint/2010/main" val="2782672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“Classical” Age	</a:t>
            </a:r>
            <a:endParaRPr lang="en-US" dirty="0"/>
          </a:p>
        </p:txBody>
      </p:sp>
      <p:sp>
        <p:nvSpPr>
          <p:cNvPr id="3" name="Subtitle 2"/>
          <p:cNvSpPr>
            <a:spLocks noGrp="1"/>
          </p:cNvSpPr>
          <p:nvPr>
            <p:ph type="subTitle" idx="1"/>
          </p:nvPr>
        </p:nvSpPr>
        <p:spPr/>
        <p:txBody>
          <a:bodyPr/>
          <a:lstStyle/>
          <a:p>
            <a:r>
              <a:rPr lang="en-US" dirty="0"/>
              <a:t>320 to c. 700 </a:t>
            </a:r>
            <a:r>
              <a:rPr lang="en-US" dirty="0" smtClean="0"/>
              <a:t>C.E </a:t>
            </a:r>
            <a:endParaRPr lang="en-US" dirty="0"/>
          </a:p>
        </p:txBody>
      </p:sp>
    </p:spTree>
    <p:extLst>
      <p:ext uri="{BB962C8B-B14F-4D97-AF65-F5344CB8AC3E}">
        <p14:creationId xmlns:p14="http://schemas.microsoft.com/office/powerpoint/2010/main" val="353576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27908"/>
          </a:xfrm>
        </p:spPr>
        <p:txBody>
          <a:bodyPr/>
          <a:lstStyle/>
          <a:p>
            <a:r>
              <a:rPr lang="en-US" dirty="0" smtClean="0"/>
              <a:t>Competing ideas of worship</a:t>
            </a:r>
            <a:endParaRPr lang="en-US" dirty="0"/>
          </a:p>
        </p:txBody>
      </p:sp>
      <p:sp>
        <p:nvSpPr>
          <p:cNvPr id="3" name="Content Placeholder 2"/>
          <p:cNvSpPr>
            <a:spLocks noGrp="1"/>
          </p:cNvSpPr>
          <p:nvPr>
            <p:ph idx="1"/>
          </p:nvPr>
        </p:nvSpPr>
        <p:spPr>
          <a:xfrm>
            <a:off x="838200" y="1227909"/>
            <a:ext cx="10515600" cy="5499462"/>
          </a:xfrm>
        </p:spPr>
        <p:txBody>
          <a:bodyPr>
            <a:normAutofit fontScale="92500"/>
          </a:bodyPr>
          <a:lstStyle/>
          <a:p>
            <a:r>
              <a:rPr lang="en-US" b="0" i="0" u="none" strike="noStrike" baseline="0" dirty="0" smtClean="0"/>
              <a:t>MANY and competing forms of WORSHIP, even AMONGST the Vedic people.  Early VEDIC = fire, animals/ </a:t>
            </a:r>
            <a:r>
              <a:rPr lang="en-US" b="0" i="0" u="none" strike="noStrike" baseline="0" dirty="0" err="1" smtClean="0"/>
              <a:t>resourcs</a:t>
            </a:r>
            <a:r>
              <a:rPr lang="en-US" b="0" i="0" u="none" strike="noStrike" dirty="0" smtClean="0"/>
              <a:t> </a:t>
            </a:r>
            <a:r>
              <a:rPr lang="en-US" b="0" i="0" u="none" strike="noStrike" baseline="0" dirty="0" smtClean="0"/>
              <a:t>sacrificed to please the gods.  But early on (c. 800 BCE) there were challenges to such forms of worship, from the writers of the UPANISHADS, who thought that KNOWLEDGE was the path to salvation, and rituals relatively meaningless</a:t>
            </a:r>
          </a:p>
          <a:p>
            <a:r>
              <a:rPr lang="en-US" b="0" i="0" u="none" strike="noStrike" baseline="0" dirty="0" smtClean="0"/>
              <a:t>In later centuries there were further challenges to the supremacy of the Brahmins, from HETERODOX preachers like BUDHHA and MAHAVIRA  </a:t>
            </a:r>
          </a:p>
          <a:p>
            <a:r>
              <a:rPr lang="en-US" b="0" i="0" u="none" strike="noStrike" baseline="0" dirty="0" smtClean="0"/>
              <a:t>It is in the context of all of this that we need to recognize the SIGNIFICANCE of the series of TEXTS called the PURANAS that were COMPLETED in the Gupta era.  </a:t>
            </a:r>
          </a:p>
          <a:p>
            <a:r>
              <a:rPr lang="en-US" b="0" i="0" u="none" strike="noStrike" baseline="0" dirty="0" smtClean="0"/>
              <a:t>PURANAS became the major vehicle of the incorporation of non-Vedic ideas, practices, and gods into a </a:t>
            </a:r>
            <a:r>
              <a:rPr lang="en-US" b="0" i="0" u="none" strike="noStrike" baseline="0" dirty="0" err="1" smtClean="0"/>
              <a:t>religio</a:t>
            </a:r>
            <a:r>
              <a:rPr lang="en-US" b="0" i="0" u="none" strike="noStrike" baseline="0" dirty="0" smtClean="0"/>
              <a:t>-social system that was dominated by the BRAHMINS</a:t>
            </a:r>
            <a:endParaRPr lang="en-US" dirty="0"/>
          </a:p>
        </p:txBody>
      </p:sp>
    </p:spTree>
    <p:extLst>
      <p:ext uri="{BB962C8B-B14F-4D97-AF65-F5344CB8AC3E}">
        <p14:creationId xmlns:p14="http://schemas.microsoft.com/office/powerpoint/2010/main" val="237995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783770"/>
          </a:xfrm>
        </p:spPr>
        <p:txBody>
          <a:bodyPr/>
          <a:lstStyle/>
          <a:p>
            <a:r>
              <a:rPr lang="en-US" dirty="0" smtClean="0"/>
              <a:t>PURANAS</a:t>
            </a:r>
            <a:endParaRPr lang="en-US" dirty="0"/>
          </a:p>
        </p:txBody>
      </p:sp>
      <p:sp>
        <p:nvSpPr>
          <p:cNvPr id="3" name="Content Placeholder 2"/>
          <p:cNvSpPr>
            <a:spLocks noGrp="1"/>
          </p:cNvSpPr>
          <p:nvPr>
            <p:ph idx="1"/>
          </p:nvPr>
        </p:nvSpPr>
        <p:spPr>
          <a:xfrm>
            <a:off x="838200" y="888274"/>
            <a:ext cx="10515600" cy="5865223"/>
          </a:xfrm>
        </p:spPr>
        <p:txBody>
          <a:bodyPr>
            <a:normAutofit fontScale="77500" lnSpcReduction="20000"/>
          </a:bodyPr>
          <a:lstStyle/>
          <a:p>
            <a:r>
              <a:rPr lang="en-US" b="0" i="0" u="none" strike="noStrike" baseline="0" dirty="0" smtClean="0"/>
              <a:t>The </a:t>
            </a:r>
            <a:r>
              <a:rPr lang="en-US" b="0" i="0" u="none" strike="noStrike" baseline="0" dirty="0" err="1" smtClean="0"/>
              <a:t>Puranas</a:t>
            </a:r>
            <a:r>
              <a:rPr lang="en-US" b="0" i="0" u="none" strike="noStrike" baseline="0" dirty="0" smtClean="0"/>
              <a:t> were legends about gods LINKING popular deities of the time to the figures mentioned in the VEDAS</a:t>
            </a:r>
          </a:p>
          <a:p>
            <a:r>
              <a:rPr lang="en-US" b="0" i="0" u="none" strike="noStrike" baseline="0" dirty="0" smtClean="0"/>
              <a:t>E.g. the VISHNU PURANA popularized the idea of VISHNU as savior, coming to earth in different incarnations, called AVATARS (yes, that’s the origin of your online</a:t>
            </a:r>
            <a:r>
              <a:rPr lang="en-US" b="0" i="0" u="none" strike="noStrike" dirty="0" smtClean="0"/>
              <a:t> </a:t>
            </a:r>
            <a:r>
              <a:rPr lang="en-US" b="0" i="0" u="none" strike="noStrike" baseline="0" dirty="0" smtClean="0"/>
              <a:t>avatars!) to destroy those who threaten DHARMA. So far 9 avatars:  MATSYA fish, KURMA tortoise, BOAR </a:t>
            </a:r>
            <a:r>
              <a:rPr lang="en-US" b="0" i="0" u="none" strike="noStrike" baseline="0" dirty="0" err="1" smtClean="0"/>
              <a:t>varaha</a:t>
            </a:r>
            <a:r>
              <a:rPr lang="en-US" b="0" i="0" u="none" strike="noStrike" baseline="0" dirty="0" smtClean="0"/>
              <a:t>, man Lion NARASIMHA, Dwarf VAMANA,  PARASHURAMA, RAMA, KRISHNA, and BUDDHA.  The final one, KALKI to come.</a:t>
            </a:r>
          </a:p>
          <a:p>
            <a:r>
              <a:rPr lang="en-US" b="0" i="0" u="none" strike="noStrike" baseline="0" dirty="0" smtClean="0"/>
              <a:t>Buddha incorporated to retrieve those who moved to Buddhism</a:t>
            </a:r>
          </a:p>
          <a:p>
            <a:r>
              <a:rPr lang="en-US" b="0" i="0" u="none" strike="noStrike" baseline="0" dirty="0" smtClean="0"/>
              <a:t>PURANAS, complicated legends, massive in size and scope, but could incorporate, for instance, local ANIMIST practices, to a VEDIC deity</a:t>
            </a:r>
          </a:p>
          <a:p>
            <a:r>
              <a:rPr lang="en-US" b="0" i="0" u="none" strike="noStrike" baseline="0" dirty="0" smtClean="0"/>
              <a:t>KRISHNA described as dark-skinned</a:t>
            </a:r>
            <a:r>
              <a:rPr lang="en-US" b="0" i="0" u="none" strike="noStrike" dirty="0" smtClean="0"/>
              <a:t> god, probably of pre-Vedic origin, probably </a:t>
            </a:r>
            <a:r>
              <a:rPr lang="en-US" b="0" i="0" u="none" strike="noStrike" baseline="0" dirty="0" smtClean="0"/>
              <a:t>incorporated into the MBH story AFTER the Gupta era, because it made so many references to KRISHNA as an AVATAR of VISHNU</a:t>
            </a:r>
          </a:p>
          <a:p>
            <a:r>
              <a:rPr lang="en-US" b="0" i="0" u="none" strike="noStrike" baseline="0" dirty="0" smtClean="0"/>
              <a:t>In the South, but also in less “Aryan-</a:t>
            </a:r>
            <a:r>
              <a:rPr lang="en-US" b="0" i="0" u="none" strike="noStrike" baseline="0" dirty="0" err="1" smtClean="0"/>
              <a:t>ized</a:t>
            </a:r>
            <a:r>
              <a:rPr lang="en-US" b="0" i="0" u="none" strike="noStrike" baseline="0" dirty="0" smtClean="0"/>
              <a:t>” parts of the North -- SHIVA, became an important deity through the PURANAS</a:t>
            </a:r>
          </a:p>
          <a:p>
            <a:r>
              <a:rPr lang="en-US" b="0" i="0" u="none" strike="noStrike" baseline="0" dirty="0" smtClean="0"/>
              <a:t>Shiva, also represented as dark colored, as an acetic decorated with snakes, often dirty, even the consumer of unclean polluting objects  was also probably a way of incorporating pre-Aryan, or non-Aryan deities within the Aryan-</a:t>
            </a:r>
            <a:r>
              <a:rPr lang="en-US" b="0" i="0" u="none" strike="noStrike" baseline="0" dirty="0" err="1" smtClean="0"/>
              <a:t>Brahmanical</a:t>
            </a:r>
            <a:r>
              <a:rPr lang="en-US" b="0" i="0" u="none" strike="noStrike" baseline="0" dirty="0" smtClean="0"/>
              <a:t> framework</a:t>
            </a:r>
          </a:p>
          <a:p>
            <a:r>
              <a:rPr lang="en-US" b="0" i="0" u="none" strike="noStrike" baseline="0" dirty="0" smtClean="0"/>
              <a:t>SHIVA and VISHNU, along with another figure, BRAHMA (the creator) now incorporated as the TRINITY the three primary figures in the HINDU pantheon.</a:t>
            </a:r>
          </a:p>
          <a:p>
            <a:endParaRPr lang="en-US" dirty="0"/>
          </a:p>
        </p:txBody>
      </p:sp>
    </p:spTree>
    <p:extLst>
      <p:ext uri="{BB962C8B-B14F-4D97-AF65-F5344CB8AC3E}">
        <p14:creationId xmlns:p14="http://schemas.microsoft.com/office/powerpoint/2010/main" val="197305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39"/>
            <a:ext cx="10515600" cy="1371599"/>
          </a:xfrm>
        </p:spPr>
        <p:txBody>
          <a:bodyPr/>
          <a:lstStyle/>
          <a:p>
            <a:r>
              <a:rPr lang="en-US" dirty="0" smtClean="0"/>
              <a:t>BHAKTI</a:t>
            </a:r>
            <a:endParaRPr lang="en-US" dirty="0"/>
          </a:p>
        </p:txBody>
      </p:sp>
      <p:sp>
        <p:nvSpPr>
          <p:cNvPr id="3" name="Content Placeholder 2"/>
          <p:cNvSpPr>
            <a:spLocks noGrp="1"/>
          </p:cNvSpPr>
          <p:nvPr>
            <p:ph idx="1"/>
          </p:nvPr>
        </p:nvSpPr>
        <p:spPr>
          <a:xfrm>
            <a:off x="838200" y="953589"/>
            <a:ext cx="10515600" cy="5904411"/>
          </a:xfrm>
        </p:spPr>
        <p:txBody>
          <a:bodyPr>
            <a:normAutofit fontScale="92500" lnSpcReduction="20000"/>
          </a:bodyPr>
          <a:lstStyle/>
          <a:p>
            <a:r>
              <a:rPr lang="en-US" b="0" i="0" u="none" strike="noStrike" baseline="0" dirty="0" err="1" smtClean="0"/>
              <a:t>Puranas</a:t>
            </a:r>
            <a:r>
              <a:rPr lang="en-US" b="0" i="0" u="none" strike="noStrike" baseline="0" dirty="0" smtClean="0"/>
              <a:t> (and texts like the Bhagwat Gita,</a:t>
            </a:r>
            <a:r>
              <a:rPr lang="en-US" b="0" i="0" u="none" strike="noStrike" dirty="0" smtClean="0"/>
              <a:t> probably </a:t>
            </a:r>
            <a:r>
              <a:rPr lang="en-US" b="0" i="0" u="none" strike="noStrike" baseline="0" dirty="0" smtClean="0"/>
              <a:t>incorporated into MBH in the Gupta period), allow for the growth of NEW FORM OF DEVOTIONAL</a:t>
            </a:r>
            <a:r>
              <a:rPr lang="en-US" b="0" i="0" u="none" strike="noStrike" dirty="0" smtClean="0"/>
              <a:t> </a:t>
            </a:r>
            <a:r>
              <a:rPr lang="en-US" b="0" i="0" u="none" strike="noStrike" baseline="0" dirty="0" smtClean="0"/>
              <a:t>WORSHIP or</a:t>
            </a:r>
            <a:r>
              <a:rPr lang="en-US" b="0" i="0" u="none" strike="noStrike" dirty="0" smtClean="0"/>
              <a:t> BHAKTI</a:t>
            </a:r>
          </a:p>
          <a:p>
            <a:r>
              <a:rPr lang="en-US" b="0" i="0" u="none" strike="noStrike" baseline="0" dirty="0" smtClean="0"/>
              <a:t>So far there were TWO traditions</a:t>
            </a:r>
            <a:r>
              <a:rPr lang="en-US" b="0" i="0" u="none" strike="noStrike" dirty="0" smtClean="0"/>
              <a:t> of “worship”</a:t>
            </a:r>
            <a:endParaRPr lang="en-US" b="0" i="0" u="none" strike="noStrike" baseline="0" dirty="0" smtClean="0"/>
          </a:p>
          <a:p>
            <a:pPr lvl="1"/>
            <a:r>
              <a:rPr lang="en-US" b="0" i="0" u="none" strike="noStrike" baseline="0" dirty="0" smtClean="0"/>
              <a:t>1.  Sacrificial kind, get Brahmins the ritual experts to conduct sacrifices, and assure salvation, or whatever desire</a:t>
            </a:r>
          </a:p>
          <a:p>
            <a:pPr lvl="1"/>
            <a:r>
              <a:rPr lang="en-US" b="0" i="0" u="none" strike="noStrike" baseline="0" dirty="0" smtClean="0"/>
              <a:t>2.  The so called “KNOWLEDGE PATH” of the Upanishads, a much more intellectual/philosophical outlook</a:t>
            </a:r>
            <a:r>
              <a:rPr lang="en-US" b="0" i="0" u="none" strike="noStrike" dirty="0" smtClean="0"/>
              <a:t> (Heterodoxies draw on this tradition greatly)</a:t>
            </a:r>
          </a:p>
          <a:p>
            <a:r>
              <a:rPr lang="en-US" b="0" i="0" u="none" strike="noStrike" baseline="0" dirty="0" smtClean="0"/>
              <a:t>With PURANIC literature, new kind</a:t>
            </a:r>
            <a:r>
              <a:rPr lang="en-US" b="0" i="0" u="none" strike="noStrike" dirty="0" smtClean="0"/>
              <a:t> of worship: devotion.  </a:t>
            </a:r>
            <a:r>
              <a:rPr lang="en-US" b="0" i="0" u="none" strike="noStrike" baseline="0" dirty="0" smtClean="0"/>
              <a:t>One example in Krishna’s advice</a:t>
            </a:r>
            <a:r>
              <a:rPr lang="en-US" b="0" i="0" u="none" strike="noStrike" dirty="0" smtClean="0"/>
              <a:t> </a:t>
            </a:r>
            <a:r>
              <a:rPr lang="en-US" b="0" i="0" u="none" strike="noStrike" baseline="0" dirty="0" smtClean="0"/>
              <a:t>to </a:t>
            </a:r>
            <a:r>
              <a:rPr lang="en-US" b="0" i="0" u="none" strike="noStrike" baseline="0" dirty="0" err="1" smtClean="0"/>
              <a:t>Arjuna</a:t>
            </a:r>
            <a:r>
              <a:rPr lang="en-US" b="0" i="0" u="none" strike="noStrike" baseline="0" dirty="0" smtClean="0"/>
              <a:t> in the MBH, that says the path to salvation not through sacrifices, not even through meditation and knowledge, but devotion, BHAKTI</a:t>
            </a:r>
          </a:p>
          <a:p>
            <a:r>
              <a:rPr lang="en-US" b="0" i="0" u="none" strike="noStrike" baseline="0" dirty="0" smtClean="0"/>
              <a:t>Cults of worship, centering around Vishnu or Shiva, or </a:t>
            </a:r>
            <a:r>
              <a:rPr lang="en-US" b="1" i="0" u="none" strike="noStrike" baseline="0" dirty="0" smtClean="0"/>
              <a:t>specific </a:t>
            </a:r>
            <a:r>
              <a:rPr lang="en-US" dirty="0" smtClean="0"/>
              <a:t>incarn</a:t>
            </a:r>
            <a:r>
              <a:rPr lang="en-US" b="0" i="0" u="none" strike="noStrike" baseline="0" dirty="0" smtClean="0"/>
              <a:t>ations </a:t>
            </a:r>
            <a:r>
              <a:rPr lang="en-US" b="0" i="0" u="none" strike="noStrike" baseline="0" dirty="0" smtClean="0"/>
              <a:t>of Vishnu like Krishna became important during or soon after the Gupta period. Temples with images of deities emerged in this period</a:t>
            </a:r>
            <a:r>
              <a:rPr lang="en-US" b="0" i="0" u="none" strike="noStrike" dirty="0" smtClean="0"/>
              <a:t> -- p</a:t>
            </a:r>
            <a:r>
              <a:rPr lang="en-US" b="0" i="0" u="none" strike="noStrike" baseline="0" dirty="0" smtClean="0"/>
              <a:t>ossibly</a:t>
            </a:r>
            <a:r>
              <a:rPr lang="en-US" b="0" i="0" u="none" strike="noStrike" dirty="0" smtClean="0"/>
              <a:t> </a:t>
            </a:r>
            <a:r>
              <a:rPr lang="en-US" b="0" i="0" u="none" strike="noStrike" baseline="0" dirty="0" smtClean="0"/>
              <a:t>influenced by MAHAYANA forms of Buddhism that involved worship of images of the BODDHISATVA</a:t>
            </a:r>
          </a:p>
          <a:p>
            <a:r>
              <a:rPr lang="en-US" b="0" i="0" u="none" strike="noStrike" baseline="0" dirty="0" smtClean="0"/>
              <a:t>Earliest temples, with prayers date from </a:t>
            </a:r>
            <a:r>
              <a:rPr lang="en-US" b="0" i="0" u="none" strike="noStrike" baseline="0" dirty="0" err="1" smtClean="0"/>
              <a:t>Gutpa</a:t>
            </a:r>
            <a:r>
              <a:rPr lang="en-US" b="0" i="0" u="none" strike="noStrike" baseline="0" dirty="0" smtClean="0"/>
              <a:t> period, as does the practice of offering "puja" individual worship at temples or to images of a deity</a:t>
            </a:r>
          </a:p>
          <a:p>
            <a:endParaRPr lang="en-US" b="0" i="0" u="none" strike="noStrike" baseline="0" dirty="0" smtClean="0"/>
          </a:p>
        </p:txBody>
      </p:sp>
    </p:spTree>
    <p:extLst>
      <p:ext uri="{BB962C8B-B14F-4D97-AF65-F5344CB8AC3E}">
        <p14:creationId xmlns:p14="http://schemas.microsoft.com/office/powerpoint/2010/main" val="124621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India</a:t>
            </a:r>
            <a:endParaRPr lang="en-US" dirty="0"/>
          </a:p>
        </p:txBody>
      </p:sp>
      <p:sp>
        <p:nvSpPr>
          <p:cNvPr id="3" name="Content Placeholder 2"/>
          <p:cNvSpPr>
            <a:spLocks noGrp="1"/>
          </p:cNvSpPr>
          <p:nvPr>
            <p:ph idx="1"/>
          </p:nvPr>
        </p:nvSpPr>
        <p:spPr/>
        <p:txBody>
          <a:bodyPr>
            <a:normAutofit fontScale="92500"/>
          </a:bodyPr>
          <a:lstStyle/>
          <a:p>
            <a:r>
              <a:rPr lang="en-US" b="0" i="0" u="none" strike="noStrike" baseline="0" dirty="0" smtClean="0"/>
              <a:t>Another field in which important new developments took place, was Hindu philosophy. Yoga, as well as the 5 other major  "schools" of philosophy were systematized during the “classical age." </a:t>
            </a:r>
          </a:p>
          <a:p>
            <a:r>
              <a:rPr lang="en-US" b="0" i="0" u="none" strike="noStrike" baseline="0" dirty="0" smtClean="0"/>
              <a:t>Thus, the characterization of the Gupta period as India's classical age, as much because of its literary and artistic developments as because </a:t>
            </a:r>
            <a:r>
              <a:rPr lang="en-US" b="1" i="0" u="none" strike="noStrike" baseline="0" dirty="0" smtClean="0"/>
              <a:t>some very important developments in devotion, worship and philosophy are traceable to this period</a:t>
            </a:r>
          </a:p>
          <a:p>
            <a:r>
              <a:rPr lang="en-US" b="1" i="0" u="none" strike="noStrike" baseline="0" dirty="0" smtClean="0"/>
              <a:t>These developments enabled Vedic religion to be transformed into a more coherent tradition which incorporated, and at the same time was able to influence, the religious practices of  a large number of people in India </a:t>
            </a:r>
            <a:r>
              <a:rPr lang="en-US" i="0" u="none" strike="noStrike" baseline="0" dirty="0" smtClean="0"/>
              <a:t> and </a:t>
            </a:r>
            <a:r>
              <a:rPr lang="en-US" b="0" i="0" u="none" strike="noStrike" baseline="0" dirty="0" smtClean="0"/>
              <a:t>come close to what might be described as “</a:t>
            </a:r>
            <a:r>
              <a:rPr lang="en-US" dirty="0" smtClean="0"/>
              <a:t>H</a:t>
            </a:r>
            <a:r>
              <a:rPr lang="en-US" b="0" i="0" u="none" strike="noStrike" baseline="0" dirty="0" smtClean="0"/>
              <a:t>induism"</a:t>
            </a:r>
          </a:p>
          <a:p>
            <a:endParaRPr lang="en-US" dirty="0"/>
          </a:p>
        </p:txBody>
      </p:sp>
    </p:spTree>
    <p:extLst>
      <p:ext uri="{BB962C8B-B14F-4D97-AF65-F5344CB8AC3E}">
        <p14:creationId xmlns:p14="http://schemas.microsoft.com/office/powerpoint/2010/main" val="354016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lstStyle/>
          <a:p>
            <a:r>
              <a:rPr lang="en-US" dirty="0" smtClean="0"/>
              <a:t>Addendum</a:t>
            </a:r>
            <a:endParaRPr lang="en-US" dirty="0"/>
          </a:p>
        </p:txBody>
      </p:sp>
      <p:sp>
        <p:nvSpPr>
          <p:cNvPr id="3" name="Content Placeholder 2"/>
          <p:cNvSpPr>
            <a:spLocks noGrp="1"/>
          </p:cNvSpPr>
          <p:nvPr>
            <p:ph idx="1"/>
          </p:nvPr>
        </p:nvSpPr>
        <p:spPr>
          <a:xfrm>
            <a:off x="838200" y="1825624"/>
            <a:ext cx="10515600" cy="5032375"/>
          </a:xfrm>
        </p:spPr>
        <p:txBody>
          <a:bodyPr>
            <a:normAutofit fontScale="70000" lnSpcReduction="20000"/>
          </a:bodyPr>
          <a:lstStyle/>
          <a:p>
            <a:r>
              <a:rPr lang="en-US" b="0" i="0" u="none" strike="noStrike" baseline="0" dirty="0" smtClean="0"/>
              <a:t>Two of the developments which have to figure in any genealogy of Hinduism however, took place after the </a:t>
            </a:r>
            <a:r>
              <a:rPr lang="en-US" b="0" i="0" u="none" strike="noStrike" baseline="0" dirty="0" err="1" smtClean="0"/>
              <a:t>Guptas</a:t>
            </a:r>
            <a:endParaRPr lang="en-US" b="0" i="0" u="none" strike="noStrike" baseline="0" dirty="0" smtClean="0"/>
          </a:p>
          <a:p>
            <a:r>
              <a:rPr lang="en-US" b="0" i="0" u="none" strike="noStrike" baseline="0" dirty="0" smtClean="0"/>
              <a:t>Both originated not in the so-called Hindu heartland of the North, but in the South</a:t>
            </a:r>
          </a:p>
          <a:p>
            <a:r>
              <a:rPr lang="en-US" b="0" i="0" u="none" strike="noStrike" baseline="0" dirty="0" smtClean="0"/>
              <a:t>BHAKTI or devotional worship was only formed the pre-history of very important Bhakti </a:t>
            </a:r>
            <a:r>
              <a:rPr lang="en-US" b="1" i="0" u="none" strike="noStrike" baseline="0" dirty="0" smtClean="0"/>
              <a:t>movements</a:t>
            </a:r>
            <a:r>
              <a:rPr lang="en-US" b="0" i="0" u="none" strike="noStrike" baseline="0" dirty="0" smtClean="0"/>
              <a:t> in the </a:t>
            </a:r>
            <a:r>
              <a:rPr lang="en-US" b="1" i="1" u="none" strike="noStrike" baseline="0" dirty="0" smtClean="0"/>
              <a:t>15th and </a:t>
            </a:r>
            <a:r>
              <a:rPr lang="en-US" b="1" i="1" u="none" strike="noStrike" baseline="0" smtClean="0"/>
              <a:t>16th Centuries</a:t>
            </a:r>
            <a:r>
              <a:rPr lang="en-US" b="0" i="0" u="none" strike="noStrike" baseline="0" smtClean="0"/>
              <a:t>, </a:t>
            </a:r>
            <a:r>
              <a:rPr lang="en-US" b="0" i="0" u="none" strike="noStrike" baseline="0" dirty="0" smtClean="0"/>
              <a:t>that we will return to later in the course</a:t>
            </a:r>
          </a:p>
          <a:p>
            <a:r>
              <a:rPr lang="en-US" b="0" i="0" u="none" strike="noStrike" baseline="0" dirty="0" smtClean="0"/>
              <a:t>The other, was the adoption of  "VEDANTA" school of philosophy by a man named SHANKARA </a:t>
            </a:r>
          </a:p>
          <a:p>
            <a:r>
              <a:rPr lang="en-US" b="0" i="0" u="none" strike="noStrike" baseline="0" dirty="0" smtClean="0"/>
              <a:t>Vedanta drew upon ideas of the Upanishads, and was systematized along with Yoga and four other major </a:t>
            </a:r>
            <a:r>
              <a:rPr lang="en-US" b="0" i="0" u="none" strike="noStrike" baseline="0" dirty="0" err="1" smtClean="0"/>
              <a:t>philosphical</a:t>
            </a:r>
            <a:r>
              <a:rPr lang="en-US" b="0" i="0" u="none" strike="noStrike" baseline="0" dirty="0" smtClean="0"/>
              <a:t> "schools" in the Gupta era</a:t>
            </a:r>
          </a:p>
          <a:p>
            <a:r>
              <a:rPr lang="en-US" b="0" i="0" u="none" strike="noStrike" baseline="0" dirty="0" smtClean="0"/>
              <a:t>In the 8th and 9th Cs SHANKARA  one of the most important advocates of Vedanta, travelled across the length and breadth of India, propagating this philosophy and held public disputations with the leading Hindu and Buddhist philosophers</a:t>
            </a:r>
          </a:p>
          <a:p>
            <a:r>
              <a:rPr lang="en-US" dirty="0" err="1" smtClean="0"/>
              <a:t>Shankara</a:t>
            </a:r>
            <a:r>
              <a:rPr lang="en-US" dirty="0" smtClean="0"/>
              <a:t> </a:t>
            </a:r>
            <a:r>
              <a:rPr lang="en-US" b="0" i="0" u="none" strike="noStrike" baseline="0" dirty="0" smtClean="0"/>
              <a:t>also set up institutions for propagating </a:t>
            </a:r>
            <a:r>
              <a:rPr lang="en-US" b="0" i="0" u="none" strike="noStrike" baseline="0" dirty="0" err="1" smtClean="0"/>
              <a:t>Vedantic</a:t>
            </a:r>
            <a:r>
              <a:rPr lang="en-US" b="0" i="0" u="none" strike="noStrike" baseline="0" dirty="0" smtClean="0"/>
              <a:t> Hinduism in four major </a:t>
            </a:r>
            <a:r>
              <a:rPr lang="en-US" b="0" i="0" u="none" strike="noStrike" baseline="0" dirty="0" err="1" smtClean="0"/>
              <a:t>centres</a:t>
            </a:r>
            <a:r>
              <a:rPr lang="en-US" b="0" i="0" u="none" strike="noStrike" baseline="0" dirty="0" smtClean="0"/>
              <a:t> in the N, S W and E India</a:t>
            </a:r>
          </a:p>
          <a:p>
            <a:r>
              <a:rPr lang="en-US" b="0" i="0" u="none" strike="noStrike" baseline="0" dirty="0" smtClean="0"/>
              <a:t>At a time when Buddhism was gaining ground at the expense of Hindu practices, </a:t>
            </a:r>
            <a:r>
              <a:rPr lang="en-US" b="0" i="0" u="none" strike="noStrike" baseline="0" dirty="0" err="1" smtClean="0"/>
              <a:t>Shankara</a:t>
            </a:r>
            <a:r>
              <a:rPr lang="en-US" b="0" i="0" u="none" strike="noStrike" baseline="0" dirty="0" smtClean="0"/>
              <a:t> is credited with reviving a "true" monistic "Hinduism." </a:t>
            </a:r>
            <a:r>
              <a:rPr lang="en-US" b="0" i="0" u="none" strike="noStrike" baseline="0" dirty="0" err="1" smtClean="0"/>
              <a:t>Shankara</a:t>
            </a:r>
            <a:r>
              <a:rPr lang="en-US" b="0" i="0" u="none" strike="noStrike" baseline="0" dirty="0" smtClean="0"/>
              <a:t>, and Vedanta, created the first “Hindu revival"  </a:t>
            </a:r>
          </a:p>
          <a:p>
            <a:r>
              <a:rPr lang="en-US" b="0" i="0" u="none" strike="noStrike" baseline="0" dirty="0" smtClean="0"/>
              <a:t>It is interesting that some of the Hindu revivalists of the 19th C also found their source of </a:t>
            </a:r>
            <a:r>
              <a:rPr lang="en-US" b="0" i="0" u="none" strike="noStrike" baseline="0" dirty="0" err="1" smtClean="0"/>
              <a:t>spirtuaa</a:t>
            </a:r>
            <a:r>
              <a:rPr lang="en-US" b="0" i="0" u="none" strike="noStrike" baseline="0" dirty="0" smtClean="0"/>
              <a:t> strength in the Vedanta</a:t>
            </a:r>
            <a:endParaRPr lang="en-US" dirty="0"/>
          </a:p>
        </p:txBody>
      </p:sp>
    </p:spTree>
    <p:extLst>
      <p:ext uri="{BB962C8B-B14F-4D97-AF65-F5344CB8AC3E}">
        <p14:creationId xmlns:p14="http://schemas.microsoft.com/office/powerpoint/2010/main" val="51504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32410"/>
          </a:xfrm>
        </p:spPr>
        <p:txBody>
          <a:bodyPr/>
          <a:lstStyle/>
          <a:p>
            <a:r>
              <a:rPr lang="en-US" dirty="0" smtClean="0"/>
              <a:t>Our Focus Gupta Empire </a:t>
            </a:r>
            <a:r>
              <a:rPr lang="en-US" b="0" i="0" u="none" strike="noStrike" baseline="0" dirty="0" smtClean="0"/>
              <a:t>320 to 470 CE </a:t>
            </a:r>
            <a:endParaRPr lang="en-US" dirty="0"/>
          </a:p>
        </p:txBody>
      </p:sp>
      <p:sp>
        <p:nvSpPr>
          <p:cNvPr id="3" name="Content Placeholder 2"/>
          <p:cNvSpPr>
            <a:spLocks noGrp="1"/>
          </p:cNvSpPr>
          <p:nvPr>
            <p:ph idx="1"/>
          </p:nvPr>
        </p:nvSpPr>
        <p:spPr>
          <a:xfrm>
            <a:off x="838200" y="1476104"/>
            <a:ext cx="10515600" cy="5264330"/>
          </a:xfrm>
        </p:spPr>
        <p:txBody>
          <a:bodyPr>
            <a:normAutofit fontScale="92500" lnSpcReduction="10000"/>
          </a:bodyPr>
          <a:lstStyle/>
          <a:p>
            <a:r>
              <a:rPr lang="en-US" dirty="0" smtClean="0"/>
              <a:t>North India centric bias to historiography</a:t>
            </a:r>
          </a:p>
          <a:p>
            <a:r>
              <a:rPr lang="en-US" b="0" i="0" u="none" strike="noStrike" baseline="0" dirty="0" smtClean="0"/>
              <a:t>But </a:t>
            </a:r>
            <a:r>
              <a:rPr lang="en-US" dirty="0"/>
              <a:t>f</a:t>
            </a:r>
            <a:r>
              <a:rPr lang="en-US" b="0" i="0" u="none" strike="noStrike" baseline="0" dirty="0" smtClean="0"/>
              <a:t>or 150 years</a:t>
            </a:r>
            <a:r>
              <a:rPr lang="en-US" b="0" i="0" u="none" strike="noStrike" dirty="0" smtClean="0"/>
              <a:t> between </a:t>
            </a:r>
            <a:r>
              <a:rPr lang="en-US" b="0" i="0" u="none" strike="noStrike" baseline="0" dirty="0" smtClean="0"/>
              <a:t>320 to ca. 470 CE, </a:t>
            </a:r>
            <a:r>
              <a:rPr lang="en-US" b="0" i="0" u="none" strike="noStrike" baseline="0" dirty="0" err="1" smtClean="0"/>
              <a:t>Guptas</a:t>
            </a:r>
            <a:r>
              <a:rPr lang="en-US" b="0" i="0" u="none" strike="noStrike" baseline="0" dirty="0" smtClean="0"/>
              <a:t> provided peace, security, and prosperity. </a:t>
            </a:r>
            <a:r>
              <a:rPr lang="en-US" dirty="0" smtClean="0"/>
              <a:t>Periods of chaos both BEFORE and AFTER</a:t>
            </a:r>
          </a:p>
          <a:p>
            <a:r>
              <a:rPr lang="en-US" b="0" i="0" u="none" strike="noStrike" baseline="0" dirty="0" smtClean="0"/>
              <a:t>We have already seen series of invasions</a:t>
            </a:r>
            <a:r>
              <a:rPr lang="en-US" b="0" i="0" u="none" strike="noStrike" dirty="0" smtClean="0"/>
              <a:t> PRIOR to the Gupta period</a:t>
            </a:r>
          </a:p>
          <a:p>
            <a:r>
              <a:rPr lang="en-US" b="0" i="0" u="none" strike="noStrike" baseline="0" dirty="0" smtClean="0"/>
              <a:t>During and right after the GUPTAS came another set of C. Asian invaders, the HUNS</a:t>
            </a:r>
          </a:p>
          <a:p>
            <a:r>
              <a:rPr lang="en-US" b="0" i="0" u="none" strike="noStrike" baseline="0" dirty="0" err="1" smtClean="0"/>
              <a:t>Guptas</a:t>
            </a:r>
            <a:r>
              <a:rPr lang="en-US" b="0" i="0" u="none" strike="noStrike" dirty="0" smtClean="0"/>
              <a:t> provide</a:t>
            </a:r>
            <a:r>
              <a:rPr lang="en-US" b="0" i="0" u="none" strike="noStrike" baseline="0" dirty="0" smtClean="0"/>
              <a:t> a peaceful interlude, where trade, ideas, art, literature, etc., prospered. PLUS important developments in religion/culture/society </a:t>
            </a:r>
          </a:p>
          <a:p>
            <a:r>
              <a:rPr lang="en-US" dirty="0" smtClean="0"/>
              <a:t>So th</a:t>
            </a:r>
            <a:r>
              <a:rPr lang="en-US" b="0" i="0" u="none" strike="noStrike" baseline="0" dirty="0" smtClean="0"/>
              <a:t>is period of peace, as it followed and was succeeded by an era of political turmoil in India, elevated to India's Golden AGE, or classical age</a:t>
            </a:r>
          </a:p>
          <a:p>
            <a:r>
              <a:rPr lang="en-US" dirty="0" smtClean="0"/>
              <a:t>New “upstart” dynasty, patronize BRAHMINS to acquire legitimacy</a:t>
            </a:r>
          </a:p>
          <a:p>
            <a:r>
              <a:rPr lang="en-US" b="0" i="0" u="none" strike="noStrike" baseline="0" dirty="0" smtClean="0"/>
              <a:t>Period</a:t>
            </a:r>
            <a:r>
              <a:rPr lang="en-US" b="0" i="0" u="none" strike="noStrike" dirty="0" smtClean="0"/>
              <a:t> of </a:t>
            </a:r>
            <a:r>
              <a:rPr lang="en-US" b="0" i="0" u="none" strike="noStrike" dirty="0" err="1" smtClean="0"/>
              <a:t>Brahmanical</a:t>
            </a:r>
            <a:r>
              <a:rPr lang="en-US" dirty="0" smtClean="0"/>
              <a:t>/ Vedic revival after being marginalized for almost half a millennium</a:t>
            </a:r>
            <a:endParaRPr lang="en-US" b="0" i="0" u="none" strike="noStrike" baseline="0" dirty="0" smtClean="0"/>
          </a:p>
          <a:p>
            <a:endParaRPr lang="en-US" b="0" i="0" u="none" strike="noStrike" baseline="0" dirty="0" smtClean="0"/>
          </a:p>
          <a:p>
            <a:endParaRPr lang="en-US" dirty="0"/>
          </a:p>
        </p:txBody>
      </p:sp>
    </p:spTree>
    <p:extLst>
      <p:ext uri="{BB962C8B-B14F-4D97-AF65-F5344CB8AC3E}">
        <p14:creationId xmlns:p14="http://schemas.microsoft.com/office/powerpoint/2010/main" val="409583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Classical Age only the </a:t>
            </a:r>
            <a:r>
              <a:rPr lang="en-US" dirty="0" err="1" smtClean="0"/>
              <a:t>Guptas</a:t>
            </a:r>
            <a:r>
              <a:rPr lang="en-US" dirty="0" smtClean="0"/>
              <a:t>? </a:t>
            </a:r>
            <a:endParaRPr lang="en-US" dirty="0"/>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b="0" i="0" u="none" strike="noStrike" baseline="0" dirty="0" smtClean="0"/>
              <a:t>Major developments in arts, literature and religious ideas that give it the label</a:t>
            </a:r>
            <a:r>
              <a:rPr lang="en-US" b="0" i="0" u="none" strike="noStrike" dirty="0" smtClean="0"/>
              <a:t> of India’s “classical age”</a:t>
            </a:r>
            <a:endParaRPr lang="en-US" b="0" i="0" u="none" strike="noStrike" baseline="0" dirty="0" smtClean="0"/>
          </a:p>
          <a:p>
            <a:r>
              <a:rPr lang="en-US" b="0" i="0" u="none" strike="noStrike" baseline="0" dirty="0" smtClean="0"/>
              <a:t>But to associate only the GUPTAs with these developments remains a limited and North India-centric approach</a:t>
            </a:r>
          </a:p>
          <a:p>
            <a:r>
              <a:rPr lang="en-US" dirty="0" smtClean="0"/>
              <a:t>Contemporary </a:t>
            </a:r>
            <a:r>
              <a:rPr lang="en-US" b="1" dirty="0" smtClean="0"/>
              <a:t>VAKATAKA</a:t>
            </a:r>
            <a:r>
              <a:rPr lang="en-US" dirty="0" smtClean="0"/>
              <a:t> of C. India as important</a:t>
            </a:r>
            <a:endParaRPr lang="en-US" b="0" i="0" u="none" strike="noStrike" baseline="0" dirty="0" smtClean="0"/>
          </a:p>
          <a:p>
            <a:r>
              <a:rPr lang="en-US" b="0" i="0" u="none" strike="noStrike" baseline="0" dirty="0" smtClean="0"/>
              <a:t>In Central and South India, a succession of ruling dynasties; some like the </a:t>
            </a:r>
            <a:r>
              <a:rPr lang="en-US" b="1" i="0" u="none" strike="noStrike" baseline="0" dirty="0" err="1" smtClean="0"/>
              <a:t>Chalukyas</a:t>
            </a:r>
            <a:r>
              <a:rPr lang="en-US" b="1" i="0" u="none" strike="noStrike" baseline="0" dirty="0" smtClean="0"/>
              <a:t> and the </a:t>
            </a:r>
            <a:r>
              <a:rPr lang="en-US" b="1" i="0" u="none" strike="noStrike" baseline="0" dirty="0" err="1" smtClean="0"/>
              <a:t>Pallavas</a:t>
            </a:r>
            <a:r>
              <a:rPr lang="en-US" b="1" i="0" u="none" strike="noStrike" baseline="0" dirty="0" smtClean="0"/>
              <a:t> </a:t>
            </a:r>
            <a:r>
              <a:rPr lang="en-US" b="0" i="0" u="none" strike="noStrike" baseline="0" dirty="0" smtClean="0"/>
              <a:t>making repeated comebacks </a:t>
            </a:r>
          </a:p>
          <a:p>
            <a:r>
              <a:rPr lang="en-US" b="0" i="0" u="none" strike="noStrike" baseline="0" dirty="0" smtClean="0"/>
              <a:t>Some of the greatest architectural wonders created by </a:t>
            </a:r>
            <a:r>
              <a:rPr lang="en-US" b="1" i="0" u="none" strike="noStrike" baseline="0" dirty="0" err="1" smtClean="0"/>
              <a:t>Rashtrakutas</a:t>
            </a:r>
            <a:r>
              <a:rPr lang="en-US" b="1" i="0" u="none" strike="noStrike" baseline="0" dirty="0" smtClean="0"/>
              <a:t>. </a:t>
            </a:r>
            <a:r>
              <a:rPr lang="en-US" b="0" i="0" u="none" strike="noStrike" baseline="0" dirty="0" smtClean="0"/>
              <a:t>In the Deccan and South, some of the greatest empires</a:t>
            </a:r>
            <a:r>
              <a:rPr lang="en-US" b="0" i="0" u="none" strike="noStrike" dirty="0" smtClean="0"/>
              <a:t> and </a:t>
            </a:r>
            <a:r>
              <a:rPr lang="en-US" b="0" i="0" u="none" strike="noStrike" baseline="0" dirty="0" smtClean="0"/>
              <a:t>the greatest cultural and artistic developments took place AFTER the </a:t>
            </a:r>
            <a:r>
              <a:rPr lang="en-US" b="0" i="0" u="none" strike="noStrike" baseline="0" dirty="0" err="1" smtClean="0"/>
              <a:t>Guptas</a:t>
            </a:r>
            <a:endParaRPr lang="en-US" b="0" i="0" u="none" strike="noStrike" baseline="0" dirty="0" smtClean="0"/>
          </a:p>
          <a:p>
            <a:r>
              <a:rPr lang="en-US" i="0" u="none" strike="noStrike" baseline="0" dirty="0" smtClean="0"/>
              <a:t>We </a:t>
            </a:r>
            <a:r>
              <a:rPr lang="en-US" b="0" i="0" u="none" strike="noStrike" baseline="0" dirty="0" smtClean="0"/>
              <a:t>will return to look at peninsular India shortly</a:t>
            </a:r>
          </a:p>
          <a:p>
            <a:endParaRPr lang="en-US" dirty="0"/>
          </a:p>
        </p:txBody>
      </p:sp>
    </p:spTree>
    <p:extLst>
      <p:ext uri="{BB962C8B-B14F-4D97-AF65-F5344CB8AC3E}">
        <p14:creationId xmlns:p14="http://schemas.microsoft.com/office/powerpoint/2010/main" val="1455656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Gupta: Political Overview </a:t>
            </a:r>
            <a:endParaRPr lang="en-US" dirty="0"/>
          </a:p>
        </p:txBody>
      </p:sp>
      <p:sp>
        <p:nvSpPr>
          <p:cNvPr id="3" name="Content Placeholder 2"/>
          <p:cNvSpPr>
            <a:spLocks noGrp="1"/>
          </p:cNvSpPr>
          <p:nvPr>
            <p:ph idx="1"/>
          </p:nvPr>
        </p:nvSpPr>
        <p:spPr>
          <a:xfrm>
            <a:off x="838200" y="1528354"/>
            <a:ext cx="10515600" cy="4648609"/>
          </a:xfrm>
        </p:spPr>
        <p:txBody>
          <a:bodyPr>
            <a:normAutofit fontScale="92500" lnSpcReduction="20000"/>
          </a:bodyPr>
          <a:lstStyle/>
          <a:p>
            <a:r>
              <a:rPr lang="en-US" b="1" dirty="0"/>
              <a:t>Chandragupta I </a:t>
            </a:r>
            <a:r>
              <a:rPr lang="en-US" dirty="0"/>
              <a:t>(320-335) </a:t>
            </a:r>
          </a:p>
          <a:p>
            <a:r>
              <a:rPr lang="en-US" b="1" dirty="0" err="1"/>
              <a:t>Samudragupta</a:t>
            </a:r>
            <a:r>
              <a:rPr lang="en-US" b="1" dirty="0"/>
              <a:t> </a:t>
            </a:r>
            <a:r>
              <a:rPr lang="en-US" dirty="0"/>
              <a:t>(335-375) </a:t>
            </a:r>
            <a:endParaRPr lang="en-US" dirty="0" smtClean="0"/>
          </a:p>
          <a:p>
            <a:pPr lvl="1"/>
            <a:r>
              <a:rPr lang="en-US" dirty="0" smtClean="0"/>
              <a:t>Maximum territorial expansion. Consolidation by:</a:t>
            </a:r>
            <a:endParaRPr lang="en-US" dirty="0"/>
          </a:p>
          <a:p>
            <a:r>
              <a:rPr lang="en-US" b="1" dirty="0"/>
              <a:t>Chandragupta II (</a:t>
            </a:r>
            <a:r>
              <a:rPr lang="en-US" b="1" dirty="0" err="1"/>
              <a:t>Vikramaditya</a:t>
            </a:r>
            <a:r>
              <a:rPr lang="en-US" b="1" dirty="0"/>
              <a:t>) </a:t>
            </a:r>
            <a:r>
              <a:rPr lang="en-US" dirty="0"/>
              <a:t>(375-415</a:t>
            </a:r>
            <a:r>
              <a:rPr lang="en-US" dirty="0" smtClean="0"/>
              <a:t>) </a:t>
            </a:r>
          </a:p>
          <a:p>
            <a:r>
              <a:rPr lang="en-US" b="1" dirty="0" err="1" smtClean="0"/>
              <a:t>Kumaragupta</a:t>
            </a:r>
            <a:r>
              <a:rPr lang="en-US" dirty="0"/>
              <a:t> (415-455) </a:t>
            </a:r>
          </a:p>
          <a:p>
            <a:r>
              <a:rPr lang="en-US" b="1" dirty="0" err="1"/>
              <a:t>Skandagupta</a:t>
            </a:r>
            <a:r>
              <a:rPr lang="en-US" dirty="0"/>
              <a:t> (455-467)  </a:t>
            </a:r>
          </a:p>
          <a:p>
            <a:r>
              <a:rPr lang="en-US" dirty="0" smtClean="0"/>
              <a:t>Overall: </a:t>
            </a:r>
            <a:r>
              <a:rPr lang="en-US" dirty="0" err="1" smtClean="0"/>
              <a:t>Guptas</a:t>
            </a:r>
            <a:r>
              <a:rPr lang="en-US" dirty="0" smtClean="0"/>
              <a:t> expand the area under control of established kingdoms, bring f</a:t>
            </a:r>
            <a:r>
              <a:rPr lang="en-US" b="0" i="0" u="none" strike="noStrike" baseline="0" dirty="0" smtClean="0"/>
              <a:t>orest-dwelling people under their control often with grants of UNCULTIVATED</a:t>
            </a:r>
            <a:r>
              <a:rPr lang="en-US" b="0" i="0" u="none" strike="noStrike" dirty="0" smtClean="0"/>
              <a:t> (forest) land </a:t>
            </a:r>
            <a:r>
              <a:rPr lang="en-US" b="0" i="0" u="none" strike="noStrike" baseline="0" dirty="0" smtClean="0"/>
              <a:t>to Brahmins</a:t>
            </a:r>
          </a:p>
          <a:p>
            <a:r>
              <a:rPr lang="en-US" dirty="0" smtClean="0"/>
              <a:t>BUT a pretty decentralized empire, lots of local</a:t>
            </a:r>
            <a:endParaRPr lang="en-US" b="0" i="0" u="none" strike="noStrike" baseline="0" dirty="0" smtClean="0"/>
          </a:p>
          <a:p>
            <a:r>
              <a:rPr lang="en-US" b="0" i="0" u="none" strike="noStrike" baseline="0" dirty="0" smtClean="0"/>
              <a:t>Period of alliances (marital with </a:t>
            </a:r>
            <a:r>
              <a:rPr lang="en-US" b="0" i="0" u="none" strike="noStrike" baseline="0" dirty="0" err="1" smtClean="0"/>
              <a:t>Vakatakas</a:t>
            </a:r>
            <a:r>
              <a:rPr lang="en-US" b="0" i="0" u="none" strike="noStrike" baseline="0" dirty="0" smtClean="0"/>
              <a:t>) and conquests</a:t>
            </a:r>
          </a:p>
          <a:p>
            <a:r>
              <a:rPr lang="en-US" b="0" i="0" u="none" strike="noStrike" baseline="0" dirty="0" smtClean="0"/>
              <a:t>Read details in textbook,</a:t>
            </a:r>
            <a:r>
              <a:rPr lang="en-US" b="0" i="0" u="none" strike="noStrike" dirty="0" smtClean="0"/>
              <a:t> laid out pretty clearly</a:t>
            </a:r>
            <a:endParaRPr lang="en-US" dirty="0"/>
          </a:p>
        </p:txBody>
      </p:sp>
    </p:spTree>
    <p:extLst>
      <p:ext uri="{BB962C8B-B14F-4D97-AF65-F5344CB8AC3E}">
        <p14:creationId xmlns:p14="http://schemas.microsoft.com/office/powerpoint/2010/main" val="262234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Gupta economy: building on history</a:t>
            </a:r>
            <a:endParaRPr lang="en-US" dirty="0"/>
          </a:p>
        </p:txBody>
      </p:sp>
      <p:sp>
        <p:nvSpPr>
          <p:cNvPr id="3" name="Content Placeholder 2"/>
          <p:cNvSpPr>
            <a:spLocks noGrp="1"/>
          </p:cNvSpPr>
          <p:nvPr>
            <p:ph idx="1"/>
          </p:nvPr>
        </p:nvSpPr>
        <p:spPr/>
        <p:txBody>
          <a:bodyPr/>
          <a:lstStyle/>
          <a:p>
            <a:r>
              <a:rPr lang="en-US" b="0" i="0" u="none" strike="noStrike" baseline="0" dirty="0" smtClean="0"/>
              <a:t>A period of great prosperity, evidenced by the Gupta gold coins</a:t>
            </a:r>
          </a:p>
          <a:p>
            <a:r>
              <a:rPr lang="en-US" dirty="0" smtClean="0"/>
              <a:t>Trade crucial</a:t>
            </a:r>
            <a:r>
              <a:rPr lang="en-US" b="0" i="0" u="none" strike="noStrike" baseline="0" dirty="0" smtClean="0"/>
              <a:t>, but trade and guilds had become imp. by the late </a:t>
            </a:r>
            <a:r>
              <a:rPr lang="en-US" b="0" i="0" u="none" strike="noStrike" baseline="0" dirty="0" err="1" smtClean="0"/>
              <a:t>Mauryan</a:t>
            </a:r>
            <a:r>
              <a:rPr lang="en-US" b="0" i="0" u="none" strike="noStrike" baseline="0" dirty="0" smtClean="0"/>
              <a:t> period, and had</a:t>
            </a:r>
            <a:r>
              <a:rPr lang="en-US" b="0" i="0" u="none" strike="noStrike" dirty="0" smtClean="0"/>
              <a:t> </a:t>
            </a:r>
            <a:r>
              <a:rPr lang="en-US" b="0" i="0" u="none" strike="noStrike" baseline="0" dirty="0" smtClean="0"/>
              <a:t>continued to prosper</a:t>
            </a:r>
          </a:p>
          <a:p>
            <a:r>
              <a:rPr lang="en-US" dirty="0" smtClean="0"/>
              <a:t>KUSHAN era with connections to global trade (see earlier lecture), critical in this regard</a:t>
            </a:r>
            <a:r>
              <a:rPr lang="en-US" b="0" i="0" u="none" strike="noStrike" baseline="0" dirty="0" smtClean="0"/>
              <a:t>	</a:t>
            </a:r>
          </a:p>
          <a:p>
            <a:r>
              <a:rPr lang="en-US" b="0" i="0" u="none" strike="noStrike" baseline="0" dirty="0" smtClean="0"/>
              <a:t>Important families of SHRESHTHI or SETHS, came to dominate in Gupta</a:t>
            </a:r>
            <a:r>
              <a:rPr lang="en-US" b="0" i="0" u="none" strike="noStrike" dirty="0" smtClean="0"/>
              <a:t> era, </a:t>
            </a:r>
            <a:r>
              <a:rPr lang="en-US" b="0" i="0" u="none" strike="noStrike" baseline="0" dirty="0" smtClean="0"/>
              <a:t>offer credit, often at high interest rates. Rich enough to even offer loans to Kings</a:t>
            </a:r>
          </a:p>
          <a:p>
            <a:endParaRPr lang="en-US" b="0" i="0" u="none" strike="noStrike" baseline="0" dirty="0" smtClean="0"/>
          </a:p>
          <a:p>
            <a:endParaRPr lang="en-US" dirty="0"/>
          </a:p>
        </p:txBody>
      </p:sp>
    </p:spTree>
    <p:extLst>
      <p:ext uri="{BB962C8B-B14F-4D97-AF65-F5344CB8AC3E}">
        <p14:creationId xmlns:p14="http://schemas.microsoft.com/office/powerpoint/2010/main" val="117186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23852"/>
          </a:xfrm>
        </p:spPr>
        <p:txBody>
          <a:bodyPr/>
          <a:lstStyle/>
          <a:p>
            <a:r>
              <a:rPr lang="en-US" dirty="0" smtClean="0"/>
              <a:t>Science</a:t>
            </a:r>
            <a:endParaRPr lang="en-US" dirty="0"/>
          </a:p>
        </p:txBody>
      </p:sp>
      <p:sp>
        <p:nvSpPr>
          <p:cNvPr id="3" name="Content Placeholder 2"/>
          <p:cNvSpPr>
            <a:spLocks noGrp="1"/>
          </p:cNvSpPr>
          <p:nvPr>
            <p:ph idx="1"/>
          </p:nvPr>
        </p:nvSpPr>
        <p:spPr>
          <a:xfrm>
            <a:off x="838200" y="1632857"/>
            <a:ext cx="10515600" cy="5094514"/>
          </a:xfrm>
        </p:spPr>
        <p:txBody>
          <a:bodyPr>
            <a:normAutofit/>
          </a:bodyPr>
          <a:lstStyle/>
          <a:p>
            <a:r>
              <a:rPr lang="en-US" b="0" i="0" u="none" strike="noStrike" baseline="0" dirty="0" smtClean="0"/>
              <a:t>The </a:t>
            </a:r>
            <a:r>
              <a:rPr lang="en-US" dirty="0" smtClean="0"/>
              <a:t>Gupta era sees some important developments in </a:t>
            </a:r>
            <a:r>
              <a:rPr lang="en-US" b="0" i="0" u="none" strike="noStrike" baseline="0" dirty="0" smtClean="0"/>
              <a:t>SCIENCE, particularly</a:t>
            </a:r>
            <a:r>
              <a:rPr lang="en-US" b="0" i="0" u="none" strike="noStrike" dirty="0" smtClean="0"/>
              <a:t> </a:t>
            </a:r>
            <a:r>
              <a:rPr lang="en-US" b="0" i="0" u="none" strike="noStrike" baseline="0" dirty="0" smtClean="0"/>
              <a:t>Mathematics and  Astronomy</a:t>
            </a:r>
          </a:p>
          <a:p>
            <a:pPr lvl="1"/>
            <a:r>
              <a:rPr lang="en-US" sz="2800" dirty="0" smtClean="0"/>
              <a:t>Approximation of </a:t>
            </a:r>
            <a:r>
              <a:rPr lang="en-US" sz="2800" b="0" i="0" u="none" strike="noStrike" baseline="0" dirty="0" smtClean="0"/>
              <a:t>Pi, theory of a heliocentric universe, theoretical measurements of the circumference of the earth, among others</a:t>
            </a:r>
          </a:p>
          <a:p>
            <a:pPr lvl="1"/>
            <a:r>
              <a:rPr lang="en-US" sz="2800" dirty="0" smtClean="0"/>
              <a:t>Gupta India was arguably </a:t>
            </a:r>
            <a:r>
              <a:rPr lang="en-US" sz="2800" b="0" i="0" u="none" strike="noStrike" baseline="0" dirty="0" smtClean="0"/>
              <a:t>the center of the scientific world at this time</a:t>
            </a:r>
          </a:p>
          <a:p>
            <a:r>
              <a:rPr lang="en-US" b="0" i="0" u="none" strike="noStrike" baseline="0" dirty="0" smtClean="0"/>
              <a:t>ARYABHATTA and VARAMIHIRA in Math/Astronomy.  </a:t>
            </a:r>
            <a:r>
              <a:rPr lang="en-US" b="0" i="0" u="none" strike="noStrike" baseline="0" dirty="0" err="1" smtClean="0"/>
              <a:t>Susruta</a:t>
            </a:r>
            <a:r>
              <a:rPr lang="en-US" b="0" i="0" u="none" strike="noStrike" baseline="0" dirty="0" smtClean="0"/>
              <a:t> in medicine, surgery  </a:t>
            </a:r>
          </a:p>
          <a:p>
            <a:r>
              <a:rPr lang="en-US" b="0" i="0" u="none" strike="noStrike" baseline="0" dirty="0" smtClean="0"/>
              <a:t>Metallurgy: construction of a 35 meter Iron pillar in present-day Delhi. Never rusted, from 400 CE to present</a:t>
            </a:r>
          </a:p>
        </p:txBody>
      </p:sp>
    </p:spTree>
    <p:extLst>
      <p:ext uri="{BB962C8B-B14F-4D97-AF65-F5344CB8AC3E}">
        <p14:creationId xmlns:p14="http://schemas.microsoft.com/office/powerpoint/2010/main" val="313125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ARTS and ARCHITECTURE</a:t>
            </a:r>
            <a:endParaRPr lang="en-US" dirty="0"/>
          </a:p>
        </p:txBody>
      </p:sp>
      <p:sp>
        <p:nvSpPr>
          <p:cNvPr id="3" name="Content Placeholder 2"/>
          <p:cNvSpPr>
            <a:spLocks noGrp="1"/>
          </p:cNvSpPr>
          <p:nvPr>
            <p:ph idx="1"/>
          </p:nvPr>
        </p:nvSpPr>
        <p:spPr/>
        <p:txBody>
          <a:bodyPr>
            <a:normAutofit fontScale="92500" lnSpcReduction="10000"/>
          </a:bodyPr>
          <a:lstStyle/>
          <a:p>
            <a:r>
              <a:rPr lang="en-US" b="0" i="0" u="none" strike="noStrike" baseline="0" dirty="0" smtClean="0"/>
              <a:t>LITERATURE: </a:t>
            </a:r>
            <a:r>
              <a:rPr lang="en-US" b="0" i="0" u="none" strike="noStrike" baseline="0" dirty="0" err="1" smtClean="0"/>
              <a:t>Guptas</a:t>
            </a:r>
            <a:r>
              <a:rPr lang="en-US" b="0" i="0" u="none" strike="noStrike" baseline="0" dirty="0" smtClean="0"/>
              <a:t> patronize</a:t>
            </a:r>
            <a:r>
              <a:rPr lang="en-US" b="0" i="0" u="none" strike="noStrike" dirty="0" smtClean="0"/>
              <a:t> </a:t>
            </a:r>
            <a:r>
              <a:rPr lang="en-US" b="0" i="0" u="none" strike="noStrike" baseline="0" dirty="0" err="1" smtClean="0"/>
              <a:t>Kalidasa</a:t>
            </a:r>
            <a:r>
              <a:rPr lang="en-US" b="0" i="0" u="none" strike="noStrike" baseline="0" dirty="0" smtClean="0"/>
              <a:t>, acknowledged as one of the greatest</a:t>
            </a:r>
            <a:r>
              <a:rPr lang="en-US" b="0" i="0" u="none" strike="noStrike" dirty="0" smtClean="0"/>
              <a:t> poets and playwrights of all time.  We will be discussing his </a:t>
            </a:r>
            <a:r>
              <a:rPr lang="en-US" b="0" i="0" u="none" strike="noStrike" baseline="0" dirty="0" smtClean="0"/>
              <a:t>SAKUNTALA in more detail soon.  Also plays such as the </a:t>
            </a:r>
            <a:r>
              <a:rPr lang="en-US" b="0" i="1" u="none" strike="noStrike" baseline="0" dirty="0" smtClean="0"/>
              <a:t>Little Clay Cart</a:t>
            </a:r>
          </a:p>
          <a:p>
            <a:r>
              <a:rPr lang="en-US" b="0" i="0" u="none" strike="noStrike" baseline="0" dirty="0" smtClean="0"/>
              <a:t>Works on Human relationships such as the KAMA SUTRA</a:t>
            </a:r>
          </a:p>
          <a:p>
            <a:r>
              <a:rPr lang="en-US" b="0" i="0" u="none" strike="noStrike" baseline="0" dirty="0" smtClean="0"/>
              <a:t> Amazing developments in sculpture, MATHURA school of art.  Plus GANDHARA</a:t>
            </a:r>
            <a:endParaRPr lang="en-US" dirty="0" smtClean="0"/>
          </a:p>
          <a:p>
            <a:r>
              <a:rPr lang="en-US" b="0" i="0" u="none" strike="noStrike" baseline="0" dirty="0" smtClean="0"/>
              <a:t>But architecturally poor, few temples, though amazing carving</a:t>
            </a:r>
          </a:p>
          <a:p>
            <a:r>
              <a:rPr lang="en-US" b="0" i="0" u="none" strike="noStrike" baseline="0" dirty="0" smtClean="0"/>
              <a:t>Some of the best architecture, temples particularly, came AFTER the </a:t>
            </a:r>
            <a:r>
              <a:rPr lang="en-US" b="0" i="0" u="none" strike="noStrike" baseline="0" dirty="0" err="1" smtClean="0"/>
              <a:t>Guptas</a:t>
            </a:r>
            <a:r>
              <a:rPr lang="en-US" b="0" i="0" u="none" strike="noStrike" baseline="0" dirty="0" smtClean="0"/>
              <a:t>, in the so-called dark age of Indian history (which was only so if we focus only on NORTH).  Dynasties in central and south emerge as major players after the </a:t>
            </a:r>
            <a:r>
              <a:rPr lang="en-US" b="0" i="0" u="none" strike="noStrike" baseline="0" dirty="0" err="1" smtClean="0"/>
              <a:t>Guptas</a:t>
            </a:r>
            <a:r>
              <a:rPr lang="en-US" b="0" i="0" u="none" strike="noStrike" baseline="0" dirty="0" smtClean="0"/>
              <a:t>, and also patronize many important temples </a:t>
            </a:r>
            <a:endParaRPr lang="en-US" dirty="0"/>
          </a:p>
        </p:txBody>
      </p:sp>
    </p:spTree>
    <p:extLst>
      <p:ext uri="{BB962C8B-B14F-4D97-AF65-F5344CB8AC3E}">
        <p14:creationId xmlns:p14="http://schemas.microsoft.com/office/powerpoint/2010/main" val="49980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6468"/>
          </a:xfrm>
        </p:spPr>
        <p:txBody>
          <a:bodyPr/>
          <a:lstStyle/>
          <a:p>
            <a:r>
              <a:rPr lang="en-US" dirty="0" smtClean="0"/>
              <a:t>RELIGION: What is Hindu</a:t>
            </a:r>
            <a:endParaRPr lang="en-US" dirty="0"/>
          </a:p>
        </p:txBody>
      </p:sp>
      <p:sp>
        <p:nvSpPr>
          <p:cNvPr id="3" name="Content Placeholder 2"/>
          <p:cNvSpPr>
            <a:spLocks noGrp="1"/>
          </p:cNvSpPr>
          <p:nvPr>
            <p:ph idx="1"/>
          </p:nvPr>
        </p:nvSpPr>
        <p:spPr>
          <a:xfrm>
            <a:off x="838200" y="1267097"/>
            <a:ext cx="10515600" cy="5460274"/>
          </a:xfrm>
        </p:spPr>
        <p:txBody>
          <a:bodyPr>
            <a:normAutofit fontScale="92500" lnSpcReduction="10000"/>
          </a:bodyPr>
          <a:lstStyle/>
          <a:p>
            <a:r>
              <a:rPr lang="en-US" dirty="0" smtClean="0"/>
              <a:t>One reason why the </a:t>
            </a:r>
            <a:r>
              <a:rPr lang="en-US" dirty="0" err="1" smtClean="0"/>
              <a:t>Guptas</a:t>
            </a:r>
            <a:r>
              <a:rPr lang="en-US" dirty="0" smtClean="0"/>
              <a:t> considered a “golden age” is because much of what we understand as “Hinduism” emerge in this period. A series of texts called PURANAS critical to this enterprise</a:t>
            </a:r>
          </a:p>
          <a:p>
            <a:r>
              <a:rPr lang="en-US" dirty="0" smtClean="0"/>
              <a:t>BUT: What is Hinduism?</a:t>
            </a:r>
          </a:p>
          <a:p>
            <a:r>
              <a:rPr lang="en-US" b="0" i="0" u="none" strike="noStrike" baseline="0" dirty="0" smtClean="0"/>
              <a:t> - any ISM suffix mostly a 19th C coinage</a:t>
            </a:r>
          </a:p>
          <a:p>
            <a:r>
              <a:rPr lang="en-US" b="0" i="0" u="none" strike="noStrike" baseline="0" dirty="0" smtClean="0"/>
              <a:t> The term HINDU is not used a descriptor of a what we would recognize as RELIGION till very late, perhaps even as late as 16thC</a:t>
            </a:r>
          </a:p>
          <a:p>
            <a:r>
              <a:rPr lang="en-US" b="0" i="0" u="none" strike="noStrike" baseline="0" dirty="0" smtClean="0"/>
              <a:t>first used by GREEKS to describe the land beyond the river INDUS in 6th century BCE</a:t>
            </a:r>
          </a:p>
          <a:p>
            <a:r>
              <a:rPr lang="en-US" b="0" i="0" u="none" strike="noStrike" baseline="0" dirty="0" smtClean="0"/>
              <a:t>INDUS  was known as SINDHU to the Vedic people and trans-SINDHU (beyond the river SINDHU) was corrupted to HINDU</a:t>
            </a:r>
          </a:p>
          <a:p>
            <a:r>
              <a:rPr lang="en-US" b="0" i="0" u="none" strike="noStrike" baseline="0" dirty="0" smtClean="0"/>
              <a:t>So HINDU was initially a term of GEOGRAPHY, that came to applied to ALL PEOPLE who lived across the INDUS </a:t>
            </a:r>
            <a:endParaRPr lang="en-US" dirty="0"/>
          </a:p>
        </p:txBody>
      </p:sp>
    </p:spTree>
    <p:extLst>
      <p:ext uri="{BB962C8B-B14F-4D97-AF65-F5344CB8AC3E}">
        <p14:creationId xmlns:p14="http://schemas.microsoft.com/office/powerpoint/2010/main" val="269201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9530"/>
          </a:xfrm>
        </p:spPr>
        <p:txBody>
          <a:bodyPr/>
          <a:lstStyle/>
          <a:p>
            <a:r>
              <a:rPr lang="en-US" dirty="0" smtClean="0"/>
              <a:t>Hindus before Hindu</a:t>
            </a:r>
            <a:endParaRPr lang="en-US" dirty="0"/>
          </a:p>
        </p:txBody>
      </p:sp>
      <p:sp>
        <p:nvSpPr>
          <p:cNvPr id="3" name="Content Placeholder 2"/>
          <p:cNvSpPr>
            <a:spLocks noGrp="1"/>
          </p:cNvSpPr>
          <p:nvPr>
            <p:ph idx="1"/>
          </p:nvPr>
        </p:nvSpPr>
        <p:spPr>
          <a:xfrm>
            <a:off x="838200" y="1149531"/>
            <a:ext cx="10515600" cy="5564778"/>
          </a:xfrm>
        </p:spPr>
        <p:txBody>
          <a:bodyPr>
            <a:normAutofit fontScale="92500" lnSpcReduction="20000"/>
          </a:bodyPr>
          <a:lstStyle/>
          <a:p>
            <a:r>
              <a:rPr lang="en-US" b="0" i="0" u="none" strike="noStrike" baseline="0" dirty="0" smtClean="0"/>
              <a:t>Across the river Indus, people had a variety of social and religious practices</a:t>
            </a:r>
          </a:p>
          <a:p>
            <a:r>
              <a:rPr lang="en-US" dirty="0" smtClean="0"/>
              <a:t>Other than Vedic peoples, </a:t>
            </a:r>
            <a:r>
              <a:rPr lang="en-US" b="0" i="0" u="none" strike="noStrike" baseline="0" dirty="0" smtClean="0"/>
              <a:t>there were PRE-VEDIC peoples.  DASAS and distinct from them, forest dwellers (whose protectors</a:t>
            </a:r>
            <a:r>
              <a:rPr lang="en-US" b="0" i="0" u="none" strike="noStrike" dirty="0" smtClean="0"/>
              <a:t> were the RAKSHASA) with </a:t>
            </a:r>
            <a:r>
              <a:rPr lang="en-US" b="0" i="0" u="none" strike="noStrike" baseline="0" dirty="0" smtClean="0"/>
              <a:t>own social and religious practices</a:t>
            </a:r>
          </a:p>
          <a:p>
            <a:r>
              <a:rPr lang="en-US" b="0" i="0" u="none" strike="noStrike" baseline="0" dirty="0" smtClean="0"/>
              <a:t>Some amount of assimilation, for instance noted in the MBH and other texts of the time</a:t>
            </a:r>
          </a:p>
          <a:p>
            <a:r>
              <a:rPr lang="en-US" b="0" i="0" u="none" strike="noStrike" baseline="0" dirty="0" smtClean="0"/>
              <a:t>ONE of the ways</a:t>
            </a:r>
            <a:r>
              <a:rPr lang="en-US" b="0" i="0" u="none" strike="noStrike" dirty="0" smtClean="0"/>
              <a:t> </a:t>
            </a:r>
            <a:r>
              <a:rPr lang="en-US" b="0" i="0" u="none" strike="noStrike" baseline="0" dirty="0" smtClean="0"/>
              <a:t>non-Vedic people INCORPORATED into the world and society of the Vedic rulers was by being assigned a place in the CASTE or VARNA hierarchy</a:t>
            </a:r>
          </a:p>
          <a:p>
            <a:pPr lvl="1"/>
            <a:r>
              <a:rPr lang="en-US" b="0" i="0" u="none" strike="noStrike" baseline="0" dirty="0" smtClean="0"/>
              <a:t>The more powerful people among the non-</a:t>
            </a:r>
            <a:r>
              <a:rPr lang="en-US" b="0" i="0" u="none" strike="noStrike" baseline="0" dirty="0" err="1" smtClean="0"/>
              <a:t>vedic</a:t>
            </a:r>
            <a:r>
              <a:rPr lang="en-US" b="0" i="0" u="none" strike="noStrike" baseline="0" dirty="0" smtClean="0"/>
              <a:t> people (e.g. TRIBAL chieftains) given a HIGH </a:t>
            </a:r>
            <a:r>
              <a:rPr lang="en-US" b="0" i="0" u="none" strike="noStrike" baseline="0" dirty="0" err="1" smtClean="0"/>
              <a:t>varna</a:t>
            </a:r>
            <a:r>
              <a:rPr lang="en-US" b="0" i="0" u="none" strike="noStrike" baseline="0" dirty="0" smtClean="0"/>
              <a:t> status, as KSHATRIYA, while the lower orders were incorporated at a lower level, e.g. as SUDRAS.  Will return to VARNA a little later</a:t>
            </a:r>
          </a:p>
          <a:p>
            <a:r>
              <a:rPr lang="en-US" b="0" i="0" u="none" strike="noStrike" baseline="0" dirty="0" smtClean="0"/>
              <a:t>But this did not necessarily change the way people worshipped, so we have a variety of forms of worship, hundreds of gods, among people who use a mix of Vedic and local gods in worship.  Vedas too, mention many gods, starting with the ones who were important early on AGNI, INDRA etc., later others seem to occupy an important place </a:t>
            </a:r>
            <a:endParaRPr lang="en-US" dirty="0"/>
          </a:p>
        </p:txBody>
      </p:sp>
    </p:spTree>
    <p:extLst>
      <p:ext uri="{BB962C8B-B14F-4D97-AF65-F5344CB8AC3E}">
        <p14:creationId xmlns:p14="http://schemas.microsoft.com/office/powerpoint/2010/main" val="726410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2010</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“Classical” Age </vt:lpstr>
      <vt:lpstr>Our Focus Gupta Empire 320 to 470 CE </vt:lpstr>
      <vt:lpstr>Is the Classical Age only the Guptas? </vt:lpstr>
      <vt:lpstr>Gupta: Political Overview </vt:lpstr>
      <vt:lpstr>Gupta economy: building on history</vt:lpstr>
      <vt:lpstr>Science</vt:lpstr>
      <vt:lpstr>ARTS and ARCHITECTURE</vt:lpstr>
      <vt:lpstr>RELIGION: What is Hindu</vt:lpstr>
      <vt:lpstr>Hindus before Hindu</vt:lpstr>
      <vt:lpstr>Competing ideas of worship</vt:lpstr>
      <vt:lpstr>PURANAS</vt:lpstr>
      <vt:lpstr>BHAKTI</vt:lpstr>
      <vt:lpstr>Classical India</vt:lpstr>
      <vt:lpstr>Addendum</vt:lpstr>
    </vt:vector>
  </TitlesOfParts>
  <Company>Northern Arizona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Classical Age</dc:title>
  <dc:creator>Sanjay Joshi</dc:creator>
  <cp:lastModifiedBy>Sanjay Joshi</cp:lastModifiedBy>
  <cp:revision>22</cp:revision>
  <dcterms:created xsi:type="dcterms:W3CDTF">2018-10-14T21:09:09Z</dcterms:created>
  <dcterms:modified xsi:type="dcterms:W3CDTF">2023-10-30T17:11:30Z</dcterms:modified>
</cp:coreProperties>
</file>