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59" r:id="rId6"/>
    <p:sldId id="260" r:id="rId7"/>
    <p:sldId id="261" r:id="rId8"/>
    <p:sldId id="262" r:id="rId9"/>
    <p:sldId id="266" r:id="rId10"/>
    <p:sldId id="263" r:id="rId11"/>
    <p:sldId id="267" r:id="rId12"/>
    <p:sldId id="269"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AF102B-DDFA-4C0C-8C9E-6B4CEE51F8BE}"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DB9D1-D0B2-406C-836B-EA65FA70E141}" type="slidenum">
              <a:rPr lang="en-US" smtClean="0"/>
              <a:t>‹#›</a:t>
            </a:fld>
            <a:endParaRPr lang="en-US"/>
          </a:p>
        </p:txBody>
      </p:sp>
    </p:spTree>
    <p:extLst>
      <p:ext uri="{BB962C8B-B14F-4D97-AF65-F5344CB8AC3E}">
        <p14:creationId xmlns:p14="http://schemas.microsoft.com/office/powerpoint/2010/main" val="2633220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AF102B-DDFA-4C0C-8C9E-6B4CEE51F8BE}"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DB9D1-D0B2-406C-836B-EA65FA70E141}" type="slidenum">
              <a:rPr lang="en-US" smtClean="0"/>
              <a:t>‹#›</a:t>
            </a:fld>
            <a:endParaRPr lang="en-US"/>
          </a:p>
        </p:txBody>
      </p:sp>
    </p:spTree>
    <p:extLst>
      <p:ext uri="{BB962C8B-B14F-4D97-AF65-F5344CB8AC3E}">
        <p14:creationId xmlns:p14="http://schemas.microsoft.com/office/powerpoint/2010/main" val="1195213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AF102B-DDFA-4C0C-8C9E-6B4CEE51F8BE}"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DB9D1-D0B2-406C-836B-EA65FA70E141}" type="slidenum">
              <a:rPr lang="en-US" smtClean="0"/>
              <a:t>‹#›</a:t>
            </a:fld>
            <a:endParaRPr lang="en-US"/>
          </a:p>
        </p:txBody>
      </p:sp>
    </p:spTree>
    <p:extLst>
      <p:ext uri="{BB962C8B-B14F-4D97-AF65-F5344CB8AC3E}">
        <p14:creationId xmlns:p14="http://schemas.microsoft.com/office/powerpoint/2010/main" val="1388915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AF102B-DDFA-4C0C-8C9E-6B4CEE51F8BE}"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DB9D1-D0B2-406C-836B-EA65FA70E141}" type="slidenum">
              <a:rPr lang="en-US" smtClean="0"/>
              <a:t>‹#›</a:t>
            </a:fld>
            <a:endParaRPr lang="en-US"/>
          </a:p>
        </p:txBody>
      </p:sp>
    </p:spTree>
    <p:extLst>
      <p:ext uri="{BB962C8B-B14F-4D97-AF65-F5344CB8AC3E}">
        <p14:creationId xmlns:p14="http://schemas.microsoft.com/office/powerpoint/2010/main" val="1455431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AF102B-DDFA-4C0C-8C9E-6B4CEE51F8BE}" type="datetimeFigureOut">
              <a:rPr lang="en-US" smtClean="0"/>
              <a:t>9/15/2022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DB9D1-D0B2-406C-836B-EA65FA70E141}" type="slidenum">
              <a:rPr lang="en-US" smtClean="0"/>
              <a:t>‹#›</a:t>
            </a:fld>
            <a:endParaRPr lang="en-US"/>
          </a:p>
        </p:txBody>
      </p:sp>
    </p:spTree>
    <p:extLst>
      <p:ext uri="{BB962C8B-B14F-4D97-AF65-F5344CB8AC3E}">
        <p14:creationId xmlns:p14="http://schemas.microsoft.com/office/powerpoint/2010/main" val="2137594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AF102B-DDFA-4C0C-8C9E-6B4CEE51F8BE}"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DB9D1-D0B2-406C-836B-EA65FA70E141}" type="slidenum">
              <a:rPr lang="en-US" smtClean="0"/>
              <a:t>‹#›</a:t>
            </a:fld>
            <a:endParaRPr lang="en-US"/>
          </a:p>
        </p:txBody>
      </p:sp>
    </p:spTree>
    <p:extLst>
      <p:ext uri="{BB962C8B-B14F-4D97-AF65-F5344CB8AC3E}">
        <p14:creationId xmlns:p14="http://schemas.microsoft.com/office/powerpoint/2010/main" val="234303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AF102B-DDFA-4C0C-8C9E-6B4CEE51F8BE}" type="datetimeFigureOut">
              <a:rPr lang="en-US" smtClean="0"/>
              <a:t>9/15/2022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0DB9D1-D0B2-406C-836B-EA65FA70E141}" type="slidenum">
              <a:rPr lang="en-US" smtClean="0"/>
              <a:t>‹#›</a:t>
            </a:fld>
            <a:endParaRPr lang="en-US"/>
          </a:p>
        </p:txBody>
      </p:sp>
    </p:spTree>
    <p:extLst>
      <p:ext uri="{BB962C8B-B14F-4D97-AF65-F5344CB8AC3E}">
        <p14:creationId xmlns:p14="http://schemas.microsoft.com/office/powerpoint/2010/main" val="1871829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AF102B-DDFA-4C0C-8C9E-6B4CEE51F8BE}" type="datetimeFigureOut">
              <a:rPr lang="en-US" smtClean="0"/>
              <a:t>9/15/2022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0DB9D1-D0B2-406C-836B-EA65FA70E141}" type="slidenum">
              <a:rPr lang="en-US" smtClean="0"/>
              <a:t>‹#›</a:t>
            </a:fld>
            <a:endParaRPr lang="en-US"/>
          </a:p>
        </p:txBody>
      </p:sp>
    </p:spTree>
    <p:extLst>
      <p:ext uri="{BB962C8B-B14F-4D97-AF65-F5344CB8AC3E}">
        <p14:creationId xmlns:p14="http://schemas.microsoft.com/office/powerpoint/2010/main" val="3097665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F102B-DDFA-4C0C-8C9E-6B4CEE51F8BE}" type="datetimeFigureOut">
              <a:rPr lang="en-US" smtClean="0"/>
              <a:t>9/15/2022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0DB9D1-D0B2-406C-836B-EA65FA70E141}" type="slidenum">
              <a:rPr lang="en-US" smtClean="0"/>
              <a:t>‹#›</a:t>
            </a:fld>
            <a:endParaRPr lang="en-US"/>
          </a:p>
        </p:txBody>
      </p:sp>
    </p:spTree>
    <p:extLst>
      <p:ext uri="{BB962C8B-B14F-4D97-AF65-F5344CB8AC3E}">
        <p14:creationId xmlns:p14="http://schemas.microsoft.com/office/powerpoint/2010/main" val="180574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AF102B-DDFA-4C0C-8C9E-6B4CEE51F8BE}"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DB9D1-D0B2-406C-836B-EA65FA70E141}" type="slidenum">
              <a:rPr lang="en-US" smtClean="0"/>
              <a:t>‹#›</a:t>
            </a:fld>
            <a:endParaRPr lang="en-US"/>
          </a:p>
        </p:txBody>
      </p:sp>
    </p:spTree>
    <p:extLst>
      <p:ext uri="{BB962C8B-B14F-4D97-AF65-F5344CB8AC3E}">
        <p14:creationId xmlns:p14="http://schemas.microsoft.com/office/powerpoint/2010/main" val="3466588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AF102B-DDFA-4C0C-8C9E-6B4CEE51F8BE}" type="datetimeFigureOut">
              <a:rPr lang="en-US" smtClean="0"/>
              <a:t>9/15/2022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DB9D1-D0B2-406C-836B-EA65FA70E141}" type="slidenum">
              <a:rPr lang="en-US" smtClean="0"/>
              <a:t>‹#›</a:t>
            </a:fld>
            <a:endParaRPr lang="en-US"/>
          </a:p>
        </p:txBody>
      </p:sp>
    </p:spTree>
    <p:extLst>
      <p:ext uri="{BB962C8B-B14F-4D97-AF65-F5344CB8AC3E}">
        <p14:creationId xmlns:p14="http://schemas.microsoft.com/office/powerpoint/2010/main" val="1931347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9000"/>
            <a:lum/>
          </a:blip>
          <a:srcRect/>
          <a:stretch>
            <a:fillRect t="-69000" b="-6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F102B-DDFA-4C0C-8C9E-6B4CEE51F8BE}" type="datetimeFigureOut">
              <a:rPr lang="en-US" smtClean="0"/>
              <a:t>9/15/2022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DB9D1-D0B2-406C-836B-EA65FA70E141}" type="slidenum">
              <a:rPr lang="en-US" smtClean="0"/>
              <a:t>‹#›</a:t>
            </a:fld>
            <a:endParaRPr lang="en-US"/>
          </a:p>
        </p:txBody>
      </p:sp>
    </p:spTree>
    <p:extLst>
      <p:ext uri="{BB962C8B-B14F-4D97-AF65-F5344CB8AC3E}">
        <p14:creationId xmlns:p14="http://schemas.microsoft.com/office/powerpoint/2010/main" val="2947559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brians.wsu.edu/?s=Rig+Ved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columbia.edu/itc/mealac/pritchett/00maplinks/early/janapadas/janapadas.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brians.wsu.edu/?s=Rig+Ved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iles.mtstatic.com/site_9956/4906/0?Expires=1662937746&amp;Signature=sgEFOLkztzWDzCYyhx~d15CBjvZRSQUIc1Lj9L7uUnObZfFLe~elK9OPB71zci5h-cnyY9ido8eVC9pU9WV6kzfYPLdp13Oc4TDQ0USNHMygj3Mm1PwwewevPfwDCtXk9Wdl-be4t-7FjI5SPJGgK6q9r4qm3ULCCWWrO-Ezq-Q_&amp;Key-Pair-Id=APKAJ5Y6AV4GI7A555NA" TargetMode="External"/><Relationship Id="rId2" Type="http://schemas.openxmlformats.org/officeDocument/2006/relationships/hyperlink" Target="http://ashiva.weebly.com/uploads/1/3/8/8/13889515/3020728_orig.png" TargetMode="External"/><Relationship Id="rId1" Type="http://schemas.openxmlformats.org/officeDocument/2006/relationships/slideLayout" Target="../slideLayouts/slideLayout2.xml"/><Relationship Id="rId6" Type="http://schemas.openxmlformats.org/officeDocument/2006/relationships/hyperlink" Target="https://www.youtube.com/watch?v=DX11bBpuKlU" TargetMode="External"/><Relationship Id="rId5" Type="http://schemas.openxmlformats.org/officeDocument/2006/relationships/hyperlink" Target="https://www.youtube.com/watch?v=a-COxEi3nG8" TargetMode="External"/><Relationship Id="rId4" Type="http://schemas.openxmlformats.org/officeDocument/2006/relationships/hyperlink" Target="https://www.youtube.com/watch?v=xCQCSN38KYY"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en.wikipedia.org/wiki/Historical_Vedic_religion#mediaviewer/File:Map_of_Vedic_India.p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brians.wsu.edu/?s=Rig+Ved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brians.wsu.edu/?s=Rig+Ved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ndianetzone.com/photos_gallery/46/Painted_Gray_Ware.jpg" TargetMode="External"/><Relationship Id="rId2" Type="http://schemas.openxmlformats.org/officeDocument/2006/relationships/hyperlink" Target="https://en.wikipedia.org/wiki/Painted_Grey_Ware_culture#/media/File:Painted_Grey_Ware_-_Sonkh_-_1000-600_BCE_-_Showcase_6-15_-_Prehistory_and_Terracotta_Gallery_-_Government_Museum_-_Mathura_2013-02-24_6461.JPG" TargetMode="External"/><Relationship Id="rId1" Type="http://schemas.openxmlformats.org/officeDocument/2006/relationships/slideLayout" Target="../slideLayouts/slideLayout2.xml"/><Relationship Id="rId5" Type="http://schemas.openxmlformats.org/officeDocument/2006/relationships/hyperlink" Target="https://brians.wsu.edu/?s=Rig+Veda" TargetMode="External"/><Relationship Id="rId4" Type="http://schemas.openxmlformats.org/officeDocument/2006/relationships/hyperlink" Target="http://www.columbia.edu/itc/mealac/pritchett/00maplinks/early/janapadas/janapadas.html"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jan.ucc.nau.edu/~sj6/gadgilforest&amp;fire.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dirty="0"/>
              <a:t>The Vedic Age</a:t>
            </a:r>
          </a:p>
        </p:txBody>
      </p:sp>
      <p:sp>
        <p:nvSpPr>
          <p:cNvPr id="3" name="Subtitle 2"/>
          <p:cNvSpPr>
            <a:spLocks noGrp="1"/>
          </p:cNvSpPr>
          <p:nvPr>
            <p:ph type="subTitle" idx="1"/>
          </p:nvPr>
        </p:nvSpPr>
        <p:spPr/>
        <p:txBody>
          <a:bodyPr>
            <a:normAutofit/>
          </a:bodyPr>
          <a:lstStyle/>
          <a:p>
            <a:r>
              <a:rPr lang="en-US" sz="6600" dirty="0"/>
              <a:t>ca. 1500- 600 BCE</a:t>
            </a:r>
          </a:p>
        </p:txBody>
      </p:sp>
    </p:spTree>
    <p:extLst>
      <p:ext uri="{BB962C8B-B14F-4D97-AF65-F5344CB8AC3E}">
        <p14:creationId xmlns:p14="http://schemas.microsoft.com/office/powerpoint/2010/main" val="81301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Indigenous Roots of Agriculture</a:t>
            </a:r>
            <a:endParaRPr lang="en-US" dirty="0"/>
          </a:p>
        </p:txBody>
      </p:sp>
      <p:sp>
        <p:nvSpPr>
          <p:cNvPr id="3" name="Content Placeholder 2"/>
          <p:cNvSpPr>
            <a:spLocks noGrp="1"/>
          </p:cNvSpPr>
          <p:nvPr>
            <p:ph idx="1"/>
          </p:nvPr>
        </p:nvSpPr>
        <p:spPr/>
        <p:txBody>
          <a:bodyPr/>
          <a:lstStyle/>
          <a:p>
            <a:r>
              <a:rPr lang="en-US" b="0" i="0" u="none" strike="noStrike" baseline="0" dirty="0" smtClean="0"/>
              <a:t>With the eastward movement, we see the Vedic people change from a primarily pastoral to a</a:t>
            </a:r>
            <a:r>
              <a:rPr lang="en-US" b="0" i="0" u="none" strike="noStrike" dirty="0" smtClean="0"/>
              <a:t> mixed </a:t>
            </a:r>
            <a:r>
              <a:rPr lang="en-US" b="0" i="0" u="none" strike="noStrike" baseline="0" dirty="0" smtClean="0"/>
              <a:t>pastoral </a:t>
            </a:r>
            <a:r>
              <a:rPr lang="en-US" b="0" i="0" u="none" strike="noStrike" baseline="0" dirty="0"/>
              <a:t>cum agrarian </a:t>
            </a:r>
            <a:r>
              <a:rPr lang="en-US" b="0" i="0" u="none" strike="noStrike" baseline="0" dirty="0" smtClean="0"/>
              <a:t>economy</a:t>
            </a:r>
          </a:p>
          <a:p>
            <a:r>
              <a:rPr lang="en-US" b="0" i="0" u="none" strike="noStrike" baseline="0" dirty="0" smtClean="0"/>
              <a:t> </a:t>
            </a:r>
            <a:r>
              <a:rPr lang="en-US" b="0" i="0" u="none" strike="noStrike" baseline="0" dirty="0"/>
              <a:t>It is possible that </a:t>
            </a:r>
            <a:r>
              <a:rPr lang="en-US" b="0" i="0" u="none" strike="noStrike" baseline="0" dirty="0" smtClean="0"/>
              <a:t>rudiments </a:t>
            </a:r>
            <a:r>
              <a:rPr lang="en-US" b="0" i="0" u="none" strike="noStrike" baseline="0" dirty="0"/>
              <a:t>of </a:t>
            </a:r>
            <a:r>
              <a:rPr lang="en-US" b="0" i="0" u="none" strike="noStrike" baseline="0" dirty="0" smtClean="0"/>
              <a:t>agriculture were</a:t>
            </a:r>
            <a:r>
              <a:rPr lang="en-US" b="0" i="0" u="none" strike="noStrike" dirty="0" smtClean="0"/>
              <a:t> learnt </a:t>
            </a:r>
            <a:r>
              <a:rPr lang="en-US" b="0" i="0" u="none" strike="noStrike" baseline="0" dirty="0" smtClean="0"/>
              <a:t>from </a:t>
            </a:r>
            <a:r>
              <a:rPr lang="en-US" b="0" i="0" u="none" strike="noStrike" baseline="0" dirty="0"/>
              <a:t>the </a:t>
            </a:r>
            <a:r>
              <a:rPr lang="en-US" b="0" i="0" u="none" strike="noStrike" baseline="0" dirty="0" err="1" smtClean="0"/>
              <a:t>Dasas</a:t>
            </a:r>
            <a:endParaRPr lang="en-US" b="0" i="0" u="none" strike="noStrike" baseline="0" dirty="0" smtClean="0"/>
          </a:p>
          <a:p>
            <a:r>
              <a:rPr lang="en-US" b="0" i="0" u="none" strike="noStrike" baseline="0" dirty="0" smtClean="0"/>
              <a:t>Linguistic </a:t>
            </a:r>
            <a:r>
              <a:rPr lang="en-US" b="0" i="0" u="none" strike="noStrike" baseline="0" dirty="0"/>
              <a:t>analysis shows that </a:t>
            </a:r>
            <a:r>
              <a:rPr lang="en-US" b="0" i="0" u="none" strike="noStrike" baseline="0" dirty="0" smtClean="0"/>
              <a:t>agrarian </a:t>
            </a:r>
            <a:r>
              <a:rPr lang="en-US" b="0" i="0" u="none" strike="noStrike" baseline="0" dirty="0"/>
              <a:t>terms </a:t>
            </a:r>
            <a:r>
              <a:rPr lang="en-US" b="0" i="0" u="none" strike="noStrike" baseline="0" dirty="0" smtClean="0"/>
              <a:t>used, do not originate in Sanskrit, </a:t>
            </a:r>
            <a:r>
              <a:rPr lang="en-US" b="0" i="0" u="none" strike="noStrike" baseline="0" dirty="0"/>
              <a:t>but may have come from Dravidian </a:t>
            </a:r>
            <a:r>
              <a:rPr lang="en-US" b="0" i="0" u="none" strike="noStrike" baseline="0" dirty="0" smtClean="0"/>
              <a:t>roots (the linguistic roots of languages of Southern India)</a:t>
            </a:r>
          </a:p>
          <a:p>
            <a:r>
              <a:rPr lang="en-US" dirty="0"/>
              <a:t>T</a:t>
            </a:r>
            <a:r>
              <a:rPr lang="en-US" b="0" i="0" u="none" strike="noStrike" baseline="0" dirty="0" smtClean="0"/>
              <a:t>his </a:t>
            </a:r>
            <a:r>
              <a:rPr lang="en-US" b="0" i="0" u="none" strike="noStrike" baseline="0" dirty="0"/>
              <a:t>in turn suggests that Dravidian speakers </a:t>
            </a:r>
            <a:r>
              <a:rPr lang="en-US" b="0" i="0" u="none" strike="noStrike" baseline="0" dirty="0" smtClean="0"/>
              <a:t>were earlier inhab</a:t>
            </a:r>
            <a:r>
              <a:rPr lang="en-US" dirty="0" smtClean="0"/>
              <a:t>itants</a:t>
            </a:r>
            <a:r>
              <a:rPr lang="en-US" b="0" i="0" u="none" strike="noStrike" baseline="0" dirty="0" smtClean="0"/>
              <a:t> </a:t>
            </a:r>
            <a:r>
              <a:rPr lang="en-US" b="0" i="0" u="none" strike="noStrike" baseline="0" dirty="0"/>
              <a:t>of north India, and may have migrated south after </a:t>
            </a:r>
            <a:r>
              <a:rPr lang="en-US" b="0" i="0" u="none" strike="noStrike" baseline="0" dirty="0" smtClean="0"/>
              <a:t>the impact of Vedic peoples </a:t>
            </a:r>
            <a:endParaRPr lang="en-US" dirty="0"/>
          </a:p>
        </p:txBody>
      </p:sp>
    </p:spTree>
    <p:extLst>
      <p:ext uri="{BB962C8B-B14F-4D97-AF65-F5344CB8AC3E}">
        <p14:creationId xmlns:p14="http://schemas.microsoft.com/office/powerpoint/2010/main" val="4233032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 and Society</a:t>
            </a:r>
            <a:endParaRPr lang="en-US" dirty="0"/>
          </a:p>
        </p:txBody>
      </p:sp>
      <p:sp>
        <p:nvSpPr>
          <p:cNvPr id="3" name="Content Placeholder 2"/>
          <p:cNvSpPr>
            <a:spLocks noGrp="1"/>
          </p:cNvSpPr>
          <p:nvPr>
            <p:ph idx="1"/>
          </p:nvPr>
        </p:nvSpPr>
        <p:spPr/>
        <p:txBody>
          <a:bodyPr>
            <a:normAutofit fontScale="92500" lnSpcReduction="10000"/>
          </a:bodyPr>
          <a:lstStyle/>
          <a:p>
            <a:r>
              <a:rPr lang="en-US" b="0" i="0" u="none" strike="noStrike" baseline="0" dirty="0"/>
              <a:t>Settled life, </a:t>
            </a:r>
            <a:r>
              <a:rPr lang="en-US" b="0" i="0" u="none" strike="noStrike" baseline="0" dirty="0" smtClean="0"/>
              <a:t>agriculture, produces</a:t>
            </a:r>
            <a:r>
              <a:rPr lang="en-US" b="0" i="0" u="none" strike="noStrike" dirty="0" smtClean="0"/>
              <a:t> great </a:t>
            </a:r>
            <a:r>
              <a:rPr lang="en-US" b="0" i="0" u="none" strike="noStrike" baseline="0" dirty="0" smtClean="0"/>
              <a:t>surplus</a:t>
            </a:r>
            <a:r>
              <a:rPr lang="en-US" b="0" i="0" u="none" strike="noStrike" baseline="0" dirty="0"/>
              <a:t>, </a:t>
            </a:r>
            <a:r>
              <a:rPr lang="en-US" b="0" i="0" u="none" strike="noStrike" baseline="0" dirty="0" smtClean="0"/>
              <a:t>generates trade</a:t>
            </a:r>
            <a:r>
              <a:rPr lang="en-US" b="0" i="0" u="none" strike="noStrike" baseline="0" dirty="0"/>
              <a:t>, and </a:t>
            </a:r>
            <a:r>
              <a:rPr lang="en-US" b="0" i="0" u="none" strike="noStrike" baseline="0" dirty="0" smtClean="0"/>
              <a:t>leads to greater </a:t>
            </a:r>
            <a:r>
              <a:rPr lang="en-US" b="0" i="0" u="none" strike="noStrike" baseline="0" dirty="0"/>
              <a:t>social division of </a:t>
            </a:r>
            <a:r>
              <a:rPr lang="en-US" dirty="0" smtClean="0"/>
              <a:t>labor and </a:t>
            </a:r>
            <a:r>
              <a:rPr lang="en-US" dirty="0"/>
              <a:t>more specialization of </a:t>
            </a:r>
            <a:r>
              <a:rPr lang="en-US" dirty="0" smtClean="0"/>
              <a:t>occupations</a:t>
            </a:r>
          </a:p>
          <a:p>
            <a:r>
              <a:rPr lang="en-US" dirty="0" smtClean="0"/>
              <a:t>Leads to a change in meaning of VARNA, which now becomes </a:t>
            </a:r>
            <a:r>
              <a:rPr lang="en-US" dirty="0"/>
              <a:t>a SOCIAL IDEOLOGY of separation and distinction, applied to WITHIN ARYA </a:t>
            </a:r>
            <a:r>
              <a:rPr lang="en-US" dirty="0" smtClean="0"/>
              <a:t>society</a:t>
            </a:r>
          </a:p>
          <a:p>
            <a:r>
              <a:rPr lang="en-US" dirty="0" smtClean="0"/>
              <a:t> The </a:t>
            </a:r>
            <a:r>
              <a:rPr lang="en-US" dirty="0"/>
              <a:t>"</a:t>
            </a:r>
            <a:r>
              <a:rPr lang="en-US" dirty="0" smtClean="0"/>
              <a:t>Hymn </a:t>
            </a:r>
            <a:r>
              <a:rPr lang="en-US" dirty="0"/>
              <a:t>of the "</a:t>
            </a:r>
            <a:r>
              <a:rPr lang="en-US" dirty="0" smtClean="0"/>
              <a:t>Sacrifice </a:t>
            </a:r>
            <a:r>
              <a:rPr lang="en-US" dirty="0"/>
              <a:t>of Cosmic Man" </a:t>
            </a:r>
            <a:r>
              <a:rPr lang="en-US" dirty="0" smtClean="0"/>
              <a:t>(</a:t>
            </a:r>
            <a:r>
              <a:rPr lang="en-US" dirty="0" err="1" smtClean="0">
                <a:hlinkClick r:id="rId2"/>
              </a:rPr>
              <a:t>Purusa</a:t>
            </a:r>
            <a:r>
              <a:rPr lang="en-US" dirty="0" smtClean="0"/>
              <a:t>) appears </a:t>
            </a:r>
            <a:r>
              <a:rPr lang="en-US" dirty="0"/>
              <a:t>ONLY in the last (tenth) book of the Rig </a:t>
            </a:r>
            <a:r>
              <a:rPr lang="en-US" dirty="0" smtClean="0"/>
              <a:t>Veda.</a:t>
            </a:r>
          </a:p>
          <a:p>
            <a:pPr lvl="1"/>
            <a:r>
              <a:rPr lang="en-US" dirty="0" smtClean="0"/>
              <a:t>Points </a:t>
            </a:r>
            <a:r>
              <a:rPr lang="en-US" dirty="0"/>
              <a:t>to the origin of </a:t>
            </a:r>
            <a:r>
              <a:rPr lang="en-US" dirty="0" err="1"/>
              <a:t>Varnas</a:t>
            </a:r>
            <a:r>
              <a:rPr lang="en-US" dirty="0"/>
              <a:t>, and says </a:t>
            </a:r>
            <a:r>
              <a:rPr lang="en-US" dirty="0" smtClean="0"/>
              <a:t>Brahmin </a:t>
            </a:r>
            <a:r>
              <a:rPr lang="en-US" dirty="0"/>
              <a:t>created from mouth of cosmic man, </a:t>
            </a:r>
            <a:r>
              <a:rPr lang="en-US" dirty="0" err="1" smtClean="0"/>
              <a:t>kshatriya</a:t>
            </a:r>
            <a:r>
              <a:rPr lang="en-US" dirty="0" smtClean="0"/>
              <a:t> </a:t>
            </a:r>
            <a:r>
              <a:rPr lang="en-US" dirty="0"/>
              <a:t>from arms, </a:t>
            </a:r>
            <a:r>
              <a:rPr lang="en-US" dirty="0" smtClean="0"/>
              <a:t>Vaisyas </a:t>
            </a:r>
            <a:r>
              <a:rPr lang="en-US" dirty="0"/>
              <a:t>from thighs and Sudras from feet. </a:t>
            </a:r>
            <a:r>
              <a:rPr lang="en-US" dirty="0" smtClean="0"/>
              <a:t>Thus a JUSTIFICATION for inequality</a:t>
            </a:r>
          </a:p>
          <a:p>
            <a:pPr lvl="1"/>
            <a:r>
              <a:rPr lang="en-US" dirty="0" smtClean="0"/>
              <a:t>But at the time, inequality is </a:t>
            </a:r>
            <a:r>
              <a:rPr lang="en-US" dirty="0"/>
              <a:t>not totally fixed as </a:t>
            </a:r>
            <a:r>
              <a:rPr lang="en-US" dirty="0" smtClean="0"/>
              <a:t>still </a:t>
            </a:r>
            <a:r>
              <a:rPr lang="en-US" dirty="0"/>
              <a:t>possible to change </a:t>
            </a:r>
            <a:r>
              <a:rPr lang="en-US" dirty="0" smtClean="0"/>
              <a:t>occupations</a:t>
            </a:r>
            <a:endParaRPr lang="en-US" b="0" i="0" u="none" strike="noStrike" baseline="0" dirty="0" smtClean="0"/>
          </a:p>
          <a:p>
            <a:r>
              <a:rPr lang="en-US" b="0" i="0" u="none" strike="noStrike" baseline="0" dirty="0" smtClean="0"/>
              <a:t>Notions of purity come into the </a:t>
            </a:r>
            <a:r>
              <a:rPr lang="en-US" dirty="0" smtClean="0"/>
              <a:t>picture, that become the basis of inequality</a:t>
            </a:r>
            <a:endParaRPr lang="en-US" dirty="0"/>
          </a:p>
        </p:txBody>
      </p:sp>
    </p:spTree>
    <p:extLst>
      <p:ext uri="{BB962C8B-B14F-4D97-AF65-F5344CB8AC3E}">
        <p14:creationId xmlns:p14="http://schemas.microsoft.com/office/powerpoint/2010/main" val="3341545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210"/>
            <a:ext cx="10515600" cy="1037968"/>
          </a:xfrm>
        </p:spPr>
        <p:txBody>
          <a:bodyPr/>
          <a:lstStyle/>
          <a:p>
            <a:r>
              <a:rPr lang="en-US" dirty="0" smtClean="0"/>
              <a:t>Economy and Politics</a:t>
            </a:r>
            <a:endParaRPr lang="en-US" dirty="0"/>
          </a:p>
        </p:txBody>
      </p:sp>
      <p:sp>
        <p:nvSpPr>
          <p:cNvPr id="3" name="Content Placeholder 2"/>
          <p:cNvSpPr>
            <a:spLocks noGrp="1"/>
          </p:cNvSpPr>
          <p:nvPr>
            <p:ph idx="1"/>
          </p:nvPr>
        </p:nvSpPr>
        <p:spPr>
          <a:xfrm>
            <a:off x="358345" y="704334"/>
            <a:ext cx="11541211" cy="6153665"/>
          </a:xfrm>
        </p:spPr>
        <p:txBody>
          <a:bodyPr>
            <a:normAutofit fontScale="70000" lnSpcReduction="20000"/>
          </a:bodyPr>
          <a:lstStyle/>
          <a:p>
            <a:r>
              <a:rPr lang="en-US" b="0" i="0" u="none" strike="noStrike" baseline="0" dirty="0" smtClean="0"/>
              <a:t>Settled </a:t>
            </a:r>
            <a:r>
              <a:rPr lang="en-US" b="0" i="0" u="none" strike="noStrike" baseline="0" dirty="0"/>
              <a:t>life in the Gangetic plain, </a:t>
            </a:r>
            <a:r>
              <a:rPr lang="en-US" b="0" i="0" u="none" strike="noStrike" baseline="0" dirty="0" smtClean="0"/>
              <a:t>led </a:t>
            </a:r>
            <a:r>
              <a:rPr lang="en-US" b="0" i="0" u="none" strike="noStrike" baseline="0" dirty="0"/>
              <a:t>to the </a:t>
            </a:r>
            <a:r>
              <a:rPr lang="en-US" b="0" i="0" u="none" strike="noStrike" baseline="0" dirty="0" smtClean="0"/>
              <a:t>creation </a:t>
            </a:r>
            <a:r>
              <a:rPr lang="en-US" b="0" i="0" u="none" strike="noStrike" baseline="0" dirty="0"/>
              <a:t>of </a:t>
            </a:r>
            <a:r>
              <a:rPr lang="en-US" b="1" i="0" u="none" strike="noStrike" baseline="0" dirty="0" smtClean="0"/>
              <a:t>territorial states</a:t>
            </a:r>
          </a:p>
          <a:p>
            <a:r>
              <a:rPr lang="en-US" b="0" i="0" u="none" strike="noStrike" baseline="0" dirty="0" smtClean="0"/>
              <a:t>Earlier, term used for “the people” = “JANA.” Now = VIS, but not “the people” but the SUBJECTS </a:t>
            </a:r>
            <a:r>
              <a:rPr lang="en-US" b="0" i="0" u="none" strike="noStrike" baseline="0" dirty="0"/>
              <a:t>of a </a:t>
            </a:r>
            <a:r>
              <a:rPr lang="en-US" b="0" i="0" u="none" strike="noStrike" baseline="0" dirty="0" smtClean="0"/>
              <a:t>KING</a:t>
            </a:r>
          </a:p>
          <a:p>
            <a:r>
              <a:rPr lang="en-US" b="0" i="0" u="none" strike="noStrike" baseline="0" dirty="0" smtClean="0"/>
              <a:t>NEW </a:t>
            </a:r>
            <a:r>
              <a:rPr lang="en-US" b="0" i="0" u="none" strike="noStrike" baseline="0" dirty="0"/>
              <a:t>TERM = </a:t>
            </a:r>
            <a:r>
              <a:rPr lang="en-US" b="1" i="0" u="none" strike="noStrike" baseline="0" dirty="0">
                <a:hlinkClick r:id="rId2"/>
              </a:rPr>
              <a:t>JANAPADA </a:t>
            </a:r>
            <a:r>
              <a:rPr lang="en-US" b="0" i="0" u="none" strike="noStrike" baseline="0" dirty="0"/>
              <a:t>(foothold of the people) </a:t>
            </a:r>
            <a:r>
              <a:rPr lang="en-US" b="0" i="0" u="none" strike="noStrike" baseline="0" dirty="0" smtClean="0"/>
              <a:t>= </a:t>
            </a:r>
            <a:r>
              <a:rPr lang="en-US" b="1" i="0" u="none" strike="noStrike" baseline="0" dirty="0" smtClean="0"/>
              <a:t>TERRITORIAL</a:t>
            </a:r>
            <a:r>
              <a:rPr lang="en-US" b="1" i="0" u="none" strike="noStrike" dirty="0" smtClean="0"/>
              <a:t> STATE.</a:t>
            </a:r>
          </a:p>
          <a:p>
            <a:r>
              <a:rPr lang="en-US" b="0" i="0" u="none" strike="noStrike" baseline="0" dirty="0" smtClean="0"/>
              <a:t>Earlier </a:t>
            </a:r>
            <a:r>
              <a:rPr lang="en-US" b="0" i="0" u="none" strike="noStrike" baseline="0" dirty="0"/>
              <a:t>wealth counted in terms of cattle,  now it was in </a:t>
            </a:r>
            <a:r>
              <a:rPr lang="en-US" b="0" i="0" u="none" strike="noStrike" baseline="0" dirty="0" smtClean="0"/>
              <a:t>land or territory</a:t>
            </a:r>
          </a:p>
          <a:p>
            <a:r>
              <a:rPr lang="en-US" b="0" i="0" u="none" strike="noStrike" baseline="0" dirty="0" err="1" smtClean="0"/>
              <a:t>Janapadas</a:t>
            </a:r>
            <a:r>
              <a:rPr lang="en-US" b="0" i="0" u="none" strike="noStrike" dirty="0" smtClean="0"/>
              <a:t> </a:t>
            </a:r>
            <a:r>
              <a:rPr lang="en-US" b="0" i="0" u="none" strike="noStrike" baseline="0" dirty="0" smtClean="0"/>
              <a:t>move </a:t>
            </a:r>
            <a:r>
              <a:rPr lang="en-US" b="0" i="0" u="none" strike="noStrike" baseline="0" dirty="0"/>
              <a:t>away from the elected tribal or lineage chief to hereditary </a:t>
            </a:r>
            <a:r>
              <a:rPr lang="en-US" b="0" i="0" u="none" strike="noStrike" baseline="0" dirty="0" smtClean="0"/>
              <a:t>kings</a:t>
            </a:r>
          </a:p>
          <a:p>
            <a:r>
              <a:rPr lang="en-US" b="0" i="0" u="none" strike="noStrike" baseline="0" dirty="0" smtClean="0"/>
              <a:t>Kings </a:t>
            </a:r>
            <a:r>
              <a:rPr lang="en-US" b="0" i="0" u="none" strike="noStrike" baseline="0" dirty="0"/>
              <a:t>also wanted to consolidate and legitimize power </a:t>
            </a:r>
            <a:r>
              <a:rPr lang="en-US" b="0" i="0" u="none" strike="noStrike" baseline="0" dirty="0" smtClean="0"/>
              <a:t>often </a:t>
            </a:r>
            <a:r>
              <a:rPr lang="en-US" b="0" i="0" u="none" strike="noStrike" baseline="0" dirty="0"/>
              <a:t>gained through a power struggle with </a:t>
            </a:r>
            <a:r>
              <a:rPr lang="en-US" b="0" i="0" u="none" strike="noStrike" baseline="0" dirty="0" smtClean="0"/>
              <a:t>rivals. The </a:t>
            </a:r>
            <a:r>
              <a:rPr lang="en-US" b="0" i="1" u="none" strike="noStrike" baseline="0" dirty="0" smtClean="0"/>
              <a:t>Mahabharata </a:t>
            </a:r>
            <a:r>
              <a:rPr lang="en-US" b="0" i="0" u="none" strike="noStrike" baseline="0" dirty="0" smtClean="0"/>
              <a:t>is </a:t>
            </a:r>
            <a:r>
              <a:rPr lang="en-US" b="0" i="0" u="none" strike="noStrike" baseline="0" dirty="0"/>
              <a:t>a good </a:t>
            </a:r>
            <a:r>
              <a:rPr lang="en-US" b="0" i="0" u="none" strike="noStrike" baseline="0" dirty="0" smtClean="0"/>
              <a:t>example</a:t>
            </a:r>
          </a:p>
          <a:p>
            <a:r>
              <a:rPr lang="en-US" dirty="0" smtClean="0"/>
              <a:t>Kingship now said to be divinely ordained, and </a:t>
            </a:r>
            <a:r>
              <a:rPr lang="en-US" b="0" i="0" u="none" strike="noStrike" baseline="0" dirty="0" smtClean="0"/>
              <a:t>Brahmins </a:t>
            </a:r>
            <a:r>
              <a:rPr lang="en-US" b="0" i="0" u="none" strike="noStrike" baseline="0" dirty="0"/>
              <a:t>became more important the arbiters in bestowing divinity to </a:t>
            </a:r>
            <a:r>
              <a:rPr lang="en-US" b="0" i="0" u="none" strike="noStrike" baseline="0" dirty="0" smtClean="0"/>
              <a:t>kingship  </a:t>
            </a:r>
            <a:endParaRPr lang="en-US" b="0" i="0" u="none" strike="noStrike" baseline="0" dirty="0"/>
          </a:p>
          <a:p>
            <a:r>
              <a:rPr lang="en-US" b="0" i="0" u="none" strike="noStrike" baseline="0" dirty="0"/>
              <a:t>Various royal rituals and sacrifices </a:t>
            </a:r>
            <a:r>
              <a:rPr lang="en-US" b="0" i="0" u="none" strike="noStrike" baseline="0" dirty="0" smtClean="0"/>
              <a:t>emerge such as the ASHWAMEDHA</a:t>
            </a:r>
            <a:r>
              <a:rPr lang="en-US" b="0" i="0" u="none" strike="noStrike" baseline="0" dirty="0"/>
              <a:t>, horse </a:t>
            </a:r>
            <a:r>
              <a:rPr lang="en-US" b="0" i="0" u="none" strike="noStrike" baseline="0" dirty="0" smtClean="0"/>
              <a:t>sacrifice </a:t>
            </a:r>
          </a:p>
          <a:p>
            <a:r>
              <a:rPr lang="en-US" b="0" i="0" u="none" strike="noStrike" baseline="0" dirty="0" smtClean="0"/>
              <a:t>Brahmins (Priests) support (Kshatriya/Warrior)</a:t>
            </a:r>
            <a:r>
              <a:rPr lang="en-US" b="0" i="0" u="none" strike="noStrike" dirty="0" smtClean="0"/>
              <a:t> </a:t>
            </a:r>
            <a:r>
              <a:rPr lang="en-US" b="0" i="0" u="none" strike="noStrike" baseline="0" dirty="0" smtClean="0"/>
              <a:t>King</a:t>
            </a:r>
            <a:r>
              <a:rPr lang="en-US" b="0" i="0" u="none" strike="noStrike" baseline="0" dirty="0"/>
              <a:t>, and King uphold a ritual </a:t>
            </a:r>
            <a:r>
              <a:rPr lang="en-US" b="0" i="0" u="none" strike="noStrike" baseline="0" dirty="0" smtClean="0"/>
              <a:t>order that placed Brahmin the </a:t>
            </a:r>
            <a:r>
              <a:rPr lang="en-US" b="0" i="0" u="none" strike="noStrike" baseline="0" dirty="0"/>
              <a:t>highest.  </a:t>
            </a:r>
            <a:r>
              <a:rPr lang="en-US" b="0" i="0" u="none" strike="noStrike" baseline="0" dirty="0" smtClean="0"/>
              <a:t>Varna </a:t>
            </a:r>
            <a:r>
              <a:rPr lang="en-US" dirty="0" smtClean="0"/>
              <a:t>reinforced</a:t>
            </a:r>
          </a:p>
          <a:p>
            <a:r>
              <a:rPr lang="en-US" b="0" i="0" u="none" strike="noStrike" baseline="0" dirty="0" smtClean="0"/>
              <a:t>But agricultural </a:t>
            </a:r>
            <a:r>
              <a:rPr lang="en-US" b="0" i="0" u="none" strike="noStrike" baseline="0" dirty="0"/>
              <a:t>life also  work to undercut some of the </a:t>
            </a:r>
            <a:r>
              <a:rPr lang="en-US" b="0" i="0" u="none" strike="noStrike" baseline="0" dirty="0" err="1" smtClean="0"/>
              <a:t>Brahminical</a:t>
            </a:r>
            <a:r>
              <a:rPr lang="en-US" b="0" i="0" u="none" strike="noStrike" baseline="0" dirty="0" smtClean="0"/>
              <a:t> </a:t>
            </a:r>
            <a:r>
              <a:rPr lang="en-US" b="0" i="0" u="none" strike="noStrike" baseline="0" dirty="0"/>
              <a:t>authority, </a:t>
            </a:r>
            <a:r>
              <a:rPr lang="en-US" b="0" i="0" u="none" strike="noStrike" baseline="0" dirty="0" smtClean="0"/>
              <a:t>and the </a:t>
            </a:r>
            <a:r>
              <a:rPr lang="en-US" b="0" i="0" u="none" strike="noStrike" baseline="0" dirty="0"/>
              <a:t>efficacy of rituals and </a:t>
            </a:r>
            <a:r>
              <a:rPr lang="en-US" b="0" i="0" u="none" strike="noStrike" baseline="0" dirty="0" smtClean="0"/>
              <a:t>sacrifices</a:t>
            </a:r>
            <a:r>
              <a:rPr lang="en-US" dirty="0"/>
              <a:t> </a:t>
            </a:r>
            <a:r>
              <a:rPr lang="en-US" dirty="0" smtClean="0"/>
              <a:t>(for instance, rains fail to come, or crops fail, despite rituals and sacrifices</a:t>
            </a:r>
            <a:endParaRPr lang="en-US" b="0" i="0" u="none" strike="noStrike" baseline="0" dirty="0"/>
          </a:p>
          <a:p>
            <a:r>
              <a:rPr lang="en-US" b="0" i="0" u="none" strike="noStrike" baseline="0" dirty="0" smtClean="0"/>
              <a:t>Also clear evidence of people </a:t>
            </a:r>
            <a:r>
              <a:rPr lang="en-US" b="0" i="0" u="none" strike="noStrike" baseline="0" dirty="0"/>
              <a:t>who did NOT </a:t>
            </a:r>
            <a:r>
              <a:rPr lang="en-US" b="0" i="0" u="none" strike="noStrike" baseline="0" dirty="0" smtClean="0"/>
              <a:t>approve of changes</a:t>
            </a:r>
          </a:p>
          <a:p>
            <a:pPr lvl="1"/>
            <a:r>
              <a:rPr lang="en-US" dirty="0" smtClean="0"/>
              <a:t>Many groups d</a:t>
            </a:r>
            <a:r>
              <a:rPr lang="en-US" b="0" i="0" u="none" strike="noStrike" baseline="0" dirty="0" smtClean="0"/>
              <a:t>id </a:t>
            </a:r>
            <a:r>
              <a:rPr lang="en-US" b="0" i="0" u="none" strike="noStrike" baseline="0" dirty="0"/>
              <a:t>not accept the new notions of KINGSHIP and the </a:t>
            </a:r>
            <a:r>
              <a:rPr lang="en-US" b="0" i="0" u="none" strike="noStrike" baseline="0" dirty="0" smtClean="0"/>
              <a:t>superiority</a:t>
            </a:r>
            <a:r>
              <a:rPr lang="en-US" b="0" i="0" u="none" strike="noStrike" dirty="0" smtClean="0"/>
              <a:t> </a:t>
            </a:r>
            <a:r>
              <a:rPr lang="en-US" b="0" i="0" u="none" strike="noStrike" baseline="0" dirty="0" smtClean="0"/>
              <a:t>of Brahmins</a:t>
            </a:r>
          </a:p>
          <a:p>
            <a:pPr lvl="1"/>
            <a:r>
              <a:rPr lang="en-US" b="0" i="0" u="none" strike="noStrike" baseline="0" dirty="0" smtClean="0"/>
              <a:t>Between </a:t>
            </a:r>
            <a:r>
              <a:rPr lang="en-US" b="0" i="0" u="none" strike="noStrike" baseline="0" dirty="0"/>
              <a:t>6th and 4th </a:t>
            </a:r>
            <a:r>
              <a:rPr lang="en-US" dirty="0" smtClean="0"/>
              <a:t>centuries</a:t>
            </a:r>
            <a:r>
              <a:rPr lang="en-US" b="0" i="0" u="none" strike="noStrike" baseline="0" dirty="0" smtClean="0"/>
              <a:t> </a:t>
            </a:r>
            <a:r>
              <a:rPr lang="en-US" b="0" i="0" u="none" strike="noStrike" baseline="0" dirty="0"/>
              <a:t>BCE, just as there was the growth of MONARCHY, there </a:t>
            </a:r>
            <a:r>
              <a:rPr lang="en-US" b="0" i="0" u="none" strike="noStrike" baseline="0" dirty="0" smtClean="0"/>
              <a:t>also emerged so-called REPUBLICS</a:t>
            </a:r>
            <a:r>
              <a:rPr lang="en-US" b="0" i="0" u="none" strike="noStrike" baseline="0" dirty="0"/>
              <a:t>, who </a:t>
            </a:r>
            <a:r>
              <a:rPr lang="en-US" b="0" i="0" u="none" strike="noStrike" baseline="0" dirty="0" smtClean="0"/>
              <a:t>adhered </a:t>
            </a:r>
            <a:r>
              <a:rPr lang="en-US" b="0" i="0" u="none" strike="noStrike" baseline="0" dirty="0"/>
              <a:t>to older notions of elected </a:t>
            </a:r>
            <a:r>
              <a:rPr lang="en-US" b="0" i="0" u="none" strike="noStrike" baseline="0" dirty="0" smtClean="0"/>
              <a:t>rulers</a:t>
            </a:r>
          </a:p>
          <a:p>
            <a:pPr lvl="1"/>
            <a:r>
              <a:rPr lang="en-US" b="0" i="0" u="none" strike="noStrike" baseline="0" dirty="0" smtClean="0"/>
              <a:t>Needless </a:t>
            </a:r>
            <a:r>
              <a:rPr lang="en-US" b="0" i="0" u="none" strike="noStrike" baseline="0" dirty="0"/>
              <a:t>to say, Brahmins </a:t>
            </a:r>
            <a:r>
              <a:rPr lang="en-US" b="0" i="0" u="none" strike="noStrike" baseline="0" dirty="0" smtClean="0"/>
              <a:t>disapproved </a:t>
            </a:r>
            <a:r>
              <a:rPr lang="en-US" b="0" i="0" u="none" strike="noStrike" baseline="0" dirty="0"/>
              <a:t>of these republics, and looked down upon </a:t>
            </a:r>
            <a:r>
              <a:rPr lang="en-US" b="0" i="0" u="none" strike="noStrike" baseline="0" dirty="0" smtClean="0"/>
              <a:t>them</a:t>
            </a:r>
          </a:p>
          <a:p>
            <a:pPr lvl="1"/>
            <a:r>
              <a:rPr lang="en-US" dirty="0" smtClean="0"/>
              <a:t>Gautama, the Buddha was born in one of these “republic” states (a story we will take up later!)</a:t>
            </a:r>
            <a:r>
              <a:rPr lang="en-US" b="0" i="0" u="none" strike="noStrike" baseline="0" dirty="0" smtClean="0"/>
              <a:t> </a:t>
            </a:r>
            <a:endParaRPr lang="en-US" b="0" i="0" u="none" strike="noStrike" baseline="0" dirty="0"/>
          </a:p>
          <a:p>
            <a:endParaRPr lang="en-US" dirty="0"/>
          </a:p>
        </p:txBody>
      </p:sp>
    </p:spTree>
    <p:extLst>
      <p:ext uri="{BB962C8B-B14F-4D97-AF65-F5344CB8AC3E}">
        <p14:creationId xmlns:p14="http://schemas.microsoft.com/office/powerpoint/2010/main" val="4126371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147155"/>
          </a:xfrm>
        </p:spPr>
        <p:txBody>
          <a:bodyPr/>
          <a:lstStyle/>
          <a:p>
            <a:r>
              <a:rPr lang="en-US" dirty="0" smtClean="0"/>
              <a:t>Upanishads: Metaphysics and (as?) Resistance</a:t>
            </a:r>
            <a:endParaRPr lang="en-US" dirty="0"/>
          </a:p>
        </p:txBody>
      </p:sp>
      <p:sp>
        <p:nvSpPr>
          <p:cNvPr id="3" name="Content Placeholder 2"/>
          <p:cNvSpPr>
            <a:spLocks noGrp="1"/>
          </p:cNvSpPr>
          <p:nvPr>
            <p:ph idx="1"/>
          </p:nvPr>
        </p:nvSpPr>
        <p:spPr>
          <a:xfrm>
            <a:off x="444843" y="902044"/>
            <a:ext cx="11467071" cy="5955956"/>
          </a:xfrm>
        </p:spPr>
        <p:txBody>
          <a:bodyPr>
            <a:normAutofit fontScale="62500" lnSpcReduction="20000"/>
          </a:bodyPr>
          <a:lstStyle/>
          <a:p>
            <a:r>
              <a:rPr lang="en-US" dirty="0"/>
              <a:t>Growing religious sophistication, but </a:t>
            </a:r>
            <a:r>
              <a:rPr lang="en-US" dirty="0" smtClean="0"/>
              <a:t>also growth of  </a:t>
            </a:r>
            <a:r>
              <a:rPr lang="en-US" dirty="0"/>
              <a:t>ritualism, </a:t>
            </a:r>
            <a:r>
              <a:rPr lang="en-US" dirty="0" smtClean="0"/>
              <a:t>and the ritual </a:t>
            </a:r>
            <a:r>
              <a:rPr lang="en-US" dirty="0"/>
              <a:t>specialists, BRAHMINS, becoming important </a:t>
            </a:r>
            <a:endParaRPr lang="en-US" b="0" i="0" u="none" strike="noStrike" baseline="0" dirty="0"/>
          </a:p>
          <a:p>
            <a:r>
              <a:rPr lang="en-US" b="0" i="0" u="none" strike="noStrike" baseline="0" dirty="0"/>
              <a:t>But also an </a:t>
            </a:r>
            <a:r>
              <a:rPr lang="en-US" b="0" i="0" u="none" strike="noStrike" baseline="0" dirty="0" smtClean="0"/>
              <a:t>INTELLECTUAL challenge </a:t>
            </a:r>
            <a:r>
              <a:rPr lang="en-US" b="0" i="0" u="none" strike="noStrike" baseline="0" dirty="0"/>
              <a:t>to </a:t>
            </a:r>
            <a:r>
              <a:rPr lang="en-US" b="0" i="0" u="none" strike="noStrike" baseline="0" dirty="0" err="1" smtClean="0"/>
              <a:t>Brahminical</a:t>
            </a:r>
            <a:r>
              <a:rPr lang="en-US" b="0" i="0" u="none" strike="noStrike" baseline="0" dirty="0" smtClean="0"/>
              <a:t> </a:t>
            </a:r>
            <a:r>
              <a:rPr lang="en-US" b="0" i="0" u="none" strike="noStrike" baseline="0" dirty="0"/>
              <a:t>authority, and to RITUALISTIC </a:t>
            </a:r>
            <a:r>
              <a:rPr lang="en-US" b="0" i="0" u="none" strike="noStrike" baseline="0" dirty="0" smtClean="0"/>
              <a:t>practices</a:t>
            </a:r>
          </a:p>
          <a:p>
            <a:r>
              <a:rPr lang="en-US" b="0" i="0" u="none" strike="noStrike" baseline="0" dirty="0" smtClean="0"/>
              <a:t>ca </a:t>
            </a:r>
            <a:r>
              <a:rPr lang="en-US" b="0" i="0" u="none" strike="noStrike" baseline="0" dirty="0"/>
              <a:t>800 </a:t>
            </a:r>
            <a:r>
              <a:rPr lang="en-US" b="0" i="0" u="none" strike="noStrike" baseline="0" dirty="0" smtClean="0"/>
              <a:t>BCE, </a:t>
            </a:r>
            <a:r>
              <a:rPr lang="en-US" b="0" i="0" u="none" strike="noStrike" baseline="0" dirty="0"/>
              <a:t>the UPANISHADS </a:t>
            </a:r>
            <a:r>
              <a:rPr lang="en-US" b="0" i="0" u="none" strike="noStrike" baseline="0" dirty="0" smtClean="0"/>
              <a:t>written by Vedic intellectuals </a:t>
            </a:r>
            <a:r>
              <a:rPr lang="en-US" dirty="0" smtClean="0"/>
              <a:t>who </a:t>
            </a:r>
            <a:r>
              <a:rPr lang="en-US" dirty="0"/>
              <a:t>shun what they </a:t>
            </a:r>
            <a:r>
              <a:rPr lang="en-US" dirty="0" smtClean="0"/>
              <a:t>saw </a:t>
            </a:r>
            <a:r>
              <a:rPr lang="en-US" dirty="0"/>
              <a:t>as the excessive materialism of their society, retreat into forests to think and to write</a:t>
            </a:r>
            <a:endParaRPr lang="en-US" b="0" i="0" u="none" strike="noStrike" baseline="0" dirty="0" smtClean="0"/>
          </a:p>
          <a:p>
            <a:r>
              <a:rPr lang="en-US" dirty="0" smtClean="0"/>
              <a:t>Q</a:t>
            </a:r>
            <a:r>
              <a:rPr lang="en-US" b="0" i="0" u="none" strike="noStrike" baseline="0" dirty="0" smtClean="0"/>
              <a:t>uestion </a:t>
            </a:r>
            <a:r>
              <a:rPr lang="en-US" b="0" i="0" u="none" strike="noStrike" baseline="0" dirty="0"/>
              <a:t>the necessity of rituals and </a:t>
            </a:r>
            <a:r>
              <a:rPr lang="en-US" b="0" i="0" u="none" strike="noStrike" baseline="0" dirty="0" smtClean="0"/>
              <a:t>sacrifices of the </a:t>
            </a:r>
            <a:r>
              <a:rPr lang="en-US" b="0" i="0" u="none" strike="noStrike" baseline="0" dirty="0"/>
              <a:t>Rig Veda.  </a:t>
            </a:r>
            <a:r>
              <a:rPr lang="en-US" b="0" i="0" u="none" strike="noStrike" baseline="0" dirty="0" smtClean="0"/>
              <a:t>Not a direct challenge, but Upanishads offer an</a:t>
            </a:r>
            <a:r>
              <a:rPr lang="en-US" b="0" i="0" u="none" strike="noStrike" dirty="0" smtClean="0"/>
              <a:t> alternative </a:t>
            </a:r>
            <a:r>
              <a:rPr lang="en-US" b="0" i="0" u="none" strike="noStrike" baseline="0" dirty="0" smtClean="0"/>
              <a:t>view </a:t>
            </a:r>
            <a:r>
              <a:rPr lang="en-US" b="0" i="0" u="none" strike="noStrike" baseline="0" dirty="0"/>
              <a:t>of the </a:t>
            </a:r>
            <a:r>
              <a:rPr lang="en-US" b="0" i="0" u="none" strike="noStrike" baseline="0" dirty="0" smtClean="0"/>
              <a:t>Universe, less </a:t>
            </a:r>
            <a:r>
              <a:rPr lang="en-US" b="0" i="0" u="none" strike="noStrike" baseline="0" dirty="0"/>
              <a:t>"magical" and </a:t>
            </a:r>
            <a:r>
              <a:rPr lang="en-US" b="0" i="0" u="none" strike="noStrike" baseline="0" dirty="0" smtClean="0"/>
              <a:t>functional </a:t>
            </a:r>
            <a:r>
              <a:rPr lang="en-US" b="0" i="0" u="none" strike="noStrike" baseline="0" dirty="0"/>
              <a:t>than Vedic sacrifices to ensure victories in </a:t>
            </a:r>
            <a:r>
              <a:rPr lang="en-US" b="0" i="0" u="none" strike="noStrike" baseline="0" dirty="0" smtClean="0"/>
              <a:t>battle</a:t>
            </a:r>
          </a:p>
          <a:p>
            <a:r>
              <a:rPr lang="en-US" dirty="0" smtClean="0"/>
              <a:t>Raise </a:t>
            </a:r>
            <a:r>
              <a:rPr lang="en-US" b="0" i="0" u="none" strike="noStrike" baseline="0" dirty="0" smtClean="0"/>
              <a:t>complex</a:t>
            </a:r>
            <a:r>
              <a:rPr lang="en-US" b="0" i="0" u="none" strike="noStrike" baseline="0" dirty="0"/>
              <a:t>, sophisticated, </a:t>
            </a:r>
            <a:r>
              <a:rPr lang="en-US" b="0" i="0" u="none" strike="noStrike" baseline="0" dirty="0" smtClean="0"/>
              <a:t>questions relevant across time: where </a:t>
            </a:r>
            <a:r>
              <a:rPr lang="en-US" b="0" i="0" u="none" strike="noStrike" baseline="0" dirty="0"/>
              <a:t>do we come </a:t>
            </a:r>
            <a:r>
              <a:rPr lang="en-US" b="0" i="0" u="none" strike="noStrike" baseline="0" dirty="0" smtClean="0"/>
              <a:t>from? </a:t>
            </a:r>
            <a:r>
              <a:rPr lang="en-US" b="0" i="0" u="none" strike="noStrike" baseline="0" dirty="0"/>
              <a:t>who are we, why are we? </a:t>
            </a:r>
            <a:r>
              <a:rPr lang="en-US" b="0" i="0" u="none" strike="noStrike" baseline="0" dirty="0" smtClean="0"/>
              <a:t>where </a:t>
            </a:r>
            <a:r>
              <a:rPr lang="en-US" b="0" i="0" u="none" strike="noStrike" baseline="0" dirty="0"/>
              <a:t>do we go? </a:t>
            </a:r>
            <a:endParaRPr lang="en-US" dirty="0"/>
          </a:p>
          <a:p>
            <a:r>
              <a:rPr lang="en-US" b="0" i="0" u="none" strike="noStrike" baseline="0" dirty="0" smtClean="0"/>
              <a:t>One </a:t>
            </a:r>
            <a:r>
              <a:rPr lang="en-US" b="0" i="0" u="none" strike="noStrike" baseline="0" dirty="0"/>
              <a:t>of  the ideas they came up </a:t>
            </a:r>
            <a:r>
              <a:rPr lang="en-US" b="0" i="0" u="none" strike="noStrike" baseline="0" dirty="0" smtClean="0"/>
              <a:t>with </a:t>
            </a:r>
            <a:r>
              <a:rPr lang="en-US" b="0" i="0" u="none" strike="noStrike" baseline="0" dirty="0"/>
              <a:t>linked cosmic and individual "souls" in a monistic view of the universe.... where a little bit of the supreme being the ETERNAL (Brahman/PRAMATMA) was a part of each being in the world, and thus each </a:t>
            </a:r>
            <a:r>
              <a:rPr lang="en-US" b="0" i="0" u="none" strike="noStrike" baseline="0" dirty="0" smtClean="0"/>
              <a:t>soul/individual </a:t>
            </a:r>
            <a:r>
              <a:rPr lang="en-US" b="0" i="0" u="none" strike="noStrike" baseline="0" dirty="0"/>
              <a:t>(ATMAN) was </a:t>
            </a:r>
            <a:r>
              <a:rPr lang="en-US" b="0" i="0" u="none" strike="noStrike" baseline="0" dirty="0" smtClean="0"/>
              <a:t>part </a:t>
            </a:r>
            <a:r>
              <a:rPr lang="en-US" b="0" i="0" u="none" strike="noStrike" baseline="0" dirty="0"/>
              <a:t>of the eternal.  The purpose of life was </a:t>
            </a:r>
            <a:r>
              <a:rPr lang="en-US" b="0" i="0" u="none" strike="noStrike" baseline="0" dirty="0" smtClean="0"/>
              <a:t>to </a:t>
            </a:r>
            <a:r>
              <a:rPr lang="en-US" b="0" i="0" u="none" strike="noStrike" baseline="0" dirty="0"/>
              <a:t>reconcile the ATMAN, the individual, with the Supreme Being, the PARAMATMA.  This state of union of the ATMA with the PARAMATMA, was termed MOKHSA, and achieving Moksha would mean freedom from the endless </a:t>
            </a:r>
            <a:r>
              <a:rPr lang="en-US" b="0" i="0" u="none" strike="noStrike" baseline="0" dirty="0" smtClean="0"/>
              <a:t>cycle </a:t>
            </a:r>
            <a:r>
              <a:rPr lang="en-US" b="0" i="0" u="none" strike="noStrike" baseline="0" dirty="0"/>
              <a:t>of worldly existence, from KARMA or activities relating to the </a:t>
            </a:r>
            <a:r>
              <a:rPr lang="en-US" b="0" i="0" u="none" strike="noStrike" baseline="0" dirty="0" smtClean="0"/>
              <a:t>world</a:t>
            </a:r>
            <a:endParaRPr lang="en-US" b="0" i="0" u="none" strike="noStrike" baseline="0" dirty="0"/>
          </a:p>
          <a:p>
            <a:r>
              <a:rPr lang="en-US" b="0" i="0" u="none" strike="noStrike" baseline="0" dirty="0"/>
              <a:t>Possibly because settled life rather than constant wars now characterized their milieu, the Upanishadic </a:t>
            </a:r>
            <a:r>
              <a:rPr lang="en-US" b="0" i="0" u="none" strike="noStrike" baseline="0" dirty="0" smtClean="0"/>
              <a:t>philosophers  </a:t>
            </a:r>
            <a:r>
              <a:rPr lang="en-US" b="0" i="0" u="none" strike="noStrike" baseline="0" dirty="0"/>
              <a:t>highlighted the goal of MOKSHA, freedom from </a:t>
            </a:r>
            <a:r>
              <a:rPr lang="en-US" b="0" i="0" u="none" strike="noStrike" baseline="0" dirty="0" smtClean="0"/>
              <a:t>KARMA </a:t>
            </a:r>
            <a:r>
              <a:rPr lang="en-US" b="0" i="0" u="none" strike="noStrike" baseline="0" dirty="0"/>
              <a:t>or activities relating to the world -- and were evolving a much more abstract view of Supreme Being than one who helped them win </a:t>
            </a:r>
            <a:r>
              <a:rPr lang="en-US" b="0" i="0" u="none" strike="noStrike" baseline="0" dirty="0" smtClean="0"/>
              <a:t>battles </a:t>
            </a:r>
            <a:endParaRPr lang="en-US" b="0" i="0" u="none" strike="noStrike" baseline="0" dirty="0"/>
          </a:p>
          <a:p>
            <a:r>
              <a:rPr lang="en-US" b="0" i="0" u="none" strike="noStrike" baseline="0" dirty="0"/>
              <a:t>Of course not always reduce ideas to material circumstances, </a:t>
            </a:r>
            <a:r>
              <a:rPr lang="en-US" dirty="0" smtClean="0"/>
              <a:t>see for instance, the abstract, metaphysical thoughts clearly present in the “</a:t>
            </a:r>
            <a:r>
              <a:rPr lang="en-US" dirty="0" smtClean="0">
                <a:hlinkClick r:id="rId2"/>
              </a:rPr>
              <a:t>Creation Hymn</a:t>
            </a:r>
            <a:r>
              <a:rPr lang="en-US" dirty="0" smtClean="0"/>
              <a:t>”</a:t>
            </a:r>
            <a:endParaRPr lang="en-US" b="0" i="0" u="none" strike="noStrike" baseline="0" dirty="0"/>
          </a:p>
          <a:p>
            <a:r>
              <a:rPr lang="en-US" b="0" i="0" u="none" strike="noStrike" baseline="0" dirty="0" smtClean="0"/>
              <a:t>OTOH difficult NOT </a:t>
            </a:r>
            <a:r>
              <a:rPr lang="en-US" b="0" i="0" u="none" strike="noStrike" baseline="0" dirty="0"/>
              <a:t>to see the connection between material reality and </a:t>
            </a:r>
            <a:r>
              <a:rPr lang="en-US" b="0" i="0" u="none" strike="noStrike" baseline="0" dirty="0" smtClean="0"/>
              <a:t>ideas</a:t>
            </a:r>
          </a:p>
          <a:p>
            <a:r>
              <a:rPr lang="en-US" b="0" i="0" u="none" strike="noStrike" baseline="0" dirty="0" smtClean="0"/>
              <a:t>Abstract </a:t>
            </a:r>
            <a:r>
              <a:rPr lang="en-US" b="0" i="0" u="none" strike="noStrike" baseline="0" dirty="0"/>
              <a:t>ideas such as those of the Upanishads </a:t>
            </a:r>
            <a:r>
              <a:rPr lang="en-US" b="0" i="0" u="none" strike="noStrike" baseline="0" dirty="0" smtClean="0"/>
              <a:t>were not possible when there was daily </a:t>
            </a:r>
            <a:r>
              <a:rPr lang="en-US" b="0" i="0" u="none" strike="noStrike" baseline="0" dirty="0"/>
              <a:t>fight for </a:t>
            </a:r>
            <a:r>
              <a:rPr lang="en-US" b="0" i="0" u="none" strike="noStrike" baseline="0" dirty="0" smtClean="0"/>
              <a:t>economic survival (of early Vedic peoples), </a:t>
            </a:r>
            <a:r>
              <a:rPr lang="en-US" b="0" i="0" u="none" strike="noStrike" baseline="0" dirty="0"/>
              <a:t>when main occupation fighting etc</a:t>
            </a:r>
            <a:r>
              <a:rPr lang="en-US" b="0" i="0" u="none" strike="noStrike" baseline="0" dirty="0" smtClean="0"/>
              <a:t>.  Upanishadic ideas were the products of  </a:t>
            </a:r>
            <a:r>
              <a:rPr lang="en-US" b="0" i="0" u="none" strike="noStrike" baseline="0" dirty="0"/>
              <a:t>leisure, as well as </a:t>
            </a:r>
            <a:r>
              <a:rPr lang="en-US" b="0" i="0" u="none" strike="noStrike" baseline="0" dirty="0" smtClean="0"/>
              <a:t>a </a:t>
            </a:r>
            <a:r>
              <a:rPr lang="en-US" b="0" i="0" u="none" strike="noStrike" baseline="0" dirty="0"/>
              <a:t>context where </a:t>
            </a:r>
            <a:r>
              <a:rPr lang="en-US" b="0" i="0" u="none" strike="noStrike" baseline="0" dirty="0" smtClean="0"/>
              <a:t>KINGSHIP</a:t>
            </a:r>
            <a:r>
              <a:rPr lang="en-US" b="0" i="0" u="none" strike="noStrike" baseline="0" dirty="0"/>
              <a:t>, or STATE or TERRITORY or CASTE, </a:t>
            </a:r>
            <a:r>
              <a:rPr lang="en-US" b="0" i="0" u="none" strike="noStrike" baseline="0" dirty="0" smtClean="0"/>
              <a:t>existed, that they could then reject</a:t>
            </a:r>
            <a:endParaRPr lang="en-US" b="0" i="0" u="none" strike="noStrike" baseline="0" dirty="0"/>
          </a:p>
          <a:p>
            <a:endParaRPr lang="en-US" dirty="0"/>
          </a:p>
        </p:txBody>
      </p:sp>
    </p:spTree>
    <p:extLst>
      <p:ext uri="{BB962C8B-B14F-4D97-AF65-F5344CB8AC3E}">
        <p14:creationId xmlns:p14="http://schemas.microsoft.com/office/powerpoint/2010/main" val="3986990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Significance	</a:t>
            </a:r>
          </a:p>
        </p:txBody>
      </p:sp>
      <p:sp>
        <p:nvSpPr>
          <p:cNvPr id="3" name="Content Placeholder 2"/>
          <p:cNvSpPr>
            <a:spLocks noGrp="1"/>
          </p:cNvSpPr>
          <p:nvPr>
            <p:ph idx="1"/>
          </p:nvPr>
        </p:nvSpPr>
        <p:spPr/>
        <p:txBody>
          <a:bodyPr/>
          <a:lstStyle/>
          <a:p>
            <a:r>
              <a:rPr lang="en-US" dirty="0"/>
              <a:t>Much of what we know of as “Hinduism” (or Buddhism, </a:t>
            </a:r>
            <a:r>
              <a:rPr lang="en-US" dirty="0" smtClean="0"/>
              <a:t>Jainism</a:t>
            </a:r>
            <a:r>
              <a:rPr lang="en-US" dirty="0"/>
              <a:t>, and more) originates in this period</a:t>
            </a:r>
          </a:p>
          <a:p>
            <a:r>
              <a:rPr lang="en-US" dirty="0"/>
              <a:t>The start of ideas, practices, and institutions that comprised “classical” traditions of India</a:t>
            </a:r>
          </a:p>
          <a:p>
            <a:r>
              <a:rPr lang="en-US" dirty="0"/>
              <a:t>Known history of the evolution of states, empires etc. in Indian history emerges from this period</a:t>
            </a:r>
          </a:p>
          <a:p>
            <a:pPr marL="0" indent="0">
              <a:buNone/>
            </a:pPr>
            <a:endParaRPr lang="en-US" dirty="0"/>
          </a:p>
        </p:txBody>
      </p:sp>
    </p:spTree>
    <p:extLst>
      <p:ext uri="{BB962C8B-B14F-4D97-AF65-F5344CB8AC3E}">
        <p14:creationId xmlns:p14="http://schemas.microsoft.com/office/powerpoint/2010/main" val="764756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of the Arya	</a:t>
            </a:r>
          </a:p>
        </p:txBody>
      </p:sp>
      <p:sp>
        <p:nvSpPr>
          <p:cNvPr id="3" name="Content Placeholder 2"/>
          <p:cNvSpPr>
            <a:spLocks noGrp="1"/>
          </p:cNvSpPr>
          <p:nvPr>
            <p:ph idx="1"/>
          </p:nvPr>
        </p:nvSpPr>
        <p:spPr>
          <a:xfrm>
            <a:off x="838200" y="1463040"/>
            <a:ext cx="10515600" cy="5394960"/>
          </a:xfrm>
        </p:spPr>
        <p:txBody>
          <a:bodyPr>
            <a:normAutofit/>
          </a:bodyPr>
          <a:lstStyle/>
          <a:p>
            <a:r>
              <a:rPr lang="en-US" b="1" dirty="0"/>
              <a:t>WHO were they?  </a:t>
            </a:r>
            <a:r>
              <a:rPr lang="en-US" dirty="0"/>
              <a:t>Sanskrit speaking people who called themselves ARYA (the noble ones)</a:t>
            </a:r>
          </a:p>
          <a:p>
            <a:r>
              <a:rPr lang="en-US" b="1" dirty="0"/>
              <a:t>WHAT did they do? </a:t>
            </a:r>
            <a:r>
              <a:rPr lang="en-US" dirty="0"/>
              <a:t>Horse riding, cattle rearing, nomads, who later become </a:t>
            </a:r>
            <a:r>
              <a:rPr lang="en-US" dirty="0" smtClean="0"/>
              <a:t>agriculturalists </a:t>
            </a:r>
            <a:endParaRPr lang="en-US" dirty="0"/>
          </a:p>
          <a:p>
            <a:r>
              <a:rPr lang="en-US" b="1" dirty="0" smtClean="0"/>
              <a:t>WHERE did they come from</a:t>
            </a:r>
            <a:r>
              <a:rPr lang="en-US" dirty="0" smtClean="0"/>
              <a:t>? </a:t>
            </a:r>
            <a:r>
              <a:rPr lang="en-US" dirty="0">
                <a:hlinkClick r:id="rId2"/>
              </a:rPr>
              <a:t>From Central Asian steppes to South Asia (India)</a:t>
            </a:r>
            <a:r>
              <a:rPr lang="en-US" dirty="0"/>
              <a:t>, initially to the Indus Basin </a:t>
            </a:r>
            <a:r>
              <a:rPr lang="en-US" dirty="0" smtClean="0"/>
              <a:t>and later moved further east</a:t>
            </a:r>
            <a:endParaRPr lang="en-US" dirty="0"/>
          </a:p>
          <a:p>
            <a:r>
              <a:rPr lang="en-US" b="1" dirty="0"/>
              <a:t>WHY?  </a:t>
            </a:r>
            <a:r>
              <a:rPr lang="en-US" dirty="0"/>
              <a:t>Don’t really know, climate change perhaps?</a:t>
            </a:r>
          </a:p>
          <a:p>
            <a:r>
              <a:rPr lang="en-US" b="1" dirty="0"/>
              <a:t>WHEN?  </a:t>
            </a:r>
            <a:r>
              <a:rPr lang="en-US" dirty="0"/>
              <a:t>Migrations start ca. 1500 BCE, by 1000 BCE start moving eastwards, and by </a:t>
            </a:r>
            <a:r>
              <a:rPr lang="en-US" dirty="0">
                <a:hlinkClick r:id="rId3"/>
              </a:rPr>
              <a:t>600 BCE have states and proto-empires</a:t>
            </a:r>
            <a:endParaRPr lang="en-US" dirty="0"/>
          </a:p>
          <a:p>
            <a:r>
              <a:rPr lang="en-US" b="1" dirty="0"/>
              <a:t>HOW </a:t>
            </a:r>
            <a:r>
              <a:rPr lang="en-US" dirty="0"/>
              <a:t>do we know about them? Their hymns, the VEDAS, and a little, scanty, archeological evidence to back that up</a:t>
            </a:r>
          </a:p>
          <a:p>
            <a:pPr lvl="1"/>
            <a:r>
              <a:rPr lang="en-US" dirty="0"/>
              <a:t>FOUR VEDAS</a:t>
            </a:r>
            <a:r>
              <a:rPr lang="en-US" dirty="0">
                <a:hlinkClick r:id="rId4"/>
              </a:rPr>
              <a:t>: Rig Veda</a:t>
            </a:r>
            <a:r>
              <a:rPr lang="en-US" dirty="0"/>
              <a:t>, </a:t>
            </a:r>
            <a:r>
              <a:rPr lang="en-US" dirty="0" err="1">
                <a:hlinkClick r:id="rId5"/>
              </a:rPr>
              <a:t>Yajur</a:t>
            </a:r>
            <a:r>
              <a:rPr lang="en-US" dirty="0">
                <a:hlinkClick r:id="rId5"/>
              </a:rPr>
              <a:t> Veda</a:t>
            </a:r>
            <a:r>
              <a:rPr lang="en-US" dirty="0"/>
              <a:t>, </a:t>
            </a:r>
            <a:r>
              <a:rPr lang="en-US" dirty="0" err="1">
                <a:hlinkClick r:id="rId6"/>
              </a:rPr>
              <a:t>Sama</a:t>
            </a:r>
            <a:r>
              <a:rPr lang="en-US" dirty="0">
                <a:hlinkClick r:id="rId6"/>
              </a:rPr>
              <a:t> Veda</a:t>
            </a:r>
            <a:r>
              <a:rPr lang="en-US" dirty="0"/>
              <a:t>, </a:t>
            </a:r>
            <a:r>
              <a:rPr lang="en-US" dirty="0" err="1"/>
              <a:t>Atharva</a:t>
            </a:r>
            <a:r>
              <a:rPr lang="en-US" dirty="0"/>
              <a:t> Veda</a:t>
            </a:r>
          </a:p>
        </p:txBody>
      </p:sp>
    </p:spTree>
    <p:extLst>
      <p:ext uri="{BB962C8B-B14F-4D97-AF65-F5344CB8AC3E}">
        <p14:creationId xmlns:p14="http://schemas.microsoft.com/office/powerpoint/2010/main" val="379555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01782"/>
          </a:xfrm>
        </p:spPr>
        <p:txBody>
          <a:bodyPr/>
          <a:lstStyle/>
          <a:p>
            <a:r>
              <a:rPr lang="en-US" dirty="0"/>
              <a:t>Overview of Changes	</a:t>
            </a:r>
          </a:p>
        </p:txBody>
      </p:sp>
      <p:sp>
        <p:nvSpPr>
          <p:cNvPr id="3" name="Content Placeholder 2"/>
          <p:cNvSpPr>
            <a:spLocks noGrp="1"/>
          </p:cNvSpPr>
          <p:nvPr>
            <p:ph idx="1"/>
          </p:nvPr>
        </p:nvSpPr>
        <p:spPr>
          <a:xfrm>
            <a:off x="838200" y="1201782"/>
            <a:ext cx="10515600" cy="5532649"/>
          </a:xfrm>
        </p:spPr>
        <p:txBody>
          <a:bodyPr>
            <a:normAutofit/>
          </a:bodyPr>
          <a:lstStyle/>
          <a:p>
            <a:r>
              <a:rPr lang="en-US" dirty="0"/>
              <a:t>The EARLY, or RIG VEDIC, age (1500 to 1000 BCE, approximately)</a:t>
            </a:r>
          </a:p>
          <a:p>
            <a:r>
              <a:rPr lang="en-US" dirty="0"/>
              <a:t>The LATER VEDIC age (1000-600 BCE)</a:t>
            </a:r>
          </a:p>
          <a:p>
            <a:r>
              <a:rPr lang="en-US" b="0" i="0" u="none" strike="noStrike" baseline="0" dirty="0"/>
              <a:t>Between the two periods, they </a:t>
            </a:r>
            <a:r>
              <a:rPr lang="en-US" b="0" i="0" u="none" strike="noStrike" baseline="0" dirty="0">
                <a:hlinkClick r:id="rId2"/>
              </a:rPr>
              <a:t>moved from the plains of the Indus to Gangetic plain</a:t>
            </a:r>
            <a:r>
              <a:rPr lang="en-US" b="0" i="0" u="none" strike="noStrike" baseline="0" dirty="0"/>
              <a:t> and transformed themselves from: </a:t>
            </a:r>
            <a:endParaRPr lang="en-US" dirty="0"/>
          </a:p>
          <a:p>
            <a:pPr lvl="1"/>
            <a:r>
              <a:rPr lang="en-US" b="1" i="0" u="none" strike="noStrike" baseline="0" dirty="0"/>
              <a:t>pastoralists, cattle herders, to agriculturalists</a:t>
            </a:r>
          </a:p>
          <a:p>
            <a:pPr lvl="1"/>
            <a:r>
              <a:rPr lang="en-US" b="1" i="0" u="none" strike="noStrike" baseline="0" dirty="0"/>
              <a:t>from a semi-nomadic existence to a </a:t>
            </a:r>
            <a:r>
              <a:rPr lang="en-US" b="1" i="0" u="none" strike="noStrike" baseline="0" dirty="0" smtClean="0"/>
              <a:t>settled culture, </a:t>
            </a:r>
            <a:endParaRPr lang="en-US" dirty="0"/>
          </a:p>
          <a:p>
            <a:pPr lvl="1"/>
            <a:r>
              <a:rPr lang="en-US" b="1" i="0" u="none" strike="noStrike" baseline="0" dirty="0" smtClean="0"/>
              <a:t>political </a:t>
            </a:r>
            <a:r>
              <a:rPr lang="en-US" b="1" i="0" u="none" strike="noStrike" baseline="0" dirty="0"/>
              <a:t>organization changed</a:t>
            </a:r>
            <a:r>
              <a:rPr lang="en-US" b="1" i="0" u="none" strike="noStrike" dirty="0"/>
              <a:t> </a:t>
            </a:r>
            <a:r>
              <a:rPr lang="en-US" b="1" i="0" u="none" strike="noStrike" baseline="0" dirty="0"/>
              <a:t>from tribal lineages to states</a:t>
            </a:r>
            <a:endParaRPr lang="en-US" dirty="0"/>
          </a:p>
          <a:p>
            <a:pPr lvl="1"/>
            <a:r>
              <a:rPr lang="en-US" b="1" dirty="0" smtClean="0"/>
              <a:t>social </a:t>
            </a:r>
            <a:r>
              <a:rPr lang="en-US" b="1" dirty="0"/>
              <a:t>divisions from </a:t>
            </a:r>
            <a:r>
              <a:rPr lang="en-US" b="1" dirty="0" smtClean="0"/>
              <a:t>relatively</a:t>
            </a:r>
            <a:r>
              <a:rPr lang="en-US" b="1" i="0" u="none" strike="noStrike" baseline="0" dirty="0" smtClean="0"/>
              <a:t> </a:t>
            </a:r>
            <a:r>
              <a:rPr lang="en-US" b="1" i="0" u="none" strike="noStrike" baseline="0" dirty="0"/>
              <a:t>egalitarian </a:t>
            </a:r>
            <a:r>
              <a:rPr lang="en-US" b="1" i="0" u="none" strike="noStrike" baseline="0" dirty="0" smtClean="0"/>
              <a:t>relations </a:t>
            </a:r>
            <a:r>
              <a:rPr lang="en-US" b="1" i="0" u="none" strike="noStrike" baseline="0" dirty="0"/>
              <a:t>to a complex </a:t>
            </a:r>
            <a:r>
              <a:rPr lang="en-US" b="1" i="0" u="none" strike="noStrike" baseline="0" dirty="0" err="1" smtClean="0"/>
              <a:t>hierarchicy</a:t>
            </a:r>
            <a:r>
              <a:rPr lang="en-US" b="1" i="0" u="none" strike="noStrike" baseline="0" dirty="0" smtClean="0"/>
              <a:t>, </a:t>
            </a:r>
            <a:r>
              <a:rPr lang="en-US" b="1" i="0" u="none" strike="noStrike" baseline="0" dirty="0"/>
              <a:t>what we today call </a:t>
            </a:r>
            <a:r>
              <a:rPr lang="en-US" b="1" i="0" u="none" strike="noStrike" baseline="0" dirty="0" smtClean="0"/>
              <a:t>“caste,”</a:t>
            </a:r>
            <a:endParaRPr lang="en-US" dirty="0"/>
          </a:p>
          <a:p>
            <a:pPr lvl="1"/>
            <a:r>
              <a:rPr lang="en-US" b="1" i="0" u="none" strike="noStrike" baseline="0" dirty="0" smtClean="0"/>
              <a:t>religion changed from </a:t>
            </a:r>
            <a:r>
              <a:rPr lang="en-US" b="1" i="0" u="none" strike="noStrike" baseline="0" dirty="0"/>
              <a:t>simple animist and functional belief in the supernatural, to complex religious ideas about the Supreme Being and its relation to themselves and the world around them.</a:t>
            </a:r>
            <a:endParaRPr lang="en-US" dirty="0"/>
          </a:p>
        </p:txBody>
      </p:sp>
    </p:spTree>
    <p:extLst>
      <p:ext uri="{BB962C8B-B14F-4D97-AF65-F5344CB8AC3E}">
        <p14:creationId xmlns:p14="http://schemas.microsoft.com/office/powerpoint/2010/main" val="3452757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 Vedic (or early Vedic )Age</a:t>
            </a:r>
          </a:p>
        </p:txBody>
      </p:sp>
      <p:sp>
        <p:nvSpPr>
          <p:cNvPr id="3" name="Content Placeholder 2"/>
          <p:cNvSpPr>
            <a:spLocks noGrp="1"/>
          </p:cNvSpPr>
          <p:nvPr>
            <p:ph idx="1"/>
          </p:nvPr>
        </p:nvSpPr>
        <p:spPr>
          <a:xfrm>
            <a:off x="838200" y="1690688"/>
            <a:ext cx="10515600" cy="4486275"/>
          </a:xfrm>
        </p:spPr>
        <p:txBody>
          <a:bodyPr/>
          <a:lstStyle/>
          <a:p>
            <a:r>
              <a:rPr lang="en-US" dirty="0"/>
              <a:t>Rig Veda (RV) the oldest of the four Vedas, believed to have been completed by 1000 BCE</a:t>
            </a:r>
          </a:p>
          <a:p>
            <a:r>
              <a:rPr lang="en-US" dirty="0"/>
              <a:t>RV reveals a war-like </a:t>
            </a:r>
            <a:r>
              <a:rPr lang="en-US" dirty="0" smtClean="0"/>
              <a:t>people (</a:t>
            </a:r>
            <a:r>
              <a:rPr lang="en-US" dirty="0" smtClean="0">
                <a:hlinkClick r:id="rId2"/>
              </a:rPr>
              <a:t>see hymn to </a:t>
            </a:r>
            <a:r>
              <a:rPr lang="en-US" dirty="0" err="1" smtClean="0">
                <a:hlinkClick r:id="rId2"/>
              </a:rPr>
              <a:t>Indra</a:t>
            </a:r>
            <a:r>
              <a:rPr lang="en-US" dirty="0" smtClean="0"/>
              <a:t>), who ride </a:t>
            </a:r>
            <a:r>
              <a:rPr lang="en-US" dirty="0"/>
              <a:t>horses, herd cattle, have chariots, and defeat the indigenous people they encounter in India, whom they call DASA (servile ones)</a:t>
            </a:r>
          </a:p>
          <a:p>
            <a:r>
              <a:rPr lang="en-US" dirty="0"/>
              <a:t>Not know much about </a:t>
            </a:r>
            <a:r>
              <a:rPr lang="en-US" dirty="0" err="1"/>
              <a:t>Dasa</a:t>
            </a:r>
            <a:r>
              <a:rPr lang="en-US" dirty="0"/>
              <a:t>, like many conquered peoples, except</a:t>
            </a:r>
          </a:p>
          <a:p>
            <a:pPr lvl="1"/>
            <a:r>
              <a:rPr lang="en-US" dirty="0"/>
              <a:t>Dark colored</a:t>
            </a:r>
          </a:p>
          <a:p>
            <a:pPr lvl="1"/>
            <a:r>
              <a:rPr lang="en-US" dirty="0"/>
              <a:t>Lived a sedentary life, probably agriculturalists, and had FORTS (that Arya called upon their Gods to help them destroy)</a:t>
            </a:r>
          </a:p>
        </p:txBody>
      </p:sp>
    </p:spTree>
    <p:extLst>
      <p:ext uri="{BB962C8B-B14F-4D97-AF65-F5344CB8AC3E}">
        <p14:creationId xmlns:p14="http://schemas.microsoft.com/office/powerpoint/2010/main" val="465411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18902"/>
          </a:xfrm>
        </p:spPr>
        <p:txBody>
          <a:bodyPr>
            <a:normAutofit/>
          </a:bodyPr>
          <a:lstStyle/>
          <a:p>
            <a:r>
              <a:rPr lang="en-US" dirty="0"/>
              <a:t>Rig Vedic Economy, Polity, and Society</a:t>
            </a:r>
          </a:p>
        </p:txBody>
      </p:sp>
      <p:sp>
        <p:nvSpPr>
          <p:cNvPr id="3" name="Content Placeholder 2"/>
          <p:cNvSpPr>
            <a:spLocks noGrp="1"/>
          </p:cNvSpPr>
          <p:nvPr>
            <p:ph idx="1"/>
          </p:nvPr>
        </p:nvSpPr>
        <p:spPr>
          <a:xfrm>
            <a:off x="838200" y="1018903"/>
            <a:ext cx="10515600" cy="5839097"/>
          </a:xfrm>
        </p:spPr>
        <p:txBody>
          <a:bodyPr>
            <a:normAutofit fontScale="92500" lnSpcReduction="10000"/>
          </a:bodyPr>
          <a:lstStyle/>
          <a:p>
            <a:r>
              <a:rPr lang="en-US" dirty="0"/>
              <a:t>Wealth in cattle, war for cattle</a:t>
            </a:r>
          </a:p>
          <a:p>
            <a:pPr lvl="1"/>
            <a:r>
              <a:rPr lang="en-US" b="0" i="0" u="none" strike="noStrike" baseline="0" dirty="0"/>
              <a:t>GAVISTHI, in Sanskrit means "search for cows," in Vedic texts also meant "to fight," indicating that cattle was an important source of wealth and conflict </a:t>
            </a:r>
            <a:endParaRPr lang="en-US" dirty="0"/>
          </a:p>
          <a:p>
            <a:pPr lvl="1"/>
            <a:r>
              <a:rPr lang="en-US" dirty="0"/>
              <a:t>Little surplus</a:t>
            </a:r>
          </a:p>
          <a:p>
            <a:r>
              <a:rPr lang="en-US" dirty="0"/>
              <a:t>Lineage groups </a:t>
            </a:r>
            <a:r>
              <a:rPr lang="en-US" b="0" i="0" u="none" strike="noStrike" baseline="0" dirty="0"/>
              <a:t>tracing descent from a common or mythical ancestor we</a:t>
            </a:r>
            <a:r>
              <a:rPr lang="en-US" dirty="0"/>
              <a:t>re important</a:t>
            </a:r>
          </a:p>
          <a:p>
            <a:r>
              <a:rPr lang="en-US" dirty="0"/>
              <a:t>Tribal councils (</a:t>
            </a:r>
            <a:r>
              <a:rPr lang="en-US" i="1" dirty="0"/>
              <a:t>Sabha</a:t>
            </a:r>
            <a:r>
              <a:rPr lang="en-US" dirty="0"/>
              <a:t>, </a:t>
            </a:r>
            <a:r>
              <a:rPr lang="en-US" i="1" dirty="0" err="1"/>
              <a:t>Samiti</a:t>
            </a:r>
            <a:r>
              <a:rPr lang="en-US" dirty="0"/>
              <a:t>) </a:t>
            </a:r>
            <a:r>
              <a:rPr lang="en-US" dirty="0" smtClean="0"/>
              <a:t>made </a:t>
            </a:r>
            <a:r>
              <a:rPr lang="en-US" dirty="0"/>
              <a:t>decisions for lineage groups and </a:t>
            </a:r>
            <a:r>
              <a:rPr lang="en-US" b="0" i="0" u="none" strike="noStrike" baseline="0" dirty="0"/>
              <a:t>probably elected the most able to lead them into battle</a:t>
            </a:r>
          </a:p>
          <a:p>
            <a:pPr lvl="1"/>
            <a:r>
              <a:rPr lang="en-US" b="0" i="0" u="none" strike="noStrike" baseline="0" dirty="0"/>
              <a:t>Battle not just with DASAS but also frequently with each other, for cattle, or other resources </a:t>
            </a:r>
          </a:p>
          <a:p>
            <a:r>
              <a:rPr lang="en-US" b="0" i="0" u="none" strike="noStrike" baseline="0" dirty="0"/>
              <a:t>Came with some social divisions, ordinary people, the VIS, some specialized  warriors (KSHATRIYA) from whom the ruler was selected... There were also Brahmins (priests),</a:t>
            </a:r>
            <a:r>
              <a:rPr lang="en-US" b="0" i="0" u="none" strike="noStrike" dirty="0"/>
              <a:t> but none hereditary</a:t>
            </a:r>
            <a:endParaRPr lang="en-US" dirty="0"/>
          </a:p>
          <a:p>
            <a:r>
              <a:rPr lang="en-US" dirty="0"/>
              <a:t>Jana (the people) is the most important category</a:t>
            </a:r>
          </a:p>
          <a:p>
            <a:r>
              <a:rPr lang="en-US" b="1" dirty="0"/>
              <a:t>Varna</a:t>
            </a:r>
            <a:r>
              <a:rPr lang="en-US" dirty="0"/>
              <a:t> refers to a distinction primarily between ARYA and DASA</a:t>
            </a:r>
          </a:p>
        </p:txBody>
      </p:sp>
    </p:spTree>
    <p:extLst>
      <p:ext uri="{BB962C8B-B14F-4D97-AF65-F5344CB8AC3E}">
        <p14:creationId xmlns:p14="http://schemas.microsoft.com/office/powerpoint/2010/main" val="3797221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Religion in the </a:t>
            </a:r>
            <a:r>
              <a:rPr lang="en-US" dirty="0">
                <a:hlinkClick r:id="rId2"/>
              </a:rPr>
              <a:t>Rig Veda</a:t>
            </a:r>
            <a:endParaRPr lang="en-US" dirty="0"/>
          </a:p>
        </p:txBody>
      </p:sp>
      <p:sp>
        <p:nvSpPr>
          <p:cNvPr id="3" name="Content Placeholder 2"/>
          <p:cNvSpPr>
            <a:spLocks noGrp="1"/>
          </p:cNvSpPr>
          <p:nvPr>
            <p:ph idx="1"/>
          </p:nvPr>
        </p:nvSpPr>
        <p:spPr>
          <a:xfrm>
            <a:off x="838200" y="1464129"/>
            <a:ext cx="10515600" cy="4712834"/>
          </a:xfrm>
        </p:spPr>
        <p:txBody>
          <a:bodyPr>
            <a:normAutofit fontScale="92500" lnSpcReduction="10000"/>
          </a:bodyPr>
          <a:lstStyle/>
          <a:p>
            <a:r>
              <a:rPr lang="en-US" b="0" i="0" u="none" strike="noStrike" baseline="0" dirty="0"/>
              <a:t>Simple ideas</a:t>
            </a:r>
          </a:p>
          <a:p>
            <a:r>
              <a:rPr lang="en-US" dirty="0"/>
              <a:t>I</a:t>
            </a:r>
            <a:r>
              <a:rPr lang="en-US" b="0" i="0" u="none" strike="noStrike" baseline="0" dirty="0"/>
              <a:t>nvoke the help of warrior god INDRA to fight and vanquish enemies</a:t>
            </a:r>
          </a:p>
          <a:p>
            <a:r>
              <a:rPr lang="en-US" b="0" i="0" u="none" strike="noStrike" baseline="0" dirty="0"/>
              <a:t>AGNI fire god, important for survival, and perhaps because already using fire to burn forests and cultivate</a:t>
            </a:r>
          </a:p>
          <a:p>
            <a:r>
              <a:rPr lang="en-US" b="0" i="0" u="none" strike="noStrike" baseline="0" dirty="0"/>
              <a:t>SOMA, god of intoxication, very important to relax after a hard days fighting or cow punching!!  </a:t>
            </a:r>
          </a:p>
          <a:p>
            <a:r>
              <a:rPr lang="en-US" b="0" i="0" u="none" strike="noStrike" baseline="0" dirty="0"/>
              <a:t>SACRIFICE very important, to obtain goodwill of Gods</a:t>
            </a:r>
          </a:p>
          <a:p>
            <a:r>
              <a:rPr lang="en-US" dirty="0"/>
              <a:t>Knowledge of and control </a:t>
            </a:r>
            <a:r>
              <a:rPr lang="en-US" b="0" i="0" u="none" strike="noStrike" baseline="0" dirty="0"/>
              <a:t>over sacrifice gave specialist </a:t>
            </a:r>
            <a:r>
              <a:rPr lang="en-US" b="0" i="0" u="none" strike="noStrike" baseline="0" dirty="0" smtClean="0"/>
              <a:t>priest, </a:t>
            </a:r>
            <a:r>
              <a:rPr lang="en-US" b="0" i="0" u="none" strike="noStrike" baseline="0" dirty="0"/>
              <a:t>Brahmin, great powers</a:t>
            </a:r>
          </a:p>
          <a:p>
            <a:r>
              <a:rPr lang="en-US" b="0" i="0" u="none" strike="noStrike" baseline="0" dirty="0"/>
              <a:t>Over time, important to note that </a:t>
            </a:r>
            <a:r>
              <a:rPr lang="en-US" dirty="0"/>
              <a:t>sacrifices become very elaborate</a:t>
            </a:r>
            <a:endParaRPr lang="en-US" b="0" i="0" u="none" strike="noStrike" baseline="0" dirty="0"/>
          </a:p>
          <a:p>
            <a:pPr lvl="1"/>
            <a:r>
              <a:rPr lang="en-US" b="0" i="0" u="none" strike="noStrike" baseline="0" dirty="0"/>
              <a:t>Presided over by AGNI, fire and required huge amounts of wood, could well involve burning of forests.</a:t>
            </a:r>
          </a:p>
          <a:p>
            <a:endParaRPr lang="en-US" dirty="0"/>
          </a:p>
        </p:txBody>
      </p:sp>
    </p:spTree>
    <p:extLst>
      <p:ext uri="{BB962C8B-B14F-4D97-AF65-F5344CB8AC3E}">
        <p14:creationId xmlns:p14="http://schemas.microsoft.com/office/powerpoint/2010/main" val="1075387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Transitions by end of RV</a:t>
            </a:r>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r>
              <a:rPr lang="en-US" dirty="0"/>
              <a:t>Move east</a:t>
            </a:r>
          </a:p>
          <a:p>
            <a:r>
              <a:rPr lang="en-US" dirty="0" smtClean="0"/>
              <a:t>Start of Agriculture</a:t>
            </a:r>
            <a:endParaRPr lang="en-US" dirty="0"/>
          </a:p>
          <a:p>
            <a:r>
              <a:rPr lang="en-US" dirty="0" smtClean="0"/>
              <a:t>Discovery of Iron</a:t>
            </a:r>
            <a:endParaRPr lang="en-US" dirty="0"/>
          </a:p>
          <a:p>
            <a:pPr lvl="1"/>
            <a:r>
              <a:rPr lang="en-US" dirty="0" smtClean="0"/>
              <a:t>Lead to creation of greater economic surplus</a:t>
            </a:r>
            <a:endParaRPr lang="en-US" dirty="0"/>
          </a:p>
          <a:p>
            <a:r>
              <a:rPr lang="en-US" dirty="0" smtClean="0"/>
              <a:t>Rudimentary </a:t>
            </a:r>
            <a:r>
              <a:rPr lang="en-US" dirty="0"/>
              <a:t>urbanization</a:t>
            </a:r>
          </a:p>
          <a:p>
            <a:pPr lvl="1"/>
            <a:r>
              <a:rPr lang="en-US" dirty="0"/>
              <a:t>LATE Rig Vedic era associated with </a:t>
            </a:r>
            <a:r>
              <a:rPr lang="en-US" dirty="0">
                <a:hlinkClick r:id="rId2"/>
              </a:rPr>
              <a:t>PAINTED GRAY WARE</a:t>
            </a:r>
            <a:r>
              <a:rPr lang="en-US" dirty="0"/>
              <a:t> (</a:t>
            </a:r>
            <a:r>
              <a:rPr lang="en-US" dirty="0">
                <a:hlinkClick r:id="rId3"/>
              </a:rPr>
              <a:t>PGW</a:t>
            </a:r>
            <a:r>
              <a:rPr lang="en-US" dirty="0"/>
              <a:t>)</a:t>
            </a:r>
          </a:p>
          <a:p>
            <a:r>
              <a:rPr lang="en-US" dirty="0" smtClean="0">
                <a:hlinkClick r:id="rId4"/>
              </a:rPr>
              <a:t>Emergence of Kingdoms</a:t>
            </a:r>
            <a:endParaRPr lang="en-US" dirty="0"/>
          </a:p>
          <a:p>
            <a:pPr lvl="1"/>
            <a:r>
              <a:rPr lang="en-US" dirty="0" smtClean="0"/>
              <a:t>Importance of Territory</a:t>
            </a:r>
            <a:r>
              <a:rPr lang="en-US" dirty="0"/>
              <a:t>, </a:t>
            </a:r>
            <a:r>
              <a:rPr lang="en-US" dirty="0" smtClean="0"/>
              <a:t>see the </a:t>
            </a:r>
            <a:r>
              <a:rPr lang="en-US" dirty="0" err="1" smtClean="0"/>
              <a:t>Aswamedha</a:t>
            </a:r>
            <a:r>
              <a:rPr lang="en-US" dirty="0" smtClean="0"/>
              <a:t> (horse sacrifice) in the </a:t>
            </a:r>
            <a:r>
              <a:rPr lang="en-US" i="1" dirty="0" smtClean="0"/>
              <a:t>Mahabharata</a:t>
            </a:r>
            <a:endParaRPr lang="en-US" i="1" dirty="0"/>
          </a:p>
          <a:p>
            <a:r>
              <a:rPr lang="en-US" dirty="0"/>
              <a:t>More complex society </a:t>
            </a:r>
            <a:r>
              <a:rPr lang="en-US" dirty="0" err="1">
                <a:hlinkClick r:id="rId5"/>
              </a:rPr>
              <a:t>Purusa</a:t>
            </a:r>
            <a:r>
              <a:rPr lang="en-US" dirty="0">
                <a:hlinkClick r:id="rId5"/>
              </a:rPr>
              <a:t> Hymn</a:t>
            </a:r>
            <a:endParaRPr lang="en-US" dirty="0"/>
          </a:p>
          <a:p>
            <a:r>
              <a:rPr lang="en-US" dirty="0"/>
              <a:t>More abstract religious, philosophical ideas</a:t>
            </a:r>
          </a:p>
          <a:p>
            <a:pPr lvl="1"/>
            <a:r>
              <a:rPr lang="en-US" dirty="0"/>
              <a:t>UPANISHADS</a:t>
            </a:r>
          </a:p>
          <a:p>
            <a:endParaRPr lang="en-US" dirty="0"/>
          </a:p>
        </p:txBody>
      </p:sp>
    </p:spTree>
    <p:extLst>
      <p:ext uri="{BB962C8B-B14F-4D97-AF65-F5344CB8AC3E}">
        <p14:creationId xmlns:p14="http://schemas.microsoft.com/office/powerpoint/2010/main" val="2169434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Eastward Movement</a:t>
            </a:r>
            <a:endParaRPr lang="en-US" dirty="0"/>
          </a:p>
        </p:txBody>
      </p:sp>
      <p:sp>
        <p:nvSpPr>
          <p:cNvPr id="3" name="Content Placeholder 2"/>
          <p:cNvSpPr>
            <a:spLocks noGrp="1"/>
          </p:cNvSpPr>
          <p:nvPr>
            <p:ph idx="1"/>
          </p:nvPr>
        </p:nvSpPr>
        <p:spPr>
          <a:xfrm>
            <a:off x="838200" y="1825625"/>
            <a:ext cx="10515600" cy="4566862"/>
          </a:xfrm>
        </p:spPr>
        <p:txBody>
          <a:bodyPr>
            <a:normAutofit lnSpcReduction="10000"/>
          </a:bodyPr>
          <a:lstStyle/>
          <a:p>
            <a:r>
              <a:rPr lang="en-US" b="0" i="0" u="none" strike="noStrike" baseline="0" dirty="0" smtClean="0"/>
              <a:t>May have been due </a:t>
            </a:r>
            <a:r>
              <a:rPr lang="en-US" b="0" i="0" u="none" strike="noStrike" baseline="0" dirty="0"/>
              <a:t>to climatic change </a:t>
            </a:r>
            <a:endParaRPr lang="en-US" b="0" i="0" u="none" strike="noStrike" baseline="0" dirty="0" smtClean="0"/>
          </a:p>
          <a:p>
            <a:pPr lvl="1"/>
            <a:r>
              <a:rPr lang="en-US" dirty="0"/>
              <a:t>decline in rainfall after 1000BCE could have facilitated </a:t>
            </a:r>
            <a:r>
              <a:rPr lang="en-US" dirty="0" err="1"/>
              <a:t>Aryas</a:t>
            </a:r>
            <a:r>
              <a:rPr lang="en-US" dirty="0"/>
              <a:t>’ efforts at clearing the forests of the Indo-Gangetic plain in their eastward expansion</a:t>
            </a:r>
          </a:p>
          <a:p>
            <a:r>
              <a:rPr lang="en-US" b="0" i="0" u="none" strike="noStrike" baseline="0" dirty="0" smtClean="0"/>
              <a:t>last </a:t>
            </a:r>
            <a:r>
              <a:rPr lang="en-US" b="0" i="0" u="none" strike="noStrike" baseline="0" dirty="0"/>
              <a:t>books of </a:t>
            </a:r>
            <a:r>
              <a:rPr lang="en-US" b="0" i="0" u="none" strike="noStrike" baseline="0" dirty="0" smtClean="0"/>
              <a:t>the </a:t>
            </a:r>
            <a:r>
              <a:rPr lang="en-US" b="0" i="0" u="none" strike="noStrike" baseline="0" dirty="0"/>
              <a:t>RV dated around </a:t>
            </a:r>
            <a:r>
              <a:rPr lang="en-US" b="0" i="0" u="none" strike="noStrike" baseline="0" dirty="0" smtClean="0"/>
              <a:t>1000BCE, indicate that Vedic</a:t>
            </a:r>
            <a:r>
              <a:rPr lang="en-US" b="0" i="0" u="none" strike="noStrike" dirty="0" smtClean="0"/>
              <a:t> obtained use of </a:t>
            </a:r>
            <a:r>
              <a:rPr lang="en-US" b="0" i="0" u="none" strike="noStrike" baseline="0" dirty="0" smtClean="0"/>
              <a:t>iron, </a:t>
            </a:r>
            <a:r>
              <a:rPr lang="en-US" b="0" i="0" u="none" strike="noStrike" baseline="0" dirty="0"/>
              <a:t>essential to clear </a:t>
            </a:r>
            <a:r>
              <a:rPr lang="en-US" b="0" i="0" u="none" strike="noStrike" baseline="0" dirty="0" smtClean="0"/>
              <a:t>the </a:t>
            </a:r>
            <a:r>
              <a:rPr lang="en-US" b="0" i="0" u="none" strike="noStrike" baseline="0" dirty="0"/>
              <a:t>thick </a:t>
            </a:r>
            <a:r>
              <a:rPr lang="en-US" b="0" i="0" u="none" strike="noStrike" baseline="0" dirty="0" smtClean="0"/>
              <a:t>forests</a:t>
            </a:r>
          </a:p>
          <a:p>
            <a:r>
              <a:rPr lang="en-US" b="0" i="0" u="none" strike="noStrike" baseline="0" dirty="0" smtClean="0"/>
              <a:t>possibly </a:t>
            </a:r>
            <a:r>
              <a:rPr lang="en-US" b="0" i="0" u="none" strike="noStrike" baseline="0" dirty="0" smtClean="0">
                <a:hlinkClick r:id="rId2"/>
              </a:rPr>
              <a:t>a </a:t>
            </a:r>
            <a:r>
              <a:rPr lang="en-US" b="0" i="0" u="none" strike="noStrike" baseline="0" dirty="0">
                <a:hlinkClick r:id="rId2"/>
              </a:rPr>
              <a:t>combination </a:t>
            </a:r>
            <a:r>
              <a:rPr lang="en-US" dirty="0" smtClean="0">
                <a:hlinkClick r:id="rId2"/>
              </a:rPr>
              <a:t>of</a:t>
            </a:r>
            <a:r>
              <a:rPr lang="en-US" b="0" i="0" u="none" strike="noStrike" baseline="0" dirty="0" smtClean="0">
                <a:hlinkClick r:id="rId2"/>
              </a:rPr>
              <a:t> </a:t>
            </a:r>
            <a:r>
              <a:rPr lang="en-US" b="0" i="0" u="none" strike="noStrike" baseline="0" dirty="0">
                <a:hlinkClick r:id="rId2"/>
              </a:rPr>
              <a:t>iron and </a:t>
            </a:r>
            <a:r>
              <a:rPr lang="en-US" b="0" i="0" u="none" strike="noStrike" baseline="0" dirty="0" smtClean="0">
                <a:hlinkClick r:id="rId2"/>
              </a:rPr>
              <a:t>fire used </a:t>
            </a:r>
            <a:r>
              <a:rPr lang="en-US" b="0" i="0" u="none" strike="noStrike" baseline="0" dirty="0">
                <a:hlinkClick r:id="rId2"/>
              </a:rPr>
              <a:t>to clear the </a:t>
            </a:r>
            <a:r>
              <a:rPr lang="en-US" b="0" i="0" u="none" strike="noStrike" baseline="0" dirty="0" smtClean="0">
                <a:hlinkClick r:id="rId2"/>
              </a:rPr>
              <a:t>forests</a:t>
            </a:r>
            <a:endParaRPr lang="en-US" b="0" i="0" u="none" strike="noStrike" baseline="0" dirty="0" smtClean="0"/>
          </a:p>
          <a:p>
            <a:r>
              <a:rPr lang="en-US" dirty="0" smtClean="0"/>
              <a:t>Iron tipped ploughshare also critical for agriculture in the thicker, more clayey, soil of the Gangetic plain (as opposed to lighter, sandier</a:t>
            </a:r>
            <a:r>
              <a:rPr lang="en-US" b="0" i="0" u="none" strike="noStrike" baseline="0" dirty="0" smtClean="0"/>
              <a:t>, soil</a:t>
            </a:r>
            <a:r>
              <a:rPr lang="en-US" b="0" i="0" u="none" strike="noStrike" dirty="0" smtClean="0"/>
              <a:t> of Indus basin)</a:t>
            </a:r>
          </a:p>
          <a:p>
            <a:r>
              <a:rPr lang="en-US" dirty="0" smtClean="0"/>
              <a:t>The movement has an obvious impact on the economic, but also the political, social, and cultural framework of Vedic society</a:t>
            </a:r>
            <a:endParaRPr lang="en-US" dirty="0"/>
          </a:p>
        </p:txBody>
      </p:sp>
    </p:spTree>
    <p:extLst>
      <p:ext uri="{BB962C8B-B14F-4D97-AF65-F5344CB8AC3E}">
        <p14:creationId xmlns:p14="http://schemas.microsoft.com/office/powerpoint/2010/main" val="2518016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1830</Words>
  <Application>Microsoft Office PowerPoint</Application>
  <PresentationFormat>Widescreen</PresentationFormat>
  <Paragraphs>106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The Vedic Age</vt:lpstr>
      <vt:lpstr>Significance </vt:lpstr>
      <vt:lpstr>Coming of the Arya </vt:lpstr>
      <vt:lpstr>Overview of Changes </vt:lpstr>
      <vt:lpstr>Rig Vedic (or early Vedic )Age</vt:lpstr>
      <vt:lpstr>Rig Vedic Economy, Polity, and Society</vt:lpstr>
      <vt:lpstr>Religion in the Rig Veda</vt:lpstr>
      <vt:lpstr>Transitions by end of RV</vt:lpstr>
      <vt:lpstr>Eastward Movement</vt:lpstr>
      <vt:lpstr>Indigenous Roots of Agriculture</vt:lpstr>
      <vt:lpstr>Economy and Society</vt:lpstr>
      <vt:lpstr>Economy and Politics</vt:lpstr>
      <vt:lpstr>Upanishads: Metaphysics and (as?) Resistance</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Vedic Age</dc:title>
  <dc:creator>Sanjay Joshi</dc:creator>
  <cp:lastModifiedBy>Sanjay Joshi</cp:lastModifiedBy>
  <cp:revision>38</cp:revision>
  <dcterms:created xsi:type="dcterms:W3CDTF">2018-09-06T22:16:13Z</dcterms:created>
  <dcterms:modified xsi:type="dcterms:W3CDTF">2022-09-15T16:15:24Z</dcterms:modified>
</cp:coreProperties>
</file>