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0CF5-6519-491F-B35E-D682466D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EBFB4-A0FA-43ED-AEB6-B57F2EFC1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CA29-9556-41EE-8A80-75D8DCFA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53BC-8D5A-4EE6-8709-087D1906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8F59-4503-4499-9158-C574E2E5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C340-0A67-422F-A914-ACC43E6B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F8609-B9C2-4DC3-B4AB-2925FEEA6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A5D4-A5E1-4854-B6C9-CFA44F59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7C4C-B5DA-4E57-9ADC-75CD5996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29ED-8A81-4F6D-8163-9CDAB518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ED4C4-34AA-4CD9-88DF-2AD7F4EFE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C1EA7-816F-45A8-9E8B-34719A54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27BE-083E-4CAB-A65D-66A67D68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6B55-FA86-438E-B32D-C4C11549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DCCD9-0D02-4E32-A6B1-B6A112E5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73DB-F59D-44F7-923F-18B9980D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D1DB-D5EE-4A6B-A865-352FFC525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4B89-4AA7-4F03-8549-5224D2F6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4C6AD-0175-4AA3-B641-FF0D1BDB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8B430-0F8D-49EB-963C-6053B32A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A13E-ECCE-427C-8883-9BA311B2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B7BB7-42C6-48CC-B4DB-C1318F54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EEFA-6B9E-4006-B4C4-15270797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7AE5-FAF2-4A4C-AC87-40A93DF4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76D7-D072-49D4-9609-93623F59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C3E8-50A0-40AA-9B5F-411CC477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E9A2-643C-48FA-B21F-DD4734E6C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30F13-8F40-4205-B6DE-C6A6033A8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05CE6-91DA-4C9A-8642-3B56A4D3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BC9F1-57F3-4ABA-9473-228D2465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CBEC1-BE6C-470D-8859-8B519B77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BD19-1CBF-4C61-ACF4-38233C70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0B2A6-A14C-48F7-8420-8D3313CE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B17D9-CA4E-4091-9C73-3AD9A455F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7CD42-E1BE-4975-B589-EB118D62E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2278C-C4F9-4305-994D-3EC94B45D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9AA86-90D9-46EF-B36F-719C13DF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07DD1-30BF-4BDB-AE95-E306E5E5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13DB8-0732-486D-978A-864F6709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5859-9896-480A-A0D9-4CE447D9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DD938-F2D9-4B84-8F9B-BC25F80A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D93AC-AC35-4017-A57B-BF3C7C67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EEF0E-BE2B-46D1-A7F2-6C73D221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4278A-9AD6-435C-BEFA-4348E797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EF94B-5F10-4914-9C66-A5C78106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E361E-B5F9-4A37-BABF-70665F63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CB89-55F4-42B9-8FA1-F7581546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8968-D949-4253-BC7B-4C02A495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81946-3B52-499F-958F-A4071EA6F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98D3-69A7-4B0B-95C4-0F5E2F51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61BC0-05B0-4F26-B4C8-933B1160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F8F07-5601-4F86-BDCE-1F699349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F70E-DEF2-4D98-A2A5-DBF59962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3B0BC-A04C-4B7C-8F29-C17C3159C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3D827-90B4-4304-99C3-3A46AEAC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A1BD-3007-4BE8-92FF-A2F20994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F70B8-1711-42E0-92A0-5BAEE281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84E05-AD9C-4143-A396-9FC56837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651FC-7F46-4A96-B467-7460A77E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CF3C5-D5D0-432F-B0E3-594D17DE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17D2-265D-4566-B453-55EB55BA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BD3B-70CB-4D16-A088-6BE1BD12668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C3B3-5BF9-489D-A15D-EB457EAA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1CA3-5AE0-4567-9489-395346335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F0BD-173E-4DBE-9086-D209F4C3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4115-B51B-46EF-AA73-5E8BEE900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Trinidad:  Brief Historical 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2729C-9F78-4D41-8C7E-6879A0F3B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8942D-9BE9-480C-82C1-5BC4024F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Trinidad and Tobago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B93D7-1599-40FA-AFAB-ECC8D0DBB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Caribbean islands just off the </a:t>
            </a:r>
            <a:r>
              <a:rPr lang="en-US" dirty="0" err="1"/>
              <a:t>Venezualan</a:t>
            </a:r>
            <a:r>
              <a:rPr lang="en-US" dirty="0"/>
              <a:t> coast</a:t>
            </a:r>
          </a:p>
          <a:p>
            <a:r>
              <a:rPr lang="en-US" dirty="0"/>
              <a:t>Indigenous populations of Trinidad and Tobago included , Arawak speaking and some Carib speaking groups</a:t>
            </a:r>
          </a:p>
          <a:p>
            <a:r>
              <a:rPr lang="en-US" dirty="0"/>
              <a:t>Claimed by Columbus for the Spanish empire  in 1498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21EF83-C157-4264-806A-B530C1E24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8537" y="3535155"/>
            <a:ext cx="2530309" cy="2093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05E02-4D73-4BF7-8E24-C2DFF7B64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018" y="4145712"/>
            <a:ext cx="284098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8DC004-BA61-44E8-8452-9B1904D1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Planation and Empires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EEF7B9-F3AE-4196-B4BB-CEF8FD8C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61991" cy="4351338"/>
          </a:xfrm>
        </p:spPr>
        <p:txBody>
          <a:bodyPr/>
          <a:lstStyle/>
          <a:p>
            <a:r>
              <a:rPr lang="en-US" dirty="0"/>
              <a:t>Spanish empire, but not become a plantation economy till late 18th C</a:t>
            </a:r>
          </a:p>
          <a:p>
            <a:r>
              <a:rPr lang="en-US" dirty="0"/>
              <a:t>Like the rest of the islands, sugar cane was the major plantation crop.  Coffee added much later</a:t>
            </a:r>
          </a:p>
          <a:p>
            <a:r>
              <a:rPr lang="en-US" dirty="0"/>
              <a:t>In the early 19th C Trinidad and Tobago ceded to Britain as a result of imperial wars and negotiations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5906987-1B54-4087-80BE-9F15A7FAA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6458" y="1501053"/>
            <a:ext cx="3699801" cy="2484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4C9E2D-F9A1-4029-A5B3-97BD6100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17" y="4177997"/>
            <a:ext cx="3304347" cy="18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A194-DD4C-4F4C-9823-9AE0B185158B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Indian Indentured Labor and ethnic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0AAB-BA63-44FC-80B0-FDEA16E0E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200775" cy="5032375"/>
          </a:xfrm>
        </p:spPr>
        <p:txBody>
          <a:bodyPr>
            <a:normAutofit/>
          </a:bodyPr>
          <a:lstStyle/>
          <a:p>
            <a:r>
              <a:rPr lang="en-US" dirty="0"/>
              <a:t>In 1833 slave trade was abolished within British Empire</a:t>
            </a:r>
          </a:p>
          <a:p>
            <a:r>
              <a:rPr lang="en-US" dirty="0"/>
              <a:t>Labor still required for sugar cultivation though</a:t>
            </a:r>
          </a:p>
          <a:p>
            <a:r>
              <a:rPr lang="en-US" dirty="0"/>
              <a:t>Starting 1845 came indentured labor (fixed contracts, highly exploitative) from India – then a British colony</a:t>
            </a:r>
          </a:p>
          <a:p>
            <a:r>
              <a:rPr lang="en-US" dirty="0"/>
              <a:t>Today Trinidad’s population has 35.4% of South Asian descent, 34.2% of African descent, 23.0% mixed races, and 8.4% of other ethnic groups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BC7CD-7AD8-41C0-AADC-A74838651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1947227"/>
            <a:ext cx="4743450" cy="2490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56354-EAD7-4359-9512-F74F6C777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4646452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2FA2-ABF5-45A6-BBC2-6D7BFB4232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Sugar to 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D01D-E46C-4858-8774-555CCD182D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Oil first discovered 1857</a:t>
            </a:r>
          </a:p>
          <a:p>
            <a:r>
              <a:rPr lang="en-US" dirty="0"/>
              <a:t>Serious oil drilling  by the early 20th C</a:t>
            </a:r>
          </a:p>
          <a:p>
            <a:r>
              <a:rPr lang="en-US" dirty="0"/>
              <a:t>Today Trinidad and Tobago remail a small but not insignificant exporter of oil to the regional and global economy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C1E8F-4B07-4BE4-A92C-5D0F934EB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440" y="1990725"/>
            <a:ext cx="2671497" cy="2001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CC1E0-588F-433A-9CD5-C3B7A879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57" y="3695700"/>
            <a:ext cx="3659640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42A0-1A9D-4550-9584-66231CE0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7100-381A-4166-BBD2-53ECE21DC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Governed as a Crown colony, with a Governor and (from 1831) a legislative council consisting of top officials and so-called unofficial members nominated by the governor. </a:t>
            </a:r>
          </a:p>
          <a:p>
            <a:r>
              <a:rPr lang="en-US" dirty="0"/>
              <a:t>Universal suffrage in 1945</a:t>
            </a:r>
          </a:p>
          <a:p>
            <a:r>
              <a:rPr lang="en-US" dirty="0"/>
              <a:t>In 1956 the People's National Movement (PNM) under the PNM's founder and leader, Eric Williams became the first Prime Minister</a:t>
            </a:r>
          </a:p>
          <a:p>
            <a:r>
              <a:rPr lang="en-US" dirty="0"/>
              <a:t>Trinidad and Tobago attained independence in 1962 and became a republic within the Commonwealth in 1976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A4303F-8D6D-4548-9E8B-D89B77D11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84146" y="3695700"/>
            <a:ext cx="2369654" cy="2931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41808-9BF8-42DF-8752-1FBDF726D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476374"/>
            <a:ext cx="2001266" cy="3266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E10E4-D732-4A79-98B9-CD8FE4CBA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146" y="1909762"/>
            <a:ext cx="17907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9452-E34D-4D60-BC00-988B2CD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L. R. James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4B24C-3CAE-46EF-902B-5FB9E779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8283"/>
            <a:ext cx="5157787" cy="736847"/>
          </a:xfrm>
        </p:spPr>
        <p:txBody>
          <a:bodyPr>
            <a:normAutofit fontScale="92500"/>
          </a:bodyPr>
          <a:lstStyle/>
          <a:p>
            <a:r>
              <a:rPr lang="en-US" dirty="0"/>
              <a:t>Cyril Lionel Robert James (4 January 1901 – 31 May 1989)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A3944-CD60-4D38-86AF-9FE39FA1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095130"/>
            <a:ext cx="7102136" cy="47628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1918 graduates from Queens Royal College and starts teaching </a:t>
            </a:r>
          </a:p>
          <a:p>
            <a:r>
              <a:rPr lang="en-US" dirty="0"/>
              <a:t>Anticolonial writer, activist, athlete (held the island high-jump record from 1918 to 1922), and cricketer</a:t>
            </a:r>
          </a:p>
          <a:p>
            <a:r>
              <a:rPr lang="en-US" dirty="0"/>
              <a:t>1932 moves to England, with help of </a:t>
            </a:r>
            <a:r>
              <a:rPr lang="en-US" dirty="0" err="1"/>
              <a:t>Learie</a:t>
            </a:r>
            <a:r>
              <a:rPr lang="en-US" dirty="0"/>
              <a:t> Constantine</a:t>
            </a:r>
          </a:p>
          <a:p>
            <a:r>
              <a:rPr lang="en-US" dirty="0"/>
              <a:t>Worked as cricket correspondent for </a:t>
            </a:r>
            <a:r>
              <a:rPr lang="en-US" i="1" dirty="0"/>
              <a:t>The Guardian</a:t>
            </a:r>
            <a:r>
              <a:rPr lang="en-US" dirty="0"/>
              <a:t> of Manchester</a:t>
            </a:r>
          </a:p>
          <a:p>
            <a:r>
              <a:rPr lang="en-US" dirty="0"/>
              <a:t>Championed West Indian independence, pan Africanism, anti fascist, and Marxist causes</a:t>
            </a:r>
          </a:p>
          <a:p>
            <a:r>
              <a:rPr lang="en-US" dirty="0"/>
              <a:t>Published widely, fiction and non-fiction (history, politics, international affairs)</a:t>
            </a:r>
          </a:p>
          <a:p>
            <a:r>
              <a:rPr lang="en-US" dirty="0"/>
              <a:t>1938-53 in the United States associated with a number of socialist groups</a:t>
            </a:r>
          </a:p>
          <a:p>
            <a:r>
              <a:rPr lang="en-US" dirty="0"/>
              <a:t>1958 returned to Trinidad to work with the pro-independence movement</a:t>
            </a:r>
          </a:p>
          <a:p>
            <a:r>
              <a:rPr lang="en-US" dirty="0"/>
              <a:t>Beyond a Boundary published in 1963</a:t>
            </a:r>
          </a:p>
          <a:p>
            <a:r>
              <a:rPr lang="en-US" dirty="0"/>
              <a:t>1981 Back to London, and died there in 1989 at the age of 88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CE355-19C2-41DD-B61A-8A3A18BCE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136" y="1681163"/>
            <a:ext cx="4253252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CLR James’ boyhood home:  note the window! (Photo ca. 1991)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D428D5-C5E2-46A9-BFB5-24ABDC67CD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97702" y="3302492"/>
            <a:ext cx="4157685" cy="27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427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Trinidad:  Brief Historical Background</vt:lpstr>
      <vt:lpstr>Trinidad and Tobago</vt:lpstr>
      <vt:lpstr>Planation and Empires </vt:lpstr>
      <vt:lpstr>Indian Indentured Labor and ethnic diversity</vt:lpstr>
      <vt:lpstr>Sugar to Oil</vt:lpstr>
      <vt:lpstr>Political History</vt:lpstr>
      <vt:lpstr>C. L. R. James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Trinidad:  Brief Historical Background</dc:title>
  <dc:creator>Sanjay Joshi</dc:creator>
  <cp:lastModifiedBy>Sanjay Joshi</cp:lastModifiedBy>
  <cp:revision>3</cp:revision>
  <dcterms:created xsi:type="dcterms:W3CDTF">2022-01-24T21:04:15Z</dcterms:created>
  <dcterms:modified xsi:type="dcterms:W3CDTF">2022-01-25T00:08:44Z</dcterms:modified>
</cp:coreProperties>
</file>