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8" r:id="rId4"/>
    <p:sldId id="262" r:id="rId5"/>
    <p:sldId id="267" r:id="rId6"/>
    <p:sldId id="266" r:id="rId7"/>
    <p:sldId id="263" r:id="rId8"/>
    <p:sldId id="269" r:id="rId9"/>
    <p:sldId id="270" r:id="rId10"/>
    <p:sldId id="271" r:id="rId11"/>
    <p:sldId id="273" r:id="rId12"/>
    <p:sldId id="264" r:id="rId13"/>
    <p:sldId id="274" r:id="rId14"/>
    <p:sldId id="280" r:id="rId15"/>
    <p:sldId id="275" r:id="rId16"/>
    <p:sldId id="276" r:id="rId17"/>
    <p:sldId id="277" r:id="rId18"/>
    <p:sldId id="278" r:id="rId19"/>
    <p:sldId id="281" r:id="rId20"/>
    <p:sldId id="282"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3" autoAdjust="0"/>
    <p:restoredTop sz="94660"/>
  </p:normalViewPr>
  <p:slideViewPr>
    <p:cSldViewPr>
      <p:cViewPr varScale="1">
        <p:scale>
          <a:sx n="83" d="100"/>
          <a:sy n="83" d="100"/>
        </p:scale>
        <p:origin x="145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A5FA38-D2DC-4B23-A80D-39BFAD8179E0}"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7E551-6749-47DC-B121-A1A726755C8F}" type="slidenum">
              <a:rPr lang="en-US" smtClean="0"/>
              <a:t>‹#›</a:t>
            </a:fld>
            <a:endParaRPr lang="en-US"/>
          </a:p>
        </p:txBody>
      </p:sp>
    </p:spTree>
    <p:extLst>
      <p:ext uri="{BB962C8B-B14F-4D97-AF65-F5344CB8AC3E}">
        <p14:creationId xmlns:p14="http://schemas.microsoft.com/office/powerpoint/2010/main" val="237126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A5FA38-D2DC-4B23-A80D-39BFAD8179E0}"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7E551-6749-47DC-B121-A1A726755C8F}" type="slidenum">
              <a:rPr lang="en-US" smtClean="0"/>
              <a:t>‹#›</a:t>
            </a:fld>
            <a:endParaRPr lang="en-US"/>
          </a:p>
        </p:txBody>
      </p:sp>
    </p:spTree>
    <p:extLst>
      <p:ext uri="{BB962C8B-B14F-4D97-AF65-F5344CB8AC3E}">
        <p14:creationId xmlns:p14="http://schemas.microsoft.com/office/powerpoint/2010/main" val="134624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A5FA38-D2DC-4B23-A80D-39BFAD8179E0}"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7E551-6749-47DC-B121-A1A726755C8F}" type="slidenum">
              <a:rPr lang="en-US" smtClean="0"/>
              <a:t>‹#›</a:t>
            </a:fld>
            <a:endParaRPr lang="en-US"/>
          </a:p>
        </p:txBody>
      </p:sp>
    </p:spTree>
    <p:extLst>
      <p:ext uri="{BB962C8B-B14F-4D97-AF65-F5344CB8AC3E}">
        <p14:creationId xmlns:p14="http://schemas.microsoft.com/office/powerpoint/2010/main" val="360411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A5FA38-D2DC-4B23-A80D-39BFAD8179E0}"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7E551-6749-47DC-B121-A1A726755C8F}" type="slidenum">
              <a:rPr lang="en-US" smtClean="0"/>
              <a:t>‹#›</a:t>
            </a:fld>
            <a:endParaRPr lang="en-US"/>
          </a:p>
        </p:txBody>
      </p:sp>
    </p:spTree>
    <p:extLst>
      <p:ext uri="{BB962C8B-B14F-4D97-AF65-F5344CB8AC3E}">
        <p14:creationId xmlns:p14="http://schemas.microsoft.com/office/powerpoint/2010/main" val="339169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A5FA38-D2DC-4B23-A80D-39BFAD8179E0}"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7E551-6749-47DC-B121-A1A726755C8F}" type="slidenum">
              <a:rPr lang="en-US" smtClean="0"/>
              <a:t>‹#›</a:t>
            </a:fld>
            <a:endParaRPr lang="en-US"/>
          </a:p>
        </p:txBody>
      </p:sp>
    </p:spTree>
    <p:extLst>
      <p:ext uri="{BB962C8B-B14F-4D97-AF65-F5344CB8AC3E}">
        <p14:creationId xmlns:p14="http://schemas.microsoft.com/office/powerpoint/2010/main" val="370367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A5FA38-D2DC-4B23-A80D-39BFAD8179E0}"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7E551-6749-47DC-B121-A1A726755C8F}" type="slidenum">
              <a:rPr lang="en-US" smtClean="0"/>
              <a:t>‹#›</a:t>
            </a:fld>
            <a:endParaRPr lang="en-US"/>
          </a:p>
        </p:txBody>
      </p:sp>
    </p:spTree>
    <p:extLst>
      <p:ext uri="{BB962C8B-B14F-4D97-AF65-F5344CB8AC3E}">
        <p14:creationId xmlns:p14="http://schemas.microsoft.com/office/powerpoint/2010/main" val="3318866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A5FA38-D2DC-4B23-A80D-39BFAD8179E0}"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F7E551-6749-47DC-B121-A1A726755C8F}" type="slidenum">
              <a:rPr lang="en-US" smtClean="0"/>
              <a:t>‹#›</a:t>
            </a:fld>
            <a:endParaRPr lang="en-US"/>
          </a:p>
        </p:txBody>
      </p:sp>
    </p:spTree>
    <p:extLst>
      <p:ext uri="{BB962C8B-B14F-4D97-AF65-F5344CB8AC3E}">
        <p14:creationId xmlns:p14="http://schemas.microsoft.com/office/powerpoint/2010/main" val="131439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A5FA38-D2DC-4B23-A80D-39BFAD8179E0}"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F7E551-6749-47DC-B121-A1A726755C8F}" type="slidenum">
              <a:rPr lang="en-US" smtClean="0"/>
              <a:t>‹#›</a:t>
            </a:fld>
            <a:endParaRPr lang="en-US"/>
          </a:p>
        </p:txBody>
      </p:sp>
    </p:spTree>
    <p:extLst>
      <p:ext uri="{BB962C8B-B14F-4D97-AF65-F5344CB8AC3E}">
        <p14:creationId xmlns:p14="http://schemas.microsoft.com/office/powerpoint/2010/main" val="202309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5FA38-D2DC-4B23-A80D-39BFAD8179E0}"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F7E551-6749-47DC-B121-A1A726755C8F}" type="slidenum">
              <a:rPr lang="en-US" smtClean="0"/>
              <a:t>‹#›</a:t>
            </a:fld>
            <a:endParaRPr lang="en-US"/>
          </a:p>
        </p:txBody>
      </p:sp>
    </p:spTree>
    <p:extLst>
      <p:ext uri="{BB962C8B-B14F-4D97-AF65-F5344CB8AC3E}">
        <p14:creationId xmlns:p14="http://schemas.microsoft.com/office/powerpoint/2010/main" val="352956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5FA38-D2DC-4B23-A80D-39BFAD8179E0}"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7E551-6749-47DC-B121-A1A726755C8F}" type="slidenum">
              <a:rPr lang="en-US" smtClean="0"/>
              <a:t>‹#›</a:t>
            </a:fld>
            <a:endParaRPr lang="en-US"/>
          </a:p>
        </p:txBody>
      </p:sp>
    </p:spTree>
    <p:extLst>
      <p:ext uri="{BB962C8B-B14F-4D97-AF65-F5344CB8AC3E}">
        <p14:creationId xmlns:p14="http://schemas.microsoft.com/office/powerpoint/2010/main" val="242826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5FA38-D2DC-4B23-A80D-39BFAD8179E0}"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7E551-6749-47DC-B121-A1A726755C8F}" type="slidenum">
              <a:rPr lang="en-US" smtClean="0"/>
              <a:t>‹#›</a:t>
            </a:fld>
            <a:endParaRPr lang="en-US"/>
          </a:p>
        </p:txBody>
      </p:sp>
    </p:spTree>
    <p:extLst>
      <p:ext uri="{BB962C8B-B14F-4D97-AF65-F5344CB8AC3E}">
        <p14:creationId xmlns:p14="http://schemas.microsoft.com/office/powerpoint/2010/main" val="198931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5FA38-D2DC-4B23-A80D-39BFAD8179E0}" type="datetimeFigureOut">
              <a:rPr lang="en-US" smtClean="0"/>
              <a:t>4/5/2022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7E551-6749-47DC-B121-A1A726755C8F}" type="slidenum">
              <a:rPr lang="en-US" smtClean="0"/>
              <a:t>‹#›</a:t>
            </a:fld>
            <a:endParaRPr lang="en-US"/>
          </a:p>
        </p:txBody>
      </p:sp>
    </p:spTree>
    <p:extLst>
      <p:ext uri="{BB962C8B-B14F-4D97-AF65-F5344CB8AC3E}">
        <p14:creationId xmlns:p14="http://schemas.microsoft.com/office/powerpoint/2010/main" val="973844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thewire.in/women/caa-nrc-protests-wom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Mandal_Commission" TargetMode="External"/><Relationship Id="rId2" Type="http://schemas.openxmlformats.org/officeDocument/2006/relationships/hyperlink" Target="http://jan.ucc.nau.edu/~sj6/Janata%20Party%20and%20Aftermath.pptx"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Mandal_Commiss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n.wikipedia.org/wiki/Murli_Manohar_Joshi"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Two Themes in Recent Indian Politics </a:t>
            </a:r>
            <a:endParaRPr lang="en-US" dirty="0"/>
          </a:p>
        </p:txBody>
      </p:sp>
      <p:sp>
        <p:nvSpPr>
          <p:cNvPr id="3" name="Subtitle 2"/>
          <p:cNvSpPr>
            <a:spLocks noGrp="1"/>
          </p:cNvSpPr>
          <p:nvPr>
            <p:ph type="subTitle" idx="1"/>
          </p:nvPr>
        </p:nvSpPr>
        <p:spPr/>
        <p:txBody>
          <a:bodyPr>
            <a:normAutofit/>
          </a:bodyPr>
          <a:lstStyle/>
          <a:p>
            <a:r>
              <a:rPr lang="en-US" dirty="0"/>
              <a:t>Hindu </a:t>
            </a:r>
            <a:r>
              <a:rPr lang="en-US" dirty="0" smtClean="0"/>
              <a:t>Right and OBC </a:t>
            </a:r>
          </a:p>
          <a:p>
            <a:r>
              <a:rPr lang="en-US" dirty="0" smtClean="0"/>
              <a:t>aka</a:t>
            </a:r>
          </a:p>
          <a:p>
            <a:r>
              <a:rPr lang="en-US" dirty="0" smtClean="0"/>
              <a:t>MANDIR and MANDAL</a:t>
            </a:r>
            <a:endParaRPr lang="en-US" dirty="0"/>
          </a:p>
        </p:txBody>
      </p:sp>
    </p:spTree>
    <p:extLst>
      <p:ext uri="{BB962C8B-B14F-4D97-AF65-F5344CB8AC3E}">
        <p14:creationId xmlns:p14="http://schemas.microsoft.com/office/powerpoint/2010/main" val="59826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Vajpayee and </a:t>
            </a:r>
            <a:r>
              <a:rPr lang="en-US" dirty="0" err="1" smtClean="0"/>
              <a:t>Advani</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3124200" cy="278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137" y="3962400"/>
            <a:ext cx="4136952"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95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a:t>
            </a:r>
            <a:r>
              <a:rPr lang="en-US" dirty="0"/>
              <a:t>political tactic, </a:t>
            </a:r>
            <a:r>
              <a:rPr lang="en-US" dirty="0" err="1" smtClean="0"/>
              <a:t>Mandir</a:t>
            </a:r>
            <a:r>
              <a:rPr lang="en-US" dirty="0" smtClean="0"/>
              <a:t> could not be sustained.  In  </a:t>
            </a:r>
            <a:r>
              <a:rPr lang="en-US" dirty="0"/>
              <a:t>2004 </a:t>
            </a:r>
            <a:r>
              <a:rPr lang="en-US" dirty="0" smtClean="0"/>
              <a:t>BJP loses general elections. Their slogan was they had made “India Shine.” BUT, the BJP won only 138 seats -- down from 181 in 1999.</a:t>
            </a:r>
          </a:p>
          <a:p>
            <a:r>
              <a:rPr lang="en-US" dirty="0" smtClean="0"/>
              <a:t>HOWEVER, 1989-2004 brought Hindu Right and BJP Political Respectability AND Access to State Power.</a:t>
            </a:r>
          </a:p>
          <a:p>
            <a:r>
              <a:rPr lang="en-US" dirty="0" smtClean="0"/>
              <a:t>Appointments of Hindu Ideologues to powerful positions.</a:t>
            </a:r>
          </a:p>
          <a:p>
            <a:r>
              <a:rPr lang="en-US" dirty="0" smtClean="0"/>
              <a:t>Anti Muslim Violence grew</a:t>
            </a:r>
            <a:endParaRPr lang="en-US" dirty="0"/>
          </a:p>
        </p:txBody>
      </p:sp>
    </p:spTree>
    <p:extLst>
      <p:ext uri="{BB962C8B-B14F-4D97-AF65-F5344CB8AC3E}">
        <p14:creationId xmlns:p14="http://schemas.microsoft.com/office/powerpoint/2010/main" val="4131913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Narendra Modi</a:t>
            </a:r>
            <a:endParaRPr lang="en-US" dirty="0"/>
          </a:p>
        </p:txBody>
      </p:sp>
      <p:sp>
        <p:nvSpPr>
          <p:cNvPr id="3" name="Content Placeholder 2"/>
          <p:cNvSpPr>
            <a:spLocks noGrp="1"/>
          </p:cNvSpPr>
          <p:nvPr>
            <p:ph idx="1"/>
          </p:nvPr>
        </p:nvSpPr>
        <p:spPr>
          <a:xfrm>
            <a:off x="304800" y="1143000"/>
            <a:ext cx="8382000" cy="5638800"/>
          </a:xfrm>
        </p:spPr>
        <p:txBody>
          <a:bodyPr>
            <a:normAutofit fontScale="70000" lnSpcReduction="20000"/>
          </a:bodyPr>
          <a:lstStyle/>
          <a:p>
            <a:r>
              <a:rPr lang="en-US" dirty="0" smtClean="0"/>
              <a:t>Riding BJP wave of the 90s, became Chief Minister of the state of GUJARAT (Mahatma Gandhi’s home state!) in 2001</a:t>
            </a:r>
          </a:p>
          <a:p>
            <a:r>
              <a:rPr lang="en-US" dirty="0" smtClean="0"/>
              <a:t>Overtly anti Muslim in speeches</a:t>
            </a:r>
          </a:p>
          <a:p>
            <a:r>
              <a:rPr lang="en-US" dirty="0"/>
              <a:t>2002  </a:t>
            </a:r>
            <a:r>
              <a:rPr lang="en-US" dirty="0" smtClean="0"/>
              <a:t>GODHRA.  </a:t>
            </a:r>
            <a:r>
              <a:rPr lang="en-US" dirty="0"/>
              <a:t>T</a:t>
            </a:r>
            <a:r>
              <a:rPr lang="en-US" dirty="0" smtClean="0"/>
              <a:t>o revive popularity invited </a:t>
            </a:r>
            <a:r>
              <a:rPr lang="en-US" dirty="0"/>
              <a:t>millions of Hindus to build </a:t>
            </a:r>
            <a:r>
              <a:rPr lang="en-US" dirty="0" smtClean="0"/>
              <a:t>temple at </a:t>
            </a:r>
            <a:r>
              <a:rPr lang="en-US" dirty="0" err="1" smtClean="0"/>
              <a:t>Ayodhya</a:t>
            </a:r>
            <a:r>
              <a:rPr lang="en-US" dirty="0" smtClean="0"/>
              <a:t>.  VHP </a:t>
            </a:r>
            <a:r>
              <a:rPr lang="en-US" dirty="0"/>
              <a:t>v</a:t>
            </a:r>
            <a:r>
              <a:rPr lang="en-US" dirty="0" smtClean="0"/>
              <a:t>olunteers</a:t>
            </a:r>
            <a:r>
              <a:rPr lang="en-US" dirty="0"/>
              <a:t>, called </a:t>
            </a:r>
            <a:r>
              <a:rPr lang="en-US" i="1" dirty="0" err="1"/>
              <a:t>kar</a:t>
            </a:r>
            <a:r>
              <a:rPr lang="en-US" i="1" dirty="0"/>
              <a:t> </a:t>
            </a:r>
            <a:r>
              <a:rPr lang="en-US" i="1" dirty="0" err="1"/>
              <a:t>sevaks</a:t>
            </a:r>
            <a:r>
              <a:rPr lang="en-US" dirty="0"/>
              <a:t>, were attacked in </a:t>
            </a:r>
            <a:r>
              <a:rPr lang="en-US" dirty="0" err="1"/>
              <a:t>Godhra</a:t>
            </a:r>
            <a:r>
              <a:rPr lang="en-US" dirty="0"/>
              <a:t> in </a:t>
            </a:r>
            <a:r>
              <a:rPr lang="en-US" dirty="0" smtClean="0"/>
              <a:t>Gujarat.  Their coach </a:t>
            </a:r>
            <a:r>
              <a:rPr lang="en-US" dirty="0"/>
              <a:t>set on fire, </a:t>
            </a:r>
            <a:r>
              <a:rPr lang="en-US" dirty="0" smtClean="0"/>
              <a:t>and 58 </a:t>
            </a:r>
            <a:r>
              <a:rPr lang="en-US" dirty="0"/>
              <a:t>Hindus burnt to </a:t>
            </a:r>
            <a:r>
              <a:rPr lang="en-US" dirty="0" smtClean="0"/>
              <a:t>death</a:t>
            </a:r>
            <a:endParaRPr lang="en-US" dirty="0"/>
          </a:p>
          <a:p>
            <a:r>
              <a:rPr lang="en-US" dirty="0"/>
              <a:t>MASSIVE reaction, in </a:t>
            </a:r>
            <a:r>
              <a:rPr lang="en-US" dirty="0" smtClean="0"/>
              <a:t>which </a:t>
            </a:r>
            <a:r>
              <a:rPr lang="en-US" dirty="0"/>
              <a:t>over 2000 </a:t>
            </a:r>
            <a:r>
              <a:rPr lang="en-US" dirty="0" smtClean="0"/>
              <a:t>Muslims </a:t>
            </a:r>
            <a:r>
              <a:rPr lang="en-US" dirty="0"/>
              <a:t>died when CM of Gujarat, Modi, gave mobs a free hand to rampage against </a:t>
            </a:r>
            <a:r>
              <a:rPr lang="en-US" dirty="0" smtClean="0"/>
              <a:t> Muslims.  Police </a:t>
            </a:r>
            <a:r>
              <a:rPr lang="en-US" dirty="0"/>
              <a:t>stood by and even helped the </a:t>
            </a:r>
            <a:r>
              <a:rPr lang="en-US" dirty="0" smtClean="0"/>
              <a:t>rioters</a:t>
            </a:r>
          </a:p>
          <a:p>
            <a:r>
              <a:rPr lang="en-US" dirty="0" smtClean="0"/>
              <a:t> </a:t>
            </a:r>
            <a:r>
              <a:rPr lang="en-US" dirty="0"/>
              <a:t>Modi justifies with Newtonian </a:t>
            </a:r>
            <a:r>
              <a:rPr lang="en-US" dirty="0" smtClean="0"/>
              <a:t>mechanics:  Each </a:t>
            </a:r>
            <a:r>
              <a:rPr lang="en-US" dirty="0"/>
              <a:t>action has opposite </a:t>
            </a:r>
            <a:r>
              <a:rPr lang="en-US" dirty="0" smtClean="0"/>
              <a:t>reaction!</a:t>
            </a:r>
          </a:p>
          <a:p>
            <a:r>
              <a:rPr lang="en-US" dirty="0" smtClean="0"/>
              <a:t>2014  Modi elected PM of India in massive electoral victory</a:t>
            </a:r>
          </a:p>
          <a:p>
            <a:r>
              <a:rPr lang="en-US" dirty="0" smtClean="0"/>
              <a:t>Mandate reinforced by 2019 victory in General Elections.  Second term saw Supreme Court decision on Ram Temple in favor of Hindus.  Also dissolution of Jammu and Kashmir and “reading down” of Articles 370 and 35A of the constitution that granted Kashmir special status.  Moves to undermine citizenship rights of Muslims led to huge nationwide protests </a:t>
            </a:r>
            <a:r>
              <a:rPr lang="en-US" dirty="0" smtClean="0">
                <a:hlinkClick r:id="rId2"/>
              </a:rPr>
              <a:t>led by women </a:t>
            </a:r>
            <a:r>
              <a:rPr lang="en-US" dirty="0" smtClean="0"/>
              <a:t>and students</a:t>
            </a:r>
            <a:endParaRPr lang="en-US" dirty="0"/>
          </a:p>
        </p:txBody>
      </p:sp>
    </p:spTree>
    <p:extLst>
      <p:ext uri="{BB962C8B-B14F-4D97-AF65-F5344CB8AC3E}">
        <p14:creationId xmlns:p14="http://schemas.microsoft.com/office/powerpoint/2010/main" val="2650602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with Economics	</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smtClean="0"/>
              <a:t>Rise of Hindu Right a product of new aspirations.  </a:t>
            </a:r>
            <a:r>
              <a:rPr lang="en-US" dirty="0" err="1" smtClean="0"/>
              <a:t>Nehruvian</a:t>
            </a:r>
            <a:r>
              <a:rPr lang="en-US" dirty="0" smtClean="0"/>
              <a:t> liberalism seen as getting in the way of “growth”</a:t>
            </a:r>
          </a:p>
          <a:p>
            <a:r>
              <a:rPr lang="en-US" dirty="0" smtClean="0"/>
              <a:t>Modi success in bringing business to Gujarat</a:t>
            </a:r>
          </a:p>
          <a:p>
            <a:r>
              <a:rPr lang="en-US" dirty="0" smtClean="0"/>
              <a:t>Modi in his 2014 election campaign stress Economic Development rather than Hindutva</a:t>
            </a:r>
          </a:p>
          <a:p>
            <a:r>
              <a:rPr lang="en-US" dirty="0" smtClean="0"/>
              <a:t>Promised a new “business friendly” economic environment.  Abolished the Planning Commission. New Land law debated currently</a:t>
            </a:r>
            <a:endParaRPr lang="en-US" dirty="0"/>
          </a:p>
        </p:txBody>
      </p:sp>
    </p:spTree>
    <p:extLst>
      <p:ext uri="{BB962C8B-B14F-4D97-AF65-F5344CB8AC3E}">
        <p14:creationId xmlns:p14="http://schemas.microsoft.com/office/powerpoint/2010/main" val="211677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with Caste Politics</a:t>
            </a:r>
            <a:endParaRPr lang="en-US" dirty="0"/>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r>
              <a:rPr lang="en-US" dirty="0" smtClean="0"/>
              <a:t>Why does Hindu Nationalism re-emerge as a political force in the 1990s? </a:t>
            </a:r>
          </a:p>
          <a:p>
            <a:r>
              <a:rPr lang="en-US" dirty="0" smtClean="0"/>
              <a:t>No real reason to fear </a:t>
            </a:r>
            <a:r>
              <a:rPr lang="en-US" dirty="0"/>
              <a:t>MUSLIMS, who were frankly a small and relative powerless </a:t>
            </a:r>
            <a:r>
              <a:rPr lang="en-US" dirty="0" smtClean="0"/>
              <a:t>minority</a:t>
            </a:r>
          </a:p>
          <a:p>
            <a:r>
              <a:rPr lang="en-US" dirty="0" smtClean="0"/>
              <a:t>The aim of Hindu nationalism was always to consolidate a HINDU political constituency</a:t>
            </a:r>
          </a:p>
          <a:p>
            <a:r>
              <a:rPr lang="en-US" dirty="0" smtClean="0"/>
              <a:t>BUT if there was political organization </a:t>
            </a:r>
            <a:r>
              <a:rPr lang="en-US" dirty="0"/>
              <a:t>around </a:t>
            </a:r>
            <a:r>
              <a:rPr lang="en-US" dirty="0" smtClean="0"/>
              <a:t>CASTE, </a:t>
            </a:r>
            <a:r>
              <a:rPr lang="en-US" dirty="0"/>
              <a:t>particularly with the rising  BACKWARD CASTE and DALIT leadership, it would destroy myth of Hindu majority all </a:t>
            </a:r>
            <a:r>
              <a:rPr lang="en-US" dirty="0" smtClean="0"/>
              <a:t>together</a:t>
            </a:r>
          </a:p>
          <a:p>
            <a:r>
              <a:rPr lang="en-US" dirty="0" smtClean="0"/>
              <a:t>Upper </a:t>
            </a:r>
            <a:r>
              <a:rPr lang="en-US" dirty="0"/>
              <a:t>caste Hindus also a minority like Muslims!! Very important to find </a:t>
            </a:r>
            <a:r>
              <a:rPr lang="en-US" dirty="0" smtClean="0"/>
              <a:t>an issue that would bring HINDUS together against MUSLIMS.  In MANDIR find such </a:t>
            </a:r>
            <a:r>
              <a:rPr lang="en-US" dirty="0"/>
              <a:t>an </a:t>
            </a:r>
            <a:r>
              <a:rPr lang="en-US" dirty="0" smtClean="0"/>
              <a:t>issue</a:t>
            </a:r>
          </a:p>
          <a:p>
            <a:r>
              <a:rPr lang="en-US" dirty="0" smtClean="0"/>
              <a:t>No coincidence that the MANDIR campaign gathers momentum just at the time the OBC/Mandal agitation is starting</a:t>
            </a:r>
          </a:p>
          <a:p>
            <a:r>
              <a:rPr lang="en-US" dirty="0" smtClean="0"/>
              <a:t> </a:t>
            </a:r>
            <a:r>
              <a:rPr lang="en-US" dirty="0"/>
              <a:t>See who arrests ADVANI </a:t>
            </a:r>
            <a:r>
              <a:rPr lang="en-US" dirty="0" smtClean="0"/>
              <a:t>ending his </a:t>
            </a:r>
            <a:r>
              <a:rPr lang="en-US" dirty="0"/>
              <a:t>YATRA in 1990 (see </a:t>
            </a:r>
            <a:r>
              <a:rPr lang="en-US" dirty="0" err="1" smtClean="0"/>
              <a:t>Guha</a:t>
            </a:r>
            <a:r>
              <a:rPr lang="en-US" dirty="0" smtClean="0"/>
              <a:t>, pp. 626-27</a:t>
            </a:r>
            <a:r>
              <a:rPr lang="en-US" dirty="0"/>
              <a:t>!) </a:t>
            </a:r>
          </a:p>
        </p:txBody>
      </p:sp>
    </p:spTree>
    <p:extLst>
      <p:ext uri="{BB962C8B-B14F-4D97-AF65-F5344CB8AC3E}">
        <p14:creationId xmlns:p14="http://schemas.microsoft.com/office/powerpoint/2010/main" val="938470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Mandal Background/Context</a:t>
            </a:r>
            <a:endParaRPr lang="en-US" dirty="0"/>
          </a:p>
        </p:txBody>
      </p:sp>
      <p:sp>
        <p:nvSpPr>
          <p:cNvPr id="4" name="Content Placeholder 3"/>
          <p:cNvSpPr>
            <a:spLocks noGrp="1"/>
          </p:cNvSpPr>
          <p:nvPr>
            <p:ph sz="half" idx="1"/>
          </p:nvPr>
        </p:nvSpPr>
        <p:spPr>
          <a:xfrm>
            <a:off x="228600" y="1600200"/>
            <a:ext cx="4800600" cy="4953000"/>
          </a:xfrm>
        </p:spPr>
        <p:txBody>
          <a:bodyPr>
            <a:normAutofit fontScale="92500" lnSpcReduction="20000"/>
          </a:bodyPr>
          <a:lstStyle/>
          <a:p>
            <a:r>
              <a:rPr lang="en-US" dirty="0" smtClean="0">
                <a:hlinkClick r:id="rId2"/>
              </a:rPr>
              <a:t>History of OBC</a:t>
            </a:r>
            <a:r>
              <a:rPr lang="en-US" dirty="0"/>
              <a:t> </a:t>
            </a:r>
            <a:r>
              <a:rPr lang="en-US" dirty="0" smtClean="0"/>
              <a:t>(see </a:t>
            </a:r>
            <a:r>
              <a:rPr lang="en-US" dirty="0"/>
              <a:t> </a:t>
            </a:r>
            <a:r>
              <a:rPr lang="en-US" dirty="0">
                <a:hlinkClick r:id="rId2"/>
              </a:rPr>
              <a:t>http://jan.ucc.nau.edu/~</a:t>
            </a:r>
            <a:r>
              <a:rPr lang="en-US" dirty="0" smtClean="0">
                <a:hlinkClick r:id="rId2"/>
              </a:rPr>
              <a:t>sj6/Janata%20Party%20and%20Aftermath.pptx</a:t>
            </a:r>
            <a:r>
              <a:rPr lang="en-US" dirty="0" smtClean="0"/>
              <a:t>)  National Role under </a:t>
            </a:r>
            <a:r>
              <a:rPr lang="en-US" dirty="0" err="1" smtClean="0"/>
              <a:t>Charan</a:t>
            </a:r>
            <a:r>
              <a:rPr lang="en-US" dirty="0" smtClean="0"/>
              <a:t> Singh during Janata Party era.</a:t>
            </a:r>
            <a:endParaRPr lang="en-US" dirty="0"/>
          </a:p>
          <a:p>
            <a:r>
              <a:rPr lang="en-US" dirty="0" smtClean="0"/>
              <a:t>Less significant in Mrs. Gandhi’s second innings and under Rajiv Gandhi </a:t>
            </a:r>
          </a:p>
          <a:p>
            <a:r>
              <a:rPr lang="en-US" dirty="0" smtClean="0"/>
              <a:t>Return to center stage when VP Singh in 1989 announced implementing of </a:t>
            </a:r>
            <a:r>
              <a:rPr lang="en-US" dirty="0" smtClean="0">
                <a:hlinkClick r:id="rId3"/>
              </a:rPr>
              <a:t>Mandal Commission Report </a:t>
            </a:r>
            <a:r>
              <a:rPr lang="en-US" dirty="0" smtClean="0"/>
              <a:t>Recommendations</a:t>
            </a:r>
            <a:endParaRPr lang="en-US" dirty="0"/>
          </a:p>
        </p:txBody>
      </p:sp>
      <p:sp>
        <p:nvSpPr>
          <p:cNvPr id="5" name="Content Placeholder 4"/>
          <p:cNvSpPr>
            <a:spLocks noGrp="1"/>
          </p:cNvSpPr>
          <p:nvPr>
            <p:ph sz="half" idx="2"/>
          </p:nvPr>
        </p:nvSpPr>
        <p:spPr>
          <a:xfrm>
            <a:off x="5029200" y="1600200"/>
            <a:ext cx="4038600" cy="4525963"/>
          </a:xfrm>
        </p:spPr>
        <p:txBody>
          <a:bodyPr>
            <a:normAutofit fontScale="92500" lnSpcReduction="20000"/>
          </a:bodyPr>
          <a:lstStyle/>
          <a:p>
            <a:r>
              <a:rPr lang="en-US" dirty="0"/>
              <a:t>VP </a:t>
            </a:r>
            <a:r>
              <a:rPr lang="en-US" dirty="0" smtClean="0"/>
              <a:t>Singh  </a:t>
            </a:r>
            <a:endParaRPr lang="en-US" dirty="0"/>
          </a:p>
          <a:p>
            <a:endParaRPr lang="en-US" dirty="0"/>
          </a:p>
          <a:p>
            <a:endParaRPr lang="en-US" dirty="0"/>
          </a:p>
          <a:p>
            <a:pPr marL="0" indent="0">
              <a:buNone/>
            </a:pPr>
            <a:endParaRPr lang="en-US" dirty="0"/>
          </a:p>
          <a:p>
            <a:r>
              <a:rPr lang="en-US" dirty="0" smtClean="0"/>
              <a:t>BP </a:t>
            </a:r>
            <a:r>
              <a:rPr lang="en-US" dirty="0"/>
              <a:t>Mandal</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905000"/>
            <a:ext cx="150653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962400"/>
            <a:ext cx="1736725"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414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Mandal  Commission (1979) :  Major Recommendations		</a:t>
            </a:r>
            <a:endParaRPr lang="en-US" dirty="0"/>
          </a:p>
        </p:txBody>
      </p:sp>
      <p:sp>
        <p:nvSpPr>
          <p:cNvPr id="3" name="Content Placeholder 2"/>
          <p:cNvSpPr>
            <a:spLocks noGrp="1"/>
          </p:cNvSpPr>
          <p:nvPr>
            <p:ph idx="1"/>
          </p:nvPr>
        </p:nvSpPr>
        <p:spPr>
          <a:xfrm>
            <a:off x="304800" y="1600200"/>
            <a:ext cx="8382000" cy="4953000"/>
          </a:xfrm>
        </p:spPr>
        <p:txBody>
          <a:bodyPr>
            <a:normAutofit fontScale="92500" lnSpcReduction="20000"/>
          </a:bodyPr>
          <a:lstStyle/>
          <a:p>
            <a:r>
              <a:rPr lang="en-US" dirty="0" smtClean="0">
                <a:hlinkClick r:id="rId2"/>
              </a:rPr>
              <a:t>Wikipedia Page</a:t>
            </a:r>
            <a:endParaRPr lang="en-US" dirty="0" smtClean="0"/>
          </a:p>
          <a:p>
            <a:r>
              <a:rPr lang="en-US" dirty="0" smtClean="0"/>
              <a:t>Argued that 52% of the population (excluding SCHEDULED CASTES and TRIBES) can be classified as OBC, suffered historical deprivation.</a:t>
            </a:r>
          </a:p>
          <a:p>
            <a:r>
              <a:rPr lang="en-US" dirty="0" smtClean="0"/>
              <a:t>Sought to level the playing field through recommending AFFIRMATIVE ACTION programs for admission to colleges and for GOVERNMENT jobs</a:t>
            </a:r>
          </a:p>
          <a:p>
            <a:r>
              <a:rPr lang="en-US" dirty="0" smtClean="0"/>
              <a:t>Huge Protests from Upper Castes (see next slide)</a:t>
            </a:r>
          </a:p>
          <a:p>
            <a:r>
              <a:rPr lang="en-US" dirty="0" smtClean="0"/>
              <a:t>Led to more support for OBC leaders and groups in politics</a:t>
            </a:r>
          </a:p>
          <a:p>
            <a:endParaRPr lang="en-US" dirty="0" smtClean="0"/>
          </a:p>
        </p:txBody>
      </p:sp>
    </p:spTree>
    <p:extLst>
      <p:ext uri="{BB962C8B-B14F-4D97-AF65-F5344CB8AC3E}">
        <p14:creationId xmlns:p14="http://schemas.microsoft.com/office/powerpoint/2010/main" val="455491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Mandal Protest</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3038319"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81600" y="167640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581400"/>
            <a:ext cx="154305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601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Lower Caste Political Leaders</a:t>
            </a:r>
            <a:endParaRPr lang="en-US" dirty="0"/>
          </a:p>
        </p:txBody>
      </p:sp>
      <p:sp>
        <p:nvSpPr>
          <p:cNvPr id="3" name="Content Placeholder 2"/>
          <p:cNvSpPr>
            <a:spLocks noGrp="1"/>
          </p:cNvSpPr>
          <p:nvPr>
            <p:ph sz="half" idx="1"/>
          </p:nvPr>
        </p:nvSpPr>
        <p:spPr/>
        <p:txBody>
          <a:bodyPr/>
          <a:lstStyle/>
          <a:p>
            <a:r>
              <a:rPr lang="en-US" dirty="0" err="1" smtClean="0"/>
              <a:t>Lalu</a:t>
            </a:r>
            <a:r>
              <a:rPr lang="en-US" dirty="0" smtClean="0"/>
              <a:t> Prasad Yadav</a:t>
            </a:r>
          </a:p>
          <a:p>
            <a:endParaRPr lang="en-US" dirty="0"/>
          </a:p>
          <a:p>
            <a:endParaRPr lang="en-US" dirty="0" smtClean="0"/>
          </a:p>
          <a:p>
            <a:endParaRPr lang="en-US" dirty="0" smtClean="0"/>
          </a:p>
          <a:p>
            <a:r>
              <a:rPr lang="en-US" dirty="0" err="1" smtClean="0"/>
              <a:t>Mulayam</a:t>
            </a:r>
            <a:r>
              <a:rPr lang="en-US" dirty="0" smtClean="0"/>
              <a:t> Singh Yadav</a:t>
            </a:r>
          </a:p>
          <a:p>
            <a:endParaRPr lang="en-US" dirty="0"/>
          </a:p>
        </p:txBody>
      </p:sp>
      <p:sp>
        <p:nvSpPr>
          <p:cNvPr id="4" name="Content Placeholder 3"/>
          <p:cNvSpPr>
            <a:spLocks noGrp="1"/>
          </p:cNvSpPr>
          <p:nvPr>
            <p:ph sz="half" idx="2"/>
          </p:nvPr>
        </p:nvSpPr>
        <p:spPr/>
        <p:txBody>
          <a:bodyPr/>
          <a:lstStyle/>
          <a:p>
            <a:r>
              <a:rPr lang="en-US" dirty="0" smtClean="0"/>
              <a:t>But OBC politics distinct from DALIT politics.  New Dalit leaders such as MAYAWATI emerging around the same time.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57400"/>
            <a:ext cx="13620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4554071"/>
            <a:ext cx="1219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5536" y="4226858"/>
            <a:ext cx="2353236" cy="150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977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OBC Hindutva Leaders</a:t>
            </a:r>
            <a:endParaRPr lang="en-US" dirty="0"/>
          </a:p>
        </p:txBody>
      </p:sp>
      <p:sp>
        <p:nvSpPr>
          <p:cNvPr id="3" name="Content Placeholder 2"/>
          <p:cNvSpPr>
            <a:spLocks noGrp="1"/>
          </p:cNvSpPr>
          <p:nvPr>
            <p:ph idx="1"/>
          </p:nvPr>
        </p:nvSpPr>
        <p:spPr>
          <a:xfrm>
            <a:off x="457200" y="1219200"/>
            <a:ext cx="8229600" cy="5334000"/>
          </a:xfrm>
        </p:spPr>
        <p:txBody>
          <a:bodyPr/>
          <a:lstStyle/>
          <a:p>
            <a:r>
              <a:rPr lang="en-US" dirty="0" smtClean="0"/>
              <a:t>Unlike Vajpayee, </a:t>
            </a:r>
            <a:r>
              <a:rPr lang="en-US" dirty="0" smtClean="0">
                <a:hlinkClick r:id="rId2"/>
              </a:rPr>
              <a:t>Joshi</a:t>
            </a:r>
            <a:r>
              <a:rPr lang="en-US" dirty="0" smtClean="0"/>
              <a:t> or even </a:t>
            </a:r>
            <a:r>
              <a:rPr lang="en-US" dirty="0" err="1" smtClean="0"/>
              <a:t>Advani</a:t>
            </a:r>
            <a:r>
              <a:rPr lang="en-US" dirty="0" smtClean="0"/>
              <a:t>, new leadership of the BJP is often from an OBC background</a:t>
            </a:r>
          </a:p>
          <a:p>
            <a:r>
              <a:rPr lang="en-US" dirty="0" smtClean="0"/>
              <a:t>Leaders such as Uma Bharti and putative former tea seller and now Prime Minister, Narendra Modi, both from OBC backgrounds</a:t>
            </a:r>
          </a:p>
          <a:p>
            <a:pPr marL="0" indent="0">
              <a:buNone/>
            </a:pPr>
            <a:endParaRPr lang="en-US" dirty="0" smtClean="0"/>
          </a:p>
        </p:txBody>
      </p:sp>
      <p:pic>
        <p:nvPicPr>
          <p:cNvPr id="4" name="Picture 3"/>
          <p:cNvPicPr>
            <a:picLocks noChangeAspect="1"/>
          </p:cNvPicPr>
          <p:nvPr/>
        </p:nvPicPr>
        <p:blipFill>
          <a:blip r:embed="rId3"/>
          <a:stretch>
            <a:fillRect/>
          </a:stretch>
        </p:blipFill>
        <p:spPr>
          <a:xfrm>
            <a:off x="838200" y="4495800"/>
            <a:ext cx="2781300" cy="1752600"/>
          </a:xfrm>
          <a:prstGeom prst="rect">
            <a:avLst/>
          </a:prstGeom>
        </p:spPr>
      </p:pic>
      <p:pic>
        <p:nvPicPr>
          <p:cNvPr id="5" name="Picture 4"/>
          <p:cNvPicPr>
            <a:picLocks noChangeAspect="1"/>
          </p:cNvPicPr>
          <p:nvPr/>
        </p:nvPicPr>
        <p:blipFill>
          <a:blip r:embed="rId4"/>
          <a:stretch>
            <a:fillRect/>
          </a:stretch>
        </p:blipFill>
        <p:spPr>
          <a:xfrm>
            <a:off x="4572000" y="4648200"/>
            <a:ext cx="2949089" cy="1747234"/>
          </a:xfrm>
          <a:prstGeom prst="rect">
            <a:avLst/>
          </a:prstGeom>
        </p:spPr>
      </p:pic>
    </p:spTree>
    <p:extLst>
      <p:ext uri="{BB962C8B-B14F-4D97-AF65-F5344CB8AC3E}">
        <p14:creationId xmlns:p14="http://schemas.microsoft.com/office/powerpoint/2010/main" val="2566379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Hindu Right:  </a:t>
            </a:r>
            <a:r>
              <a:rPr lang="en-US" i="1" dirty="0" err="1" smtClean="0"/>
              <a:t>Mandir</a:t>
            </a:r>
            <a:r>
              <a:rPr lang="en-US" dirty="0" smtClean="0"/>
              <a:t> (meaning temple)</a:t>
            </a:r>
            <a:endParaRPr lang="en-US" dirty="0"/>
          </a:p>
        </p:txBody>
      </p:sp>
      <p:sp>
        <p:nvSpPr>
          <p:cNvPr id="6" name="Content Placeholder 5"/>
          <p:cNvSpPr>
            <a:spLocks noGrp="1"/>
          </p:cNvSpPr>
          <p:nvPr>
            <p:ph idx="1"/>
          </p:nvPr>
        </p:nvSpPr>
        <p:spPr>
          <a:xfrm>
            <a:off x="228600" y="1600200"/>
            <a:ext cx="8458200" cy="5257800"/>
          </a:xfrm>
        </p:spPr>
        <p:txBody>
          <a:bodyPr>
            <a:normAutofit fontScale="85000" lnSpcReduction="10000"/>
          </a:bodyPr>
          <a:lstStyle/>
          <a:p>
            <a:r>
              <a:rPr lang="en-US" b="1" dirty="0" smtClean="0"/>
              <a:t>Background</a:t>
            </a:r>
            <a:r>
              <a:rPr lang="en-US" dirty="0" smtClean="0"/>
              <a:t>:  RSS, Partition, Gandhi assassination</a:t>
            </a:r>
            <a:r>
              <a:rPr lang="en-US" dirty="0"/>
              <a:t>, </a:t>
            </a:r>
            <a:r>
              <a:rPr lang="en-US" dirty="0" smtClean="0"/>
              <a:t>JANA SANGH, </a:t>
            </a:r>
            <a:r>
              <a:rPr lang="en-US" dirty="0"/>
              <a:t>Hindu </a:t>
            </a:r>
            <a:r>
              <a:rPr lang="en-US" dirty="0" smtClean="0"/>
              <a:t>Code, Kashmir, etc.</a:t>
            </a:r>
          </a:p>
          <a:p>
            <a:r>
              <a:rPr lang="en-US" dirty="0" smtClean="0"/>
              <a:t>First experience of real power when Jana </a:t>
            </a:r>
            <a:r>
              <a:rPr lang="en-US" dirty="0" err="1" smtClean="0"/>
              <a:t>Sangh</a:t>
            </a:r>
            <a:r>
              <a:rPr lang="en-US" dirty="0" smtClean="0"/>
              <a:t> dissolved and merges into Janata Party (wins 1977 post-Emergency elections</a:t>
            </a:r>
            <a:r>
              <a:rPr lang="en-US" dirty="0" smtClean="0"/>
              <a:t>)</a:t>
            </a:r>
          </a:p>
          <a:p>
            <a:pPr lvl="1"/>
            <a:r>
              <a:rPr lang="en-US" dirty="0" smtClean="0"/>
              <a:t>1952, 3 seats; 1957, 4; 1962, 14; 1967, 35, 1971, 22</a:t>
            </a:r>
          </a:p>
          <a:p>
            <a:pPr lvl="1"/>
            <a:r>
              <a:rPr lang="en-US" dirty="0" smtClean="0"/>
              <a:t>In a Parliament of 489-518 seats!</a:t>
            </a:r>
            <a:endParaRPr lang="en-US" dirty="0" smtClean="0"/>
          </a:p>
          <a:p>
            <a:r>
              <a:rPr lang="en-US" dirty="0" smtClean="0"/>
              <a:t>Post-Janata create the BHARATIYA JANATA PARTY (BJP)</a:t>
            </a:r>
          </a:p>
          <a:p>
            <a:r>
              <a:rPr lang="en-US" dirty="0" smtClean="0"/>
              <a:t>Only TWO seats in </a:t>
            </a:r>
            <a:r>
              <a:rPr lang="en-US" dirty="0" err="1" smtClean="0"/>
              <a:t>Lok</a:t>
            </a:r>
            <a:r>
              <a:rPr lang="en-US" dirty="0" smtClean="0"/>
              <a:t> Sabha in 1984.  Up to 120s by 1991.  </a:t>
            </a:r>
          </a:p>
          <a:p>
            <a:r>
              <a:rPr lang="en-US" dirty="0" smtClean="0"/>
              <a:t>It was the MANDIR issue that brought them political success.</a:t>
            </a:r>
          </a:p>
        </p:txBody>
      </p:sp>
    </p:spTree>
    <p:extLst>
      <p:ext uri="{BB962C8B-B14F-4D97-AF65-F5344CB8AC3E}">
        <p14:creationId xmlns:p14="http://schemas.microsoft.com/office/powerpoint/2010/main" val="2426164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dirty="0" smtClean="0"/>
              <a:t>New Leaders and end of INC hegemony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new leadership, whether from DALIT or OBC backgrounds is a direct product of the end of the hegemony of the INC in Indian politics</a:t>
            </a:r>
          </a:p>
          <a:p>
            <a:r>
              <a:rPr lang="en-US" dirty="0" smtClean="0"/>
              <a:t>INC sought to “manage” lower castes through working of “the Congress machine”</a:t>
            </a:r>
          </a:p>
          <a:p>
            <a:r>
              <a:rPr lang="en-US" dirty="0" smtClean="0"/>
              <a:t>Janata and post Rajiv  Gandhi coalitions have allowed them much greater space in national politics</a:t>
            </a:r>
          </a:p>
          <a:p>
            <a:r>
              <a:rPr lang="en-US" dirty="0" smtClean="0"/>
              <a:t>This space of course predicated on their previous acquisition of </a:t>
            </a:r>
            <a:r>
              <a:rPr lang="en-US" smtClean="0"/>
              <a:t>economic power</a:t>
            </a:r>
            <a:endParaRPr lang="en-US" dirty="0"/>
          </a:p>
        </p:txBody>
      </p:sp>
    </p:spTree>
    <p:extLst>
      <p:ext uri="{BB962C8B-B14F-4D97-AF65-F5344CB8AC3E}">
        <p14:creationId xmlns:p14="http://schemas.microsoft.com/office/powerpoint/2010/main" val="4097388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Democracy without Liberalism?	</a:t>
            </a:r>
            <a:endParaRPr lang="en-US" dirty="0"/>
          </a:p>
        </p:txBody>
      </p:sp>
      <p:sp>
        <p:nvSpPr>
          <p:cNvPr id="6" name="Content Placeholder 5"/>
          <p:cNvSpPr>
            <a:spLocks noGrp="1"/>
          </p:cNvSpPr>
          <p:nvPr>
            <p:ph idx="1"/>
          </p:nvPr>
        </p:nvSpPr>
        <p:spPr>
          <a:xfrm>
            <a:off x="457200" y="1371600"/>
            <a:ext cx="8229600" cy="4754563"/>
          </a:xfrm>
        </p:spPr>
        <p:txBody>
          <a:bodyPr>
            <a:normAutofit lnSpcReduction="10000"/>
          </a:bodyPr>
          <a:lstStyle/>
          <a:p>
            <a:r>
              <a:rPr lang="en-US" dirty="0" smtClean="0"/>
              <a:t>Less westernized and cosmopolitan than Nehru, Indira, Rajiv, or even Vajpayee or </a:t>
            </a:r>
            <a:r>
              <a:rPr lang="en-US" dirty="0" err="1" smtClean="0"/>
              <a:t>Advani</a:t>
            </a:r>
            <a:r>
              <a:rPr lang="en-US" dirty="0" smtClean="0"/>
              <a:t> of the BJP</a:t>
            </a:r>
          </a:p>
          <a:p>
            <a:r>
              <a:rPr lang="en-US" dirty="0" smtClean="0"/>
              <a:t>Hindi or other local languages rather than English</a:t>
            </a:r>
          </a:p>
          <a:p>
            <a:r>
              <a:rPr lang="en-US" dirty="0" smtClean="0"/>
              <a:t>Raw and brash.  Not averse to use of violence. Reflect </a:t>
            </a:r>
            <a:r>
              <a:rPr lang="en-US" dirty="0"/>
              <a:t>the mood and position of their </a:t>
            </a:r>
            <a:r>
              <a:rPr lang="en-US" dirty="0" smtClean="0"/>
              <a:t>constituencies</a:t>
            </a:r>
          </a:p>
          <a:p>
            <a:r>
              <a:rPr lang="en-US" dirty="0" smtClean="0"/>
              <a:t>Democracy without Liberalism?</a:t>
            </a:r>
            <a:endParaRPr lang="en-US" dirty="0"/>
          </a:p>
        </p:txBody>
      </p:sp>
    </p:spTree>
    <p:extLst>
      <p:ext uri="{BB962C8B-B14F-4D97-AF65-F5344CB8AC3E}">
        <p14:creationId xmlns:p14="http://schemas.microsoft.com/office/powerpoint/2010/main" val="129192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Mandir</a:t>
            </a:r>
            <a:r>
              <a:rPr lang="en-US" dirty="0" smtClean="0"/>
              <a:t>	Campaign  1989-1992</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dirty="0"/>
              <a:t>AYODHYA Dispute </a:t>
            </a:r>
          </a:p>
          <a:p>
            <a:r>
              <a:rPr lang="en-US" dirty="0" smtClean="0"/>
              <a:t>Rekindled </a:t>
            </a:r>
            <a:r>
              <a:rPr lang="en-US" dirty="0"/>
              <a:t>by Rajiv Gandhi decision to re-open locks on the temple</a:t>
            </a:r>
          </a:p>
          <a:p>
            <a:r>
              <a:rPr lang="en-US" dirty="0" err="1"/>
              <a:t>Vishwa</a:t>
            </a:r>
            <a:r>
              <a:rPr lang="en-US" dirty="0"/>
              <a:t> Hindu </a:t>
            </a:r>
            <a:r>
              <a:rPr lang="en-US" dirty="0" err="1"/>
              <a:t>Parishad</a:t>
            </a:r>
            <a:r>
              <a:rPr lang="en-US" dirty="0"/>
              <a:t> (VHP) </a:t>
            </a:r>
            <a:r>
              <a:rPr lang="en-US" dirty="0" smtClean="0"/>
              <a:t>-BJP insist they will “reconstruct” the temple to Rama at the same spot where the </a:t>
            </a:r>
            <a:r>
              <a:rPr lang="en-US" dirty="0" err="1" smtClean="0"/>
              <a:t>Babri</a:t>
            </a:r>
            <a:r>
              <a:rPr lang="en-US" dirty="0" smtClean="0"/>
              <a:t> mosque then stood.</a:t>
            </a:r>
          </a:p>
          <a:p>
            <a:r>
              <a:rPr lang="en-US" dirty="0" smtClean="0"/>
              <a:t>National campaign to popularize this via </a:t>
            </a:r>
            <a:r>
              <a:rPr lang="en-US" dirty="0" err="1" smtClean="0"/>
              <a:t>Advani’s</a:t>
            </a:r>
            <a:r>
              <a:rPr lang="en-US" dirty="0" smtClean="0"/>
              <a:t> </a:t>
            </a:r>
            <a:r>
              <a:rPr lang="en-US" i="1" dirty="0" err="1" smtClean="0"/>
              <a:t>Rath</a:t>
            </a:r>
            <a:r>
              <a:rPr lang="en-US" i="1" dirty="0" smtClean="0"/>
              <a:t> </a:t>
            </a:r>
            <a:r>
              <a:rPr lang="en-US" i="1" dirty="0" err="1" smtClean="0"/>
              <a:t>Yatra</a:t>
            </a:r>
            <a:r>
              <a:rPr lang="en-US" i="1" dirty="0" smtClean="0"/>
              <a:t> (</a:t>
            </a:r>
            <a:r>
              <a:rPr lang="en-US" i="1" dirty="0" err="1" smtClean="0"/>
              <a:t>Rath</a:t>
            </a:r>
            <a:r>
              <a:rPr lang="en-US" i="1" dirty="0" smtClean="0"/>
              <a:t> </a:t>
            </a:r>
            <a:r>
              <a:rPr lang="en-US" dirty="0" smtClean="0"/>
              <a:t>= Chariot, </a:t>
            </a:r>
            <a:r>
              <a:rPr lang="en-US" i="1" dirty="0" err="1" smtClean="0"/>
              <a:t>Yatra</a:t>
            </a:r>
            <a:r>
              <a:rPr lang="en-US" i="1" dirty="0" smtClean="0"/>
              <a:t> = Journey) </a:t>
            </a:r>
            <a:r>
              <a:rPr lang="en-US" dirty="0" smtClean="0"/>
              <a:t>from </a:t>
            </a:r>
            <a:r>
              <a:rPr lang="en-US" dirty="0" err="1" smtClean="0"/>
              <a:t>Somnath</a:t>
            </a:r>
            <a:r>
              <a:rPr lang="en-US" dirty="0" smtClean="0"/>
              <a:t> to </a:t>
            </a:r>
            <a:r>
              <a:rPr lang="en-US" dirty="0" err="1" smtClean="0"/>
              <a:t>Ayodhya</a:t>
            </a:r>
            <a:endParaRPr lang="en-US" dirty="0" smtClean="0"/>
          </a:p>
          <a:p>
            <a:r>
              <a:rPr lang="en-US" dirty="0" smtClean="0"/>
              <a:t>International support from Non-Resident Hindu Indians</a:t>
            </a:r>
            <a:endParaRPr lang="en-US" dirty="0"/>
          </a:p>
        </p:txBody>
      </p:sp>
    </p:spTree>
    <p:extLst>
      <p:ext uri="{BB962C8B-B14F-4D97-AF65-F5344CB8AC3E}">
        <p14:creationId xmlns:p14="http://schemas.microsoft.com/office/powerpoint/2010/main" val="3941123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Mosque and </a:t>
            </a:r>
            <a:r>
              <a:rPr lang="en-US" dirty="0" err="1" smtClean="0"/>
              <a:t>Mandir</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3581400"/>
            <a:ext cx="4640308"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4450814"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1200" y="1600200"/>
            <a:ext cx="2743200" cy="830997"/>
          </a:xfrm>
          <a:prstGeom prst="rect">
            <a:avLst/>
          </a:prstGeom>
          <a:noFill/>
        </p:spPr>
        <p:txBody>
          <a:bodyPr wrap="square" rtlCol="0">
            <a:spAutoFit/>
          </a:bodyPr>
          <a:lstStyle/>
          <a:p>
            <a:r>
              <a:rPr lang="en-US" sz="2400" dirty="0" smtClean="0"/>
              <a:t>EXISTING MOSQUE till 1992</a:t>
            </a:r>
            <a:endParaRPr lang="en-US" sz="2400" dirty="0"/>
          </a:p>
        </p:txBody>
      </p:sp>
      <p:sp>
        <p:nvSpPr>
          <p:cNvPr id="5" name="TextBox 4"/>
          <p:cNvSpPr txBox="1"/>
          <p:nvPr/>
        </p:nvSpPr>
        <p:spPr>
          <a:xfrm>
            <a:off x="1143000" y="4495800"/>
            <a:ext cx="2438400" cy="1569660"/>
          </a:xfrm>
          <a:prstGeom prst="rect">
            <a:avLst/>
          </a:prstGeom>
          <a:noFill/>
        </p:spPr>
        <p:txBody>
          <a:bodyPr wrap="square" rtlCol="0">
            <a:spAutoFit/>
          </a:bodyPr>
          <a:lstStyle/>
          <a:p>
            <a:r>
              <a:rPr lang="en-US" sz="2400" dirty="0" smtClean="0"/>
              <a:t>Proposed Temple in its place.  Not constructed to date</a:t>
            </a:r>
            <a:endParaRPr lang="en-US" sz="2400" dirty="0"/>
          </a:p>
        </p:txBody>
      </p:sp>
    </p:spTree>
    <p:extLst>
      <p:ext uri="{BB962C8B-B14F-4D97-AF65-F5344CB8AC3E}">
        <p14:creationId xmlns:p14="http://schemas.microsoft.com/office/powerpoint/2010/main" val="218509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Toyota </a:t>
            </a:r>
            <a:r>
              <a:rPr lang="en-US" dirty="0" err="1" smtClean="0"/>
              <a:t>Rath</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685038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9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Yatra</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371600"/>
            <a:ext cx="4248150" cy="5118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4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up to the crisis of Dec 1992</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dirty="0" smtClean="0"/>
              <a:t>This outline may help make sense of quickly changing governments between 1989-98</a:t>
            </a:r>
          </a:p>
          <a:p>
            <a:r>
              <a:rPr lang="en-US" dirty="0" smtClean="0"/>
              <a:t>1991 Rajiv Gandhi </a:t>
            </a:r>
            <a:r>
              <a:rPr lang="en-US" dirty="0"/>
              <a:t>Assassination</a:t>
            </a:r>
          </a:p>
          <a:p>
            <a:r>
              <a:rPr lang="en-US" dirty="0"/>
              <a:t>1991 elections </a:t>
            </a:r>
            <a:r>
              <a:rPr lang="en-US" dirty="0" smtClean="0"/>
              <a:t>sees INC win a slim </a:t>
            </a:r>
            <a:r>
              <a:rPr lang="en-US" dirty="0"/>
              <a:t>majority, single digits</a:t>
            </a:r>
          </a:p>
          <a:p>
            <a:r>
              <a:rPr lang="en-US" dirty="0"/>
              <a:t>BJP largest opposition party with 120 </a:t>
            </a:r>
            <a:r>
              <a:rPr lang="en-US" dirty="0" smtClean="0"/>
              <a:t>seats</a:t>
            </a:r>
          </a:p>
          <a:p>
            <a:r>
              <a:rPr lang="en-US" dirty="0" smtClean="0"/>
              <a:t>UP </a:t>
            </a:r>
            <a:r>
              <a:rPr lang="en-US" dirty="0"/>
              <a:t>control by </a:t>
            </a:r>
            <a:r>
              <a:rPr lang="en-US" dirty="0" smtClean="0"/>
              <a:t>a BJP </a:t>
            </a:r>
            <a:r>
              <a:rPr lang="en-US" dirty="0" err="1" smtClean="0"/>
              <a:t>govt</a:t>
            </a:r>
            <a:endParaRPr lang="en-US" dirty="0" smtClean="0"/>
          </a:p>
          <a:p>
            <a:r>
              <a:rPr lang="en-US" dirty="0"/>
              <a:t> Dec 6 </a:t>
            </a:r>
            <a:r>
              <a:rPr lang="en-US" dirty="0" smtClean="0"/>
              <a:t>1992 a mob of Hindu activists demolish the </a:t>
            </a:r>
            <a:r>
              <a:rPr lang="en-US" dirty="0" err="1" smtClean="0"/>
              <a:t>Babri</a:t>
            </a:r>
            <a:r>
              <a:rPr lang="en-US" dirty="0" smtClean="0"/>
              <a:t> Mosque</a:t>
            </a:r>
          </a:p>
          <a:p>
            <a:r>
              <a:rPr lang="en-US" dirty="0" smtClean="0"/>
              <a:t>Landmark event in Indian history and politics</a:t>
            </a:r>
            <a:endParaRPr lang="en-US" dirty="0"/>
          </a:p>
        </p:txBody>
      </p:sp>
    </p:spTree>
    <p:extLst>
      <p:ext uri="{BB962C8B-B14F-4D97-AF65-F5344CB8AC3E}">
        <p14:creationId xmlns:p14="http://schemas.microsoft.com/office/powerpoint/2010/main" val="89395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 6, 1992</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3810000" cy="256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053840"/>
            <a:ext cx="4162425" cy="2585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28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BJP Government</a:t>
            </a:r>
            <a:endParaRPr lang="en-US" dirty="0"/>
          </a:p>
        </p:txBody>
      </p:sp>
      <p:sp>
        <p:nvSpPr>
          <p:cNvPr id="3" name="Content Placeholder 2"/>
          <p:cNvSpPr>
            <a:spLocks noGrp="1"/>
          </p:cNvSpPr>
          <p:nvPr>
            <p:ph idx="1"/>
          </p:nvPr>
        </p:nvSpPr>
        <p:spPr>
          <a:xfrm>
            <a:off x="457200" y="1219200"/>
            <a:ext cx="8229600" cy="4906963"/>
          </a:xfrm>
        </p:spPr>
        <p:txBody>
          <a:bodyPr>
            <a:normAutofit fontScale="77500" lnSpcReduction="20000"/>
          </a:bodyPr>
          <a:lstStyle/>
          <a:p>
            <a:r>
              <a:rPr lang="en-US" dirty="0" smtClean="0"/>
              <a:t>Demolition of </a:t>
            </a:r>
            <a:r>
              <a:rPr lang="en-US" dirty="0" err="1" smtClean="0"/>
              <a:t>Babri</a:t>
            </a:r>
            <a:r>
              <a:rPr lang="en-US" dirty="0" smtClean="0"/>
              <a:t> Mosque followed by a series </a:t>
            </a:r>
            <a:r>
              <a:rPr lang="en-US" dirty="0"/>
              <a:t>of riots, mainly initiated by Hindu </a:t>
            </a:r>
            <a:r>
              <a:rPr lang="en-US" dirty="0" smtClean="0"/>
              <a:t>nationalists, provoking </a:t>
            </a:r>
            <a:r>
              <a:rPr lang="en-US" dirty="0"/>
              <a:t>or </a:t>
            </a:r>
            <a:r>
              <a:rPr lang="en-US" dirty="0" smtClean="0"/>
              <a:t>attacking Muslims</a:t>
            </a:r>
          </a:p>
          <a:p>
            <a:r>
              <a:rPr lang="en-US" dirty="0" smtClean="0"/>
              <a:t>Only in Bombay</a:t>
            </a:r>
            <a:r>
              <a:rPr lang="en-US" dirty="0"/>
              <a:t>, now Mumbai, </a:t>
            </a:r>
            <a:r>
              <a:rPr lang="en-US" dirty="0" smtClean="0"/>
              <a:t>was there overt </a:t>
            </a:r>
            <a:r>
              <a:rPr lang="en-US" dirty="0"/>
              <a:t>Muslim </a:t>
            </a:r>
            <a:r>
              <a:rPr lang="en-US" dirty="0" smtClean="0"/>
              <a:t>defiance</a:t>
            </a:r>
          </a:p>
          <a:p>
            <a:r>
              <a:rPr lang="en-US" dirty="0" smtClean="0"/>
              <a:t>There had been ten </a:t>
            </a:r>
            <a:r>
              <a:rPr lang="en-US" dirty="0"/>
              <a:t>days where mobs </a:t>
            </a:r>
            <a:r>
              <a:rPr lang="en-US" dirty="0" smtClean="0"/>
              <a:t>were allowed </a:t>
            </a:r>
            <a:r>
              <a:rPr lang="en-US" dirty="0"/>
              <a:t>to attack, rape, loot, pillage Muslim </a:t>
            </a:r>
            <a:r>
              <a:rPr lang="en-US" dirty="0" smtClean="0"/>
              <a:t>homes.  </a:t>
            </a:r>
            <a:r>
              <a:rPr lang="en-US" dirty="0"/>
              <a:t>Retaliation came in shape of bombs, directed by mafia dons </a:t>
            </a:r>
            <a:r>
              <a:rPr lang="en-US" dirty="0" smtClean="0"/>
              <a:t>hiding </a:t>
            </a:r>
            <a:r>
              <a:rPr lang="en-US" dirty="0"/>
              <a:t>in </a:t>
            </a:r>
            <a:r>
              <a:rPr lang="en-US" dirty="0" smtClean="0"/>
              <a:t>Dubai </a:t>
            </a:r>
            <a:r>
              <a:rPr lang="en-US" dirty="0"/>
              <a:t>and other </a:t>
            </a:r>
            <a:r>
              <a:rPr lang="en-US" dirty="0" smtClean="0"/>
              <a:t>locations</a:t>
            </a:r>
            <a:endParaRPr lang="en-US" dirty="0"/>
          </a:p>
          <a:p>
            <a:r>
              <a:rPr lang="en-US" dirty="0" smtClean="0"/>
              <a:t>Rising popularity for the Hindu </a:t>
            </a:r>
            <a:r>
              <a:rPr lang="en-US" dirty="0"/>
              <a:t>right, </a:t>
            </a:r>
            <a:r>
              <a:rPr lang="en-US" dirty="0" smtClean="0"/>
              <a:t>in </a:t>
            </a:r>
            <a:r>
              <a:rPr lang="en-US" dirty="0"/>
              <a:t>1996 first time </a:t>
            </a:r>
            <a:r>
              <a:rPr lang="en-US" dirty="0" smtClean="0"/>
              <a:t>become largest party in Parliament </a:t>
            </a:r>
            <a:r>
              <a:rPr lang="en-US" dirty="0"/>
              <a:t>and form </a:t>
            </a:r>
            <a:r>
              <a:rPr lang="en-US" dirty="0" smtClean="0"/>
              <a:t>a short-lived government.  But able </a:t>
            </a:r>
            <a:r>
              <a:rPr lang="en-US" dirty="0"/>
              <a:t>to return </a:t>
            </a:r>
            <a:r>
              <a:rPr lang="en-US" dirty="0" smtClean="0"/>
              <a:t>and, under the moderate VAJPAYEE rather than the militant ADVANI, formed </a:t>
            </a:r>
            <a:r>
              <a:rPr lang="en-US" dirty="0"/>
              <a:t>longest </a:t>
            </a:r>
            <a:r>
              <a:rPr lang="en-US" dirty="0" smtClean="0"/>
              <a:t>non-INC govt. till that time, from  1998-2004</a:t>
            </a:r>
            <a:endParaRPr lang="en-US" dirty="0"/>
          </a:p>
          <a:p>
            <a:endParaRPr lang="en-US" dirty="0"/>
          </a:p>
        </p:txBody>
      </p:sp>
    </p:spTree>
    <p:extLst>
      <p:ext uri="{BB962C8B-B14F-4D97-AF65-F5344CB8AC3E}">
        <p14:creationId xmlns:p14="http://schemas.microsoft.com/office/powerpoint/2010/main" val="1412741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3010</TotalTime>
  <Words>1224</Words>
  <Application>Microsoft Office PowerPoint</Application>
  <PresentationFormat>On-screen Show (4:3)</PresentationFormat>
  <Paragraphs>100</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Two Themes in Recent Indian Politics </vt:lpstr>
      <vt:lpstr>Hindu Right:  Mandir (meaning temple)</vt:lpstr>
      <vt:lpstr>The Mandir Campaign  1989-1992</vt:lpstr>
      <vt:lpstr>Mosque and Mandir</vt:lpstr>
      <vt:lpstr>The Toyota Rath</vt:lpstr>
      <vt:lpstr>The Yatra</vt:lpstr>
      <vt:lpstr>Lead up to the crisis of Dec 1992</vt:lpstr>
      <vt:lpstr>Dec 6, 1992</vt:lpstr>
      <vt:lpstr>BJP Government</vt:lpstr>
      <vt:lpstr>Vajpayee and Advani</vt:lpstr>
      <vt:lpstr>Impacts</vt:lpstr>
      <vt:lpstr>Narendra Modi</vt:lpstr>
      <vt:lpstr>Connect with Economics </vt:lpstr>
      <vt:lpstr>Connect with Caste Politics</vt:lpstr>
      <vt:lpstr>Mandal Background/Context</vt:lpstr>
      <vt:lpstr>Mandal  Commission (1979) :  Major Recommendations  </vt:lpstr>
      <vt:lpstr>Mandal Protest</vt:lpstr>
      <vt:lpstr>New Lower Caste Political Leaders</vt:lpstr>
      <vt:lpstr>New OBC Hindutva Leaders</vt:lpstr>
      <vt:lpstr>New Leaders and end of INC hegemony</vt:lpstr>
      <vt:lpstr>Democracy without Liberalism?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Themes in Recent Indian Politics</dc:title>
  <dc:creator>sj</dc:creator>
  <cp:lastModifiedBy>Sanjay Joshi</cp:lastModifiedBy>
  <cp:revision>45</cp:revision>
  <dcterms:created xsi:type="dcterms:W3CDTF">2015-04-04T20:55:13Z</dcterms:created>
  <dcterms:modified xsi:type="dcterms:W3CDTF">2022-04-05T19:36:53Z</dcterms:modified>
</cp:coreProperties>
</file>