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2" d="100"/>
          <a:sy n="112"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61147A-15FF-431B-9304-6A7C25A4E253}"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30573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61147A-15FF-431B-9304-6A7C25A4E253}"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206792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61147A-15FF-431B-9304-6A7C25A4E253}"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182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61147A-15FF-431B-9304-6A7C25A4E253}"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339085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1147A-15FF-431B-9304-6A7C25A4E253}"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418974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61147A-15FF-431B-9304-6A7C25A4E253}"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264285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61147A-15FF-431B-9304-6A7C25A4E253}" type="datetimeFigureOut">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22642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61147A-15FF-431B-9304-6A7C25A4E253}"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121040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1147A-15FF-431B-9304-6A7C25A4E253}"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399238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61147A-15FF-431B-9304-6A7C25A4E253}"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423365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61147A-15FF-431B-9304-6A7C25A4E253}"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19747-E2C5-45A2-88B7-C9D6D53613AE}" type="slidenum">
              <a:rPr lang="en-US" smtClean="0"/>
              <a:t>‹#›</a:t>
            </a:fld>
            <a:endParaRPr lang="en-US"/>
          </a:p>
        </p:txBody>
      </p:sp>
    </p:spTree>
    <p:extLst>
      <p:ext uri="{BB962C8B-B14F-4D97-AF65-F5344CB8AC3E}">
        <p14:creationId xmlns:p14="http://schemas.microsoft.com/office/powerpoint/2010/main" val="3473040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1147A-15FF-431B-9304-6A7C25A4E253}" type="datetimeFigureOut">
              <a:rPr lang="en-US" smtClean="0"/>
              <a:t>10/20/2019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19747-E2C5-45A2-88B7-C9D6D53613AE}" type="slidenum">
              <a:rPr lang="en-US" smtClean="0"/>
              <a:t>‹#›</a:t>
            </a:fld>
            <a:endParaRPr lang="en-US"/>
          </a:p>
        </p:txBody>
      </p:sp>
    </p:spTree>
    <p:extLst>
      <p:ext uri="{BB962C8B-B14F-4D97-AF65-F5344CB8AC3E}">
        <p14:creationId xmlns:p14="http://schemas.microsoft.com/office/powerpoint/2010/main" val="349042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3000"/>
            <a:lum/>
          </a:blip>
          <a:srcRect/>
          <a:stretch>
            <a:fillRect t="-39000" b="-8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Gandhi’s Imagination of India	</a:t>
            </a:r>
          </a:p>
        </p:txBody>
      </p:sp>
      <p:sp>
        <p:nvSpPr>
          <p:cNvPr id="3" name="Subtitle 2"/>
          <p:cNvSpPr>
            <a:spLocks noGrp="1"/>
          </p:cNvSpPr>
          <p:nvPr>
            <p:ph type="subTitle" idx="1"/>
          </p:nvPr>
        </p:nvSpPr>
        <p:spPr/>
        <p:txBody>
          <a:bodyPr/>
          <a:lstStyle/>
          <a:p>
            <a:r>
              <a:rPr lang="en-US" dirty="0"/>
              <a:t>SOURCE: David </a:t>
            </a:r>
            <a:r>
              <a:rPr lang="en-US" dirty="0" err="1"/>
              <a:t>Hardiman</a:t>
            </a:r>
            <a:r>
              <a:rPr lang="en-US" dirty="0"/>
              <a:t>: </a:t>
            </a:r>
            <a:r>
              <a:rPr lang="en-US" i="1" dirty="0"/>
              <a:t>Gandhi in His Time and Ours</a:t>
            </a:r>
          </a:p>
        </p:txBody>
      </p:sp>
    </p:spTree>
    <p:extLst>
      <p:ext uri="{BB962C8B-B14F-4D97-AF65-F5344CB8AC3E}">
        <p14:creationId xmlns:p14="http://schemas.microsoft.com/office/powerpoint/2010/main" val="238896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005840"/>
            <a:ext cx="10515600" cy="3556635"/>
          </a:xfrm>
        </p:spPr>
        <p:txBody>
          <a:bodyPr>
            <a:normAutofit fontScale="90000"/>
          </a:bodyPr>
          <a:lstStyle/>
          <a:p>
            <a:r>
              <a:rPr lang="en-US" dirty="0"/>
              <a:t>If the nation is an “Imagined Community,” what SORT OF NATION WAS </a:t>
            </a:r>
            <a:r>
              <a:rPr lang="en-US" b="1" i="1" dirty="0"/>
              <a:t>GANDHI </a:t>
            </a:r>
            <a:r>
              <a:rPr lang="en-US" dirty="0"/>
              <a:t>IMAGINING?</a:t>
            </a:r>
            <a:br>
              <a:rPr lang="en-US" dirty="0"/>
            </a:br>
            <a:endParaRPr lang="en-US" dirty="0"/>
          </a:p>
        </p:txBody>
      </p:sp>
      <p:sp>
        <p:nvSpPr>
          <p:cNvPr id="3" name="Content Placeholder 2"/>
          <p:cNvSpPr>
            <a:spLocks noGrp="1"/>
          </p:cNvSpPr>
          <p:nvPr>
            <p:ph type="body" idx="1"/>
          </p:nvPr>
        </p:nvSpPr>
        <p:spPr/>
        <p:txBody>
          <a:bodyPr>
            <a:normAutofit/>
          </a:bodyPr>
          <a:lstStyle/>
          <a:p>
            <a:endParaRPr lang="en-US" sz="4800" dirty="0"/>
          </a:p>
        </p:txBody>
      </p:sp>
    </p:spTree>
    <p:extLst>
      <p:ext uri="{BB962C8B-B14F-4D97-AF65-F5344CB8AC3E}">
        <p14:creationId xmlns:p14="http://schemas.microsoft.com/office/powerpoint/2010/main" val="333261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18817" cy="1325563"/>
          </a:xfrm>
        </p:spPr>
        <p:txBody>
          <a:bodyPr/>
          <a:lstStyle/>
          <a:p>
            <a:r>
              <a:rPr lang="en-US" dirty="0"/>
              <a:t>Why and How does Gandhi imagine the nation?</a:t>
            </a:r>
          </a:p>
        </p:txBody>
      </p:sp>
      <p:sp>
        <p:nvSpPr>
          <p:cNvPr id="3" name="Content Placeholder 2"/>
          <p:cNvSpPr>
            <a:spLocks noGrp="1"/>
          </p:cNvSpPr>
          <p:nvPr>
            <p:ph idx="1"/>
          </p:nvPr>
        </p:nvSpPr>
        <p:spPr>
          <a:xfrm>
            <a:off x="838200" y="1384662"/>
            <a:ext cx="10515600" cy="5473337"/>
          </a:xfrm>
        </p:spPr>
        <p:txBody>
          <a:bodyPr>
            <a:normAutofit/>
          </a:bodyPr>
          <a:lstStyle/>
          <a:p>
            <a:r>
              <a:rPr lang="en-US" b="0" i="0" u="none" strike="noStrike" baseline="0" dirty="0"/>
              <a:t>*personal experience of racism </a:t>
            </a:r>
          </a:p>
          <a:p>
            <a:r>
              <a:rPr lang="en-US" b="0" i="0" u="none" strike="noStrike" baseline="0" dirty="0"/>
              <a:t>* fight for equal citizenship of empire in South Africa</a:t>
            </a:r>
          </a:p>
          <a:p>
            <a:pPr marL="0" indent="0">
              <a:buNone/>
            </a:pPr>
            <a:r>
              <a:rPr lang="en-US" b="0" i="0" u="none" strike="noStrike" baseline="0" dirty="0"/>
              <a:t>shaped his vision of nationalism, </a:t>
            </a:r>
          </a:p>
          <a:p>
            <a:r>
              <a:rPr lang="en-US" b="0" i="0" u="none" strike="noStrike" baseline="0" dirty="0"/>
              <a:t>DIALOGISM, always open to, welcome debate</a:t>
            </a:r>
          </a:p>
          <a:p>
            <a:r>
              <a:rPr lang="en-US" b="0" i="0" u="none" strike="noStrike" baseline="0" dirty="0"/>
              <a:t>No FIXED PHILOSOPHICAL system (others called it GANDHISM)</a:t>
            </a:r>
          </a:p>
          <a:p>
            <a:r>
              <a:rPr lang="en-US" b="0" i="0" u="none" strike="noStrike" baseline="0" dirty="0"/>
              <a:t>For himself, it was a search for truth which was always evolving.  No grand political theory.</a:t>
            </a:r>
          </a:p>
          <a:p>
            <a:r>
              <a:rPr lang="en-US" b="0" i="0" u="none" strike="noStrike" baseline="0" dirty="0"/>
              <a:t>Welcome debate and discussion.  </a:t>
            </a:r>
          </a:p>
          <a:p>
            <a:r>
              <a:rPr lang="en-US" b="0" i="0" u="none" strike="noStrike" baseline="0" dirty="0"/>
              <a:t>Not always practice what he preach, but open to discussion, and changed his mind often enough on IMPORTANT issues, that we can see him as someone who was not dogmatic</a:t>
            </a:r>
            <a:endParaRPr lang="en-US" dirty="0"/>
          </a:p>
        </p:txBody>
      </p:sp>
    </p:spTree>
    <p:extLst>
      <p:ext uri="{BB962C8B-B14F-4D97-AF65-F5344CB8AC3E}">
        <p14:creationId xmlns:p14="http://schemas.microsoft.com/office/powerpoint/2010/main" val="183387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4034"/>
          </a:xfrm>
        </p:spPr>
        <p:txBody>
          <a:bodyPr/>
          <a:lstStyle/>
          <a:p>
            <a:r>
              <a:rPr lang="en-US" dirty="0"/>
              <a:t>What sort of Nation?</a:t>
            </a:r>
          </a:p>
        </p:txBody>
      </p:sp>
      <p:sp>
        <p:nvSpPr>
          <p:cNvPr id="3" name="Content Placeholder 2"/>
          <p:cNvSpPr>
            <a:spLocks noGrp="1"/>
          </p:cNvSpPr>
          <p:nvPr>
            <p:ph idx="1"/>
          </p:nvPr>
        </p:nvSpPr>
        <p:spPr>
          <a:xfrm>
            <a:off x="838200" y="1045029"/>
            <a:ext cx="10515600" cy="5643154"/>
          </a:xfrm>
        </p:spPr>
        <p:txBody>
          <a:bodyPr>
            <a:normAutofit fontScale="85000" lnSpcReduction="20000"/>
          </a:bodyPr>
          <a:lstStyle/>
          <a:p>
            <a:r>
              <a:rPr lang="en-US" b="0" i="0" u="none" strike="noStrike" baseline="0" dirty="0" err="1"/>
              <a:t>Hardiman</a:t>
            </a:r>
            <a:r>
              <a:rPr lang="en-US" b="0" i="0" u="none" strike="noStrike" dirty="0"/>
              <a:t> says Gandhi’s nationalism </a:t>
            </a:r>
            <a:r>
              <a:rPr lang="en-US" b="0" i="0" u="none" strike="noStrike" baseline="0" dirty="0"/>
              <a:t>“had little in common with the collectivist, monolithic, aggressive and xenophobic nationalism of some of the Western and Central European countries” (16) </a:t>
            </a:r>
          </a:p>
          <a:p>
            <a:r>
              <a:rPr lang="en-US" b="0" i="0" u="none" strike="noStrike" baseline="0" dirty="0"/>
              <a:t>Nationalism was Incorporative.  Hindu and Muslim and others. He did not always succeed, but PRINCIPLE was incorporative not parochial. Unlike that of many peers</a:t>
            </a:r>
          </a:p>
          <a:p>
            <a:r>
              <a:rPr lang="en-US" b="0" i="0" u="none" strike="noStrike" baseline="0" dirty="0"/>
              <a:t>Not unique, nor first to do so, Gandhi’s </a:t>
            </a:r>
            <a:r>
              <a:rPr lang="en-US" dirty="0"/>
              <a:t>c</a:t>
            </a:r>
            <a:r>
              <a:rPr lang="en-US" b="0" i="0" u="none" strike="noStrike" baseline="0" dirty="0"/>
              <a:t>omposite nationalism BUILT On these ideas, an IMAGINATION of India as loose constellation of communities, whom he sought to bring together through appeal to  MORAL issues, whether it be </a:t>
            </a:r>
            <a:r>
              <a:rPr lang="en-US" b="0" i="0" u="none" strike="noStrike" baseline="0" dirty="0" err="1"/>
              <a:t>Rowlatt</a:t>
            </a:r>
            <a:r>
              <a:rPr lang="en-US" b="0" i="0" u="none" strike="noStrike" baseline="0" dirty="0"/>
              <a:t> Act, </a:t>
            </a:r>
            <a:r>
              <a:rPr lang="en-US" b="0" i="0" u="none" strike="noStrike" baseline="0" dirty="0" err="1"/>
              <a:t>Khilafat</a:t>
            </a:r>
            <a:r>
              <a:rPr lang="en-US" b="0" i="0" u="none" strike="noStrike" baseline="0" dirty="0"/>
              <a:t>, or Salt.  </a:t>
            </a:r>
          </a:p>
          <a:p>
            <a:r>
              <a:rPr lang="en-US" b="0" i="0" u="none" strike="noStrike" baseline="0" dirty="0"/>
              <a:t>*Not anti British per se, as long as they change their approach to India and to what they value, not a chauvinistic nationalism</a:t>
            </a:r>
          </a:p>
          <a:p>
            <a:r>
              <a:rPr lang="en-US" b="0" i="0" u="none" strike="noStrike" baseline="0" dirty="0"/>
              <a:t>*nationalism based on </a:t>
            </a:r>
            <a:r>
              <a:rPr lang="en-US" b="0" i="1" u="none" strike="noStrike" baseline="0" dirty="0"/>
              <a:t>karma</a:t>
            </a:r>
            <a:r>
              <a:rPr lang="en-US" b="0" i="0" u="none" strike="noStrike" baseline="0" dirty="0"/>
              <a:t>, not </a:t>
            </a:r>
            <a:r>
              <a:rPr lang="en-US" b="0" i="1" u="none" strike="noStrike" baseline="0" dirty="0" err="1"/>
              <a:t>bhoga</a:t>
            </a:r>
            <a:r>
              <a:rPr lang="en-US" b="0" i="0" u="none" strike="noStrike" baseline="0" dirty="0"/>
              <a:t> (where material pleasure takes on an almost spiritual dimension, “love” for cars, or homes, or possessions, these cannot be objects of love according to Gandhi) Karma otoh = good conduct </a:t>
            </a:r>
            <a:r>
              <a:rPr lang="en-US" b="0" i="1" u="none" strike="noStrike" baseline="0" dirty="0"/>
              <a:t>“</a:t>
            </a:r>
            <a:r>
              <a:rPr lang="en-US" b="0" i="1" u="none" strike="noStrike" baseline="0" dirty="0" err="1"/>
              <a:t>su-dharo</a:t>
            </a:r>
            <a:r>
              <a:rPr lang="en-US" b="0" i="1" u="none" strike="noStrike" baseline="0" dirty="0"/>
              <a:t>”</a:t>
            </a:r>
          </a:p>
          <a:p>
            <a:r>
              <a:rPr lang="en-US" b="0" i="0" u="none" strike="noStrike" baseline="0" dirty="0"/>
              <a:t>*REVERSED British stereotype of always, inevitably divided, caste-ridden, stagnant, India to claim it was always a nation, harmonious etc.</a:t>
            </a:r>
          </a:p>
        </p:txBody>
      </p:sp>
    </p:spTree>
    <p:extLst>
      <p:ext uri="{BB962C8B-B14F-4D97-AF65-F5344CB8AC3E}">
        <p14:creationId xmlns:p14="http://schemas.microsoft.com/office/powerpoint/2010/main" val="106434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sort of State?</a:t>
            </a:r>
          </a:p>
        </p:txBody>
      </p:sp>
      <p:sp>
        <p:nvSpPr>
          <p:cNvPr id="3" name="Content Placeholder 2"/>
          <p:cNvSpPr>
            <a:spLocks noGrp="1"/>
          </p:cNvSpPr>
          <p:nvPr>
            <p:ph idx="1"/>
          </p:nvPr>
        </p:nvSpPr>
        <p:spPr/>
        <p:txBody>
          <a:bodyPr/>
          <a:lstStyle/>
          <a:p>
            <a:r>
              <a:rPr lang="en-US" b="0" i="0" u="none" strike="noStrike" baseline="0" dirty="0"/>
              <a:t>*Believes in dynamic political space outside of state, for private property, trusteeship, as counter to state, so not believe in power politics, even asked INC to disband in 1948</a:t>
            </a:r>
          </a:p>
          <a:p>
            <a:r>
              <a:rPr lang="en-US" b="0" i="0" u="none" strike="noStrike" baseline="0" dirty="0"/>
              <a:t>*Although he tempered his argument about the state in later years, still suspicious of it.</a:t>
            </a:r>
            <a:r>
              <a:rPr lang="en-US" b="0" i="0" u="none" strike="noStrike" dirty="0"/>
              <a:t> Wanted </a:t>
            </a:r>
            <a:r>
              <a:rPr lang="en-US" b="0" i="0" u="none" strike="noStrike" baseline="0" dirty="0"/>
              <a:t>minimalist government. But did agree in later years that poor and oppressed needed state, and also to curb communal violence.  (21)</a:t>
            </a:r>
          </a:p>
          <a:p>
            <a:r>
              <a:rPr lang="en-US" dirty="0"/>
              <a:t>* B</a:t>
            </a:r>
            <a:r>
              <a:rPr lang="en-US" b="0" i="0" u="none" strike="noStrike" baseline="0" dirty="0"/>
              <a:t>oth something in common with but also deeply antithetical to anarchism.</a:t>
            </a:r>
            <a:r>
              <a:rPr lang="en-US" b="0" i="0" u="none" strike="noStrike" dirty="0"/>
              <a:t>  Gandhi</a:t>
            </a:r>
            <a:r>
              <a:rPr lang="en-US" b="0" i="0" u="none" strike="noStrike" baseline="0" dirty="0"/>
              <a:t> believed strongly in discipline, but SELF discipline, not by state, and certainly not violence (20-21)</a:t>
            </a:r>
            <a:endParaRPr lang="en-US" dirty="0"/>
          </a:p>
          <a:p>
            <a:endParaRPr lang="en-US" dirty="0"/>
          </a:p>
        </p:txBody>
      </p:sp>
    </p:spTree>
    <p:extLst>
      <p:ext uri="{BB962C8B-B14F-4D97-AF65-F5344CB8AC3E}">
        <p14:creationId xmlns:p14="http://schemas.microsoft.com/office/powerpoint/2010/main" val="3765151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8902"/>
          </a:xfrm>
        </p:spPr>
        <p:txBody>
          <a:bodyPr/>
          <a:lstStyle/>
          <a:p>
            <a:r>
              <a:rPr lang="en-US" dirty="0"/>
              <a:t>Reworking Older Ideas</a:t>
            </a:r>
          </a:p>
        </p:txBody>
      </p:sp>
      <p:sp>
        <p:nvSpPr>
          <p:cNvPr id="3" name="Content Placeholder 2"/>
          <p:cNvSpPr>
            <a:spLocks noGrp="1"/>
          </p:cNvSpPr>
          <p:nvPr>
            <p:ph idx="1"/>
          </p:nvPr>
        </p:nvSpPr>
        <p:spPr>
          <a:xfrm>
            <a:off x="587829" y="914400"/>
            <a:ext cx="11207931" cy="5943600"/>
          </a:xfrm>
        </p:spPr>
        <p:txBody>
          <a:bodyPr>
            <a:normAutofit fontScale="77500" lnSpcReduction="20000"/>
          </a:bodyPr>
          <a:lstStyle/>
          <a:p>
            <a:r>
              <a:rPr lang="en-US" b="0" i="0" u="none" strike="noStrike" baseline="0" dirty="0"/>
              <a:t>Gandhi not the first to use either AHIMSA, SATYAGRAHA</a:t>
            </a:r>
            <a:r>
              <a:rPr lang="en-US" dirty="0"/>
              <a:t>, or even CIVIL DISOBEDIENCE </a:t>
            </a:r>
            <a:r>
              <a:rPr lang="en-US" b="0" i="0" u="none" strike="noStrike" baseline="0" dirty="0"/>
              <a:t>in India.</a:t>
            </a:r>
            <a:r>
              <a:rPr lang="en-US" b="0" i="0" u="none" strike="noStrike" dirty="0"/>
              <a:t> But </a:t>
            </a:r>
            <a:r>
              <a:rPr lang="en-US" b="0" i="0" u="none" strike="noStrike" baseline="0" dirty="0"/>
              <a:t>represented “a highly creative intervention” (41) in its theory and practice</a:t>
            </a:r>
          </a:p>
          <a:p>
            <a:r>
              <a:rPr lang="en-US" b="0" i="0" u="none" strike="noStrike" baseline="0" dirty="0" err="1"/>
              <a:t>Hardiman</a:t>
            </a:r>
            <a:r>
              <a:rPr lang="en-US" b="0" i="0" u="none" strike="noStrike" baseline="0" dirty="0"/>
              <a:t> recounts a long history to Civil Disobedience (CD)</a:t>
            </a:r>
          </a:p>
          <a:p>
            <a:pPr lvl="1"/>
            <a:r>
              <a:rPr lang="en-US" b="0" i="0" u="none" strike="noStrike" baseline="0" dirty="0"/>
              <a:t>Jodhpur, Surat merchants {42-43} </a:t>
            </a:r>
          </a:p>
          <a:p>
            <a:pPr lvl="1"/>
            <a:r>
              <a:rPr lang="en-US" b="0" i="0" u="none" strike="noStrike" baseline="0" dirty="0" err="1"/>
              <a:t>Dharna</a:t>
            </a:r>
            <a:r>
              <a:rPr lang="en-US" b="0" i="0" u="none" strike="noStrike" baseline="0" dirty="0"/>
              <a:t> {44-45} </a:t>
            </a:r>
          </a:p>
          <a:p>
            <a:pPr lvl="1"/>
            <a:r>
              <a:rPr lang="en-US" b="0" i="0" u="none" strike="noStrike" baseline="0" dirty="0"/>
              <a:t>even threat of suicide ({46} or self </a:t>
            </a:r>
            <a:r>
              <a:rPr lang="en-US" b="0" i="0" u="none" strike="noStrike" baseline="0" dirty="0" err="1"/>
              <a:t>moritfication</a:t>
            </a:r>
            <a:r>
              <a:rPr lang="en-US" b="0" i="0" u="none" strike="noStrike" baseline="0" dirty="0"/>
              <a:t> {46-47} </a:t>
            </a:r>
            <a:r>
              <a:rPr lang="en-US" b="0" i="0" u="none" strike="noStrike" baseline="0" dirty="0" err="1"/>
              <a:t>etc</a:t>
            </a:r>
            <a:r>
              <a:rPr lang="en-US" b="0" i="0" u="none" strike="noStrike" baseline="0" dirty="0"/>
              <a:t>]   </a:t>
            </a:r>
          </a:p>
          <a:p>
            <a:r>
              <a:rPr lang="en-US" b="0" i="0" u="none" strike="noStrike" baseline="0" dirty="0"/>
              <a:t>British have no respect for these traditional forms of protest, criminalize them, often crush by force (48-9)]</a:t>
            </a:r>
          </a:p>
          <a:p>
            <a:r>
              <a:rPr lang="en-US" b="0" i="0" u="none" strike="noStrike" baseline="0" dirty="0"/>
              <a:t>Modern states that claim to follow rule of law but monopolize violence are more susceptible to Civil Disobedience</a:t>
            </a:r>
          </a:p>
          <a:p>
            <a:r>
              <a:rPr lang="en-US" b="0" i="0" u="none" strike="noStrike" baseline="0" dirty="0"/>
              <a:t>DIALOGIC RESISTANCE goes to the very heart of what Gandhi’s ideas were all about.  DIALOG was key  Through opening a dialog, try to persuade the opponent of your truth.  An example is the use of PUBLICITY, which is what G use for first Satyagraha </a:t>
            </a:r>
            <a:r>
              <a:rPr lang="en-US" b="0" i="0" u="none" strike="noStrike" baseline="0" dirty="0" err="1"/>
              <a:t>Champaran</a:t>
            </a:r>
            <a:r>
              <a:rPr lang="en-US" b="0" i="0" u="none" strike="noStrike" baseline="0" dirty="0"/>
              <a:t> (49-50)</a:t>
            </a:r>
            <a:r>
              <a:rPr lang="en-US" b="0" i="0" u="none" strike="noStrike" dirty="0"/>
              <a:t> discussed earlier</a:t>
            </a:r>
            <a:endParaRPr lang="en-US" b="0" i="0" u="none" strike="noStrike" baseline="0" dirty="0"/>
          </a:p>
          <a:p>
            <a:r>
              <a:rPr lang="en-US" b="0" i="0" u="none" strike="noStrike" baseline="0" dirty="0"/>
              <a:t>What G did was to rework older forms of CD to suit both his key moral concepts and new realities.  Thus protest not motivated by hatred of opponent, but with desire to persuade, to open channels of communication</a:t>
            </a:r>
          </a:p>
          <a:p>
            <a:r>
              <a:rPr lang="en-US" dirty="0"/>
              <a:t>Gandhi created </a:t>
            </a:r>
            <a:r>
              <a:rPr lang="en-US" b="0" i="0" u="none" strike="noStrike" baseline="0" dirty="0"/>
              <a:t>“new language of protest” that both built “on older forms of resistance while at the same time accepting the colonial censure of all forms of violent protest.  </a:t>
            </a:r>
          </a:p>
          <a:p>
            <a:r>
              <a:rPr lang="en-US" b="0" i="1" u="none" strike="noStrike" baseline="0" dirty="0"/>
              <a:t>In time his new methods were to become as ritualized as the older forms of resistance</a:t>
            </a:r>
            <a:r>
              <a:rPr lang="en-US" b="0" i="0" u="none" strike="noStrike" baseline="0" dirty="0"/>
              <a:t>” (51) </a:t>
            </a:r>
          </a:p>
          <a:p>
            <a:endParaRPr lang="en-US" b="0" i="0" u="none" strike="noStrike" baseline="0" dirty="0"/>
          </a:p>
          <a:p>
            <a:endParaRPr lang="en-US" dirty="0"/>
          </a:p>
        </p:txBody>
      </p:sp>
    </p:spTree>
    <p:extLst>
      <p:ext uri="{BB962C8B-B14F-4D97-AF65-F5344CB8AC3E}">
        <p14:creationId xmlns:p14="http://schemas.microsoft.com/office/powerpoint/2010/main" val="255047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153"/>
          </a:xfrm>
        </p:spPr>
        <p:txBody>
          <a:bodyPr/>
          <a:lstStyle/>
          <a:p>
            <a:r>
              <a:rPr lang="en-US" dirty="0"/>
              <a:t>Satyagraha and Ahimsa</a:t>
            </a:r>
          </a:p>
        </p:txBody>
      </p:sp>
      <p:sp>
        <p:nvSpPr>
          <p:cNvPr id="3" name="Content Placeholder 2"/>
          <p:cNvSpPr>
            <a:spLocks noGrp="1"/>
          </p:cNvSpPr>
          <p:nvPr>
            <p:ph idx="1"/>
          </p:nvPr>
        </p:nvSpPr>
        <p:spPr>
          <a:xfrm>
            <a:off x="838200" y="836022"/>
            <a:ext cx="10515600" cy="6021977"/>
          </a:xfrm>
        </p:spPr>
        <p:txBody>
          <a:bodyPr>
            <a:normAutofit fontScale="85000" lnSpcReduction="20000"/>
          </a:bodyPr>
          <a:lstStyle/>
          <a:p>
            <a:r>
              <a:rPr lang="en-US" b="1" i="0" u="none" strike="noStrike" baseline="0" dirty="0"/>
              <a:t>Satyagraha</a:t>
            </a:r>
            <a:r>
              <a:rPr lang="en-US" b="0" i="0" u="none" strike="noStrike" baseline="0" dirty="0"/>
              <a:t>, truly dialogic, change heart of opponent, “in satyagraha there are no enemies” (52) opposed by others, who felt like collaboration.  Gandhi said look at results, if you pressure, no heart change, victory is only partial “only when the opponent had understood the force of the counter-argument and had acted on that basis that there would be any genuine and durable success.”  (54) </a:t>
            </a:r>
          </a:p>
          <a:p>
            <a:r>
              <a:rPr lang="en-US" b="0" i="0" u="none" strike="noStrike" baseline="0" dirty="0"/>
              <a:t>Gandhi used BOTH, moral argument and non violent coercion (fast, mass protest) as H says “What was crucial ... was his political skill in knowing which line to play at each twist and turn.” (54) </a:t>
            </a:r>
          </a:p>
          <a:p>
            <a:r>
              <a:rPr lang="en-US" b="1" i="0" u="none" strike="noStrike" baseline="0" dirty="0"/>
              <a:t>Individual Conscience</a:t>
            </a:r>
            <a:r>
              <a:rPr lang="en-US" b="0" i="0" u="none" strike="noStrike" baseline="0" dirty="0"/>
              <a:t> important to Gandhi, which he took from Thoreau, Tolstoy, Quakers, but it could not be ONLY a matter of individual action.  However, no coercion or pressure, e.g. through sanctions of caste or community.  Yet, this did and does happen, despite G saying “no society can be built on a denial of individual freedom” (57) </a:t>
            </a:r>
          </a:p>
          <a:p>
            <a:r>
              <a:rPr lang="en-US" b="1" i="0" u="none" strike="noStrike" baseline="0" dirty="0"/>
              <a:t>Ahimsa</a:t>
            </a:r>
            <a:r>
              <a:rPr lang="en-US" b="0" i="0" u="none" strike="noStrike" baseline="0" dirty="0"/>
              <a:t> older tradition, again reworked, not a technical ahimsa of </a:t>
            </a:r>
            <a:r>
              <a:rPr lang="en-US" b="0" i="0" u="none" strike="noStrike" baseline="0" dirty="0" err="1"/>
              <a:t>Jaina</a:t>
            </a:r>
            <a:r>
              <a:rPr lang="en-US" b="0" i="0" u="none" strike="noStrike" baseline="0" dirty="0"/>
              <a:t> </a:t>
            </a:r>
            <a:r>
              <a:rPr lang="en-US" b="0" i="0" u="none" strike="noStrike" baseline="0" dirty="0" err="1"/>
              <a:t>baniya</a:t>
            </a:r>
            <a:r>
              <a:rPr lang="en-US" b="0" i="0" u="none" strike="noStrike" baseline="0" dirty="0"/>
              <a:t> e.g. (58) insist on truth but not by inflict suffering on opponent but oneself (59) not out of cowardice, quite the opposite, strength</a:t>
            </a:r>
          </a:p>
          <a:p>
            <a:pPr lvl="1"/>
            <a:r>
              <a:rPr lang="en-US" b="0" i="0" u="none" strike="noStrike" baseline="0" dirty="0"/>
              <a:t>The question of whether or not it can be used in face of implacably violent enemy is very debatable, G probably  wrong in asking Jews to use it against Nazis, though some successes (of Aryan spouses of Jews imprisoned (61) </a:t>
            </a:r>
          </a:p>
          <a:p>
            <a:pPr lvl="1"/>
            <a:r>
              <a:rPr lang="en-US" dirty="0"/>
              <a:t>REPEAT: </a:t>
            </a:r>
            <a:r>
              <a:rPr lang="en-US" b="0" i="0" u="none" strike="noStrike" baseline="0" dirty="0"/>
              <a:t>Modern states that claim to follow rule of law but monopolize violence are more susceptible to Civil Disobedience</a:t>
            </a:r>
          </a:p>
          <a:p>
            <a:pPr lvl="1"/>
            <a:endParaRPr lang="en-US" b="0" i="0" u="none" strike="noStrike" baseline="0" dirty="0"/>
          </a:p>
          <a:p>
            <a:endParaRPr lang="en-US" b="0" i="0" u="none" strike="noStrike" baseline="0" dirty="0"/>
          </a:p>
          <a:p>
            <a:endParaRPr lang="en-US" dirty="0"/>
          </a:p>
        </p:txBody>
      </p:sp>
    </p:spTree>
    <p:extLst>
      <p:ext uri="{BB962C8B-B14F-4D97-AF65-F5344CB8AC3E}">
        <p14:creationId xmlns:p14="http://schemas.microsoft.com/office/powerpoint/2010/main" val="394660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Gandhi and Swaraj</a:t>
            </a:r>
          </a:p>
        </p:txBody>
      </p:sp>
      <p:sp>
        <p:nvSpPr>
          <p:cNvPr id="3" name="Content Placeholder 2"/>
          <p:cNvSpPr>
            <a:spLocks noGrp="1"/>
          </p:cNvSpPr>
          <p:nvPr>
            <p:ph idx="1"/>
          </p:nvPr>
        </p:nvSpPr>
        <p:spPr>
          <a:xfrm>
            <a:off x="838200" y="1423850"/>
            <a:ext cx="10515600" cy="5277395"/>
          </a:xfrm>
        </p:spPr>
        <p:txBody>
          <a:bodyPr>
            <a:normAutofit/>
          </a:bodyPr>
          <a:lstStyle/>
          <a:p>
            <a:r>
              <a:rPr lang="en-US" b="0" i="0" u="none" strike="noStrike" baseline="0" dirty="0"/>
              <a:t>WHAT DOES Gandhi  mean by SWARAJ?</a:t>
            </a:r>
          </a:p>
          <a:p>
            <a:r>
              <a:rPr lang="en-US" b="0" i="0" u="none" strike="noStrike" baseline="0" dirty="0"/>
              <a:t>Multivalent word.  Means self rule, but does that mean we will rule over our own people or we need to have control over ourselves?  As we will see from </a:t>
            </a:r>
            <a:r>
              <a:rPr lang="en-US" b="0" i="1" u="none" strike="noStrike" baseline="0" dirty="0"/>
              <a:t>Hind Swaraj</a:t>
            </a:r>
            <a:r>
              <a:rPr lang="en-US" b="0" i="0" u="none" strike="noStrike" baseline="0" dirty="0"/>
              <a:t>, Gandhi used the term to include BOTH MEANINGS.  For his SWARAJ as much about SELF DISCIPLINE as HOME RULE</a:t>
            </a:r>
          </a:p>
          <a:p>
            <a:r>
              <a:rPr lang="en-US" b="0" i="0" u="none" strike="noStrike" baseline="0" dirty="0"/>
              <a:t>So for Gandhi’s political actions as well as for the moral regeneration he sought, DISCIPLINE was paramount.  This included individual self restraint and self discipline, variety of ways, celibacy particularly important.  BUT ALSO COERCIVE DISCIPLINE when necessary, but, as </a:t>
            </a:r>
            <a:r>
              <a:rPr lang="en-US" b="0" i="0" u="none" strike="noStrike" baseline="0" dirty="0" err="1"/>
              <a:t>Hardiman</a:t>
            </a:r>
            <a:r>
              <a:rPr lang="en-US" b="0" i="0" u="none" strike="noStrike" baseline="0" dirty="0"/>
              <a:t> says, his was very different discipline, from that of later “</a:t>
            </a:r>
            <a:r>
              <a:rPr lang="en-US" b="0" i="0" u="none" strike="noStrike" baseline="0" dirty="0" err="1"/>
              <a:t>Gandhians</a:t>
            </a:r>
            <a:r>
              <a:rPr lang="en-US" b="0" i="0" u="none" strike="noStrike" baseline="0" dirty="0"/>
              <a:t>” such as Desai or </a:t>
            </a:r>
            <a:r>
              <a:rPr lang="en-US" b="0" i="0" u="none" strike="noStrike" baseline="0" dirty="0" err="1"/>
              <a:t>Vinoba</a:t>
            </a:r>
            <a:r>
              <a:rPr lang="en-US" b="0" i="0" u="none" strike="noStrike" baseline="0" dirty="0"/>
              <a:t> </a:t>
            </a:r>
            <a:r>
              <a:rPr lang="en-US" b="0" i="0" u="none" strike="noStrike" baseline="0" dirty="0" err="1"/>
              <a:t>Bhave</a:t>
            </a:r>
            <a:r>
              <a:rPr lang="en-US" b="0" i="0" u="none" strike="noStrike" baseline="0" dirty="0"/>
              <a:t> (31-32)</a:t>
            </a:r>
          </a:p>
          <a:p>
            <a:endParaRPr lang="en-US" dirty="0"/>
          </a:p>
        </p:txBody>
      </p:sp>
    </p:spTree>
    <p:extLst>
      <p:ext uri="{BB962C8B-B14F-4D97-AF65-F5344CB8AC3E}">
        <p14:creationId xmlns:p14="http://schemas.microsoft.com/office/powerpoint/2010/main" val="154587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 Above All?  (Not STATE, nation!)</a:t>
            </a:r>
          </a:p>
        </p:txBody>
      </p:sp>
      <p:sp>
        <p:nvSpPr>
          <p:cNvPr id="3" name="Content Placeholder 2"/>
          <p:cNvSpPr>
            <a:spLocks noGrp="1"/>
          </p:cNvSpPr>
          <p:nvPr>
            <p:ph idx="1"/>
          </p:nvPr>
        </p:nvSpPr>
        <p:spPr>
          <a:xfrm>
            <a:off x="838200" y="1293223"/>
            <a:ext cx="10515600" cy="5434148"/>
          </a:xfrm>
        </p:spPr>
        <p:txBody>
          <a:bodyPr>
            <a:normAutofit fontScale="92500" lnSpcReduction="20000"/>
          </a:bodyPr>
          <a:lstStyle/>
          <a:p>
            <a:r>
              <a:rPr lang="en-US" b="0" i="0" u="none" strike="noStrike" baseline="0" dirty="0"/>
              <a:t>A strength or weakness </a:t>
            </a:r>
            <a:r>
              <a:rPr lang="en-US" b="0" i="0" u="none" strike="noStrike" baseline="0"/>
              <a:t>of Gandhian </a:t>
            </a:r>
            <a:r>
              <a:rPr lang="en-US" b="0" i="0" u="none" strike="noStrike" baseline="0" dirty="0"/>
              <a:t>nationalism was that it sought to be BEYOND ALL DIVISIONS</a:t>
            </a:r>
          </a:p>
          <a:p>
            <a:r>
              <a:rPr lang="en-US" dirty="0"/>
              <a:t>Overlook differences of C</a:t>
            </a:r>
            <a:r>
              <a:rPr lang="en-US" b="0" i="0" u="none" strike="noStrike" baseline="0" dirty="0"/>
              <a:t>LASS, CASTE, or GENDER </a:t>
            </a:r>
          </a:p>
          <a:p>
            <a:r>
              <a:rPr lang="en-US" b="0" i="0" u="none" strike="noStrike" baseline="0" dirty="0"/>
              <a:t>INDIA...bound together not by “interests” but by “neighborliness” (we will discuss some limitations later, peasants and women)</a:t>
            </a:r>
          </a:p>
          <a:p>
            <a:r>
              <a:rPr lang="en-US" b="0" i="0" u="none" strike="noStrike" baseline="0" dirty="0"/>
              <a:t>This worked sometimes, and not at others.  Because sometimes local and national were well connected, well articulated, such as in </a:t>
            </a:r>
            <a:r>
              <a:rPr lang="en-US" b="0" i="0" u="none" strike="noStrike" baseline="0" dirty="0" err="1"/>
              <a:t>Bardoli</a:t>
            </a:r>
            <a:r>
              <a:rPr lang="en-US" b="0" i="0" u="none" strike="noStrike" baseline="0" dirty="0"/>
              <a:t> in 1928, but in other cases, such as </a:t>
            </a:r>
            <a:r>
              <a:rPr lang="en-US" b="0" i="0" u="none" strike="noStrike" baseline="0" dirty="0" err="1"/>
              <a:t>Chauri</a:t>
            </a:r>
            <a:r>
              <a:rPr lang="en-US" b="0" i="0" u="none" strike="noStrike" baseline="0" dirty="0"/>
              <a:t> </a:t>
            </a:r>
            <a:r>
              <a:rPr lang="en-US" b="0" i="0" u="none" strike="noStrike" baseline="0" dirty="0" err="1"/>
              <a:t>Chaura</a:t>
            </a:r>
            <a:r>
              <a:rPr lang="en-US" b="0" i="0" u="none" strike="noStrike" baseline="0" dirty="0"/>
              <a:t> in 1922, not so, where the local issues that had brought the folks in </a:t>
            </a:r>
            <a:r>
              <a:rPr lang="en-US" b="0" i="0" u="none" strike="noStrike" baseline="0" dirty="0" err="1"/>
              <a:t>Chauri</a:t>
            </a:r>
            <a:r>
              <a:rPr lang="en-US" b="0" i="0" u="none" strike="noStrike" baseline="0" dirty="0"/>
              <a:t> </a:t>
            </a:r>
            <a:r>
              <a:rPr lang="en-US" b="0" i="0" u="none" strike="noStrike" baseline="0" dirty="0" err="1"/>
              <a:t>Chaura</a:t>
            </a:r>
            <a:r>
              <a:rPr lang="en-US" b="0" i="0" u="none" strike="noStrike" baseline="0" dirty="0"/>
              <a:t> to Gandhian Satyagraha were hardly resolved when G decide to call off movement because of violence</a:t>
            </a:r>
          </a:p>
          <a:p>
            <a:r>
              <a:rPr lang="en-US" b="0" i="0" u="none" strike="noStrike" baseline="0" dirty="0"/>
              <a:t>In part, though only in part, thanks to this disarticulation, came Gandhi’s notions of what H terms the DISCIPLINED NATION.  Perhaps because of frequent DISARTICULATIONS, G very emphatic on DISCIPLINE</a:t>
            </a:r>
          </a:p>
          <a:p>
            <a:r>
              <a:rPr lang="en-US" dirty="0"/>
              <a:t>Also created some CONTRADICTIONS.  We will explore those in our reading of </a:t>
            </a:r>
            <a:r>
              <a:rPr lang="en-US" i="1" dirty="0"/>
              <a:t>Hind Swaraj</a:t>
            </a:r>
            <a:endParaRPr lang="en-US" b="0" i="0" u="none" strike="noStrike" baseline="0" dirty="0"/>
          </a:p>
          <a:p>
            <a:endParaRPr lang="en-US" dirty="0"/>
          </a:p>
        </p:txBody>
      </p:sp>
    </p:spTree>
    <p:extLst>
      <p:ext uri="{BB962C8B-B14F-4D97-AF65-F5344CB8AC3E}">
        <p14:creationId xmlns:p14="http://schemas.microsoft.com/office/powerpoint/2010/main" val="381695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1361</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Understanding Gandhi’s Imagination of India </vt:lpstr>
      <vt:lpstr>If the nation is an “Imagined Community,” what SORT OF NATION WAS GANDHI IMAGINING? </vt:lpstr>
      <vt:lpstr>Why and How does Gandhi imagine the nation?</vt:lpstr>
      <vt:lpstr>What sort of Nation?</vt:lpstr>
      <vt:lpstr>What sort of State?</vt:lpstr>
      <vt:lpstr>Reworking Older Ideas</vt:lpstr>
      <vt:lpstr>Satyagraha and Ahimsa</vt:lpstr>
      <vt:lpstr>Gandhi and Swaraj</vt:lpstr>
      <vt:lpstr>Nation Above All?  (Not STATE, nation!)</vt:lpstr>
    </vt:vector>
  </TitlesOfParts>
  <Company>Northern Arizona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Gandhi’s Imagination of India</dc:title>
  <dc:creator>Sanjay Joshi</dc:creator>
  <cp:lastModifiedBy>Sanjay Joshi</cp:lastModifiedBy>
  <cp:revision>13</cp:revision>
  <dcterms:created xsi:type="dcterms:W3CDTF">2016-10-19T17:21:29Z</dcterms:created>
  <dcterms:modified xsi:type="dcterms:W3CDTF">2019-10-20T23:48:46Z</dcterms:modified>
</cp:coreProperties>
</file>