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6"/>
  </p:notesMasterIdLst>
  <p:sldIdLst>
    <p:sldId id="308" r:id="rId2"/>
    <p:sldId id="305" r:id="rId3"/>
    <p:sldId id="259" r:id="rId4"/>
    <p:sldId id="258" r:id="rId5"/>
    <p:sldId id="260" r:id="rId6"/>
    <p:sldId id="309" r:id="rId7"/>
    <p:sldId id="306" r:id="rId8"/>
    <p:sldId id="297" r:id="rId9"/>
    <p:sldId id="291" r:id="rId10"/>
    <p:sldId id="293" r:id="rId11"/>
    <p:sldId id="299" r:id="rId12"/>
    <p:sldId id="307" r:id="rId13"/>
    <p:sldId id="303"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7"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C58DD-A587-475E-95D1-A814593DCA7E}" type="datetimeFigureOut">
              <a:rPr lang="en-US" smtClean="0"/>
              <a:t>3/27/2026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90E61-19FD-4843-815F-3886F57B1052}" type="slidenum">
              <a:rPr lang="en-US" smtClean="0"/>
              <a:t>‹#›</a:t>
            </a:fld>
            <a:endParaRPr lang="en-US"/>
          </a:p>
        </p:txBody>
      </p:sp>
    </p:spTree>
    <p:extLst>
      <p:ext uri="{BB962C8B-B14F-4D97-AF65-F5344CB8AC3E}">
        <p14:creationId xmlns:p14="http://schemas.microsoft.com/office/powerpoint/2010/main" val="218586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D90E61-19FD-4843-815F-3886F57B1052}" type="slidenum">
              <a:rPr lang="en-US" smtClean="0"/>
              <a:t>3</a:t>
            </a:fld>
            <a:endParaRPr lang="en-US"/>
          </a:p>
        </p:txBody>
      </p:sp>
    </p:spTree>
    <p:extLst>
      <p:ext uri="{BB962C8B-B14F-4D97-AF65-F5344CB8AC3E}">
        <p14:creationId xmlns:p14="http://schemas.microsoft.com/office/powerpoint/2010/main" val="177383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BF32D89C-3C60-432E-8F34-4130D01AA4F0}" type="datetime1">
              <a:rPr lang="en-US" smtClean="0"/>
              <a:t>3/27/2026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1227 March 202629:56</a:t>
            </a:r>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41105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49BF233F-6093-4D84-B162-B5EFAC776093}" type="datetime1">
              <a:rPr lang="en-US" smtClean="0"/>
              <a:t>3/27/2026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1227 March 202629:56</a:t>
            </a:r>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7991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D1E28166-0C4C-4ED3-B385-C9AA9654264E}" type="datetime1">
              <a:rPr lang="en-US" smtClean="0"/>
              <a:t>3/27/2026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1227 March 202629:56</a:t>
            </a:r>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9998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9907C52A-A0D3-4DE2-9D3A-5F268B617AF4}" type="datetime1">
              <a:rPr lang="en-US" smtClean="0"/>
              <a:t>3/27/2026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1227 March 202629:56</a:t>
            </a:r>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3424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E3273753-B48A-4D8D-A229-F43C6D29315E}" type="datetime1">
              <a:rPr lang="en-US" smtClean="0"/>
              <a:t>3/27/2026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1227 March 202629:56</a:t>
            </a:r>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416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6E74192E-8464-400A-B0CB-33548227C819}" type="datetime1">
              <a:rPr lang="en-US" smtClean="0"/>
              <a:t>3/27/2026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1227 March 202629:56</a:t>
            </a:r>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8601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61581E08-3B01-42B7-836C-A71CA7BFB790}" type="datetime1">
              <a:rPr lang="en-US" smtClean="0"/>
              <a:t>3/27/2026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1227 March 202629:56</a:t>
            </a:r>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3049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E59E8D6C-5AE8-4812-8DCD-AEFF9FBB8B91}" type="datetime1">
              <a:rPr lang="en-US" smtClean="0"/>
              <a:t>3/27/2026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1227 March 202629:56</a:t>
            </a:r>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7101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9CBD25D-C80B-473D-907B-4BBA25C1B4A0}" type="datetime1">
              <a:rPr lang="en-US" smtClean="0"/>
              <a:t>3/27/2026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1227 March 202629:56</a:t>
            </a:r>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5695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A7F9C8C-D182-4A92-8E5D-9B8FC2B60619}" type="datetime1">
              <a:rPr lang="en-US" smtClean="0"/>
              <a:t>3/27/2026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1227 March 202629:56</a:t>
            </a:r>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9904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7FB745E4-2F15-442E-82C9-DB123CAD02F6}" type="datetime1">
              <a:rPr lang="en-US" smtClean="0"/>
              <a:t>3/27/2026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1227 March 202629:56</a:t>
            </a:r>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0191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8B9CADB7-46CC-4333-97F9-9DCA4B0F6022}" type="datetime1">
              <a:rPr lang="en-US" smtClean="0"/>
              <a:t>3/27/2026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1227 March 202629:56</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43499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ytimes.com/2020/09/13/us/kamala-harris-parent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pmc.ncbi.nlm.nih.gov/articles/PMC10421612/" TargetMode="External"/><Relationship Id="rId2" Type="http://schemas.openxmlformats.org/officeDocument/2006/relationships/hyperlink" Target="https://pmc.ncbi.nlm.nih.gov/articles/PMC10676285/#:~:text=The%20weathering%20hypothesis%20states%20that%20chronic%20exposure,been%20used%20to%20explain%20racial%20health%20dispariti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eb.archive.org/web/20110706205400/http:/ariel.synergiesprairies.ca/ariel/index.php/ariel/article/viewFile/2505/245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ljazeera.com/features/2017/5/3/african-victims-of-racism-in-india-share-their-stories" TargetMode="External"/><Relationship Id="rId2" Type="http://schemas.openxmlformats.org/officeDocument/2006/relationships/hyperlink" Target="https://www.taylorfrancis.com/chapters/edit/10.4324/9780203883761-12/conversions-complicity-state-post-independence-india-bhagwan-josh-jawaharlal-nehru-university" TargetMode="External"/><Relationship Id="rId1" Type="http://schemas.openxmlformats.org/officeDocument/2006/relationships/slideLayout" Target="../slideLayouts/slideLayout2.xml"/><Relationship Id="rId4" Type="http://schemas.openxmlformats.org/officeDocument/2006/relationships/hyperlink" Target="https://archive.org/details/endofempiresafri0000hor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rchive.org/details/endofempiresafri0000horn" TargetMode="External"/><Relationship Id="rId2" Type="http://schemas.openxmlformats.org/officeDocument/2006/relationships/hyperlink" Target="https://www.aljazeera.com/features/2017/5/3/african-victims-of-racism-in-india-share-their-stori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dukeupress.edu/the-intimacies-of-four-continen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41BFA31-6544-45C2-9DA0-9E1C5E0B1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81943F92-69D5-8EFF-4E32-EBC8AC1B883C}"/>
              </a:ext>
            </a:extLst>
          </p:cNvPr>
          <p:cNvSpPr>
            <a:spLocks noGrp="1"/>
          </p:cNvSpPr>
          <p:nvPr>
            <p:ph type="ctrTitle"/>
          </p:nvPr>
        </p:nvSpPr>
        <p:spPr>
          <a:xfrm>
            <a:off x="704088" y="2243434"/>
            <a:ext cx="5924551" cy="3547763"/>
          </a:xfrm>
        </p:spPr>
        <p:txBody>
          <a:bodyPr anchor="b">
            <a:normAutofit/>
          </a:bodyPr>
          <a:lstStyle/>
          <a:p>
            <a:pPr>
              <a:lnSpc>
                <a:spcPct val="90000"/>
              </a:lnSpc>
            </a:pPr>
            <a:r>
              <a:rPr lang="en-US" sz="3800" dirty="0"/>
              <a:t> </a:t>
            </a:r>
            <a:r>
              <a:rPr lang="en-US" sz="3800" dirty="0">
                <a:highlight>
                  <a:srgbClr val="FFFF00"/>
                </a:highlight>
              </a:rPr>
              <a:t>Unexpected Silences:</a:t>
            </a:r>
            <a:br>
              <a:rPr lang="en-US" sz="3800" dirty="0">
                <a:highlight>
                  <a:srgbClr val="FFFF00"/>
                </a:highlight>
              </a:rPr>
            </a:br>
            <a:r>
              <a:rPr lang="en-US" sz="3800" dirty="0" err="1">
                <a:highlight>
                  <a:srgbClr val="FFFF00"/>
                </a:highlight>
              </a:rPr>
              <a:t>ClAss</a:t>
            </a:r>
            <a:r>
              <a:rPr lang="en-US" sz="3800" dirty="0">
                <a:highlight>
                  <a:srgbClr val="FFFF00"/>
                </a:highlight>
              </a:rPr>
              <a:t>, Race, Gender and </a:t>
            </a:r>
            <a:r>
              <a:rPr lang="en-US" sz="3800" dirty="0" err="1">
                <a:highlight>
                  <a:srgbClr val="FFFF00"/>
                </a:highlight>
              </a:rPr>
              <a:t>MAri</a:t>
            </a:r>
            <a:r>
              <a:rPr lang="en-US" sz="3800" dirty="0">
                <a:highlight>
                  <a:srgbClr val="FFFF00"/>
                </a:highlight>
              </a:rPr>
              <a:t> </a:t>
            </a:r>
            <a:r>
              <a:rPr lang="en-US" sz="3800" dirty="0" err="1">
                <a:highlight>
                  <a:srgbClr val="FFFF00"/>
                </a:highlight>
              </a:rPr>
              <a:t>SoMMerville’s</a:t>
            </a:r>
            <a:r>
              <a:rPr lang="en-US" sz="3800" dirty="0">
                <a:highlight>
                  <a:srgbClr val="FFFF00"/>
                </a:highlight>
              </a:rPr>
              <a:t> Perpetual </a:t>
            </a:r>
            <a:r>
              <a:rPr lang="en-US" sz="3800" dirty="0" err="1">
                <a:highlight>
                  <a:srgbClr val="FFFF00"/>
                </a:highlight>
              </a:rPr>
              <a:t>SubAlternity</a:t>
            </a:r>
            <a:endParaRPr lang="en-US" sz="3800" dirty="0">
              <a:highlight>
                <a:srgbClr val="FFFF00"/>
              </a:highlight>
            </a:endParaRPr>
          </a:p>
        </p:txBody>
      </p:sp>
      <p:sp>
        <p:nvSpPr>
          <p:cNvPr id="3" name="Subtitle 2">
            <a:extLst>
              <a:ext uri="{FF2B5EF4-FFF2-40B4-BE49-F238E27FC236}">
                <a16:creationId xmlns:a16="http://schemas.microsoft.com/office/drawing/2014/main" id="{DF21B8DB-D6CF-9068-ABA2-A183DFD5CB7A}"/>
              </a:ext>
            </a:extLst>
          </p:cNvPr>
          <p:cNvSpPr>
            <a:spLocks noGrp="1"/>
          </p:cNvSpPr>
          <p:nvPr>
            <p:ph type="subTitle" idx="1"/>
          </p:nvPr>
        </p:nvSpPr>
        <p:spPr>
          <a:xfrm>
            <a:off x="704088" y="1189904"/>
            <a:ext cx="4990091" cy="987702"/>
          </a:xfrm>
        </p:spPr>
        <p:txBody>
          <a:bodyPr anchor="t">
            <a:normAutofit/>
          </a:bodyPr>
          <a:lstStyle/>
          <a:p>
            <a:r>
              <a:rPr lang="en-US"/>
              <a:t>Sabbatical Presentation at NAU, March 27, 2026</a:t>
            </a:r>
          </a:p>
        </p:txBody>
      </p:sp>
      <p:cxnSp>
        <p:nvCxnSpPr>
          <p:cNvPr id="21" name="Straight Connector 20">
            <a:extLst>
              <a:ext uri="{FF2B5EF4-FFF2-40B4-BE49-F238E27FC236}">
                <a16:creationId xmlns:a16="http://schemas.microsoft.com/office/drawing/2014/main" id="{DC36F877-5419-44C1-A2CD-376BDDDC3E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B21692-652C-4371-95C5-05248EF342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29337"/>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7AD7B66-0668-A838-2914-56C350110011}"/>
              </a:ext>
            </a:extLst>
          </p:cNvPr>
          <p:cNvPicPr>
            <a:picLocks noChangeAspect="1"/>
          </p:cNvPicPr>
          <p:nvPr/>
        </p:nvPicPr>
        <p:blipFill>
          <a:blip r:embed="rId2"/>
          <a:srcRect t="12109"/>
          <a:stretch>
            <a:fillRect/>
          </a:stretch>
        </p:blipFill>
        <p:spPr>
          <a:xfrm>
            <a:off x="7315200" y="3429000"/>
            <a:ext cx="4876801" cy="3429001"/>
          </a:xfrm>
          <a:prstGeom prst="rect">
            <a:avLst/>
          </a:prstGeom>
        </p:spPr>
      </p:pic>
      <p:sp>
        <p:nvSpPr>
          <p:cNvPr id="5" name="TextBox 4">
            <a:extLst>
              <a:ext uri="{FF2B5EF4-FFF2-40B4-BE49-F238E27FC236}">
                <a16:creationId xmlns:a16="http://schemas.microsoft.com/office/drawing/2014/main" id="{3E7F3289-ECDB-E0DA-F482-6324B38B7297}"/>
              </a:ext>
            </a:extLst>
          </p:cNvPr>
          <p:cNvSpPr txBox="1"/>
          <p:nvPr/>
        </p:nvSpPr>
        <p:spPr>
          <a:xfrm>
            <a:off x="7784123" y="5251938"/>
            <a:ext cx="4267200" cy="9079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C00000"/>
                </a:solidFill>
                <a:effectLst/>
                <a:highlight>
                  <a:srgbClr val="FFFF00"/>
                </a:highlight>
                <a:uLnTx/>
                <a:uFillTx/>
                <a:latin typeface="Calisto MT"/>
                <a:ea typeface="+mn-ea"/>
                <a:cs typeface="+mn-cs"/>
              </a:rPr>
              <a:t>Sanjay Joshi</a:t>
            </a:r>
            <a:endParaRPr kumimoji="0" lang="en-US" sz="2400" b="1" i="0" u="none" strike="noStrike" kern="1200" cap="none" spc="0" normalizeH="0" baseline="0" noProof="0">
              <a:ln>
                <a:noFill/>
              </a:ln>
              <a:solidFill>
                <a:srgbClr val="C00000"/>
              </a:solidFill>
              <a:effectLst/>
              <a:highlight>
                <a:srgbClr val="FFFF00"/>
              </a:highlight>
              <a:uLnTx/>
              <a:uFillTx/>
              <a:latin typeface="Calisto M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C00000"/>
                </a:solidFill>
                <a:effectLst/>
                <a:highlight>
                  <a:srgbClr val="FFFF00"/>
                </a:highlight>
                <a:uLnTx/>
                <a:uFillTx/>
                <a:latin typeface="Calisto MT"/>
                <a:ea typeface="+mn-ea"/>
                <a:cs typeface="+mn-cs"/>
              </a:rPr>
              <a:t>Northern Arizona University</a:t>
            </a:r>
            <a:endParaRPr kumimoji="0" lang="en-US" sz="2400" b="1" i="0" u="none" strike="noStrike" kern="1200" cap="none" spc="0" normalizeH="0" baseline="0" noProof="0">
              <a:ln>
                <a:noFill/>
              </a:ln>
              <a:solidFill>
                <a:srgbClr val="C00000"/>
              </a:solidFill>
              <a:effectLst/>
              <a:highlight>
                <a:srgbClr val="FFFF00"/>
              </a:highlight>
              <a:uLnTx/>
              <a:uFillTx/>
              <a:latin typeface="Calisto MT"/>
              <a:ea typeface="+mn-ea"/>
              <a:cs typeface="+mn-cs"/>
            </a:endParaRPr>
          </a:p>
        </p:txBody>
      </p:sp>
      <p:pic>
        <p:nvPicPr>
          <p:cNvPr id="6" name="Picture 5">
            <a:extLst>
              <a:ext uri="{FF2B5EF4-FFF2-40B4-BE49-F238E27FC236}">
                <a16:creationId xmlns:a16="http://schemas.microsoft.com/office/drawing/2014/main" id="{8C90C147-E205-6DC6-4E59-A3E34C2A2225}"/>
              </a:ext>
            </a:extLst>
          </p:cNvPr>
          <p:cNvPicPr>
            <a:picLocks noChangeAspect="1"/>
          </p:cNvPicPr>
          <p:nvPr/>
        </p:nvPicPr>
        <p:blipFill>
          <a:blip r:embed="rId3"/>
          <a:stretch>
            <a:fillRect/>
          </a:stretch>
        </p:blipFill>
        <p:spPr>
          <a:xfrm>
            <a:off x="7762213" y="864540"/>
            <a:ext cx="3372636" cy="4228570"/>
          </a:xfrm>
          <a:prstGeom prst="rect">
            <a:avLst/>
          </a:prstGeom>
        </p:spPr>
      </p:pic>
    </p:spTree>
    <p:extLst>
      <p:ext uri="{BB962C8B-B14F-4D97-AF65-F5344CB8AC3E}">
        <p14:creationId xmlns:p14="http://schemas.microsoft.com/office/powerpoint/2010/main" val="303411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19C0-8584-51C1-6707-5097DB392BD7}"/>
              </a:ext>
            </a:extLst>
          </p:cNvPr>
          <p:cNvSpPr>
            <a:spLocks noGrp="1"/>
          </p:cNvSpPr>
          <p:nvPr>
            <p:ph type="title"/>
          </p:nvPr>
        </p:nvSpPr>
        <p:spPr/>
        <p:txBody>
          <a:bodyPr/>
          <a:lstStyle/>
          <a:p>
            <a:r>
              <a:rPr lang="en-US" dirty="0"/>
              <a:t>CONTRAST WITH SHYAMALA GOPALAN</a:t>
            </a:r>
          </a:p>
        </p:txBody>
      </p:sp>
      <p:sp>
        <p:nvSpPr>
          <p:cNvPr id="3" name="Content Placeholder 2">
            <a:extLst>
              <a:ext uri="{FF2B5EF4-FFF2-40B4-BE49-F238E27FC236}">
                <a16:creationId xmlns:a16="http://schemas.microsoft.com/office/drawing/2014/main" id="{A73F229F-DF96-56B8-DB8E-94299F7CAFE8}"/>
              </a:ext>
            </a:extLst>
          </p:cNvPr>
          <p:cNvSpPr>
            <a:spLocks noGrp="1"/>
          </p:cNvSpPr>
          <p:nvPr>
            <p:ph idx="1"/>
          </p:nvPr>
        </p:nvSpPr>
        <p:spPr/>
        <p:txBody>
          <a:bodyPr>
            <a:normAutofit fontScale="92500" lnSpcReduction="20000"/>
          </a:bodyPr>
          <a:lstStyle/>
          <a:p>
            <a:r>
              <a:rPr lang="en-US" dirty="0"/>
              <a:t>Both women came to the US to be part of the academic world</a:t>
            </a:r>
          </a:p>
          <a:p>
            <a:r>
              <a:rPr lang="en-US" dirty="0"/>
              <a:t>Shyamala Gopalan, today known as the mother of Vice President Kamala Harris, came to the US in 1958 as a Ph.D. student in biology at UC Berkeley. She was 35 years younger than Mari</a:t>
            </a:r>
          </a:p>
          <a:p>
            <a:pPr lvl="1"/>
            <a:r>
              <a:rPr lang="en-US" dirty="0"/>
              <a:t>Mari was teaching at Keuka Girls’ College NY 1959-61 </a:t>
            </a:r>
          </a:p>
          <a:p>
            <a:r>
              <a:rPr lang="en-US" dirty="0"/>
              <a:t>Unlike Mari, Shyamala joined the civil rights movement with gusto, and met (and later married) Donald Harris, a black left-wing economist from Jamaica. They met</a:t>
            </a:r>
            <a:r>
              <a:rPr lang="en-US" sz="2000" u="sng" kern="0" dirty="0">
                <a:solidFill>
                  <a:srgbClr val="467886"/>
                </a:solidFill>
                <a:effectLst/>
                <a:latin typeface="Times New Roman" panose="02020603050405020304" pitchFamily="18" charset="0"/>
                <a:ea typeface="Aptos" panose="020B0004020202020204" pitchFamily="34" charset="0"/>
                <a:cs typeface="Mangal" panose="02040503050203030202" pitchFamily="18" charset="0"/>
                <a:hlinkClick r:id="rId2"/>
              </a:rPr>
              <a:t> at a meeting of the radical Afro-American Association</a:t>
            </a:r>
            <a:r>
              <a:rPr lang="en-US" sz="2000" u="sng" kern="0" dirty="0">
                <a:solidFill>
                  <a:srgbClr val="467886"/>
                </a:solidFill>
                <a:effectLst/>
                <a:latin typeface="Times New Roman" panose="02020603050405020304" pitchFamily="18" charset="0"/>
                <a:ea typeface="Aptos" panose="020B0004020202020204" pitchFamily="34" charset="0"/>
                <a:cs typeface="Mangal" panose="02040503050203030202" pitchFamily="18" charset="0"/>
              </a:rPr>
              <a:t> </a:t>
            </a:r>
            <a:r>
              <a:rPr lang="en-US" kern="0" dirty="0">
                <a:effectLst/>
                <a:latin typeface="Times New Roman" panose="02020603050405020304" pitchFamily="18" charset="0"/>
                <a:ea typeface="Aptos" panose="020B0004020202020204" pitchFamily="34" charset="0"/>
                <a:cs typeface="Mangal" panose="02040503050203030202" pitchFamily="18" charset="0"/>
              </a:rPr>
              <a:t>--whose members went on to found the Black Panther Party </a:t>
            </a:r>
          </a:p>
          <a:p>
            <a:r>
              <a:rPr lang="en-US" kern="0" dirty="0">
                <a:latin typeface="Times New Roman" panose="02020603050405020304" pitchFamily="18" charset="0"/>
                <a:cs typeface="Mangal" panose="02040503050203030202" pitchFamily="18" charset="0"/>
              </a:rPr>
              <a:t>Harris has often written and spoken about her mother introducing her daughters to political issues, going to demonstrations, etc. </a:t>
            </a:r>
          </a:p>
          <a:p>
            <a:r>
              <a:rPr lang="en-US" kern="0" dirty="0">
                <a:latin typeface="Times New Roman" panose="02020603050405020304" pitchFamily="18" charset="0"/>
                <a:cs typeface="Mangal" panose="02040503050203030202" pitchFamily="18" charset="0"/>
              </a:rPr>
              <a:t>Unlike Mari, Shyamala clearly had liberal and perhaps left-wing sympathies and wasn’t shy of making the world aware of her sympathies</a:t>
            </a:r>
          </a:p>
          <a:p>
            <a:endParaRPr lang="en-US" dirty="0"/>
          </a:p>
        </p:txBody>
      </p:sp>
    </p:spTree>
    <p:extLst>
      <p:ext uri="{BB962C8B-B14F-4D97-AF65-F5344CB8AC3E}">
        <p14:creationId xmlns:p14="http://schemas.microsoft.com/office/powerpoint/2010/main" val="361485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3CCE-5F10-C39C-22A6-411DC1C0603B}"/>
              </a:ext>
            </a:extLst>
          </p:cNvPr>
          <p:cNvSpPr>
            <a:spLocks noGrp="1"/>
          </p:cNvSpPr>
          <p:nvPr>
            <p:ph type="title"/>
          </p:nvPr>
        </p:nvSpPr>
        <p:spPr/>
        <p:txBody>
          <a:bodyPr/>
          <a:lstStyle/>
          <a:p>
            <a:r>
              <a:rPr lang="en-US" dirty="0"/>
              <a:t>Differences between MARI and SHYAMALA</a:t>
            </a:r>
          </a:p>
        </p:txBody>
      </p:sp>
      <p:pic>
        <p:nvPicPr>
          <p:cNvPr id="6" name="Content Placeholder 5">
            <a:extLst>
              <a:ext uri="{FF2B5EF4-FFF2-40B4-BE49-F238E27FC236}">
                <a16:creationId xmlns:a16="http://schemas.microsoft.com/office/drawing/2014/main" id="{04F8A190-6BDC-C080-213F-3DBB862CAD6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9580" y="2128558"/>
            <a:ext cx="1915216" cy="3924742"/>
          </a:xfrm>
          <a:prstGeom prst="rect">
            <a:avLst/>
          </a:prstGeom>
        </p:spPr>
      </p:pic>
      <p:sp>
        <p:nvSpPr>
          <p:cNvPr id="4" name="Content Placeholder 3">
            <a:extLst>
              <a:ext uri="{FF2B5EF4-FFF2-40B4-BE49-F238E27FC236}">
                <a16:creationId xmlns:a16="http://schemas.microsoft.com/office/drawing/2014/main" id="{F6AD2FC6-7380-0AFF-E1BF-240B10640370}"/>
              </a:ext>
            </a:extLst>
          </p:cNvPr>
          <p:cNvSpPr>
            <a:spLocks noGrp="1"/>
          </p:cNvSpPr>
          <p:nvPr>
            <p:ph sz="half" idx="2"/>
          </p:nvPr>
        </p:nvSpPr>
        <p:spPr/>
        <p:txBody>
          <a:bodyPr/>
          <a:lstStyle/>
          <a:p>
            <a:r>
              <a:rPr lang="en-US" dirty="0"/>
              <a:t>19 when she came</a:t>
            </a:r>
          </a:p>
          <a:p>
            <a:pPr marL="0" indent="0">
              <a:buNone/>
            </a:pPr>
            <a:r>
              <a:rPr lang="en-US" dirty="0"/>
              <a:t> to  Berkeley</a:t>
            </a:r>
          </a:p>
          <a:p>
            <a:r>
              <a:rPr lang="en-US" dirty="0"/>
              <a:t>Attended </a:t>
            </a:r>
          </a:p>
          <a:p>
            <a:pPr marL="0" indent="0">
              <a:buNone/>
            </a:pPr>
            <a:r>
              <a:rPr lang="en-US" dirty="0"/>
              <a:t>political meetings</a:t>
            </a:r>
          </a:p>
          <a:p>
            <a:r>
              <a:rPr lang="en-US" dirty="0"/>
              <a:t>Married a left-wing</a:t>
            </a:r>
          </a:p>
          <a:p>
            <a:pPr marL="0" indent="0">
              <a:buNone/>
            </a:pPr>
            <a:r>
              <a:rPr lang="en-US" dirty="0"/>
              <a:t>black Jamaican </a:t>
            </a:r>
          </a:p>
          <a:p>
            <a:pPr marL="0" indent="0">
              <a:buNone/>
            </a:pPr>
            <a:r>
              <a:rPr lang="en-US" dirty="0"/>
              <a:t>Graduate student</a:t>
            </a:r>
          </a:p>
        </p:txBody>
      </p:sp>
      <p:pic>
        <p:nvPicPr>
          <p:cNvPr id="7" name="Picture 6">
            <a:extLst>
              <a:ext uri="{FF2B5EF4-FFF2-40B4-BE49-F238E27FC236}">
                <a16:creationId xmlns:a16="http://schemas.microsoft.com/office/drawing/2014/main" id="{3A2D549D-0799-8024-6C89-81DB905888BB}"/>
              </a:ext>
            </a:extLst>
          </p:cNvPr>
          <p:cNvPicPr>
            <a:picLocks noChangeAspect="1"/>
          </p:cNvPicPr>
          <p:nvPr/>
        </p:nvPicPr>
        <p:blipFill>
          <a:blip r:embed="rId3"/>
          <a:stretch>
            <a:fillRect/>
          </a:stretch>
        </p:blipFill>
        <p:spPr>
          <a:xfrm>
            <a:off x="8502248" y="2221992"/>
            <a:ext cx="2698512" cy="3429000"/>
          </a:xfrm>
          <a:prstGeom prst="rect">
            <a:avLst/>
          </a:prstGeom>
        </p:spPr>
      </p:pic>
      <p:sp>
        <p:nvSpPr>
          <p:cNvPr id="8" name="TextBox 7">
            <a:extLst>
              <a:ext uri="{FF2B5EF4-FFF2-40B4-BE49-F238E27FC236}">
                <a16:creationId xmlns:a16="http://schemas.microsoft.com/office/drawing/2014/main" id="{E19CF8E7-9790-E542-407E-0B10DD7AF56F}"/>
              </a:ext>
            </a:extLst>
          </p:cNvPr>
          <p:cNvSpPr txBox="1"/>
          <p:nvPr/>
        </p:nvSpPr>
        <p:spPr>
          <a:xfrm>
            <a:off x="3265714" y="2221992"/>
            <a:ext cx="2415122"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Much older</a:t>
            </a:r>
          </a:p>
          <a:p>
            <a:pPr marL="285750" indent="-285750">
              <a:lnSpc>
                <a:spcPct val="150000"/>
              </a:lnSpc>
              <a:buFont typeface="Arial" panose="020B0604020202020204" pitchFamily="34" charset="0"/>
              <a:buChar char="•"/>
            </a:pPr>
            <a:r>
              <a:rPr lang="en-US" sz="2000" dirty="0"/>
              <a:t>Quieter Personality</a:t>
            </a:r>
          </a:p>
          <a:p>
            <a:pPr marL="285750" indent="-285750">
              <a:lnSpc>
                <a:spcPct val="150000"/>
              </a:lnSpc>
              <a:buFont typeface="Arial" panose="020B0604020202020204" pitchFamily="34" charset="0"/>
              <a:buChar char="•"/>
            </a:pPr>
            <a:r>
              <a:rPr lang="en-US" sz="2000" dirty="0"/>
              <a:t>No known political affiliations</a:t>
            </a:r>
          </a:p>
          <a:p>
            <a:endParaRPr lang="en-US" dirty="0"/>
          </a:p>
        </p:txBody>
      </p:sp>
    </p:spTree>
    <p:extLst>
      <p:ext uri="{BB962C8B-B14F-4D97-AF65-F5344CB8AC3E}">
        <p14:creationId xmlns:p14="http://schemas.microsoft.com/office/powerpoint/2010/main" val="258163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2503-1060-CA76-C8BB-343531F73034}"/>
              </a:ext>
            </a:extLst>
          </p:cNvPr>
          <p:cNvSpPr>
            <a:spLocks noGrp="1"/>
          </p:cNvSpPr>
          <p:nvPr>
            <p:ph type="title"/>
          </p:nvPr>
        </p:nvSpPr>
        <p:spPr>
          <a:xfrm>
            <a:off x="704088" y="-265472"/>
            <a:ext cx="11104454" cy="942030"/>
          </a:xfrm>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FDB5211A-3616-2B19-7023-A36E3245B954}"/>
              </a:ext>
            </a:extLst>
          </p:cNvPr>
          <p:cNvSpPr>
            <a:spLocks noGrp="1"/>
          </p:cNvSpPr>
          <p:nvPr>
            <p:ph idx="1"/>
          </p:nvPr>
        </p:nvSpPr>
        <p:spPr>
          <a:xfrm>
            <a:off x="5183188" y="1061884"/>
            <a:ext cx="6172200" cy="4799166"/>
          </a:xfrm>
        </p:spPr>
        <p:txBody>
          <a:bodyPr/>
          <a:lstStyle/>
          <a:p>
            <a:r>
              <a:rPr lang="en-US" dirty="0"/>
              <a:t>MARI</a:t>
            </a:r>
          </a:p>
          <a:p>
            <a:r>
              <a:rPr lang="en-US" sz="2000" dirty="0"/>
              <a:t>Poor, biracial upbringing, religion (after 1947) makes her marginal to all her contexts</a:t>
            </a:r>
          </a:p>
          <a:p>
            <a:r>
              <a:rPr lang="en-US" sz="2000" dirty="0"/>
              <a:t>Little, if any, family support no close friends</a:t>
            </a:r>
          </a:p>
          <a:p>
            <a:r>
              <a:rPr lang="en-US" sz="2000" dirty="0"/>
              <a:t>Her first two experiences of America are during the Jim Crow era</a:t>
            </a:r>
          </a:p>
          <a:p>
            <a:r>
              <a:rPr lang="en-US" sz="2000" b="1" dirty="0"/>
              <a:t>Her experiences teach her to keep her head down</a:t>
            </a:r>
          </a:p>
          <a:p>
            <a:r>
              <a:rPr lang="en-US" sz="2000" b="1" dirty="0"/>
              <a:t>Tries to live to ideals of an assimilative, model minority</a:t>
            </a:r>
          </a:p>
        </p:txBody>
      </p:sp>
      <p:sp>
        <p:nvSpPr>
          <p:cNvPr id="4" name="Text Placeholder 3">
            <a:extLst>
              <a:ext uri="{FF2B5EF4-FFF2-40B4-BE49-F238E27FC236}">
                <a16:creationId xmlns:a16="http://schemas.microsoft.com/office/drawing/2014/main" id="{AEE5E748-3CAC-4870-AD85-B45279C9E7D8}"/>
              </a:ext>
            </a:extLst>
          </p:cNvPr>
          <p:cNvSpPr>
            <a:spLocks noGrp="1"/>
          </p:cNvSpPr>
          <p:nvPr>
            <p:ph type="body" sz="half" idx="2"/>
          </p:nvPr>
        </p:nvSpPr>
        <p:spPr>
          <a:xfrm>
            <a:off x="704088" y="1061884"/>
            <a:ext cx="4093599" cy="4808564"/>
          </a:xfrm>
        </p:spPr>
        <p:txBody>
          <a:bodyPr>
            <a:normAutofit lnSpcReduction="10000"/>
          </a:bodyPr>
          <a:lstStyle/>
          <a:p>
            <a:pPr marL="285750" indent="-285750">
              <a:buFont typeface="Arial" panose="020B0604020202020204" pitchFamily="34" charset="0"/>
              <a:buChar char="•"/>
            </a:pPr>
            <a:r>
              <a:rPr lang="en-US" sz="3200" dirty="0"/>
              <a:t>SHYAMALA</a:t>
            </a:r>
          </a:p>
          <a:p>
            <a:pPr marL="285750" indent="-285750">
              <a:buFont typeface="Arial" panose="020B0604020202020204" pitchFamily="34" charset="0"/>
              <a:buChar char="•"/>
            </a:pPr>
            <a:r>
              <a:rPr lang="en-US" sz="2000" dirty="0"/>
              <a:t>Born in 1938 to a relatively affluent Tamil Brahmin family</a:t>
            </a:r>
          </a:p>
          <a:p>
            <a:pPr marL="285750" indent="-285750">
              <a:buFont typeface="Arial" panose="020B0604020202020204" pitchFamily="34" charset="0"/>
              <a:buChar char="•"/>
            </a:pPr>
            <a:r>
              <a:rPr lang="en-US" sz="2000" dirty="0"/>
              <a:t>Father was a civil servant, often posted overseas (a rarity in the 1950s and 1960s)</a:t>
            </a:r>
          </a:p>
          <a:p>
            <a:pPr marL="285750" indent="-285750">
              <a:buFont typeface="Arial" panose="020B0604020202020204" pitchFamily="34" charset="0"/>
              <a:buChar char="•"/>
            </a:pPr>
            <a:r>
              <a:rPr lang="en-US" sz="2000" dirty="0"/>
              <a:t>Studied at elite schools in Madras and overseas</a:t>
            </a:r>
          </a:p>
          <a:p>
            <a:pPr marL="285750" indent="-285750">
              <a:buFont typeface="Arial" panose="020B0604020202020204" pitchFamily="34" charset="0"/>
              <a:buChar char="•"/>
            </a:pPr>
            <a:r>
              <a:rPr lang="en-US" sz="2000" dirty="0"/>
              <a:t>Her privileged background, cosmopolitan experiences </a:t>
            </a:r>
            <a:r>
              <a:rPr lang="en-US" sz="2000" b="1" dirty="0"/>
              <a:t>give her a degree of confidence to take controversial political stances </a:t>
            </a:r>
          </a:p>
        </p:txBody>
      </p:sp>
      <p:sp>
        <p:nvSpPr>
          <p:cNvPr id="5" name="TextBox 4">
            <a:extLst>
              <a:ext uri="{FF2B5EF4-FFF2-40B4-BE49-F238E27FC236}">
                <a16:creationId xmlns:a16="http://schemas.microsoft.com/office/drawing/2014/main" id="{5F6EC118-094D-5304-AC76-3F44C8E625F4}"/>
              </a:ext>
            </a:extLst>
          </p:cNvPr>
          <p:cNvSpPr txBox="1"/>
          <p:nvPr/>
        </p:nvSpPr>
        <p:spPr>
          <a:xfrm>
            <a:off x="1032387" y="217523"/>
            <a:ext cx="10911661" cy="584775"/>
          </a:xfrm>
          <a:prstGeom prst="rect">
            <a:avLst/>
          </a:prstGeom>
          <a:noFill/>
        </p:spPr>
        <p:txBody>
          <a:bodyPr wrap="square" rtlCol="0">
            <a:spAutoFit/>
          </a:bodyPr>
          <a:lstStyle/>
          <a:p>
            <a:r>
              <a:rPr lang="en-US" sz="3200" dirty="0"/>
              <a:t>WHAT ACCOUNTS FOR THEIR DIFFERENCES ?</a:t>
            </a:r>
          </a:p>
        </p:txBody>
      </p:sp>
    </p:spTree>
    <p:extLst>
      <p:ext uri="{BB962C8B-B14F-4D97-AF65-F5344CB8AC3E}">
        <p14:creationId xmlns:p14="http://schemas.microsoft.com/office/powerpoint/2010/main" val="364622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2C6C-F2D6-7132-8531-18733560B391}"/>
              </a:ext>
            </a:extLst>
          </p:cNvPr>
          <p:cNvSpPr>
            <a:spLocks noGrp="1"/>
          </p:cNvSpPr>
          <p:nvPr>
            <p:ph type="title"/>
          </p:nvPr>
        </p:nvSpPr>
        <p:spPr/>
        <p:txBody>
          <a:bodyPr/>
          <a:lstStyle/>
          <a:p>
            <a:r>
              <a:rPr lang="en-US" dirty="0"/>
              <a:t>Race, “Weathering” and self-silencing</a:t>
            </a:r>
          </a:p>
        </p:txBody>
      </p:sp>
      <p:sp>
        <p:nvSpPr>
          <p:cNvPr id="3" name="Content Placeholder 2">
            <a:extLst>
              <a:ext uri="{FF2B5EF4-FFF2-40B4-BE49-F238E27FC236}">
                <a16:creationId xmlns:a16="http://schemas.microsoft.com/office/drawing/2014/main" id="{ACE0F6B7-E2EF-C0B2-3101-A42129A0DCB8}"/>
              </a:ext>
            </a:extLst>
          </p:cNvPr>
          <p:cNvSpPr>
            <a:spLocks noGrp="1"/>
          </p:cNvSpPr>
          <p:nvPr>
            <p:ph idx="1"/>
          </p:nvPr>
        </p:nvSpPr>
        <p:spPr>
          <a:xfrm>
            <a:off x="700635" y="1809134"/>
            <a:ext cx="10691265" cy="4134465"/>
          </a:xfrm>
        </p:spPr>
        <p:txBody>
          <a:bodyPr>
            <a:normAutofit/>
          </a:bodyPr>
          <a:lstStyle/>
          <a:p>
            <a:r>
              <a:rPr lang="en-US" dirty="0"/>
              <a:t>Perhaps there are other explanations for Mari’s silence on race too?</a:t>
            </a:r>
          </a:p>
          <a:p>
            <a:r>
              <a:rPr lang="en-US" dirty="0"/>
              <a:t>Recent literature (both in the sciences and humanities) has explored the results of the “wear and tear” of everyday racism </a:t>
            </a:r>
          </a:p>
          <a:p>
            <a:r>
              <a:rPr lang="en-US" dirty="0"/>
              <a:t>The “weathering” hypothesis highlights the </a:t>
            </a:r>
            <a:r>
              <a:rPr lang="en-US" b="1" dirty="0">
                <a:hlinkClick r:id="rId2"/>
              </a:rPr>
              <a:t>biological wear and tear</a:t>
            </a:r>
            <a:r>
              <a:rPr lang="en-US" b="1" dirty="0"/>
              <a:t> </a:t>
            </a:r>
            <a:r>
              <a:rPr lang="en-US" dirty="0"/>
              <a:t>caused by striving to overcome hardships in an unequal society</a:t>
            </a:r>
          </a:p>
          <a:p>
            <a:r>
              <a:rPr lang="en-US" dirty="0">
                <a:hlinkClick r:id="rId3"/>
              </a:rPr>
              <a:t>Other scholars have also linked this to </a:t>
            </a:r>
            <a:r>
              <a:rPr lang="en-US" b="1" dirty="0">
                <a:highlight>
                  <a:srgbClr val="FFFF00"/>
                </a:highlight>
                <a:hlinkClick r:id="rId3"/>
              </a:rPr>
              <a:t>self-silencing</a:t>
            </a:r>
            <a:r>
              <a:rPr lang="en-US" dirty="0"/>
              <a:t> by women, arguing for “</a:t>
            </a:r>
            <a:r>
              <a:rPr lang="en-US" b="1" dirty="0"/>
              <a:t>self-silencing as a vigilance-based coping strategy [by women of color] to preserve their mental and physical well-being</a:t>
            </a:r>
            <a:r>
              <a:rPr lang="en-US" dirty="0"/>
              <a:t>”</a:t>
            </a:r>
          </a:p>
          <a:p>
            <a:r>
              <a:rPr lang="en-US" dirty="0"/>
              <a:t>Could we perhaps read Mari’s silence on race as an example of merely trying to preserve her mental and physical well being?</a:t>
            </a:r>
          </a:p>
        </p:txBody>
      </p:sp>
    </p:spTree>
    <p:extLst>
      <p:ext uri="{BB962C8B-B14F-4D97-AF65-F5344CB8AC3E}">
        <p14:creationId xmlns:p14="http://schemas.microsoft.com/office/powerpoint/2010/main" val="256434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1935-C2D5-789B-51A3-3099D00620AF}"/>
              </a:ext>
            </a:extLst>
          </p:cNvPr>
          <p:cNvSpPr>
            <a:spLocks noGrp="1"/>
          </p:cNvSpPr>
          <p:nvPr>
            <p:ph type="title"/>
          </p:nvPr>
        </p:nvSpPr>
        <p:spPr/>
        <p:txBody>
          <a:bodyPr/>
          <a:lstStyle/>
          <a:p>
            <a:r>
              <a:rPr lang="en-US"/>
              <a:t>SILENCE AND THE SUBALTERN</a:t>
            </a:r>
          </a:p>
        </p:txBody>
      </p:sp>
      <p:sp>
        <p:nvSpPr>
          <p:cNvPr id="3" name="Content Placeholder 2">
            <a:extLst>
              <a:ext uri="{FF2B5EF4-FFF2-40B4-BE49-F238E27FC236}">
                <a16:creationId xmlns:a16="http://schemas.microsoft.com/office/drawing/2014/main" id="{4B99B346-3CE2-12A6-8D0B-FB12E49A99F7}"/>
              </a:ext>
            </a:extLst>
          </p:cNvPr>
          <p:cNvSpPr>
            <a:spLocks noGrp="1"/>
          </p:cNvSpPr>
          <p:nvPr>
            <p:ph idx="1"/>
          </p:nvPr>
        </p:nvSpPr>
        <p:spPr/>
        <p:txBody>
          <a:bodyPr/>
          <a:lstStyle/>
          <a:p>
            <a:r>
              <a:rPr lang="en-US" dirty="0"/>
              <a:t>In the broadest definition, “subalterns” are those EXCLUDED from hierarchies of power </a:t>
            </a:r>
          </a:p>
          <a:p>
            <a:r>
              <a:rPr lang="en-US" dirty="0"/>
              <a:t>By this definition Mari Sommerville, for all her education, her mobility (social and geographic) can arguably be referred to as a subaltern subject</a:t>
            </a:r>
          </a:p>
          <a:p>
            <a:r>
              <a:rPr lang="en-US" dirty="0"/>
              <a:t>Gayatri Chakravorti Spivak’s argument is not that “the subaltern cannot speak” but rather the subaltern </a:t>
            </a:r>
            <a:r>
              <a:rPr lang="en-US" dirty="0">
                <a:hlinkClick r:id="rId2"/>
              </a:rPr>
              <a:t>is one who is not heard, seldom understood or comprehended</a:t>
            </a:r>
            <a:endParaRPr lang="en-US" dirty="0"/>
          </a:p>
          <a:p>
            <a:r>
              <a:rPr lang="en-US" dirty="0"/>
              <a:t>The subaltern is thus one who is REPRESENTED by others, is SPOKEN FOR rather than her speech or acts being understood as intended</a:t>
            </a:r>
          </a:p>
          <a:p>
            <a:r>
              <a:rPr lang="en-US" b="1" dirty="0">
                <a:highlight>
                  <a:srgbClr val="FFFF00"/>
                </a:highlight>
              </a:rPr>
              <a:t>Perhaps we need to simply respect Mari’s silence rather than conferring an agency, a voice, that I would have liked her to have?</a:t>
            </a:r>
          </a:p>
        </p:txBody>
      </p:sp>
    </p:spTree>
    <p:extLst>
      <p:ext uri="{BB962C8B-B14F-4D97-AF65-F5344CB8AC3E}">
        <p14:creationId xmlns:p14="http://schemas.microsoft.com/office/powerpoint/2010/main" val="73546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4A97-F0E7-EF31-E2E7-366C5D9F193E}"/>
              </a:ext>
            </a:extLst>
          </p:cNvPr>
          <p:cNvSpPr>
            <a:spLocks noGrp="1"/>
          </p:cNvSpPr>
          <p:nvPr>
            <p:ph type="title"/>
          </p:nvPr>
        </p:nvSpPr>
        <p:spPr/>
        <p:txBody>
          <a:bodyPr/>
          <a:lstStyle/>
          <a:p>
            <a:r>
              <a:rPr lang="en-US" dirty="0"/>
              <a:t>Who WAS SHE?</a:t>
            </a:r>
          </a:p>
        </p:txBody>
      </p:sp>
      <p:sp>
        <p:nvSpPr>
          <p:cNvPr id="3" name="Content Placeholder 2">
            <a:extLst>
              <a:ext uri="{FF2B5EF4-FFF2-40B4-BE49-F238E27FC236}">
                <a16:creationId xmlns:a16="http://schemas.microsoft.com/office/drawing/2014/main" id="{309D08D4-06B9-8DB0-8B3C-1362DBA38D20}"/>
              </a:ext>
            </a:extLst>
          </p:cNvPr>
          <p:cNvSpPr>
            <a:spLocks noGrp="1"/>
          </p:cNvSpPr>
          <p:nvPr>
            <p:ph idx="1"/>
          </p:nvPr>
        </p:nvSpPr>
        <p:spPr>
          <a:xfrm>
            <a:off x="700635" y="1676400"/>
            <a:ext cx="10691265" cy="4285488"/>
          </a:xfrm>
        </p:spPr>
        <p:txBody>
          <a:bodyPr>
            <a:normAutofit/>
          </a:bodyPr>
          <a:lstStyle/>
          <a:p>
            <a:r>
              <a:rPr lang="en-US" dirty="0"/>
              <a:t>Born in 1903 to an Indian Christian mother and an Afro-Caribbean father, Marie Muriel Sommerville preferred to be called Mari</a:t>
            </a:r>
          </a:p>
          <a:p>
            <a:r>
              <a:rPr lang="en-US" dirty="0"/>
              <a:t>Though she grew up poor, Mari worked hard to qualify as a teacher from one of the top institutions  in British India</a:t>
            </a:r>
          </a:p>
          <a:p>
            <a:r>
              <a:rPr lang="en-US" dirty="0"/>
              <a:t>Her mixed race looks and her background made her an outsider to most of her contexts</a:t>
            </a:r>
          </a:p>
          <a:p>
            <a:r>
              <a:rPr lang="en-US" dirty="0"/>
              <a:t>She came to the US for her Ph.D. in English Lit. from 1949-53, and after retiring from her teaching position at Isabella Thoburn College in Lucknow, India, moved to the US in 1966. </a:t>
            </a:r>
          </a:p>
          <a:p>
            <a:r>
              <a:rPr lang="en-US" dirty="0"/>
              <a:t>Shortly after her doctorate and again after 1966, Mari taught at several colleges in the US, many in the deep South</a:t>
            </a:r>
          </a:p>
          <a:p>
            <a:r>
              <a:rPr lang="en-US" dirty="0"/>
              <a:t>She later moved to a retirement community in Pomona, CA where she died in 1988.</a:t>
            </a:r>
          </a:p>
        </p:txBody>
      </p:sp>
    </p:spTree>
    <p:extLst>
      <p:ext uri="{BB962C8B-B14F-4D97-AF65-F5344CB8AC3E}">
        <p14:creationId xmlns:p14="http://schemas.microsoft.com/office/powerpoint/2010/main" val="21988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62925-F8D2-FC2E-ED78-144BED6E2BE4}"/>
              </a:ext>
            </a:extLst>
          </p:cNvPr>
          <p:cNvSpPr>
            <a:spLocks noGrp="1"/>
          </p:cNvSpPr>
          <p:nvPr>
            <p:ph type="title"/>
          </p:nvPr>
        </p:nvSpPr>
        <p:spPr>
          <a:xfrm>
            <a:off x="96982" y="908650"/>
            <a:ext cx="5543422" cy="5741531"/>
          </a:xfrm>
        </p:spPr>
        <p:txBody>
          <a:bodyPr vert="horz" lIns="91440" tIns="45720" rIns="91440" bIns="45720" rtlCol="0" anchor="t">
            <a:normAutofit/>
          </a:bodyPr>
          <a:lstStyle/>
          <a:p>
            <a:r>
              <a:rPr lang="en-US" sz="6500" dirty="0"/>
              <a:t>Mari looked black</a:t>
            </a:r>
            <a:br>
              <a:rPr lang="en-US" sz="6500" dirty="0"/>
            </a:br>
            <a:endParaRPr lang="en-US" sz="6500" dirty="0"/>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504C5AB1-368E-39E3-2EF9-7509F4EA4E4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r="12314" b="2"/>
          <a:stretch>
            <a:fillRect/>
          </a:stretch>
        </p:blipFill>
        <p:spPr>
          <a:xfrm rot="5400000">
            <a:off x="5830135" y="496136"/>
            <a:ext cx="6858000" cy="5865727"/>
          </a:xfrm>
          <a:prstGeom prst="rect">
            <a:avLst/>
          </a:prstGeom>
        </p:spPr>
      </p:pic>
      <p:pic>
        <p:nvPicPr>
          <p:cNvPr id="10" name="Picture 9">
            <a:extLst>
              <a:ext uri="{FF2B5EF4-FFF2-40B4-BE49-F238E27FC236}">
                <a16:creationId xmlns:a16="http://schemas.microsoft.com/office/drawing/2014/main" id="{2307E2F1-C82A-498A-686B-468C080E4B42}"/>
              </a:ext>
            </a:extLst>
          </p:cNvPr>
          <p:cNvPicPr>
            <a:picLocks noChangeAspect="1"/>
          </p:cNvPicPr>
          <p:nvPr/>
        </p:nvPicPr>
        <p:blipFill>
          <a:blip r:embed="rId4"/>
          <a:stretch>
            <a:fillRect/>
          </a:stretch>
        </p:blipFill>
        <p:spPr>
          <a:xfrm>
            <a:off x="333630" y="3951241"/>
            <a:ext cx="3693459" cy="2357718"/>
          </a:xfrm>
          <a:prstGeom prst="rect">
            <a:avLst/>
          </a:prstGeom>
        </p:spPr>
      </p:pic>
      <p:pic>
        <p:nvPicPr>
          <p:cNvPr id="3" name="Picture 2">
            <a:extLst>
              <a:ext uri="{FF2B5EF4-FFF2-40B4-BE49-F238E27FC236}">
                <a16:creationId xmlns:a16="http://schemas.microsoft.com/office/drawing/2014/main" id="{651CA5A9-3A72-BF35-1658-3FF0EB01427A}"/>
              </a:ext>
            </a:extLst>
          </p:cNvPr>
          <p:cNvPicPr>
            <a:picLocks noChangeAspect="1"/>
          </p:cNvPicPr>
          <p:nvPr/>
        </p:nvPicPr>
        <p:blipFill>
          <a:blip r:embed="rId5"/>
          <a:stretch>
            <a:fillRect/>
          </a:stretch>
        </p:blipFill>
        <p:spPr>
          <a:xfrm>
            <a:off x="3811670" y="2021332"/>
            <a:ext cx="3383366" cy="3614050"/>
          </a:xfrm>
          <a:prstGeom prst="rect">
            <a:avLst/>
          </a:prstGeom>
        </p:spPr>
      </p:pic>
    </p:spTree>
    <p:extLst>
      <p:ext uri="{BB962C8B-B14F-4D97-AF65-F5344CB8AC3E}">
        <p14:creationId xmlns:p14="http://schemas.microsoft.com/office/powerpoint/2010/main" val="279307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D9CC-B893-5F99-B9DD-786525A566ED}"/>
              </a:ext>
            </a:extLst>
          </p:cNvPr>
          <p:cNvSpPr>
            <a:spLocks noGrp="1"/>
          </p:cNvSpPr>
          <p:nvPr>
            <p:ph type="title"/>
          </p:nvPr>
        </p:nvSpPr>
        <p:spPr/>
        <p:txBody>
          <a:bodyPr>
            <a:normAutofit/>
          </a:bodyPr>
          <a:lstStyle/>
          <a:p>
            <a:r>
              <a:rPr lang="en-US" b="1" u="sng" dirty="0"/>
              <a:t>UNEXPECTED SILENCE </a:t>
            </a:r>
            <a:r>
              <a:rPr lang="en-US" dirty="0"/>
              <a:t>DID NOT ADDRESS race</a:t>
            </a:r>
            <a:endParaRPr lang="en-US" b="1" u="sng" dirty="0"/>
          </a:p>
        </p:txBody>
      </p:sp>
      <p:sp>
        <p:nvSpPr>
          <p:cNvPr id="3" name="Content Placeholder 2">
            <a:extLst>
              <a:ext uri="{FF2B5EF4-FFF2-40B4-BE49-F238E27FC236}">
                <a16:creationId xmlns:a16="http://schemas.microsoft.com/office/drawing/2014/main" id="{D2AEF51D-F40B-3852-497C-F304C686905A}"/>
              </a:ext>
            </a:extLst>
          </p:cNvPr>
          <p:cNvSpPr>
            <a:spLocks noGrp="1"/>
          </p:cNvSpPr>
          <p:nvPr>
            <p:ph idx="1"/>
          </p:nvPr>
        </p:nvSpPr>
        <p:spPr>
          <a:xfrm>
            <a:off x="700635" y="1724297"/>
            <a:ext cx="10691265" cy="4237591"/>
          </a:xfrm>
        </p:spPr>
        <p:txBody>
          <a:bodyPr>
            <a:normAutofit lnSpcReduction="10000"/>
          </a:bodyPr>
          <a:lstStyle/>
          <a:p>
            <a:r>
              <a:rPr lang="en-US" dirty="0"/>
              <a:t>One of her students at a school in upstate NY recalled: </a:t>
            </a:r>
          </a:p>
          <a:p>
            <a:pPr lvl="1"/>
            <a:r>
              <a:rPr lang="en-US" b="1" i="1" dirty="0"/>
              <a:t>Because Dr. Sommerville was Black but not American, I as Black and American felt responsible for making sure I could help her if she ran into any discrimination problems on campus or in town</a:t>
            </a:r>
            <a:endParaRPr lang="en-US" dirty="0"/>
          </a:p>
          <a:p>
            <a:r>
              <a:rPr lang="en-US" dirty="0"/>
              <a:t>Her blackness was a reason (though not the only one) for her marginalization during her life in India (a theme I will return to)</a:t>
            </a:r>
          </a:p>
          <a:p>
            <a:r>
              <a:rPr lang="en-US" dirty="0"/>
              <a:t>She lived in the U.S. in three phases: Between </a:t>
            </a:r>
            <a:r>
              <a:rPr lang="en-US" b="1" dirty="0"/>
              <a:t>1949-53</a:t>
            </a:r>
            <a:r>
              <a:rPr lang="en-US" dirty="0"/>
              <a:t> as a graduate student at UNM; between </a:t>
            </a:r>
            <a:r>
              <a:rPr lang="en-US" b="1" dirty="0"/>
              <a:t>1959-61</a:t>
            </a:r>
            <a:r>
              <a:rPr lang="en-US" dirty="0"/>
              <a:t> as a visiting lecturer at Keuka College NY, and then </a:t>
            </a:r>
            <a:r>
              <a:rPr lang="en-US" b="1" dirty="0"/>
              <a:t>after fall 1966 </a:t>
            </a:r>
            <a:r>
              <a:rPr lang="en-US" dirty="0"/>
              <a:t>when she permanently moved to the States.  </a:t>
            </a:r>
          </a:p>
          <a:p>
            <a:r>
              <a:rPr lang="en-US" dirty="0"/>
              <a:t>Much of her stay overlapped with the Civil Rights era in the US</a:t>
            </a:r>
          </a:p>
          <a:p>
            <a:r>
              <a:rPr lang="en-US" dirty="0"/>
              <a:t>Given her birth-heritage, her academic discipline, and the times she lived through in the US, I had expected to find more discussions of race in her writing. Yet she</a:t>
            </a:r>
            <a:r>
              <a:rPr lang="en-US" b="1" dirty="0">
                <a:highlight>
                  <a:srgbClr val="FFFF00"/>
                </a:highlight>
              </a:rPr>
              <a:t> hardly ever discussed race </a:t>
            </a:r>
          </a:p>
        </p:txBody>
      </p:sp>
    </p:spTree>
    <p:extLst>
      <p:ext uri="{BB962C8B-B14F-4D97-AF65-F5344CB8AC3E}">
        <p14:creationId xmlns:p14="http://schemas.microsoft.com/office/powerpoint/2010/main" val="256118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8FA8-E07E-86C9-62A3-96F189990820}"/>
              </a:ext>
            </a:extLst>
          </p:cNvPr>
          <p:cNvSpPr>
            <a:spLocks noGrp="1"/>
          </p:cNvSpPr>
          <p:nvPr>
            <p:ph type="title"/>
          </p:nvPr>
        </p:nvSpPr>
        <p:spPr/>
        <p:txBody>
          <a:bodyPr/>
          <a:lstStyle/>
          <a:p>
            <a:r>
              <a:rPr lang="en-US" dirty="0"/>
              <a:t>MARI IDENTIFIES as an INDIAN in the U.S.</a:t>
            </a:r>
          </a:p>
        </p:txBody>
      </p:sp>
      <p:sp>
        <p:nvSpPr>
          <p:cNvPr id="3" name="Content Placeholder 2">
            <a:extLst>
              <a:ext uri="{FF2B5EF4-FFF2-40B4-BE49-F238E27FC236}">
                <a16:creationId xmlns:a16="http://schemas.microsoft.com/office/drawing/2014/main" id="{31012DEC-B515-8A84-8C4F-6F0F98ADE0E7}"/>
              </a:ext>
            </a:extLst>
          </p:cNvPr>
          <p:cNvSpPr>
            <a:spLocks noGrp="1"/>
          </p:cNvSpPr>
          <p:nvPr>
            <p:ph idx="1"/>
          </p:nvPr>
        </p:nvSpPr>
        <p:spPr>
          <a:xfrm>
            <a:off x="700635" y="1692322"/>
            <a:ext cx="10691265" cy="4269566"/>
          </a:xfrm>
        </p:spPr>
        <p:txBody>
          <a:bodyPr>
            <a:normAutofit/>
          </a:bodyPr>
          <a:lstStyle/>
          <a:p>
            <a:r>
              <a:rPr lang="en-US" dirty="0"/>
              <a:t>Always dressed in a sari when in the US, a theme I have discussed elsewhere  (revising for pub.)</a:t>
            </a:r>
          </a:p>
          <a:p>
            <a:r>
              <a:rPr lang="en-US" dirty="0"/>
              <a:t>Dissertation at UNM was on the Indian author and Nobel Laureate, “Rabindranath Tagore as a Bridge Between the East and West”</a:t>
            </a:r>
          </a:p>
          <a:p>
            <a:r>
              <a:rPr lang="en-US" dirty="0"/>
              <a:t>Most of her published writing comments on India in general and Indian women in particular. She’s quite anodyne in her analysis… a “native informant”?</a:t>
            </a:r>
          </a:p>
          <a:p>
            <a:r>
              <a:rPr lang="en-US" dirty="0"/>
              <a:t>Was this explicit identification as an Indian a way to negotiate a segregated world?</a:t>
            </a:r>
          </a:p>
          <a:p>
            <a:pPr lvl="1">
              <a:defRPr/>
            </a:pPr>
            <a:r>
              <a:rPr lang="en-US" dirty="0"/>
              <a:t>A former student of hers from India, also of mixed racial heritage (white and South Asian), recalled an incident from Louisville, KY, in the 1950s where she and her white boyfriend were denied entry to a movie theater. The student quickly changed into a sari, and the couple were allowed in!</a:t>
            </a:r>
            <a:r>
              <a:rPr lang="en-US" dirty="0">
                <a:solidFill>
                  <a:srgbClr val="000000"/>
                </a:solidFill>
              </a:rPr>
              <a:t> </a:t>
            </a:r>
          </a:p>
        </p:txBody>
      </p:sp>
    </p:spTree>
    <p:extLst>
      <p:ext uri="{BB962C8B-B14F-4D97-AF65-F5344CB8AC3E}">
        <p14:creationId xmlns:p14="http://schemas.microsoft.com/office/powerpoint/2010/main" val="9703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1AC54-1FF4-E4D9-B252-A5C32F2A2903}"/>
              </a:ext>
            </a:extLst>
          </p:cNvPr>
          <p:cNvSpPr>
            <a:spLocks noGrp="1"/>
          </p:cNvSpPr>
          <p:nvPr>
            <p:ph type="title"/>
          </p:nvPr>
        </p:nvSpPr>
        <p:spPr/>
        <p:txBody>
          <a:bodyPr>
            <a:normAutofit/>
          </a:bodyPr>
          <a:lstStyle/>
          <a:p>
            <a:r>
              <a:rPr lang="en-US" dirty="0"/>
              <a:t>Refuge in exotica?</a:t>
            </a:r>
          </a:p>
        </p:txBody>
      </p:sp>
      <p:sp>
        <p:nvSpPr>
          <p:cNvPr id="3" name="Content Placeholder 2">
            <a:extLst>
              <a:ext uri="{FF2B5EF4-FFF2-40B4-BE49-F238E27FC236}">
                <a16:creationId xmlns:a16="http://schemas.microsoft.com/office/drawing/2014/main" id="{7F53280A-8986-BC24-C540-4B373D679364}"/>
              </a:ext>
            </a:extLst>
          </p:cNvPr>
          <p:cNvSpPr>
            <a:spLocks noGrp="1"/>
          </p:cNvSpPr>
          <p:nvPr>
            <p:ph idx="1"/>
          </p:nvPr>
        </p:nvSpPr>
        <p:spPr>
          <a:xfrm>
            <a:off x="700635" y="1818968"/>
            <a:ext cx="10691265" cy="4142920"/>
          </a:xfrm>
        </p:spPr>
        <p:txBody>
          <a:bodyPr>
            <a:normAutofit/>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sto MT"/>
                <a:ea typeface="+mn-ea"/>
                <a:cs typeface="+mn-cs"/>
              </a:rPr>
              <a:t>Did Mari Sommerville take refuge in exotica to escape blackness?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sto MT"/>
                <a:ea typeface="+mn-ea"/>
                <a:cs typeface="+mn-cs"/>
              </a:rPr>
              <a:t>It could well be, but that does not square with other elements of her life</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sto MT"/>
                <a:ea typeface="+mn-ea"/>
                <a:cs typeface="+mn-cs"/>
              </a:rPr>
              <a:t>She fought her way out of poverty, and despite her biracial, underprivileged, heritage she made a successful academic career in India</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sto MT"/>
                <a:ea typeface="+mn-ea"/>
                <a:cs typeface="+mn-cs"/>
              </a:rPr>
              <a:t>Being fellow-religionists of the British rulers did give Indian Christians status, some even claiming closer affinity with the British than fellow-Indians, but </a:t>
            </a:r>
            <a:r>
              <a:rPr kumimoji="0" lang="en-US" b="1" i="0" u="none" strike="noStrike" kern="1200" cap="none" spc="0" normalizeH="0" baseline="0" noProof="0" dirty="0">
                <a:ln>
                  <a:noFill/>
                </a:ln>
                <a:solidFill>
                  <a:srgbClr val="000000"/>
                </a:solidFill>
                <a:effectLst/>
                <a:uLnTx/>
                <a:uFillTx/>
                <a:latin typeface="Calisto MT"/>
                <a:ea typeface="+mn-ea"/>
                <a:cs typeface="+mn-cs"/>
              </a:rPr>
              <a:t>in the years leading up to independence in 1947, and after</a:t>
            </a:r>
            <a:r>
              <a:rPr kumimoji="0" lang="en-US" b="0" i="0" u="none" strike="noStrike" kern="1200" cap="none" spc="0" normalizeH="0" baseline="0" noProof="0" dirty="0">
                <a:ln>
                  <a:noFill/>
                </a:ln>
                <a:solidFill>
                  <a:srgbClr val="000000"/>
                </a:solidFill>
                <a:effectLst/>
                <a:uLnTx/>
                <a:uFillTx/>
                <a:latin typeface="Calisto MT"/>
                <a:ea typeface="+mn-ea"/>
                <a:cs typeface="+mn-cs"/>
              </a:rPr>
              <a:t>, Christian loyalty to India was </a:t>
            </a:r>
            <a:r>
              <a:rPr kumimoji="0" lang="en-US" b="0" i="0" u="none" strike="noStrike" kern="1200" cap="none" spc="0" normalizeH="0" baseline="0" noProof="0" dirty="0">
                <a:ln>
                  <a:noFill/>
                </a:ln>
                <a:solidFill>
                  <a:srgbClr val="000000"/>
                </a:solidFill>
                <a:effectLst/>
                <a:uLnTx/>
                <a:uFillTx/>
                <a:latin typeface="Calisto MT"/>
                <a:ea typeface="+mn-ea"/>
                <a:cs typeface="+mn-cs"/>
                <a:hlinkClick r:id="rId2">
                  <a:extLst>
                    <a:ext uri="{A12FA001-AC4F-418D-AE19-62706E023703}">
                      <ahyp:hlinkClr xmlns:ahyp="http://schemas.microsoft.com/office/drawing/2018/hyperlinkcolor" val="tx"/>
                    </a:ext>
                  </a:extLst>
                </a:hlinkClick>
              </a:rPr>
              <a:t>seen as suspect</a:t>
            </a:r>
            <a:endParaRPr kumimoji="0" lang="en-US" b="0" i="0" u="none" strike="noStrike" kern="1200" cap="none" spc="0" normalizeH="0" baseline="0" noProof="0" dirty="0">
              <a:ln>
                <a:noFill/>
              </a:ln>
              <a:solidFill>
                <a:srgbClr val="000000"/>
              </a:solidFill>
              <a:effectLst/>
              <a:uLnTx/>
              <a:uFillTx/>
              <a:latin typeface="Calisto MT"/>
              <a:ea typeface="+mn-ea"/>
              <a:cs typeface="+mn-cs"/>
            </a:endParaRPr>
          </a:p>
          <a:p>
            <a:r>
              <a:rPr kumimoji="0" lang="en-US" sz="2000" b="0" i="0" u="none" strike="noStrike" kern="1200" cap="none" spc="0" normalizeH="0" baseline="0" noProof="0" dirty="0">
                <a:ln>
                  <a:noFill/>
                </a:ln>
                <a:solidFill>
                  <a:srgbClr val="000000"/>
                </a:solidFill>
                <a:effectLst/>
                <a:uLnTx/>
                <a:uFillTx/>
                <a:latin typeface="Calisto MT"/>
                <a:ea typeface="+mn-ea"/>
                <a:cs typeface="+mn-cs"/>
              </a:rPr>
              <a:t>As an Afro-Caribbean-Indian biracial person she had faced significant discrimination in India, as those of African descent</a:t>
            </a:r>
            <a:r>
              <a:rPr kumimoji="0" lang="en-US" sz="2000" b="0" i="0" u="none" strike="noStrike" kern="1200" cap="none" spc="0" normalizeH="0" baseline="0" noProof="0" dirty="0">
                <a:ln>
                  <a:noFill/>
                </a:ln>
                <a:solidFill>
                  <a:srgbClr val="000000"/>
                </a:solidFill>
                <a:effectLst/>
                <a:uLnTx/>
                <a:uFillTx/>
                <a:latin typeface="Calisto MT"/>
                <a:ea typeface="+mn-ea"/>
                <a:cs typeface="+mn-cs"/>
                <a:hlinkClick r:id="rId3">
                  <a:extLst>
                    <a:ext uri="{A12FA001-AC4F-418D-AE19-62706E023703}">
                      <ahyp:hlinkClr xmlns:ahyp="http://schemas.microsoft.com/office/drawing/2018/hyperlinkcolor" val="tx"/>
                    </a:ext>
                  </a:extLst>
                </a:hlinkClick>
              </a:rPr>
              <a:t> often do in contemporary India</a:t>
            </a:r>
            <a:r>
              <a:rPr kumimoji="0" lang="en-US" sz="2000" b="0" i="0" u="none" strike="noStrike" kern="1200" cap="none" spc="0" normalizeH="0" baseline="0" noProof="0" dirty="0">
                <a:ln>
                  <a:noFill/>
                </a:ln>
                <a:solidFill>
                  <a:srgbClr val="000000"/>
                </a:solidFill>
                <a:effectLst/>
                <a:uLnTx/>
                <a:uFillTx/>
                <a:latin typeface="Calisto MT"/>
                <a:ea typeface="+mn-ea"/>
                <a:cs typeface="+mn-cs"/>
              </a:rPr>
              <a:t> (although see </a:t>
            </a:r>
            <a:r>
              <a:rPr kumimoji="0" lang="en-US" sz="2000" b="0" i="0" u="none" strike="noStrike" kern="1200" cap="none" spc="0" normalizeH="0" baseline="0" noProof="0" dirty="0">
                <a:ln>
                  <a:noFill/>
                </a:ln>
                <a:solidFill>
                  <a:srgbClr val="000000"/>
                </a:solidFill>
                <a:effectLst/>
                <a:uLnTx/>
                <a:uFillTx/>
                <a:latin typeface="Calisto MT"/>
                <a:ea typeface="+mn-ea"/>
                <a:cs typeface="+mn-cs"/>
                <a:hlinkClick r:id="rId4">
                  <a:extLst>
                    <a:ext uri="{A12FA001-AC4F-418D-AE19-62706E023703}">
                      <ahyp:hlinkClr xmlns:ahyp="http://schemas.microsoft.com/office/drawing/2018/hyperlinkcolor" val="tx"/>
                    </a:ext>
                  </a:extLst>
                </a:hlinkClick>
              </a:rPr>
              <a:t>Gerald Horne</a:t>
            </a:r>
            <a:r>
              <a:rPr kumimoji="0" lang="en-US" sz="2000" b="0" i="0" u="none" strike="noStrike" kern="1200" cap="none" spc="0" normalizeH="0" baseline="0" noProof="0" dirty="0">
                <a:ln>
                  <a:noFill/>
                </a:ln>
                <a:solidFill>
                  <a:srgbClr val="000000"/>
                </a:solidFill>
                <a:effectLst/>
                <a:uLnTx/>
                <a:uFillTx/>
                <a:latin typeface="Calisto MT"/>
                <a:ea typeface="+mn-ea"/>
                <a:cs typeface="+mn-cs"/>
              </a:rPr>
              <a:t>)</a:t>
            </a:r>
          </a:p>
          <a:p>
            <a:r>
              <a:rPr lang="en-US" dirty="0">
                <a:solidFill>
                  <a:srgbClr val="000000"/>
                </a:solidFill>
                <a:latin typeface="Calisto MT"/>
              </a:rPr>
              <a:t>She was the perpetual outsider!</a:t>
            </a:r>
            <a:endParaRPr lang="en-US" dirty="0"/>
          </a:p>
        </p:txBody>
      </p:sp>
    </p:spTree>
    <p:extLst>
      <p:ext uri="{BB962C8B-B14F-4D97-AF65-F5344CB8AC3E}">
        <p14:creationId xmlns:p14="http://schemas.microsoft.com/office/powerpoint/2010/main" val="387128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DB68-D802-18B9-E2C5-5D4C6DFB9B31}"/>
              </a:ext>
            </a:extLst>
          </p:cNvPr>
          <p:cNvSpPr>
            <a:spLocks noGrp="1"/>
          </p:cNvSpPr>
          <p:nvPr>
            <p:ph type="title"/>
          </p:nvPr>
        </p:nvSpPr>
        <p:spPr/>
        <p:txBody>
          <a:bodyPr/>
          <a:lstStyle/>
          <a:p>
            <a:r>
              <a:rPr lang="en-US" dirty="0"/>
              <a:t>ALWAYS THE OUTSIDER</a:t>
            </a:r>
          </a:p>
        </p:txBody>
      </p:sp>
      <p:sp>
        <p:nvSpPr>
          <p:cNvPr id="3" name="Content Placeholder 2">
            <a:extLst>
              <a:ext uri="{FF2B5EF4-FFF2-40B4-BE49-F238E27FC236}">
                <a16:creationId xmlns:a16="http://schemas.microsoft.com/office/drawing/2014/main" id="{CF55E833-C3F2-3692-3070-317779AE3DF9}"/>
              </a:ext>
            </a:extLst>
          </p:cNvPr>
          <p:cNvSpPr>
            <a:spLocks noGrp="1"/>
          </p:cNvSpPr>
          <p:nvPr>
            <p:ph idx="1"/>
          </p:nvPr>
        </p:nvSpPr>
        <p:spPr>
          <a:xfrm>
            <a:off x="700635" y="1815737"/>
            <a:ext cx="10691265" cy="4146151"/>
          </a:xfrm>
        </p:spPr>
        <p:txBody>
          <a:bodyPr>
            <a:normAutofit lnSpcReduction="10000"/>
          </a:bodyPr>
          <a:lstStyle/>
          <a:p>
            <a:r>
              <a:rPr lang="en-US" sz="2400" dirty="0"/>
              <a:t>As an Indian she was not accepted as one of the ruling elite in British India</a:t>
            </a:r>
          </a:p>
          <a:p>
            <a:r>
              <a:rPr lang="en-US" sz="2400" dirty="0"/>
              <a:t>Her biracial identity, marked by her hair and skin color, and her Christianity, separated her from her Indian counterparts even after independence</a:t>
            </a:r>
          </a:p>
          <a:p>
            <a:pPr lvl="1"/>
            <a:r>
              <a:rPr lang="en-US" sz="2400" dirty="0">
                <a:solidFill>
                  <a:srgbClr val="000000"/>
                </a:solidFill>
              </a:rPr>
              <a:t>As an Afro-Caribbean-Indian biracial person she faced significant discrimination in India, as those of African descent</a:t>
            </a:r>
            <a:r>
              <a:rPr lang="en-US" sz="2400" dirty="0">
                <a:solidFill>
                  <a:srgbClr val="000000"/>
                </a:solidFill>
                <a:hlinkClick r:id="rId2">
                  <a:extLst>
                    <a:ext uri="{A12FA001-AC4F-418D-AE19-62706E023703}">
                      <ahyp:hlinkClr xmlns:ahyp="http://schemas.microsoft.com/office/drawing/2018/hyperlinkcolor" val="tx"/>
                    </a:ext>
                  </a:extLst>
                </a:hlinkClick>
              </a:rPr>
              <a:t> often do in contemporary India</a:t>
            </a:r>
            <a:r>
              <a:rPr lang="en-US" sz="2400" dirty="0">
                <a:solidFill>
                  <a:srgbClr val="000000"/>
                </a:solidFill>
              </a:rPr>
              <a:t> (although see </a:t>
            </a:r>
            <a:r>
              <a:rPr lang="en-US" sz="2400" dirty="0">
                <a:solidFill>
                  <a:srgbClr val="000000"/>
                </a:solidFill>
                <a:hlinkClick r:id="rId3">
                  <a:extLst>
                    <a:ext uri="{A12FA001-AC4F-418D-AE19-62706E023703}">
                      <ahyp:hlinkClr xmlns:ahyp="http://schemas.microsoft.com/office/drawing/2018/hyperlinkcolor" val="tx"/>
                    </a:ext>
                  </a:extLst>
                </a:hlinkClick>
              </a:rPr>
              <a:t>Gerald Horne</a:t>
            </a:r>
            <a:r>
              <a:rPr lang="en-US" sz="2400" dirty="0">
                <a:solidFill>
                  <a:srgbClr val="000000"/>
                </a:solidFill>
              </a:rPr>
              <a:t>)</a:t>
            </a:r>
            <a:endParaRPr lang="en-US" sz="2200" dirty="0"/>
          </a:p>
          <a:p>
            <a:r>
              <a:rPr lang="en-US" sz="2400" dirty="0"/>
              <a:t>There were also clear limits to which she would be accepted into the mainstream, white, academic or religious community in the US</a:t>
            </a:r>
          </a:p>
          <a:p>
            <a:r>
              <a:rPr lang="en-US" sz="2400" dirty="0"/>
              <a:t>Hence, I argue, she was the </a:t>
            </a:r>
            <a:r>
              <a:rPr lang="en-US" sz="2400" b="1" i="1" dirty="0"/>
              <a:t>perpetual outsider </a:t>
            </a:r>
            <a:r>
              <a:rPr lang="en-US" sz="2400" b="1" dirty="0"/>
              <a:t>in all contexts she occupied</a:t>
            </a:r>
          </a:p>
          <a:p>
            <a:pPr marL="0" indent="0">
              <a:buNone/>
            </a:pPr>
            <a:endParaRPr lang="en-US" dirty="0"/>
          </a:p>
        </p:txBody>
      </p:sp>
    </p:spTree>
    <p:extLst>
      <p:ext uri="{BB962C8B-B14F-4D97-AF65-F5344CB8AC3E}">
        <p14:creationId xmlns:p14="http://schemas.microsoft.com/office/powerpoint/2010/main" val="24856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1C80-CB4C-5698-93DB-A2DF53988AF0}"/>
              </a:ext>
            </a:extLst>
          </p:cNvPr>
          <p:cNvSpPr>
            <a:spLocks noGrp="1"/>
          </p:cNvSpPr>
          <p:nvPr>
            <p:ph type="title"/>
          </p:nvPr>
        </p:nvSpPr>
        <p:spPr/>
        <p:txBody>
          <a:bodyPr/>
          <a:lstStyle/>
          <a:p>
            <a:r>
              <a:rPr lang="en-US" dirty="0"/>
              <a:t>MARI AS A Product of A global history</a:t>
            </a:r>
          </a:p>
        </p:txBody>
      </p:sp>
      <p:sp>
        <p:nvSpPr>
          <p:cNvPr id="3" name="Content Placeholder 2">
            <a:extLst>
              <a:ext uri="{FF2B5EF4-FFF2-40B4-BE49-F238E27FC236}">
                <a16:creationId xmlns:a16="http://schemas.microsoft.com/office/drawing/2014/main" id="{86DA57A6-9669-5C2F-A7C4-47ADBB6BB6AC}"/>
              </a:ext>
            </a:extLst>
          </p:cNvPr>
          <p:cNvSpPr>
            <a:spLocks noGrp="1"/>
          </p:cNvSpPr>
          <p:nvPr>
            <p:ph idx="1"/>
          </p:nvPr>
        </p:nvSpPr>
        <p:spPr/>
        <p:txBody>
          <a:bodyPr/>
          <a:lstStyle/>
          <a:p>
            <a:r>
              <a:rPr lang="en-US" b="1" dirty="0">
                <a:solidFill>
                  <a:srgbClr val="000000"/>
                </a:solidFill>
              </a:rPr>
              <a:t>To understand her status as perpetual outsider, we need to locate her biography in a more global context</a:t>
            </a:r>
            <a:endParaRPr lang="en-US" dirty="0"/>
          </a:p>
          <a:p>
            <a:r>
              <a:rPr lang="en-US" dirty="0"/>
              <a:t>Mari Sommerville was, quite literally, made possible by imperial transnational connections</a:t>
            </a:r>
          </a:p>
          <a:p>
            <a:r>
              <a:rPr lang="en-US" dirty="0"/>
              <a:t>Her birth, her parents’ marriage made visible a prohibited form of colonial intimacy (</a:t>
            </a:r>
            <a:r>
              <a:rPr lang="en-US" dirty="0">
                <a:hlinkClick r:id="rId2"/>
              </a:rPr>
              <a:t>Lowe</a:t>
            </a:r>
            <a:r>
              <a:rPr lang="en-US" dirty="0"/>
              <a:t>), making her an outcast, who did not “belong” to any easily definable group</a:t>
            </a:r>
          </a:p>
          <a:p>
            <a:r>
              <a:rPr lang="en-US" dirty="0"/>
              <a:t>Her life unfolded across colonial South Asia, postcolonial India, and Jim Crow America, and her subjectivity cannot be contained within a single national frame</a:t>
            </a:r>
          </a:p>
          <a:p>
            <a:endParaRPr lang="en-US" dirty="0"/>
          </a:p>
        </p:txBody>
      </p:sp>
    </p:spTree>
    <p:extLst>
      <p:ext uri="{BB962C8B-B14F-4D97-AF65-F5344CB8AC3E}">
        <p14:creationId xmlns:p14="http://schemas.microsoft.com/office/powerpoint/2010/main" val="31873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A81A-02C1-509C-D179-71120757047B}"/>
              </a:ext>
            </a:extLst>
          </p:cNvPr>
          <p:cNvSpPr>
            <a:spLocks noGrp="1"/>
          </p:cNvSpPr>
          <p:nvPr>
            <p:ph type="title"/>
          </p:nvPr>
        </p:nvSpPr>
        <p:spPr/>
        <p:txBody>
          <a:bodyPr/>
          <a:lstStyle/>
          <a:p>
            <a:r>
              <a:rPr lang="en-US" dirty="0"/>
              <a:t>ASIA in ASIAN-AMERICAN HISTORY</a:t>
            </a:r>
          </a:p>
        </p:txBody>
      </p:sp>
      <p:sp>
        <p:nvSpPr>
          <p:cNvPr id="3" name="Content Placeholder 2">
            <a:extLst>
              <a:ext uri="{FF2B5EF4-FFF2-40B4-BE49-F238E27FC236}">
                <a16:creationId xmlns:a16="http://schemas.microsoft.com/office/drawing/2014/main" id="{F19ADB7B-0CEC-53D6-8150-F72AD2BF7AA7}"/>
              </a:ext>
            </a:extLst>
          </p:cNvPr>
          <p:cNvSpPr>
            <a:spLocks noGrp="1"/>
          </p:cNvSpPr>
          <p:nvPr>
            <p:ph idx="1"/>
          </p:nvPr>
        </p:nvSpPr>
        <p:spPr/>
        <p:txBody>
          <a:bodyPr/>
          <a:lstStyle/>
          <a:p>
            <a:r>
              <a:rPr lang="en-US" dirty="0"/>
              <a:t>From a global perspective, Mari’s story complicates spatial and conceptual boundaries of Asian American studies</a:t>
            </a:r>
          </a:p>
          <a:p>
            <a:r>
              <a:rPr lang="en-US" dirty="0"/>
              <a:t>Often this is a history that starts with Ellis or Angel Island, assuming a fresh start, related to American contexts, with little or tangential reference to the worlds left behind</a:t>
            </a:r>
          </a:p>
          <a:p>
            <a:r>
              <a:rPr lang="en-US" dirty="0"/>
              <a:t>Mari spent 57 of her 85-year life in India, we can’t understand her without taking into account those formative years of her life</a:t>
            </a:r>
          </a:p>
          <a:p>
            <a:r>
              <a:rPr lang="en-US" dirty="0"/>
              <a:t>Contrasting Mari with another South Asian American woman might allow us to highlight that</a:t>
            </a:r>
          </a:p>
          <a:p>
            <a:endParaRPr lang="en-US" dirty="0"/>
          </a:p>
        </p:txBody>
      </p:sp>
    </p:spTree>
    <p:extLst>
      <p:ext uri="{BB962C8B-B14F-4D97-AF65-F5344CB8AC3E}">
        <p14:creationId xmlns:p14="http://schemas.microsoft.com/office/powerpoint/2010/main" val="446768373"/>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1260</TotalTime>
  <Words>1509</Words>
  <Application>Microsoft Office PowerPoint</Application>
  <PresentationFormat>Widescreen</PresentationFormat>
  <Paragraphs>92</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Calisto MT</vt:lpstr>
      <vt:lpstr>Times New Roman</vt:lpstr>
      <vt:lpstr>Univers Condensed</vt:lpstr>
      <vt:lpstr>ChronicleVTI</vt:lpstr>
      <vt:lpstr> Unexpected Silences: ClAss, Race, Gender and MAri SoMMerville’s Perpetual SubAlternity</vt:lpstr>
      <vt:lpstr>Who WAS SHE?</vt:lpstr>
      <vt:lpstr>Mari looked black </vt:lpstr>
      <vt:lpstr>UNEXPECTED SILENCE DID NOT ADDRESS race</vt:lpstr>
      <vt:lpstr>MARI IDENTIFIES as an INDIAN in the U.S.</vt:lpstr>
      <vt:lpstr>Refuge in exotica?</vt:lpstr>
      <vt:lpstr>ALWAYS THE OUTSIDER</vt:lpstr>
      <vt:lpstr>MARI AS A Product of A global history</vt:lpstr>
      <vt:lpstr>ASIA in ASIAN-AMERICAN HISTORY</vt:lpstr>
      <vt:lpstr>CONTRAST WITH SHYAMALA GOPALAN</vt:lpstr>
      <vt:lpstr>Differences between MARI and SHYAMALA</vt:lpstr>
      <vt:lpstr> </vt:lpstr>
      <vt:lpstr>Race, “Weathering” and self-silencing</vt:lpstr>
      <vt:lpstr>SILENCE AND THE SUBALTERN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Sanjay Joshi</dc:creator>
  <cp:lastModifiedBy>Sanjay Joshi</cp:lastModifiedBy>
  <cp:revision>48</cp:revision>
  <dcterms:created xsi:type="dcterms:W3CDTF">2026-03-14T20:27:55Z</dcterms:created>
  <dcterms:modified xsi:type="dcterms:W3CDTF">2026-03-27T20:14:26Z</dcterms:modified>
</cp:coreProperties>
</file>