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8" r:id="rId14"/>
    <p:sldId id="269" r:id="rId15"/>
    <p:sldId id="270" r:id="rId16"/>
    <p:sldId id="272" r:id="rId17"/>
    <p:sldId id="275" r:id="rId18"/>
    <p:sldId id="277" r:id="rId19"/>
    <p:sldId id="278" r:id="rId20"/>
    <p:sldId id="279"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4"/>
    <p:restoredTop sz="93891"/>
  </p:normalViewPr>
  <p:slideViewPr>
    <p:cSldViewPr snapToGrid="0" snapToObjects="1">
      <p:cViewPr varScale="1">
        <p:scale>
          <a:sx n="82" d="100"/>
          <a:sy n="82" d="100"/>
        </p:scale>
        <p:origin x="48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92589-9410-3241-8A7F-604B254E0A22}" type="doc">
      <dgm:prSet loTypeId="urn:microsoft.com/office/officeart/2005/8/layout/venn2" loCatId="" qsTypeId="urn:microsoft.com/office/officeart/2005/8/quickstyle/simple1" qsCatId="simple" csTypeId="urn:microsoft.com/office/officeart/2005/8/colors/colorful1" csCatId="colorful" phldr="1"/>
      <dgm:spPr/>
      <dgm:t>
        <a:bodyPr/>
        <a:lstStyle/>
        <a:p>
          <a:endParaRPr lang="en-US"/>
        </a:p>
      </dgm:t>
    </dgm:pt>
    <dgm:pt modelId="{76353B27-5881-4643-836E-C08CFFF219F2}">
      <dgm:prSet phldrT="[Text]" custT="1"/>
      <dgm:spPr/>
      <dgm:t>
        <a:bodyPr/>
        <a:lstStyle/>
        <a:p>
          <a:r>
            <a:rPr lang="en-US" sz="1600" b="1" dirty="0">
              <a:solidFill>
                <a:schemeClr val="accent6">
                  <a:lumMod val="50000"/>
                </a:schemeClr>
              </a:solidFill>
            </a:rPr>
            <a:t>Structure of Economic Development</a:t>
          </a:r>
        </a:p>
      </dgm:t>
    </dgm:pt>
    <dgm:pt modelId="{009B3E5C-6AE9-0744-BE2B-B8B16549ADB2}" type="parTrans" cxnId="{689646F4-0588-E149-B85A-59495C378E1C}">
      <dgm:prSet/>
      <dgm:spPr/>
      <dgm:t>
        <a:bodyPr/>
        <a:lstStyle/>
        <a:p>
          <a:endParaRPr lang="en-US"/>
        </a:p>
      </dgm:t>
    </dgm:pt>
    <dgm:pt modelId="{E42EE6C6-6E14-F443-A716-4E4D4AAD01E0}" type="sibTrans" cxnId="{689646F4-0588-E149-B85A-59495C378E1C}">
      <dgm:prSet/>
      <dgm:spPr/>
      <dgm:t>
        <a:bodyPr/>
        <a:lstStyle/>
        <a:p>
          <a:endParaRPr lang="en-US"/>
        </a:p>
      </dgm:t>
    </dgm:pt>
    <dgm:pt modelId="{E27EE4FC-4624-D84B-BAD2-86BDA10B97F1}">
      <dgm:prSet phldrT="[Text]" custT="1"/>
      <dgm:spPr/>
      <dgm:t>
        <a:bodyPr/>
        <a:lstStyle/>
        <a:p>
          <a:r>
            <a:rPr lang="en-US" sz="1600" b="1" dirty="0">
              <a:solidFill>
                <a:schemeClr val="accent6">
                  <a:lumMod val="50000"/>
                </a:schemeClr>
              </a:solidFill>
            </a:rPr>
            <a:t>Geographies of Economic Development</a:t>
          </a:r>
        </a:p>
      </dgm:t>
    </dgm:pt>
    <dgm:pt modelId="{E60FDB71-BE8B-C646-B0EC-3461886ACCAB}" type="parTrans" cxnId="{6BBFF31A-2953-0F45-A2D5-26C9C0C5D080}">
      <dgm:prSet/>
      <dgm:spPr/>
      <dgm:t>
        <a:bodyPr/>
        <a:lstStyle/>
        <a:p>
          <a:endParaRPr lang="en-US"/>
        </a:p>
      </dgm:t>
    </dgm:pt>
    <dgm:pt modelId="{611AF23F-D2F0-314E-B1A4-B4E3F77DD426}" type="sibTrans" cxnId="{6BBFF31A-2953-0F45-A2D5-26C9C0C5D080}">
      <dgm:prSet/>
      <dgm:spPr/>
      <dgm:t>
        <a:bodyPr/>
        <a:lstStyle/>
        <a:p>
          <a:endParaRPr lang="en-US"/>
        </a:p>
      </dgm:t>
    </dgm:pt>
    <dgm:pt modelId="{F181DACB-BE84-644D-B15C-7846FE4FD9D4}">
      <dgm:prSet phldrT="[Text]" custT="1"/>
      <dgm:spPr/>
      <dgm:t>
        <a:bodyPr/>
        <a:lstStyle/>
        <a:p>
          <a:r>
            <a:rPr lang="en-US" sz="1800" dirty="0">
              <a:solidFill>
                <a:schemeClr val="accent6">
                  <a:lumMod val="50000"/>
                </a:schemeClr>
              </a:solidFill>
            </a:rPr>
            <a:t>Cultural responses to Economic Development</a:t>
          </a:r>
        </a:p>
      </dgm:t>
    </dgm:pt>
    <dgm:pt modelId="{3B5077B8-D23A-E444-A175-A15DF5CABA63}" type="parTrans" cxnId="{A0650E65-084E-EC48-8479-0F85BE5C0177}">
      <dgm:prSet/>
      <dgm:spPr/>
      <dgm:t>
        <a:bodyPr/>
        <a:lstStyle/>
        <a:p>
          <a:endParaRPr lang="en-US"/>
        </a:p>
      </dgm:t>
    </dgm:pt>
    <dgm:pt modelId="{E0BAB2C1-809F-3A4A-9221-D8A482A0FDC5}" type="sibTrans" cxnId="{A0650E65-084E-EC48-8479-0F85BE5C0177}">
      <dgm:prSet/>
      <dgm:spPr/>
      <dgm:t>
        <a:bodyPr/>
        <a:lstStyle/>
        <a:p>
          <a:endParaRPr lang="en-US"/>
        </a:p>
      </dgm:t>
    </dgm:pt>
    <dgm:pt modelId="{65B99DC5-B705-2742-8CE5-7038C782EE91}">
      <dgm:prSet phldrT="[Text]" custT="1"/>
      <dgm:spPr/>
      <dgm:t>
        <a:bodyPr/>
        <a:lstStyle/>
        <a:p>
          <a:r>
            <a:rPr lang="en-US" sz="1800" dirty="0"/>
            <a:t>Collective action as Class </a:t>
          </a:r>
        </a:p>
      </dgm:t>
    </dgm:pt>
    <dgm:pt modelId="{74293728-28AF-1748-915F-F2964989C89B}" type="parTrans" cxnId="{16EEA84C-6CD6-1C41-A2BB-A5F52F81FED6}">
      <dgm:prSet/>
      <dgm:spPr/>
      <dgm:t>
        <a:bodyPr/>
        <a:lstStyle/>
        <a:p>
          <a:endParaRPr lang="en-US"/>
        </a:p>
      </dgm:t>
    </dgm:pt>
    <dgm:pt modelId="{D042FB00-2390-E745-9A36-9127CD6FB636}" type="sibTrans" cxnId="{16EEA84C-6CD6-1C41-A2BB-A5F52F81FED6}">
      <dgm:prSet/>
      <dgm:spPr/>
      <dgm:t>
        <a:bodyPr/>
        <a:lstStyle/>
        <a:p>
          <a:endParaRPr lang="en-US"/>
        </a:p>
      </dgm:t>
    </dgm:pt>
    <dgm:pt modelId="{84505F3E-7699-BA4E-A2B9-8293D6C94154}" type="pres">
      <dgm:prSet presAssocID="{44C92589-9410-3241-8A7F-604B254E0A22}" presName="Name0" presStyleCnt="0">
        <dgm:presLayoutVars>
          <dgm:chMax val="7"/>
          <dgm:resizeHandles val="exact"/>
        </dgm:presLayoutVars>
      </dgm:prSet>
      <dgm:spPr/>
      <dgm:t>
        <a:bodyPr/>
        <a:lstStyle/>
        <a:p>
          <a:endParaRPr lang="en-US"/>
        </a:p>
      </dgm:t>
    </dgm:pt>
    <dgm:pt modelId="{3075FF46-02AE-A848-9D34-8527EFD9EB4A}" type="pres">
      <dgm:prSet presAssocID="{44C92589-9410-3241-8A7F-604B254E0A22}" presName="comp1" presStyleCnt="0"/>
      <dgm:spPr/>
    </dgm:pt>
    <dgm:pt modelId="{1BADE31B-170A-8542-B82D-D3AB362E3878}" type="pres">
      <dgm:prSet presAssocID="{44C92589-9410-3241-8A7F-604B254E0A22}" presName="circle1" presStyleLbl="node1" presStyleIdx="0" presStyleCnt="4" custScaleX="121091" custLinFactNeighborX="11818" custLinFactNeighborY="-4606"/>
      <dgm:spPr/>
      <dgm:t>
        <a:bodyPr/>
        <a:lstStyle/>
        <a:p>
          <a:endParaRPr lang="en-US"/>
        </a:p>
      </dgm:t>
    </dgm:pt>
    <dgm:pt modelId="{273D1A04-EEFA-5F47-B558-F4BE40471FE0}" type="pres">
      <dgm:prSet presAssocID="{44C92589-9410-3241-8A7F-604B254E0A22}" presName="c1text" presStyleLbl="node1" presStyleIdx="0" presStyleCnt="4">
        <dgm:presLayoutVars>
          <dgm:bulletEnabled val="1"/>
        </dgm:presLayoutVars>
      </dgm:prSet>
      <dgm:spPr/>
      <dgm:t>
        <a:bodyPr/>
        <a:lstStyle/>
        <a:p>
          <a:endParaRPr lang="en-US"/>
        </a:p>
      </dgm:t>
    </dgm:pt>
    <dgm:pt modelId="{51AC452E-756A-B945-AA4A-0B434F53D3B7}" type="pres">
      <dgm:prSet presAssocID="{44C92589-9410-3241-8A7F-604B254E0A22}" presName="comp2" presStyleCnt="0"/>
      <dgm:spPr/>
    </dgm:pt>
    <dgm:pt modelId="{BD92B270-9B85-4D44-941F-C57269E1D39E}" type="pres">
      <dgm:prSet presAssocID="{44C92589-9410-3241-8A7F-604B254E0A22}" presName="circle2" presStyleLbl="node1" presStyleIdx="1" presStyleCnt="4" custScaleX="108242"/>
      <dgm:spPr/>
      <dgm:t>
        <a:bodyPr/>
        <a:lstStyle/>
        <a:p>
          <a:endParaRPr lang="en-US"/>
        </a:p>
      </dgm:t>
    </dgm:pt>
    <dgm:pt modelId="{5F0E4EA5-0C10-334B-8982-6EFBC063C43F}" type="pres">
      <dgm:prSet presAssocID="{44C92589-9410-3241-8A7F-604B254E0A22}" presName="c2text" presStyleLbl="node1" presStyleIdx="1" presStyleCnt="4">
        <dgm:presLayoutVars>
          <dgm:bulletEnabled val="1"/>
        </dgm:presLayoutVars>
      </dgm:prSet>
      <dgm:spPr/>
      <dgm:t>
        <a:bodyPr/>
        <a:lstStyle/>
        <a:p>
          <a:endParaRPr lang="en-US"/>
        </a:p>
      </dgm:t>
    </dgm:pt>
    <dgm:pt modelId="{599A9ADB-DEB5-5C4E-AD65-127C8670FEC7}" type="pres">
      <dgm:prSet presAssocID="{44C92589-9410-3241-8A7F-604B254E0A22}" presName="comp3" presStyleCnt="0"/>
      <dgm:spPr/>
    </dgm:pt>
    <dgm:pt modelId="{FDF0760D-83A2-7245-8F86-9A2E5456F6B7}" type="pres">
      <dgm:prSet presAssocID="{44C92589-9410-3241-8A7F-604B254E0A22}" presName="circle3" presStyleLbl="node1" presStyleIdx="2" presStyleCnt="4" custScaleX="120856" custScaleY="103421"/>
      <dgm:spPr/>
      <dgm:t>
        <a:bodyPr/>
        <a:lstStyle/>
        <a:p>
          <a:endParaRPr lang="en-US"/>
        </a:p>
      </dgm:t>
    </dgm:pt>
    <dgm:pt modelId="{C5A52136-9558-9C4A-9028-21B68B1A02B8}" type="pres">
      <dgm:prSet presAssocID="{44C92589-9410-3241-8A7F-604B254E0A22}" presName="c3text" presStyleLbl="node1" presStyleIdx="2" presStyleCnt="4">
        <dgm:presLayoutVars>
          <dgm:bulletEnabled val="1"/>
        </dgm:presLayoutVars>
      </dgm:prSet>
      <dgm:spPr/>
      <dgm:t>
        <a:bodyPr/>
        <a:lstStyle/>
        <a:p>
          <a:endParaRPr lang="en-US"/>
        </a:p>
      </dgm:t>
    </dgm:pt>
    <dgm:pt modelId="{A68F527B-2CDB-9348-A9EE-57B5536155D2}" type="pres">
      <dgm:prSet presAssocID="{44C92589-9410-3241-8A7F-604B254E0A22}" presName="comp4" presStyleCnt="0"/>
      <dgm:spPr/>
    </dgm:pt>
    <dgm:pt modelId="{63261A2F-477C-4F48-86D7-D8D757B26C49}" type="pres">
      <dgm:prSet presAssocID="{44C92589-9410-3241-8A7F-604B254E0A22}" presName="circle4" presStyleLbl="node1" presStyleIdx="3" presStyleCnt="4"/>
      <dgm:spPr/>
      <dgm:t>
        <a:bodyPr/>
        <a:lstStyle/>
        <a:p>
          <a:endParaRPr lang="en-US"/>
        </a:p>
      </dgm:t>
    </dgm:pt>
    <dgm:pt modelId="{4D8CC172-5D4D-964A-AD36-4ADD6BBCD3CC}" type="pres">
      <dgm:prSet presAssocID="{44C92589-9410-3241-8A7F-604B254E0A22}" presName="c4text" presStyleLbl="node1" presStyleIdx="3" presStyleCnt="4">
        <dgm:presLayoutVars>
          <dgm:bulletEnabled val="1"/>
        </dgm:presLayoutVars>
      </dgm:prSet>
      <dgm:spPr/>
      <dgm:t>
        <a:bodyPr/>
        <a:lstStyle/>
        <a:p>
          <a:endParaRPr lang="en-US"/>
        </a:p>
      </dgm:t>
    </dgm:pt>
  </dgm:ptLst>
  <dgm:cxnLst>
    <dgm:cxn modelId="{16EEA84C-6CD6-1C41-A2BB-A5F52F81FED6}" srcId="{44C92589-9410-3241-8A7F-604B254E0A22}" destId="{65B99DC5-B705-2742-8CE5-7038C782EE91}" srcOrd="3" destOrd="0" parTransId="{74293728-28AF-1748-915F-F2964989C89B}" sibTransId="{D042FB00-2390-E745-9A36-9127CD6FB636}"/>
    <dgm:cxn modelId="{689646F4-0588-E149-B85A-59495C378E1C}" srcId="{44C92589-9410-3241-8A7F-604B254E0A22}" destId="{76353B27-5881-4643-836E-C08CFFF219F2}" srcOrd="0" destOrd="0" parTransId="{009B3E5C-6AE9-0744-BE2B-B8B16549ADB2}" sibTransId="{E42EE6C6-6E14-F443-A716-4E4D4AAD01E0}"/>
    <dgm:cxn modelId="{B3BD1BAD-723B-A44D-8C90-AC5179FA22C2}" type="presOf" srcId="{E27EE4FC-4624-D84B-BAD2-86BDA10B97F1}" destId="{5F0E4EA5-0C10-334B-8982-6EFBC063C43F}" srcOrd="1" destOrd="0" presId="urn:microsoft.com/office/officeart/2005/8/layout/venn2"/>
    <dgm:cxn modelId="{6BBFF31A-2953-0F45-A2D5-26C9C0C5D080}" srcId="{44C92589-9410-3241-8A7F-604B254E0A22}" destId="{E27EE4FC-4624-D84B-BAD2-86BDA10B97F1}" srcOrd="1" destOrd="0" parTransId="{E60FDB71-BE8B-C646-B0EC-3461886ACCAB}" sibTransId="{611AF23F-D2F0-314E-B1A4-B4E3F77DD426}"/>
    <dgm:cxn modelId="{602F6C4C-9077-334A-8166-1DEABDDB318C}" type="presOf" srcId="{F181DACB-BE84-644D-B15C-7846FE4FD9D4}" destId="{FDF0760D-83A2-7245-8F86-9A2E5456F6B7}" srcOrd="0" destOrd="0" presId="urn:microsoft.com/office/officeart/2005/8/layout/venn2"/>
    <dgm:cxn modelId="{A0650E65-084E-EC48-8479-0F85BE5C0177}" srcId="{44C92589-9410-3241-8A7F-604B254E0A22}" destId="{F181DACB-BE84-644D-B15C-7846FE4FD9D4}" srcOrd="2" destOrd="0" parTransId="{3B5077B8-D23A-E444-A175-A15DF5CABA63}" sibTransId="{E0BAB2C1-809F-3A4A-9221-D8A482A0FDC5}"/>
    <dgm:cxn modelId="{299B62B1-D884-4C40-B2CD-954A9CDFC221}" type="presOf" srcId="{E27EE4FC-4624-D84B-BAD2-86BDA10B97F1}" destId="{BD92B270-9B85-4D44-941F-C57269E1D39E}" srcOrd="0" destOrd="0" presId="urn:microsoft.com/office/officeart/2005/8/layout/venn2"/>
    <dgm:cxn modelId="{73FE5E15-AD10-414F-8088-4A708C402958}" type="presOf" srcId="{65B99DC5-B705-2742-8CE5-7038C782EE91}" destId="{4D8CC172-5D4D-964A-AD36-4ADD6BBCD3CC}" srcOrd="1" destOrd="0" presId="urn:microsoft.com/office/officeart/2005/8/layout/venn2"/>
    <dgm:cxn modelId="{43C962CA-CBE9-C046-B34B-09A4A7080910}" type="presOf" srcId="{F181DACB-BE84-644D-B15C-7846FE4FD9D4}" destId="{C5A52136-9558-9C4A-9028-21B68B1A02B8}" srcOrd="1" destOrd="0" presId="urn:microsoft.com/office/officeart/2005/8/layout/venn2"/>
    <dgm:cxn modelId="{F615E85B-14DE-0A4D-B92F-2D9D8FAC45FC}" type="presOf" srcId="{44C92589-9410-3241-8A7F-604B254E0A22}" destId="{84505F3E-7699-BA4E-A2B9-8293D6C94154}" srcOrd="0" destOrd="0" presId="urn:microsoft.com/office/officeart/2005/8/layout/venn2"/>
    <dgm:cxn modelId="{3CB8DAD1-C3E0-6D4E-B5AB-BAB6116BFE60}" type="presOf" srcId="{76353B27-5881-4643-836E-C08CFFF219F2}" destId="{273D1A04-EEFA-5F47-B558-F4BE40471FE0}" srcOrd="1" destOrd="0" presId="urn:microsoft.com/office/officeart/2005/8/layout/venn2"/>
    <dgm:cxn modelId="{134A849A-D987-DD4F-BF04-39AE288A2B0F}" type="presOf" srcId="{76353B27-5881-4643-836E-C08CFFF219F2}" destId="{1BADE31B-170A-8542-B82D-D3AB362E3878}" srcOrd="0" destOrd="0" presId="urn:microsoft.com/office/officeart/2005/8/layout/venn2"/>
    <dgm:cxn modelId="{485CD2C0-D810-4E47-8550-790882FA010E}" type="presOf" srcId="{65B99DC5-B705-2742-8CE5-7038C782EE91}" destId="{63261A2F-477C-4F48-86D7-D8D757B26C49}" srcOrd="0" destOrd="0" presId="urn:microsoft.com/office/officeart/2005/8/layout/venn2"/>
    <dgm:cxn modelId="{EDB05A9E-8847-8B4F-9DD1-6C3C888DE837}" type="presParOf" srcId="{84505F3E-7699-BA4E-A2B9-8293D6C94154}" destId="{3075FF46-02AE-A848-9D34-8527EFD9EB4A}" srcOrd="0" destOrd="0" presId="urn:microsoft.com/office/officeart/2005/8/layout/venn2"/>
    <dgm:cxn modelId="{D4ABD2EE-5156-CB4B-94F6-F9538C0BA5C1}" type="presParOf" srcId="{3075FF46-02AE-A848-9D34-8527EFD9EB4A}" destId="{1BADE31B-170A-8542-B82D-D3AB362E3878}" srcOrd="0" destOrd="0" presId="urn:microsoft.com/office/officeart/2005/8/layout/venn2"/>
    <dgm:cxn modelId="{45083B1B-F597-8444-BC1E-E40ED92C4A9B}" type="presParOf" srcId="{3075FF46-02AE-A848-9D34-8527EFD9EB4A}" destId="{273D1A04-EEFA-5F47-B558-F4BE40471FE0}" srcOrd="1" destOrd="0" presId="urn:microsoft.com/office/officeart/2005/8/layout/venn2"/>
    <dgm:cxn modelId="{65DC1E55-6363-7B4F-9313-6B14477D3E83}" type="presParOf" srcId="{84505F3E-7699-BA4E-A2B9-8293D6C94154}" destId="{51AC452E-756A-B945-AA4A-0B434F53D3B7}" srcOrd="1" destOrd="0" presId="urn:microsoft.com/office/officeart/2005/8/layout/venn2"/>
    <dgm:cxn modelId="{91CB74C2-696C-5F49-BE73-9CCF146F8FFF}" type="presParOf" srcId="{51AC452E-756A-B945-AA4A-0B434F53D3B7}" destId="{BD92B270-9B85-4D44-941F-C57269E1D39E}" srcOrd="0" destOrd="0" presId="urn:microsoft.com/office/officeart/2005/8/layout/venn2"/>
    <dgm:cxn modelId="{8182405A-89E7-B246-9096-FC860B8CEECA}" type="presParOf" srcId="{51AC452E-756A-B945-AA4A-0B434F53D3B7}" destId="{5F0E4EA5-0C10-334B-8982-6EFBC063C43F}" srcOrd="1" destOrd="0" presId="urn:microsoft.com/office/officeart/2005/8/layout/venn2"/>
    <dgm:cxn modelId="{700E7998-F5BB-E748-81C0-B173AA2C1BBF}" type="presParOf" srcId="{84505F3E-7699-BA4E-A2B9-8293D6C94154}" destId="{599A9ADB-DEB5-5C4E-AD65-127C8670FEC7}" srcOrd="2" destOrd="0" presId="urn:microsoft.com/office/officeart/2005/8/layout/venn2"/>
    <dgm:cxn modelId="{E1442149-CD82-2A46-BEF3-CAA1C431816D}" type="presParOf" srcId="{599A9ADB-DEB5-5C4E-AD65-127C8670FEC7}" destId="{FDF0760D-83A2-7245-8F86-9A2E5456F6B7}" srcOrd="0" destOrd="0" presId="urn:microsoft.com/office/officeart/2005/8/layout/venn2"/>
    <dgm:cxn modelId="{B9D4F0FB-0C78-9C49-9D63-99F0CCFDFCEB}" type="presParOf" srcId="{599A9ADB-DEB5-5C4E-AD65-127C8670FEC7}" destId="{C5A52136-9558-9C4A-9028-21B68B1A02B8}" srcOrd="1" destOrd="0" presId="urn:microsoft.com/office/officeart/2005/8/layout/venn2"/>
    <dgm:cxn modelId="{31954E45-5D0C-0241-8DD7-1ACA5CD64EC9}" type="presParOf" srcId="{84505F3E-7699-BA4E-A2B9-8293D6C94154}" destId="{A68F527B-2CDB-9348-A9EE-57B5536155D2}" srcOrd="3" destOrd="0" presId="urn:microsoft.com/office/officeart/2005/8/layout/venn2"/>
    <dgm:cxn modelId="{49DF6BB6-1036-CB47-87B0-53AE4B5E6D6D}" type="presParOf" srcId="{A68F527B-2CDB-9348-A9EE-57B5536155D2}" destId="{63261A2F-477C-4F48-86D7-D8D757B26C49}" srcOrd="0" destOrd="0" presId="urn:microsoft.com/office/officeart/2005/8/layout/venn2"/>
    <dgm:cxn modelId="{855BCE79-ADDC-2144-AFCD-0B7735B99D86}" type="presParOf" srcId="{A68F527B-2CDB-9348-A9EE-57B5536155D2}" destId="{4D8CC172-5D4D-964A-AD36-4ADD6BBCD3C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DE31B-170A-8542-B82D-D3AB362E3878}">
      <dsp:nvSpPr>
        <dsp:cNvPr id="0" name=""/>
        <dsp:cNvSpPr/>
      </dsp:nvSpPr>
      <dsp:spPr>
        <a:xfrm>
          <a:off x="1502252" y="-28978"/>
          <a:ext cx="6838141" cy="564711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solidFill>
                <a:schemeClr val="accent6">
                  <a:lumMod val="50000"/>
                </a:schemeClr>
              </a:solidFill>
            </a:rPr>
            <a:t>Structure of Economic Development</a:t>
          </a:r>
        </a:p>
      </dsp:txBody>
      <dsp:txXfrm>
        <a:off x="3965351" y="253377"/>
        <a:ext cx="1911944" cy="847066"/>
      </dsp:txXfrm>
    </dsp:sp>
    <dsp:sp modelId="{BD92B270-9B85-4D44-941F-C57269E1D39E}">
      <dsp:nvSpPr>
        <dsp:cNvPr id="0" name=""/>
        <dsp:cNvSpPr/>
      </dsp:nvSpPr>
      <dsp:spPr>
        <a:xfrm>
          <a:off x="1808930" y="1100443"/>
          <a:ext cx="4890035" cy="451768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solidFill>
                <a:schemeClr val="accent6">
                  <a:lumMod val="50000"/>
                </a:schemeClr>
              </a:solidFill>
            </a:rPr>
            <a:t>Geographies of Economic Development</a:t>
          </a:r>
        </a:p>
      </dsp:txBody>
      <dsp:txXfrm>
        <a:off x="3399414" y="1371505"/>
        <a:ext cx="1709067" cy="813183"/>
      </dsp:txXfrm>
    </dsp:sp>
    <dsp:sp modelId="{FDF0760D-83A2-7245-8F86-9A2E5456F6B7}">
      <dsp:nvSpPr>
        <dsp:cNvPr id="0" name=""/>
        <dsp:cNvSpPr/>
      </dsp:nvSpPr>
      <dsp:spPr>
        <a:xfrm>
          <a:off x="2206486" y="2171909"/>
          <a:ext cx="4094922" cy="350417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accent6">
                  <a:lumMod val="50000"/>
                </a:schemeClr>
              </a:solidFill>
            </a:rPr>
            <a:t>Cultural responses to Economic Development</a:t>
          </a:r>
        </a:p>
      </dsp:txBody>
      <dsp:txXfrm>
        <a:off x="3299830" y="2434722"/>
        <a:ext cx="1908234" cy="788440"/>
      </dsp:txXfrm>
    </dsp:sp>
    <dsp:sp modelId="{63261A2F-477C-4F48-86D7-D8D757B26C49}">
      <dsp:nvSpPr>
        <dsp:cNvPr id="0" name=""/>
        <dsp:cNvSpPr/>
      </dsp:nvSpPr>
      <dsp:spPr>
        <a:xfrm>
          <a:off x="3124526" y="3359287"/>
          <a:ext cx="2258844" cy="225884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Collective action as Class </a:t>
          </a:r>
        </a:p>
      </dsp:txBody>
      <dsp:txXfrm>
        <a:off x="3455326" y="3923998"/>
        <a:ext cx="1597243" cy="112942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144619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57630-DD4F-AC45-A3B8-4526765C19CA}"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9157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364643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182408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4225521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265730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44349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3332357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358760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247583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7630-DD4F-AC45-A3B8-4526765C19CA}"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303897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D57630-DD4F-AC45-A3B8-4526765C19CA}"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414796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D57630-DD4F-AC45-A3B8-4526765C19CA}"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428655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D57630-DD4F-AC45-A3B8-4526765C19CA}"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217484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57630-DD4F-AC45-A3B8-4526765C19CA}"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332999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57630-DD4F-AC45-A3B8-4526765C19CA}"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97871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6D57630-DD4F-AC45-A3B8-4526765C19CA}" type="datetimeFigureOut">
              <a:rPr lang="en-US" smtClean="0"/>
              <a:t>8/24/2020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DD7E79D-FFFE-1543-B5B3-9C217EFC86F7}" type="slidenum">
              <a:rPr lang="en-US" smtClean="0"/>
              <a:t>‹#›</a:t>
            </a:fld>
            <a:endParaRPr lang="en-US"/>
          </a:p>
        </p:txBody>
      </p:sp>
    </p:spTree>
    <p:extLst>
      <p:ext uri="{BB962C8B-B14F-4D97-AF65-F5344CB8AC3E}">
        <p14:creationId xmlns:p14="http://schemas.microsoft.com/office/powerpoint/2010/main" val="365174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6D57630-DD4F-AC45-A3B8-4526765C19CA}" type="datetimeFigureOut">
              <a:rPr lang="en-US" smtClean="0"/>
              <a:t>8/24/2020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DD7E79D-FFFE-1543-B5B3-9C217EFC86F7}" type="slidenum">
              <a:rPr lang="en-US" smtClean="0"/>
              <a:t>‹#›</a:t>
            </a:fld>
            <a:endParaRPr lang="en-US"/>
          </a:p>
        </p:txBody>
      </p:sp>
    </p:spTree>
    <p:extLst>
      <p:ext uri="{BB962C8B-B14F-4D97-AF65-F5344CB8AC3E}">
        <p14:creationId xmlns:p14="http://schemas.microsoft.com/office/powerpoint/2010/main" val="2899619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pin/572731277611402311/"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ierre_Bourdieu"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s.doblaje.wikia.com/wiki/Los_Beverly_Ricos_(serie_de_TV)" TargetMode="External"/><Relationship Id="rId7" Type="http://schemas.openxmlformats.org/officeDocument/2006/relationships/hyperlink" Target="http://www.equality-of-opportunity.org/health/" TargetMode="Externa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pinterest.com/pin/232076187025156383/"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me.me/i/ont-know-s-it-classy-enough-the-office-22947077"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hippierefugee.blogspot.com/2012/03/eric-idle.html"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comeheretome.com/2013/05/22/ludwig-wittgensteins-dublin-memorials/" TargetMode="External"/><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persistentenlightenment.wordpress.com/2013/03/31/publicity-publicsphere-habermas/" TargetMode="External"/><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it.wikipedia.org/wiki/Michel_Foucault" TargetMode="External"/><Relationship Id="rId5" Type="http://schemas.openxmlformats.org/officeDocument/2006/relationships/image" Target="../media/image26.jpg"/><Relationship Id="rId4" Type="http://schemas.openxmlformats.org/officeDocument/2006/relationships/hyperlink" Target="https://en.wikipedia.org/wiki/Panoptico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cgq-cl.blogspot.com/2013/03/historia-de-la-mentira.html" TargetMode="External"/><Relationship Id="rId7" Type="http://schemas.openxmlformats.org/officeDocument/2006/relationships/hyperlink" Target="http://roberttaylorbrewer.com/reviews.php" TargetMode="Externa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hyperlink" Target="https://en.wikipedia.org/wiki/James_Ussher" TargetMode="External"/><Relationship Id="rId4" Type="http://schemas.openxmlformats.org/officeDocument/2006/relationships/image" Target="../media/image28.jpg"/><Relationship Id="rId9" Type="http://schemas.openxmlformats.org/officeDocument/2006/relationships/hyperlink" Target="http://arealibros.republica.com/ensayo/la-muerte-del-autor-de-roland-barthe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gate.net/profile/Patrick_Joyce4" TargetMode="External"/><Relationship Id="rId7" Type="http://schemas.openxmlformats.org/officeDocument/2006/relationships/hyperlink" Target="http://www.harvardsquarelibrary.org/biographies/benjamin-demott/"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www.somosmass99.com.mx/rius-la-critica-politica-y-el-arte-de-un-divulgador-social/"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s://booksrun.com/textbooks/9780192892522-class-oxford-readers-1st-edition?afk=5226"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Karl_Marx" TargetMode="Externa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hyperlink" Target="https://es.wikiquote.org/wiki/Friedrich_Engels"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Max_Weber"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es.wikipedia.org/wiki/Max_Weber" TargetMode="External"/><Relationship Id="rId5" Type="http://schemas.openxmlformats.org/officeDocument/2006/relationships/image" Target="../media/image11.jpg"/><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ensament.com/filoxarxa/filoxarxa/gen-63w3.htm"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onversations.e-flux.com/t/louis-althusser-what-is-politics-to-act-for-freedom-and-equality/6811"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altimorepovertypolicy.wordpress.com/2012/04/23/reaganomics-and-welfare/"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www.seattletimes.com/business/bill-clintons-track-record-on-economy-is-back-in-the-spotlight/"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BDF3FAB-E4FC-294D-85CD-87793DCCDE99}"/>
              </a:ext>
            </a:extLst>
          </p:cNvPr>
          <p:cNvSpPr/>
          <p:nvPr/>
        </p:nvSpPr>
        <p:spPr>
          <a:xfrm>
            <a:off x="0" y="0"/>
            <a:ext cx="12208123" cy="6857999"/>
          </a:xfrm>
          <a:prstGeom prst="hexagon">
            <a:avLst/>
          </a:prstGeom>
          <a:gradFill flip="none" rotWithShape="1">
            <a:gsLst>
              <a:gs pos="0">
                <a:schemeClr val="accent2">
                  <a:shade val="30000"/>
                  <a:satMod val="115000"/>
                </a:schemeClr>
              </a:gs>
              <a:gs pos="91000">
                <a:schemeClr val="accent2">
                  <a:shade val="67500"/>
                  <a:satMod val="115000"/>
                </a:schemeClr>
              </a:gs>
              <a:gs pos="96000">
                <a:schemeClr val="accent2">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C86BF-8BB9-BE42-86CF-2151B045500D}"/>
              </a:ext>
            </a:extLst>
          </p:cNvPr>
          <p:cNvSpPr>
            <a:spLocks noGrp="1"/>
          </p:cNvSpPr>
          <p:nvPr>
            <p:ph type="ctrTitle"/>
          </p:nvPr>
        </p:nvSpPr>
        <p:spPr>
          <a:xfrm>
            <a:off x="1585876" y="479155"/>
            <a:ext cx="9036369" cy="3799670"/>
          </a:xfrm>
        </p:spPr>
        <p:txBody>
          <a:bodyPr anchor="t">
            <a:normAutofit/>
          </a:bodyPr>
          <a:lstStyle/>
          <a:p>
            <a:r>
              <a:rPr lang="en-US" sz="5400" dirty="0"/>
              <a:t>Week Two</a:t>
            </a:r>
            <a:r>
              <a:rPr lang="en-US" sz="1050" dirty="0"/>
              <a:t> </a:t>
            </a:r>
            <a:br>
              <a:rPr lang="en-US" sz="1050" dirty="0"/>
            </a:br>
            <a:r>
              <a:rPr lang="en-US" sz="1050" dirty="0"/>
              <a:t/>
            </a:r>
            <a:br>
              <a:rPr lang="en-US" sz="1050" dirty="0"/>
            </a:br>
            <a:r>
              <a:rPr lang="en-US" sz="2800" dirty="0"/>
              <a:t>Class as a category of historical analysis</a:t>
            </a:r>
            <a:br>
              <a:rPr lang="en-US" sz="2800" dirty="0"/>
            </a:br>
            <a:r>
              <a:rPr lang="en-US" sz="1050" dirty="0"/>
              <a:t/>
            </a:r>
            <a:br>
              <a:rPr lang="en-US" sz="1050" dirty="0"/>
            </a:br>
            <a:r>
              <a:rPr lang="en-US" sz="1050" dirty="0"/>
              <a:t/>
            </a:r>
            <a:br>
              <a:rPr lang="en-US" sz="1050" dirty="0"/>
            </a:br>
            <a:r>
              <a:rPr lang="en-US" sz="1050" dirty="0"/>
              <a:t/>
            </a:r>
            <a:br>
              <a:rPr lang="en-US" sz="1050" dirty="0"/>
            </a:br>
            <a:r>
              <a:rPr lang="en-US" sz="2800" dirty="0"/>
              <a:t>Michael R. Welborn II</a:t>
            </a:r>
            <a:r>
              <a:rPr lang="en-US" sz="4000" dirty="0"/>
              <a:t/>
            </a:r>
            <a:br>
              <a:rPr lang="en-US" sz="4000" dirty="0"/>
            </a:br>
            <a:r>
              <a:rPr lang="en-US" sz="2000" dirty="0"/>
              <a:t>Master’s student, Department of History</a:t>
            </a:r>
            <a:br>
              <a:rPr lang="en-US" sz="2000" dirty="0"/>
            </a:br>
            <a:r>
              <a:rPr lang="en-US" sz="2000" dirty="0"/>
              <a:t>Northern Arizona University</a:t>
            </a:r>
            <a:endParaRPr lang="en-US" sz="5400" dirty="0"/>
          </a:p>
        </p:txBody>
      </p:sp>
      <p:sp>
        <p:nvSpPr>
          <p:cNvPr id="4" name="Pentagon 3">
            <a:extLst>
              <a:ext uri="{FF2B5EF4-FFF2-40B4-BE49-F238E27FC236}">
                <a16:creationId xmlns:a16="http://schemas.microsoft.com/office/drawing/2014/main" id="{577C2520-17AD-9449-A0C4-20F2C0D93D1C}"/>
              </a:ext>
            </a:extLst>
          </p:cNvPr>
          <p:cNvSpPr/>
          <p:nvPr/>
        </p:nvSpPr>
        <p:spPr>
          <a:xfrm>
            <a:off x="0" y="4479010"/>
            <a:ext cx="12192000" cy="1410346"/>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9140A9-CA08-2349-8148-5757F1F71EF8}"/>
              </a:ext>
            </a:extLst>
          </p:cNvPr>
          <p:cNvSpPr>
            <a:spLocks noGrp="1"/>
          </p:cNvSpPr>
          <p:nvPr>
            <p:ph type="subTitle" idx="1"/>
          </p:nvPr>
        </p:nvSpPr>
        <p:spPr>
          <a:xfrm>
            <a:off x="1751012" y="4490634"/>
            <a:ext cx="8676222" cy="1905000"/>
          </a:xfrm>
        </p:spPr>
        <p:txBody>
          <a:bodyPr>
            <a:normAutofit/>
          </a:bodyPr>
          <a:lstStyle/>
          <a:p>
            <a:r>
              <a:rPr lang="en-US" dirty="0">
                <a:effectLst/>
              </a:rPr>
              <a:t>"Northern Arizona University sits at the base of the San Francisco Peaks, on homelands sacred to Native Americans throughout the region. We honor their past, present, and future generations, who have lived here for millennia and will forever call this place home."</a:t>
            </a:r>
            <a:endParaRPr lang="en-US" sz="1400" dirty="0"/>
          </a:p>
          <a:p>
            <a:endParaRPr lang="en-US" dirty="0"/>
          </a:p>
        </p:txBody>
      </p:sp>
    </p:spTree>
    <p:extLst>
      <p:ext uri="{BB962C8B-B14F-4D97-AF65-F5344CB8AC3E}">
        <p14:creationId xmlns:p14="http://schemas.microsoft.com/office/powerpoint/2010/main" val="24708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0316A4-EBA6-6F48-A9A0-6A582901ED10}"/>
              </a:ext>
            </a:extLst>
          </p:cNvPr>
          <p:cNvSpPr/>
          <p:nvPr/>
        </p:nvSpPr>
        <p:spPr>
          <a:xfrm>
            <a:off x="-139147" y="218661"/>
            <a:ext cx="12331148" cy="114199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D21C9-C115-BA47-B281-879592168AEE}"/>
              </a:ext>
            </a:extLst>
          </p:cNvPr>
          <p:cNvSpPr txBox="1"/>
          <p:nvPr/>
        </p:nvSpPr>
        <p:spPr>
          <a:xfrm>
            <a:off x="430447" y="395910"/>
            <a:ext cx="11761553" cy="646331"/>
          </a:xfrm>
          <a:prstGeom prst="rect">
            <a:avLst/>
          </a:prstGeom>
          <a:noFill/>
        </p:spPr>
        <p:txBody>
          <a:bodyPr wrap="none" rtlCol="0">
            <a:spAutoFit/>
          </a:bodyPr>
          <a:lstStyle/>
          <a:p>
            <a:r>
              <a:rPr lang="en-US" sz="3600" dirty="0"/>
              <a:t>Joyce: Introduction to “An Inheritance in Question” </a:t>
            </a:r>
          </a:p>
        </p:txBody>
      </p:sp>
      <p:pic>
        <p:nvPicPr>
          <p:cNvPr id="8" name="Picture 7" descr="Pin by Nicholas Richmond on Interstellar (2014) | Interstellar, Interstellar movie, Christopher ...">
            <a:extLst>
              <a:ext uri="{FF2B5EF4-FFF2-40B4-BE49-F238E27FC236}">
                <a16:creationId xmlns:a16="http://schemas.microsoft.com/office/drawing/2014/main" id="{648A0809-4F39-DC41-B9D5-CD8CF5AA60E7}"/>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129483" y="1360653"/>
            <a:ext cx="8834782" cy="4969565"/>
          </a:xfrm>
          <a:prstGeom prst="rect">
            <a:avLst/>
          </a:prstGeom>
        </p:spPr>
      </p:pic>
      <p:sp>
        <p:nvSpPr>
          <p:cNvPr id="9" name="Rectangle 8">
            <a:extLst>
              <a:ext uri="{FF2B5EF4-FFF2-40B4-BE49-F238E27FC236}">
                <a16:creationId xmlns:a16="http://schemas.microsoft.com/office/drawing/2014/main" id="{0B7294B1-EE61-D843-ACDC-DDFDF6EDC710}"/>
              </a:ext>
            </a:extLst>
          </p:cNvPr>
          <p:cNvSpPr/>
          <p:nvPr/>
        </p:nvSpPr>
        <p:spPr>
          <a:xfrm>
            <a:off x="679055" y="2672258"/>
            <a:ext cx="4900856" cy="4011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Cartesian Split” </a:t>
            </a:r>
          </a:p>
          <a:p>
            <a:pPr algn="ctr"/>
            <a:r>
              <a:rPr lang="en-US" dirty="0"/>
              <a:t>Subject – Object</a:t>
            </a:r>
          </a:p>
          <a:p>
            <a:pPr algn="ctr"/>
            <a:r>
              <a:rPr lang="en-US" dirty="0"/>
              <a:t>Structure - Agency</a:t>
            </a:r>
          </a:p>
          <a:p>
            <a:pPr algn="ctr"/>
            <a:r>
              <a:rPr lang="en-US" dirty="0"/>
              <a:t>Time – Temporality</a:t>
            </a:r>
          </a:p>
          <a:p>
            <a:pPr algn="ctr"/>
            <a:r>
              <a:rPr lang="en-US" dirty="0"/>
              <a:t>Psychology – Biology</a:t>
            </a:r>
          </a:p>
          <a:p>
            <a:pPr algn="ctr"/>
            <a:r>
              <a:rPr lang="en-US" dirty="0"/>
              <a:t>Formalism - Substantivism</a:t>
            </a:r>
          </a:p>
          <a:p>
            <a:pPr algn="ctr"/>
            <a:endParaRPr lang="en-US" dirty="0"/>
          </a:p>
          <a:p>
            <a:pPr algn="ctr"/>
            <a:r>
              <a:rPr lang="en-US" dirty="0"/>
              <a:t>What does a processual nature of social reality mean for a category of analysis like class?</a:t>
            </a:r>
          </a:p>
          <a:p>
            <a:pPr algn="ctr"/>
            <a:endParaRPr lang="en-US" dirty="0"/>
          </a:p>
          <a:p>
            <a:pPr algn="ctr"/>
            <a:r>
              <a:rPr lang="en-US" dirty="0"/>
              <a:t>How does “understandings of social life” “grounded” in “being in the world.” differ from modernist epistemologies?</a:t>
            </a:r>
          </a:p>
        </p:txBody>
      </p:sp>
      <p:sp>
        <p:nvSpPr>
          <p:cNvPr id="10" name="Oval Callout 9">
            <a:extLst>
              <a:ext uri="{FF2B5EF4-FFF2-40B4-BE49-F238E27FC236}">
                <a16:creationId xmlns:a16="http://schemas.microsoft.com/office/drawing/2014/main" id="{49966606-F654-EB4B-AB81-85B9A993D561}"/>
              </a:ext>
            </a:extLst>
          </p:cNvPr>
          <p:cNvSpPr/>
          <p:nvPr/>
        </p:nvSpPr>
        <p:spPr>
          <a:xfrm>
            <a:off x="9250015" y="1011416"/>
            <a:ext cx="2941985" cy="1660843"/>
          </a:xfrm>
          <a:prstGeom prst="wedgeEllipseCallout">
            <a:avLst>
              <a:gd name="adj1" fmla="val -38343"/>
              <a:gd name="adj2" fmla="val 91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D3B0D8-D9F5-9740-86A9-74F71E2C36C2}"/>
              </a:ext>
            </a:extLst>
          </p:cNvPr>
          <p:cNvSpPr txBox="1"/>
          <p:nvPr/>
        </p:nvSpPr>
        <p:spPr>
          <a:xfrm>
            <a:off x="9363883" y="1118586"/>
            <a:ext cx="2714248" cy="1477328"/>
          </a:xfrm>
          <a:prstGeom prst="rect">
            <a:avLst/>
          </a:prstGeom>
          <a:noFill/>
        </p:spPr>
        <p:txBody>
          <a:bodyPr wrap="square" rtlCol="0">
            <a:spAutoFit/>
          </a:bodyPr>
          <a:lstStyle/>
          <a:p>
            <a:endParaRPr lang="en-US" dirty="0"/>
          </a:p>
          <a:p>
            <a:r>
              <a:rPr lang="en-US" dirty="0"/>
              <a:t>     Hermeneutic ?</a:t>
            </a:r>
          </a:p>
          <a:p>
            <a:r>
              <a:rPr lang="en-US" dirty="0"/>
              <a:t>Double Hermeneutic?</a:t>
            </a:r>
          </a:p>
          <a:p>
            <a:r>
              <a:rPr lang="en-US" dirty="0"/>
              <a:t>            God?</a:t>
            </a:r>
          </a:p>
          <a:p>
            <a:endParaRPr lang="en-US" dirty="0"/>
          </a:p>
        </p:txBody>
      </p:sp>
      <p:sp>
        <p:nvSpPr>
          <p:cNvPr id="12" name="Rectangle 11">
            <a:extLst>
              <a:ext uri="{FF2B5EF4-FFF2-40B4-BE49-F238E27FC236}">
                <a16:creationId xmlns:a16="http://schemas.microsoft.com/office/drawing/2014/main" id="{78714422-F8AB-B948-8B44-CBBFE80FFBDE}"/>
              </a:ext>
            </a:extLst>
          </p:cNvPr>
          <p:cNvSpPr/>
          <p:nvPr/>
        </p:nvSpPr>
        <p:spPr>
          <a:xfrm>
            <a:off x="227735" y="1219490"/>
            <a:ext cx="5868265" cy="1452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Post-modern epistemology</a:t>
            </a:r>
          </a:p>
        </p:txBody>
      </p:sp>
    </p:spTree>
    <p:extLst>
      <p:ext uri="{BB962C8B-B14F-4D97-AF65-F5344CB8AC3E}">
        <p14:creationId xmlns:p14="http://schemas.microsoft.com/office/powerpoint/2010/main" val="305185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0FB613E-8BFF-F343-91F2-7988E47CE58D}"/>
              </a:ext>
            </a:extLst>
          </p:cNvPr>
          <p:cNvSpPr/>
          <p:nvPr/>
        </p:nvSpPr>
        <p:spPr>
          <a:xfrm>
            <a:off x="511397" y="272234"/>
            <a:ext cx="11169206" cy="6313532"/>
          </a:xfrm>
          <a:prstGeom prst="rect">
            <a:avLst/>
          </a:prstGeom>
          <a:solidFill>
            <a:schemeClr val="accent3">
              <a:alpha val="58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B3FDB6-CB40-E146-A09F-38723C9776B8}"/>
              </a:ext>
            </a:extLst>
          </p:cNvPr>
          <p:cNvSpPr/>
          <p:nvPr/>
        </p:nvSpPr>
        <p:spPr>
          <a:xfrm>
            <a:off x="814550" y="576565"/>
            <a:ext cx="6014110" cy="1570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07A735-4466-4540-9BE6-655AE5BBDE2A}"/>
              </a:ext>
            </a:extLst>
          </p:cNvPr>
          <p:cNvSpPr txBox="1"/>
          <p:nvPr/>
        </p:nvSpPr>
        <p:spPr>
          <a:xfrm>
            <a:off x="814550" y="622780"/>
            <a:ext cx="6101616" cy="1384995"/>
          </a:xfrm>
          <a:prstGeom prst="rect">
            <a:avLst/>
          </a:prstGeom>
          <a:noFill/>
        </p:spPr>
        <p:txBody>
          <a:bodyPr wrap="square" rtlCol="0">
            <a:spAutoFit/>
          </a:bodyPr>
          <a:lstStyle/>
          <a:p>
            <a:r>
              <a:rPr lang="en-US" sz="2800" dirty="0"/>
              <a:t>Bourdieu</a:t>
            </a:r>
          </a:p>
          <a:p>
            <a:r>
              <a:rPr lang="en-US" sz="2800" dirty="0"/>
              <a:t>The Reality of Representation and </a:t>
            </a:r>
          </a:p>
          <a:p>
            <a:r>
              <a:rPr lang="en-US" sz="2800" dirty="0"/>
              <a:t>The Representation of Reality and</a:t>
            </a:r>
          </a:p>
        </p:txBody>
      </p:sp>
      <p:pic>
        <p:nvPicPr>
          <p:cNvPr id="4" name="Picture 3" descr="Pierre Bourdieu - Wikipedia">
            <a:extLst>
              <a:ext uri="{FF2B5EF4-FFF2-40B4-BE49-F238E27FC236}">
                <a16:creationId xmlns:a16="http://schemas.microsoft.com/office/drawing/2014/main" id="{DA7C80BF-EAD8-6D49-8661-82B8FA0726F7}"/>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131813" y="735197"/>
            <a:ext cx="4301481" cy="5387606"/>
          </a:xfrm>
          <a:prstGeom prst="rect">
            <a:avLst/>
          </a:prstGeom>
        </p:spPr>
      </p:pic>
      <p:sp>
        <p:nvSpPr>
          <p:cNvPr id="22" name="Rectangle 21">
            <a:extLst>
              <a:ext uri="{FF2B5EF4-FFF2-40B4-BE49-F238E27FC236}">
                <a16:creationId xmlns:a16="http://schemas.microsoft.com/office/drawing/2014/main" id="{0D14FC5C-BC56-274C-B6C3-147A8EC0C1A9}"/>
              </a:ext>
            </a:extLst>
          </p:cNvPr>
          <p:cNvSpPr/>
          <p:nvPr/>
        </p:nvSpPr>
        <p:spPr>
          <a:xfrm>
            <a:off x="1232452" y="2451279"/>
            <a:ext cx="4712458" cy="241889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4231BB-64EF-8941-A4ED-E5E5602741C9}"/>
              </a:ext>
            </a:extLst>
          </p:cNvPr>
          <p:cNvSpPr txBox="1"/>
          <p:nvPr/>
        </p:nvSpPr>
        <p:spPr>
          <a:xfrm>
            <a:off x="1482625" y="2538526"/>
            <a:ext cx="4765465" cy="2523768"/>
          </a:xfrm>
          <a:prstGeom prst="rect">
            <a:avLst/>
          </a:prstGeom>
          <a:noFill/>
        </p:spPr>
        <p:txBody>
          <a:bodyPr wrap="square" rtlCol="0">
            <a:spAutoFit/>
          </a:bodyPr>
          <a:lstStyle/>
          <a:p>
            <a:r>
              <a:rPr lang="en-US" sz="2800" dirty="0"/>
              <a:t>How does Bourdieu find meaning in the  </a:t>
            </a:r>
          </a:p>
          <a:p>
            <a:r>
              <a:rPr lang="en-US" sz="2800" dirty="0"/>
              <a:t>performance + perception of symbolic </a:t>
            </a:r>
          </a:p>
          <a:p>
            <a:r>
              <a:rPr lang="en-US" sz="2800" i="1" dirty="0"/>
              <a:t>représentations ?</a:t>
            </a:r>
          </a:p>
          <a:p>
            <a:endParaRPr lang="en-US" dirty="0"/>
          </a:p>
        </p:txBody>
      </p:sp>
      <p:sp>
        <p:nvSpPr>
          <p:cNvPr id="20" name="TextBox 19">
            <a:extLst>
              <a:ext uri="{FF2B5EF4-FFF2-40B4-BE49-F238E27FC236}">
                <a16:creationId xmlns:a16="http://schemas.microsoft.com/office/drawing/2014/main" id="{A223D7F5-6FDD-0E4F-BC5D-C497735CA542}"/>
              </a:ext>
            </a:extLst>
          </p:cNvPr>
          <p:cNvSpPr txBox="1"/>
          <p:nvPr/>
        </p:nvSpPr>
        <p:spPr>
          <a:xfrm>
            <a:off x="684864" y="5569106"/>
            <a:ext cx="5260046" cy="923330"/>
          </a:xfrm>
          <a:prstGeom prst="rect">
            <a:avLst/>
          </a:prstGeom>
          <a:noFill/>
        </p:spPr>
        <p:txBody>
          <a:bodyPr wrap="square" rtlCol="0">
            <a:spAutoFit/>
          </a:bodyPr>
          <a:lstStyle/>
          <a:p>
            <a:r>
              <a:rPr lang="en-US" dirty="0"/>
              <a:t>“Choose your self-presentations carefully, for what starts out as a mask may become your face “ – Erving Goffman</a:t>
            </a:r>
          </a:p>
        </p:txBody>
      </p:sp>
    </p:spTree>
    <p:extLst>
      <p:ext uri="{BB962C8B-B14F-4D97-AF65-F5344CB8AC3E}">
        <p14:creationId xmlns:p14="http://schemas.microsoft.com/office/powerpoint/2010/main" val="185794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5D6937E-8DC9-CC48-A7FA-07FA7F35F40E}"/>
              </a:ext>
            </a:extLst>
          </p:cNvPr>
          <p:cNvSpPr/>
          <p:nvPr/>
        </p:nvSpPr>
        <p:spPr>
          <a:xfrm>
            <a:off x="0" y="968283"/>
            <a:ext cx="12192000" cy="5359180"/>
          </a:xfrm>
          <a:prstGeom prst="rect">
            <a:avLst/>
          </a:prstGeom>
          <a:gradFill flip="none" rotWithShape="1">
            <a:gsLst>
              <a:gs pos="0">
                <a:schemeClr val="accent6">
                  <a:lumMod val="5000"/>
                  <a:lumOff val="95000"/>
                  <a:alpha val="20000"/>
                </a:schemeClr>
              </a:gs>
              <a:gs pos="74000">
                <a:schemeClr val="accent6">
                  <a:lumMod val="45000"/>
                  <a:lumOff val="55000"/>
                  <a:alpha val="62000"/>
                </a:schemeClr>
              </a:gs>
              <a:gs pos="83000">
                <a:schemeClr val="accent6">
                  <a:alpha val="35000"/>
                </a:schemeClr>
              </a:gs>
              <a:gs pos="100000">
                <a:schemeClr val="accent6">
                  <a:lumMod val="50000"/>
                  <a:alpha val="44000"/>
                </a:schemeClr>
              </a:gs>
            </a:gsLst>
            <a:lin ang="5400000" scaled="1"/>
            <a:tileRect/>
          </a:gradFill>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30D92D-49DE-9B41-9E2F-E3B360F21360}"/>
              </a:ext>
            </a:extLst>
          </p:cNvPr>
          <p:cNvSpPr/>
          <p:nvPr/>
        </p:nvSpPr>
        <p:spPr>
          <a:xfrm>
            <a:off x="1689652" y="198783"/>
            <a:ext cx="7752522" cy="101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A2192B-0F98-CB47-A929-AC375EC6029A}"/>
              </a:ext>
            </a:extLst>
          </p:cNvPr>
          <p:cNvSpPr txBox="1"/>
          <p:nvPr/>
        </p:nvSpPr>
        <p:spPr>
          <a:xfrm>
            <a:off x="2656046" y="383508"/>
            <a:ext cx="6096541" cy="584775"/>
          </a:xfrm>
          <a:prstGeom prst="rect">
            <a:avLst/>
          </a:prstGeom>
          <a:noFill/>
        </p:spPr>
        <p:txBody>
          <a:bodyPr wrap="none" rtlCol="0">
            <a:spAutoFit/>
          </a:bodyPr>
          <a:lstStyle/>
          <a:p>
            <a:r>
              <a:rPr lang="en-US" sz="3200" dirty="0"/>
              <a:t>Bourdieu: Habitus (Thompson)</a:t>
            </a:r>
          </a:p>
        </p:txBody>
      </p:sp>
      <p:pic>
        <p:nvPicPr>
          <p:cNvPr id="12" name="Picture 11" descr="Los Beverly Ricos (serie de TV) - Doblaje Wiki">
            <a:extLst>
              <a:ext uri="{FF2B5EF4-FFF2-40B4-BE49-F238E27FC236}">
                <a16:creationId xmlns:a16="http://schemas.microsoft.com/office/drawing/2014/main" id="{57A90BF3-BA1F-634B-9615-A1AECDC937E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693749" y="1201158"/>
            <a:ext cx="2526165" cy="2893607"/>
          </a:xfrm>
          <a:prstGeom prst="rect">
            <a:avLst/>
          </a:prstGeom>
        </p:spPr>
      </p:pic>
      <p:pic>
        <p:nvPicPr>
          <p:cNvPr id="14" name="Picture 13" descr="Pin by Monique Minkens on Ha Ha | Southern sayings, Funny quotes, The beverly hillbillies">
            <a:extLst>
              <a:ext uri="{FF2B5EF4-FFF2-40B4-BE49-F238E27FC236}">
                <a16:creationId xmlns:a16="http://schemas.microsoft.com/office/drawing/2014/main" id="{A6FFB5FB-37A0-EF42-AB8D-4E1203675709}"/>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2704204" y="3714532"/>
            <a:ext cx="2795142" cy="2335940"/>
          </a:xfrm>
          <a:prstGeom prst="rect">
            <a:avLst/>
          </a:prstGeom>
        </p:spPr>
      </p:pic>
      <p:pic>
        <p:nvPicPr>
          <p:cNvPr id="4" name="Picture 3" descr="The Equality of Opportunity Project">
            <a:extLst>
              <a:ext uri="{FF2B5EF4-FFF2-40B4-BE49-F238E27FC236}">
                <a16:creationId xmlns:a16="http://schemas.microsoft.com/office/drawing/2014/main" id="{D4C38EF9-8423-C94A-A8A6-E858DAE5720E}"/>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5219914" y="1201158"/>
            <a:ext cx="6611454" cy="4811669"/>
          </a:xfrm>
          <a:prstGeom prst="rect">
            <a:avLst/>
          </a:prstGeom>
          <a:solidFill>
            <a:schemeClr val="accent2"/>
          </a:solidFill>
        </p:spPr>
      </p:pic>
      <p:sp>
        <p:nvSpPr>
          <p:cNvPr id="15" name="TextBox 14">
            <a:extLst>
              <a:ext uri="{FF2B5EF4-FFF2-40B4-BE49-F238E27FC236}">
                <a16:creationId xmlns:a16="http://schemas.microsoft.com/office/drawing/2014/main" id="{21EACB32-3750-6D49-925E-319E1FF32F92}"/>
              </a:ext>
            </a:extLst>
          </p:cNvPr>
          <p:cNvSpPr txBox="1"/>
          <p:nvPr/>
        </p:nvSpPr>
        <p:spPr>
          <a:xfrm>
            <a:off x="261185" y="1360663"/>
            <a:ext cx="2359874" cy="3785652"/>
          </a:xfrm>
          <a:prstGeom prst="rect">
            <a:avLst/>
          </a:prstGeom>
          <a:noFill/>
        </p:spPr>
        <p:txBody>
          <a:bodyPr wrap="square" rtlCol="0">
            <a:spAutoFit/>
          </a:bodyPr>
          <a:lstStyle/>
          <a:p>
            <a:r>
              <a:rPr lang="en-US" sz="2400" dirty="0"/>
              <a:t>Is class</a:t>
            </a:r>
          </a:p>
          <a:p>
            <a:r>
              <a:rPr lang="en-US" sz="2400" dirty="0"/>
              <a:t>An embodied </a:t>
            </a:r>
          </a:p>
          <a:p>
            <a:r>
              <a:rPr lang="en-US" sz="2400" dirty="0"/>
              <a:t>trait?</a:t>
            </a:r>
          </a:p>
          <a:p>
            <a:endParaRPr lang="en-US" sz="2400" dirty="0"/>
          </a:p>
          <a:p>
            <a:r>
              <a:rPr lang="en-US" sz="2400" dirty="0"/>
              <a:t>Why are </a:t>
            </a:r>
          </a:p>
          <a:p>
            <a:r>
              <a:rPr lang="en-US" sz="2400" dirty="0"/>
              <a:t>the petit  bourgeois preoccupied with social norms?</a:t>
            </a:r>
          </a:p>
        </p:txBody>
      </p:sp>
    </p:spTree>
    <p:extLst>
      <p:ext uri="{BB962C8B-B14F-4D97-AF65-F5344CB8AC3E}">
        <p14:creationId xmlns:p14="http://schemas.microsoft.com/office/powerpoint/2010/main" val="44254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86AB3-A358-A04A-98FA-439B8CEFA256}"/>
              </a:ext>
            </a:extLst>
          </p:cNvPr>
          <p:cNvSpPr txBox="1"/>
          <p:nvPr/>
        </p:nvSpPr>
        <p:spPr>
          <a:xfrm>
            <a:off x="1030974" y="912042"/>
            <a:ext cx="4112023" cy="369332"/>
          </a:xfrm>
          <a:prstGeom prst="rect">
            <a:avLst/>
          </a:prstGeom>
          <a:noFill/>
        </p:spPr>
        <p:txBody>
          <a:bodyPr wrap="none" rtlCol="0">
            <a:spAutoFit/>
          </a:bodyPr>
          <a:lstStyle/>
          <a:p>
            <a:r>
              <a:rPr lang="en-US" dirty="0"/>
              <a:t>E.P. Thompson: The Making of Class</a:t>
            </a:r>
          </a:p>
        </p:txBody>
      </p:sp>
      <p:sp>
        <p:nvSpPr>
          <p:cNvPr id="4" name="TextBox 3">
            <a:extLst>
              <a:ext uri="{FF2B5EF4-FFF2-40B4-BE49-F238E27FC236}">
                <a16:creationId xmlns:a16="http://schemas.microsoft.com/office/drawing/2014/main" id="{719C331B-6BB8-9843-B635-F0D04C20EE3B}"/>
              </a:ext>
            </a:extLst>
          </p:cNvPr>
          <p:cNvSpPr txBox="1"/>
          <p:nvPr/>
        </p:nvSpPr>
        <p:spPr>
          <a:xfrm>
            <a:off x="576470" y="1828800"/>
            <a:ext cx="5903844" cy="2031325"/>
          </a:xfrm>
          <a:prstGeom prst="rect">
            <a:avLst/>
          </a:prstGeom>
          <a:noFill/>
        </p:spPr>
        <p:txBody>
          <a:bodyPr wrap="square" rtlCol="0">
            <a:spAutoFit/>
          </a:bodyPr>
          <a:lstStyle/>
          <a:p>
            <a:r>
              <a:rPr lang="en-US" dirty="0"/>
              <a:t>How does Thompson’s conception of class, as a relationship through time, relate to the ”American Middle Class?”</a:t>
            </a:r>
          </a:p>
          <a:p>
            <a:endParaRPr lang="en-US" dirty="0"/>
          </a:p>
          <a:p>
            <a:r>
              <a:rPr lang="en-US" dirty="0"/>
              <a:t>Is class a behavioral response?</a:t>
            </a:r>
          </a:p>
          <a:p>
            <a:endParaRPr lang="en-US" dirty="0"/>
          </a:p>
          <a:p>
            <a:endParaRPr lang="en-US" dirty="0"/>
          </a:p>
        </p:txBody>
      </p:sp>
      <p:pic>
        <p:nvPicPr>
          <p:cNvPr id="6" name="Picture 5" descr="On't Know S It Classy Enough? The Office | Meme on ME.ME">
            <a:extLst>
              <a:ext uri="{FF2B5EF4-FFF2-40B4-BE49-F238E27FC236}">
                <a16:creationId xmlns:a16="http://schemas.microsoft.com/office/drawing/2014/main" id="{65E6514D-1464-1C48-B4AE-48D973E1526F}"/>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b="11838"/>
          <a:stretch/>
        </p:blipFill>
        <p:spPr>
          <a:xfrm>
            <a:off x="6480314" y="476573"/>
            <a:ext cx="5349604" cy="5904853"/>
          </a:xfrm>
          <a:prstGeom prst="rect">
            <a:avLst/>
          </a:prstGeom>
        </p:spPr>
      </p:pic>
    </p:spTree>
    <p:extLst>
      <p:ext uri="{BB962C8B-B14F-4D97-AF65-F5344CB8AC3E}">
        <p14:creationId xmlns:p14="http://schemas.microsoft.com/office/powerpoint/2010/main" val="100730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A9AB12-1DD4-0A40-92D5-C84BA65A4771}"/>
              </a:ext>
            </a:extLst>
          </p:cNvPr>
          <p:cNvSpPr txBox="1"/>
          <p:nvPr/>
        </p:nvSpPr>
        <p:spPr>
          <a:xfrm>
            <a:off x="2127606" y="792081"/>
            <a:ext cx="7936788" cy="584775"/>
          </a:xfrm>
          <a:prstGeom prst="rect">
            <a:avLst/>
          </a:prstGeom>
          <a:noFill/>
        </p:spPr>
        <p:txBody>
          <a:bodyPr wrap="none" rtlCol="0">
            <a:spAutoFit/>
          </a:bodyPr>
          <a:lstStyle/>
          <a:p>
            <a:r>
              <a:rPr lang="en-US" sz="3200" dirty="0"/>
              <a:t>E.P. Thompson Class and Class Struggle</a:t>
            </a:r>
          </a:p>
        </p:txBody>
      </p:sp>
      <p:sp>
        <p:nvSpPr>
          <p:cNvPr id="3" name="TextBox 2">
            <a:extLst>
              <a:ext uri="{FF2B5EF4-FFF2-40B4-BE49-F238E27FC236}">
                <a16:creationId xmlns:a16="http://schemas.microsoft.com/office/drawing/2014/main" id="{C12BEBEA-2BD2-5942-9E1E-2950F1628552}"/>
              </a:ext>
            </a:extLst>
          </p:cNvPr>
          <p:cNvSpPr txBox="1"/>
          <p:nvPr/>
        </p:nvSpPr>
        <p:spPr>
          <a:xfrm>
            <a:off x="6096000" y="1709531"/>
            <a:ext cx="5932181" cy="2862322"/>
          </a:xfrm>
          <a:prstGeom prst="rect">
            <a:avLst/>
          </a:prstGeom>
          <a:noFill/>
        </p:spPr>
        <p:txBody>
          <a:bodyPr wrap="square" rtlCol="0">
            <a:spAutoFit/>
          </a:bodyPr>
          <a:lstStyle/>
          <a:p>
            <a:r>
              <a:rPr lang="en-US" dirty="0"/>
              <a:t>What does E.P. Thompson have to say about class</a:t>
            </a:r>
          </a:p>
          <a:p>
            <a:r>
              <a:rPr lang="en-US" dirty="0"/>
              <a:t>Consciousness and the historicism of class?</a:t>
            </a:r>
          </a:p>
          <a:p>
            <a:endParaRPr lang="en-US" dirty="0"/>
          </a:p>
          <a:p>
            <a:r>
              <a:rPr lang="en-US" dirty="0"/>
              <a:t>Why does Thompson emphasize “class struggle?</a:t>
            </a:r>
          </a:p>
          <a:p>
            <a:endParaRPr lang="en-US" dirty="0"/>
          </a:p>
          <a:p>
            <a:r>
              <a:rPr lang="en-US" dirty="0"/>
              <a:t>What does it mean for those who come to</a:t>
            </a:r>
          </a:p>
          <a:p>
            <a:r>
              <a:rPr lang="en-US" dirty="0"/>
              <a:t>“realize themselves” at the bottom of a society?</a:t>
            </a:r>
          </a:p>
          <a:p>
            <a:endParaRPr lang="en-US" dirty="0"/>
          </a:p>
          <a:p>
            <a:r>
              <a:rPr lang="en-US" dirty="0"/>
              <a:t>How is Thompson judging the ”articulation” and “coherence” of various class struggles? </a:t>
            </a:r>
          </a:p>
        </p:txBody>
      </p:sp>
      <p:pic>
        <p:nvPicPr>
          <p:cNvPr id="5" name="Picture 4" descr="Music N' More: Eric Idle">
            <a:extLst>
              <a:ext uri="{FF2B5EF4-FFF2-40B4-BE49-F238E27FC236}">
                <a16:creationId xmlns:a16="http://schemas.microsoft.com/office/drawing/2014/main" id="{CCFCBB9A-2607-1E49-A713-8EF79137C004}"/>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26909"/>
          <a:stretch/>
        </p:blipFill>
        <p:spPr>
          <a:xfrm>
            <a:off x="441739" y="1709531"/>
            <a:ext cx="5495235" cy="4064000"/>
          </a:xfrm>
          <a:prstGeom prst="rect">
            <a:avLst/>
          </a:prstGeom>
        </p:spPr>
      </p:pic>
    </p:spTree>
    <p:extLst>
      <p:ext uri="{BB962C8B-B14F-4D97-AF65-F5344CB8AC3E}">
        <p14:creationId xmlns:p14="http://schemas.microsoft.com/office/powerpoint/2010/main" val="78428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FAD3B-825D-D840-8067-4049F1FD3C0C}"/>
              </a:ext>
            </a:extLst>
          </p:cNvPr>
          <p:cNvSpPr txBox="1"/>
          <p:nvPr/>
        </p:nvSpPr>
        <p:spPr>
          <a:xfrm>
            <a:off x="238405" y="475393"/>
            <a:ext cx="5237331" cy="1077218"/>
          </a:xfrm>
          <a:prstGeom prst="rect">
            <a:avLst/>
          </a:prstGeom>
          <a:noFill/>
        </p:spPr>
        <p:txBody>
          <a:bodyPr wrap="none" rtlCol="0">
            <a:spAutoFit/>
          </a:bodyPr>
          <a:lstStyle/>
          <a:p>
            <a:pPr algn="ctr"/>
            <a:r>
              <a:rPr lang="en-US" sz="3200" dirty="0"/>
              <a:t>Katznelson</a:t>
            </a:r>
          </a:p>
          <a:p>
            <a:pPr algn="ctr"/>
            <a:r>
              <a:rPr lang="en-US" sz="3200" dirty="0"/>
              <a:t> Levels of Class Formation</a:t>
            </a:r>
          </a:p>
        </p:txBody>
      </p:sp>
      <p:graphicFrame>
        <p:nvGraphicFramePr>
          <p:cNvPr id="5" name="Diagram 4">
            <a:extLst>
              <a:ext uri="{FF2B5EF4-FFF2-40B4-BE49-F238E27FC236}">
                <a16:creationId xmlns:a16="http://schemas.microsoft.com/office/drawing/2014/main" id="{5E8BE90C-D505-B64C-84F2-C74D8CC72CC2}"/>
              </a:ext>
            </a:extLst>
          </p:cNvPr>
          <p:cNvGraphicFramePr/>
          <p:nvPr>
            <p:extLst>
              <p:ext uri="{D42A27DB-BD31-4B8C-83A1-F6EECF244321}">
                <p14:modId xmlns:p14="http://schemas.microsoft.com/office/powerpoint/2010/main" val="2684718392"/>
              </p:ext>
            </p:extLst>
          </p:nvPr>
        </p:nvGraphicFramePr>
        <p:xfrm>
          <a:off x="3379305" y="735497"/>
          <a:ext cx="8507896" cy="5647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35578D0-A9DA-F644-9D5B-72728846B700}"/>
              </a:ext>
            </a:extLst>
          </p:cNvPr>
          <p:cNvSpPr txBox="1"/>
          <p:nvPr/>
        </p:nvSpPr>
        <p:spPr>
          <a:xfrm>
            <a:off x="551792" y="1948070"/>
            <a:ext cx="4040086" cy="3139321"/>
          </a:xfrm>
          <a:prstGeom prst="rect">
            <a:avLst/>
          </a:prstGeom>
          <a:noFill/>
        </p:spPr>
        <p:txBody>
          <a:bodyPr wrap="square" rtlCol="0">
            <a:spAutoFit/>
          </a:bodyPr>
          <a:lstStyle/>
          <a:p>
            <a:pPr algn="ctr">
              <a:lnSpc>
                <a:spcPct val="150000"/>
              </a:lnSpc>
            </a:pPr>
            <a:r>
              <a:rPr lang="en-US" sz="2400" dirty="0"/>
              <a:t>Does this framework bridge subjective and objective ideations of Class?</a:t>
            </a:r>
          </a:p>
          <a:p>
            <a:endParaRPr lang="en-US" dirty="0"/>
          </a:p>
          <a:p>
            <a:endParaRPr lang="en-US" dirty="0"/>
          </a:p>
          <a:p>
            <a:endParaRPr lang="en-US" dirty="0"/>
          </a:p>
        </p:txBody>
      </p:sp>
    </p:spTree>
    <p:extLst>
      <p:ext uri="{BB962C8B-B14F-4D97-AF65-F5344CB8AC3E}">
        <p14:creationId xmlns:p14="http://schemas.microsoft.com/office/powerpoint/2010/main" val="418244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3AC5AA-D792-F349-B88C-AA2155C30826}"/>
              </a:ext>
            </a:extLst>
          </p:cNvPr>
          <p:cNvSpPr txBox="1"/>
          <p:nvPr/>
        </p:nvSpPr>
        <p:spPr>
          <a:xfrm>
            <a:off x="1509737" y="2064781"/>
            <a:ext cx="5567550" cy="369332"/>
          </a:xfrm>
          <a:prstGeom prst="rect">
            <a:avLst/>
          </a:prstGeom>
          <a:noFill/>
        </p:spPr>
        <p:txBody>
          <a:bodyPr wrap="none" rtlCol="0">
            <a:spAutoFit/>
          </a:bodyPr>
          <a:lstStyle/>
          <a:p>
            <a:r>
              <a:rPr lang="en-US" dirty="0"/>
              <a:t>Stedman Jones  - Class, experience, and politics</a:t>
            </a:r>
          </a:p>
        </p:txBody>
      </p:sp>
      <p:sp>
        <p:nvSpPr>
          <p:cNvPr id="5" name="TextBox 4">
            <a:extLst>
              <a:ext uri="{FF2B5EF4-FFF2-40B4-BE49-F238E27FC236}">
                <a16:creationId xmlns:a16="http://schemas.microsoft.com/office/drawing/2014/main" id="{A4BE9880-746E-9D4A-BFB1-C5DA8FFBC58C}"/>
              </a:ext>
            </a:extLst>
          </p:cNvPr>
          <p:cNvSpPr txBox="1"/>
          <p:nvPr/>
        </p:nvSpPr>
        <p:spPr>
          <a:xfrm>
            <a:off x="1509737" y="5127551"/>
            <a:ext cx="4315605" cy="369332"/>
          </a:xfrm>
          <a:prstGeom prst="rect">
            <a:avLst/>
          </a:prstGeom>
          <a:noFill/>
        </p:spPr>
        <p:txBody>
          <a:bodyPr wrap="none" rtlCol="0">
            <a:spAutoFit/>
          </a:bodyPr>
          <a:lstStyle/>
          <a:p>
            <a:r>
              <a:rPr lang="en-US" dirty="0"/>
              <a:t>Patrick Joyce – A people and a class</a:t>
            </a:r>
          </a:p>
        </p:txBody>
      </p:sp>
      <p:sp>
        <p:nvSpPr>
          <p:cNvPr id="6" name="TextBox 5">
            <a:extLst>
              <a:ext uri="{FF2B5EF4-FFF2-40B4-BE49-F238E27FC236}">
                <a16:creationId xmlns:a16="http://schemas.microsoft.com/office/drawing/2014/main" id="{522913D1-6DEC-C34A-AD8A-137F0CD917F1}"/>
              </a:ext>
            </a:extLst>
          </p:cNvPr>
          <p:cNvSpPr txBox="1"/>
          <p:nvPr/>
        </p:nvSpPr>
        <p:spPr>
          <a:xfrm>
            <a:off x="1509737" y="3457666"/>
            <a:ext cx="6112571" cy="646331"/>
          </a:xfrm>
          <a:prstGeom prst="rect">
            <a:avLst/>
          </a:prstGeom>
          <a:noFill/>
        </p:spPr>
        <p:txBody>
          <a:bodyPr wrap="none" rtlCol="0">
            <a:spAutoFit/>
          </a:bodyPr>
          <a:lstStyle/>
          <a:p>
            <a:r>
              <a:rPr lang="en-US" dirty="0"/>
              <a:t>Scott – Language, Gender, and Working-Class history</a:t>
            </a:r>
          </a:p>
          <a:p>
            <a:endParaRPr lang="en-US" dirty="0"/>
          </a:p>
        </p:txBody>
      </p:sp>
      <p:sp>
        <p:nvSpPr>
          <p:cNvPr id="7" name="TextBox 6">
            <a:extLst>
              <a:ext uri="{FF2B5EF4-FFF2-40B4-BE49-F238E27FC236}">
                <a16:creationId xmlns:a16="http://schemas.microsoft.com/office/drawing/2014/main" id="{312668B6-47A0-B94F-BC87-B8EDB9A9F697}"/>
              </a:ext>
            </a:extLst>
          </p:cNvPr>
          <p:cNvSpPr txBox="1"/>
          <p:nvPr/>
        </p:nvSpPr>
        <p:spPr>
          <a:xfrm>
            <a:off x="1146907" y="775252"/>
            <a:ext cx="3974165" cy="584775"/>
          </a:xfrm>
          <a:prstGeom prst="rect">
            <a:avLst/>
          </a:prstGeom>
          <a:noFill/>
        </p:spPr>
        <p:txBody>
          <a:bodyPr wrap="none" rtlCol="0">
            <a:spAutoFit/>
          </a:bodyPr>
          <a:lstStyle/>
          <a:p>
            <a:r>
              <a:rPr lang="en-US" sz="3200" dirty="0"/>
              <a:t>The linguistic “Turn”</a:t>
            </a:r>
          </a:p>
        </p:txBody>
      </p:sp>
      <p:pic>
        <p:nvPicPr>
          <p:cNvPr id="9" name="Picture 8" descr="Ludwig Wittgenstein’s Dublin memorials. | Come Here To Me!">
            <a:extLst>
              <a:ext uri="{FF2B5EF4-FFF2-40B4-BE49-F238E27FC236}">
                <a16:creationId xmlns:a16="http://schemas.microsoft.com/office/drawing/2014/main" id="{4018CAFD-B2DE-194D-B6E4-B3DA05ADAF3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622308" y="860516"/>
            <a:ext cx="3860800" cy="5194300"/>
          </a:xfrm>
          <a:prstGeom prst="rect">
            <a:avLst/>
          </a:prstGeom>
        </p:spPr>
      </p:pic>
    </p:spTree>
    <p:extLst>
      <p:ext uri="{BB962C8B-B14F-4D97-AF65-F5344CB8AC3E}">
        <p14:creationId xmlns:p14="http://schemas.microsoft.com/office/powerpoint/2010/main" val="121612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ABD039-64E2-5E48-8348-F418613367FC}"/>
              </a:ext>
            </a:extLst>
          </p:cNvPr>
          <p:cNvSpPr txBox="1"/>
          <p:nvPr/>
        </p:nvSpPr>
        <p:spPr>
          <a:xfrm>
            <a:off x="1800163" y="1109814"/>
            <a:ext cx="4522392" cy="646331"/>
          </a:xfrm>
          <a:prstGeom prst="rect">
            <a:avLst/>
          </a:prstGeom>
          <a:noFill/>
        </p:spPr>
        <p:txBody>
          <a:bodyPr wrap="none" rtlCol="0">
            <a:spAutoFit/>
          </a:bodyPr>
          <a:lstStyle/>
          <a:p>
            <a:r>
              <a:rPr lang="en-US" sz="3600" dirty="0"/>
              <a:t>History of the Social</a:t>
            </a:r>
          </a:p>
        </p:txBody>
      </p:sp>
      <p:sp>
        <p:nvSpPr>
          <p:cNvPr id="4" name="TextBox 3">
            <a:extLst>
              <a:ext uri="{FF2B5EF4-FFF2-40B4-BE49-F238E27FC236}">
                <a16:creationId xmlns:a16="http://schemas.microsoft.com/office/drawing/2014/main" id="{730D47CC-6BF1-3148-ACB0-820937F4A03E}"/>
              </a:ext>
            </a:extLst>
          </p:cNvPr>
          <p:cNvSpPr txBox="1"/>
          <p:nvPr/>
        </p:nvSpPr>
        <p:spPr>
          <a:xfrm>
            <a:off x="2097999" y="3059668"/>
            <a:ext cx="3560590" cy="369332"/>
          </a:xfrm>
          <a:prstGeom prst="rect">
            <a:avLst/>
          </a:prstGeom>
          <a:noFill/>
        </p:spPr>
        <p:txBody>
          <a:bodyPr wrap="none" rtlCol="0">
            <a:spAutoFit/>
          </a:bodyPr>
          <a:lstStyle/>
          <a:p>
            <a:r>
              <a:rPr lang="en-US" dirty="0"/>
              <a:t>Habermas – The Public Sphere</a:t>
            </a:r>
          </a:p>
        </p:txBody>
      </p:sp>
      <p:pic>
        <p:nvPicPr>
          <p:cNvPr id="6" name="Picture 5" descr="Publicity &amp; the Public Sphere – Reading Habermas as a Historian of Concepts | Persistent ...">
            <a:extLst>
              <a:ext uri="{FF2B5EF4-FFF2-40B4-BE49-F238E27FC236}">
                <a16:creationId xmlns:a16="http://schemas.microsoft.com/office/drawing/2014/main" id="{B471AD58-0381-0C42-947B-406DBA64EA6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743433" y="520148"/>
            <a:ext cx="4191000" cy="6096000"/>
          </a:xfrm>
          <a:prstGeom prst="rect">
            <a:avLst/>
          </a:prstGeom>
        </p:spPr>
      </p:pic>
    </p:spTree>
    <p:extLst>
      <p:ext uri="{BB962C8B-B14F-4D97-AF65-F5344CB8AC3E}">
        <p14:creationId xmlns:p14="http://schemas.microsoft.com/office/powerpoint/2010/main" val="34488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466DCB-BE7E-CB4E-A7FB-1263E6FFD2D4}"/>
              </a:ext>
            </a:extLst>
          </p:cNvPr>
          <p:cNvSpPr txBox="1"/>
          <p:nvPr/>
        </p:nvSpPr>
        <p:spPr>
          <a:xfrm>
            <a:off x="915323" y="609600"/>
            <a:ext cx="4798142" cy="3642851"/>
          </a:xfrm>
          <a:prstGeom prst="rect">
            <a:avLst/>
          </a:prstGeom>
        </p:spPr>
        <p:txBody>
          <a:bodyPr vert="horz" lIns="91440" tIns="45720" rIns="91440" bIns="45720" rtlCol="0" anchor="b">
            <a:normAutofit/>
          </a:bodyPr>
          <a:lstStyle/>
          <a:p>
            <a:pPr algn="ctr">
              <a:spcBef>
                <a:spcPct val="0"/>
              </a:spcBef>
              <a:spcAft>
                <a:spcPts val="600"/>
              </a:spcAft>
            </a:pPr>
            <a:r>
              <a:rPr lang="en-US" sz="48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Foucault – Governmentality</a:t>
            </a:r>
          </a:p>
        </p:txBody>
      </p:sp>
      <p:sp>
        <p:nvSpPr>
          <p:cNvPr id="12" name="Rounded Rectangle 7">
            <a:extLst>
              <a:ext uri="{FF2B5EF4-FFF2-40B4-BE49-F238E27FC236}">
                <a16:creationId xmlns:a16="http://schemas.microsoft.com/office/drawing/2014/main" id="{39476A4D-C65A-47A2-8916-472DE2F4F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9350" y="620720"/>
            <a:ext cx="5506065" cy="5597200"/>
          </a:xfrm>
          <a:prstGeom prst="roundRect">
            <a:avLst>
              <a:gd name="adj" fmla="val 2601"/>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nopticon - Wikipedia">
            <a:extLst>
              <a:ext uri="{FF2B5EF4-FFF2-40B4-BE49-F238E27FC236}">
                <a16:creationId xmlns:a16="http://schemas.microsoft.com/office/drawing/2014/main" id="{8BE76A27-5BAB-584E-860A-5CD8B95D81E3}"/>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4720" r="17019" b="1"/>
          <a:stretch/>
        </p:blipFill>
        <p:spPr>
          <a:xfrm>
            <a:off x="6406678" y="790575"/>
            <a:ext cx="2777935" cy="3146896"/>
          </a:xfrm>
          <a:prstGeom prst="rect">
            <a:avLst/>
          </a:prstGeom>
        </p:spPr>
      </p:pic>
      <p:sp>
        <p:nvSpPr>
          <p:cNvPr id="14" name="Rectangle 13">
            <a:extLst>
              <a:ext uri="{FF2B5EF4-FFF2-40B4-BE49-F238E27FC236}">
                <a16:creationId xmlns:a16="http://schemas.microsoft.com/office/drawing/2014/main" id="{89B30A41-285A-48D9-8314-F41C35215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1554" y="790575"/>
            <a:ext cx="2211006" cy="1800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BF54C1-8439-40D2-B7FD-4EFC5896DD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6678" y="4087968"/>
            <a:ext cx="2773672" cy="19476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chel Foucault - Wikipedia">
            <a:extLst>
              <a:ext uri="{FF2B5EF4-FFF2-40B4-BE49-F238E27FC236}">
                <a16:creationId xmlns:a16="http://schemas.microsoft.com/office/drawing/2014/main" id="{28CF6EFB-3F37-B842-827C-ACF78279D7B6}"/>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l="8070" r="18978" b="-1"/>
          <a:stretch/>
        </p:blipFill>
        <p:spPr>
          <a:xfrm>
            <a:off x="9341554" y="2741191"/>
            <a:ext cx="2212271" cy="3294422"/>
          </a:xfrm>
          <a:prstGeom prst="rect">
            <a:avLst/>
          </a:prstGeom>
        </p:spPr>
      </p:pic>
    </p:spTree>
    <p:extLst>
      <p:ext uri="{BB962C8B-B14F-4D97-AF65-F5344CB8AC3E}">
        <p14:creationId xmlns:p14="http://schemas.microsoft.com/office/powerpoint/2010/main" val="264231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09522-5C3F-C448-9EA1-D911E49FEAD1}"/>
              </a:ext>
            </a:extLst>
          </p:cNvPr>
          <p:cNvSpPr txBox="1"/>
          <p:nvPr/>
        </p:nvSpPr>
        <p:spPr>
          <a:xfrm>
            <a:off x="4496641" y="2259737"/>
            <a:ext cx="2579552" cy="523220"/>
          </a:xfrm>
          <a:prstGeom prst="rect">
            <a:avLst/>
          </a:prstGeom>
          <a:noFill/>
        </p:spPr>
        <p:txBody>
          <a:bodyPr wrap="none" rtlCol="0">
            <a:spAutoFit/>
          </a:bodyPr>
          <a:lstStyle/>
          <a:p>
            <a:r>
              <a:rPr lang="en-US" sz="2800" dirty="0"/>
              <a:t>Hermeneutics</a:t>
            </a:r>
          </a:p>
        </p:txBody>
      </p:sp>
      <p:pic>
        <p:nvPicPr>
          <p:cNvPr id="10" name="Picture 9" descr="Ya veremos ...: Historia de la mentira">
            <a:extLst>
              <a:ext uri="{FF2B5EF4-FFF2-40B4-BE49-F238E27FC236}">
                <a16:creationId xmlns:a16="http://schemas.microsoft.com/office/drawing/2014/main" id="{0A79E2A7-F172-BE49-AAC2-817C0FE9EC9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76470" y="3429000"/>
            <a:ext cx="3597965" cy="2740450"/>
          </a:xfrm>
          <a:prstGeom prst="rect">
            <a:avLst/>
          </a:prstGeom>
        </p:spPr>
      </p:pic>
      <p:pic>
        <p:nvPicPr>
          <p:cNvPr id="13" name="Picture 12" descr="James Ussher - Wikipedia">
            <a:extLst>
              <a:ext uri="{FF2B5EF4-FFF2-40B4-BE49-F238E27FC236}">
                <a16:creationId xmlns:a16="http://schemas.microsoft.com/office/drawing/2014/main" id="{61E640CE-7E49-6A48-8C54-3BEB874A578E}"/>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238538" y="147473"/>
            <a:ext cx="2027583" cy="2426341"/>
          </a:xfrm>
          <a:prstGeom prst="rect">
            <a:avLst/>
          </a:prstGeom>
        </p:spPr>
      </p:pic>
      <p:pic>
        <p:nvPicPr>
          <p:cNvPr id="18" name="Picture 17" descr="Robert Taylor Brewer">
            <a:extLst>
              <a:ext uri="{FF2B5EF4-FFF2-40B4-BE49-F238E27FC236}">
                <a16:creationId xmlns:a16="http://schemas.microsoft.com/office/drawing/2014/main" id="{6A4169CA-1170-2040-B988-B26F9BE6A79E}"/>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7254190" y="3533687"/>
            <a:ext cx="4937810" cy="3343992"/>
          </a:xfrm>
          <a:prstGeom prst="rect">
            <a:avLst/>
          </a:prstGeom>
        </p:spPr>
      </p:pic>
      <p:pic>
        <p:nvPicPr>
          <p:cNvPr id="7" name="Picture 6" descr="‘La muerte del autor’, de Roland Barthes | Area Libros">
            <a:extLst>
              <a:ext uri="{FF2B5EF4-FFF2-40B4-BE49-F238E27FC236}">
                <a16:creationId xmlns:a16="http://schemas.microsoft.com/office/drawing/2014/main" id="{39ED894E-77E2-4D44-84EB-7C0CB315373D}"/>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9605800" y="170849"/>
            <a:ext cx="2134550" cy="3184703"/>
          </a:xfrm>
          <a:prstGeom prst="rect">
            <a:avLst/>
          </a:prstGeom>
        </p:spPr>
      </p:pic>
      <p:sp>
        <p:nvSpPr>
          <p:cNvPr id="19" name="TextBox 18">
            <a:extLst>
              <a:ext uri="{FF2B5EF4-FFF2-40B4-BE49-F238E27FC236}">
                <a16:creationId xmlns:a16="http://schemas.microsoft.com/office/drawing/2014/main" id="{08254705-97D8-4748-A7F0-211C55DE7369}"/>
              </a:ext>
            </a:extLst>
          </p:cNvPr>
          <p:cNvSpPr txBox="1"/>
          <p:nvPr/>
        </p:nvSpPr>
        <p:spPr>
          <a:xfrm>
            <a:off x="1252330" y="6420678"/>
            <a:ext cx="2026517" cy="369332"/>
          </a:xfrm>
          <a:prstGeom prst="rect">
            <a:avLst/>
          </a:prstGeom>
          <a:noFill/>
        </p:spPr>
        <p:txBody>
          <a:bodyPr wrap="none" rtlCol="0">
            <a:spAutoFit/>
          </a:bodyPr>
          <a:lstStyle/>
          <a:p>
            <a:r>
              <a:rPr lang="en-US" dirty="0"/>
              <a:t>Jacques Derrida</a:t>
            </a:r>
          </a:p>
        </p:txBody>
      </p:sp>
      <p:sp>
        <p:nvSpPr>
          <p:cNvPr id="20" name="TextBox 19">
            <a:extLst>
              <a:ext uri="{FF2B5EF4-FFF2-40B4-BE49-F238E27FC236}">
                <a16:creationId xmlns:a16="http://schemas.microsoft.com/office/drawing/2014/main" id="{C0E0640E-9B12-844E-A549-D458D072BBA5}"/>
              </a:ext>
            </a:extLst>
          </p:cNvPr>
          <p:cNvSpPr txBox="1"/>
          <p:nvPr/>
        </p:nvSpPr>
        <p:spPr>
          <a:xfrm>
            <a:off x="2882348" y="536713"/>
            <a:ext cx="1664238" cy="369332"/>
          </a:xfrm>
          <a:prstGeom prst="rect">
            <a:avLst/>
          </a:prstGeom>
          <a:noFill/>
        </p:spPr>
        <p:txBody>
          <a:bodyPr wrap="none" rtlCol="0">
            <a:spAutoFit/>
          </a:bodyPr>
          <a:lstStyle/>
          <a:p>
            <a:r>
              <a:rPr lang="en-US" dirty="0"/>
              <a:t>James Ussher</a:t>
            </a:r>
          </a:p>
        </p:txBody>
      </p:sp>
      <p:sp>
        <p:nvSpPr>
          <p:cNvPr id="21" name="TextBox 20">
            <a:extLst>
              <a:ext uri="{FF2B5EF4-FFF2-40B4-BE49-F238E27FC236}">
                <a16:creationId xmlns:a16="http://schemas.microsoft.com/office/drawing/2014/main" id="{C3B70FAE-4EF5-9B49-82C9-090BD0CEDB09}"/>
              </a:ext>
            </a:extLst>
          </p:cNvPr>
          <p:cNvSpPr txBox="1"/>
          <p:nvPr/>
        </p:nvSpPr>
        <p:spPr>
          <a:xfrm>
            <a:off x="8492864" y="1037477"/>
            <a:ext cx="1003801" cy="646331"/>
          </a:xfrm>
          <a:prstGeom prst="rect">
            <a:avLst/>
          </a:prstGeom>
          <a:noFill/>
        </p:spPr>
        <p:txBody>
          <a:bodyPr wrap="none" rtlCol="0">
            <a:spAutoFit/>
          </a:bodyPr>
          <a:lstStyle/>
          <a:p>
            <a:r>
              <a:rPr lang="en-US" dirty="0"/>
              <a:t>Roland</a:t>
            </a:r>
          </a:p>
          <a:p>
            <a:r>
              <a:rPr lang="en-US" dirty="0"/>
              <a:t>Barthes</a:t>
            </a:r>
          </a:p>
        </p:txBody>
      </p:sp>
      <p:sp>
        <p:nvSpPr>
          <p:cNvPr id="22" name="TextBox 21">
            <a:extLst>
              <a:ext uri="{FF2B5EF4-FFF2-40B4-BE49-F238E27FC236}">
                <a16:creationId xmlns:a16="http://schemas.microsoft.com/office/drawing/2014/main" id="{EA949E7D-AA81-234F-888D-044C8EFA20F3}"/>
              </a:ext>
            </a:extLst>
          </p:cNvPr>
          <p:cNvSpPr txBox="1"/>
          <p:nvPr/>
        </p:nvSpPr>
        <p:spPr>
          <a:xfrm>
            <a:off x="6023113" y="4075043"/>
            <a:ext cx="1188146" cy="646331"/>
          </a:xfrm>
          <a:prstGeom prst="rect">
            <a:avLst/>
          </a:prstGeom>
          <a:noFill/>
        </p:spPr>
        <p:txBody>
          <a:bodyPr wrap="none" rtlCol="0">
            <a:spAutoFit/>
          </a:bodyPr>
          <a:lstStyle/>
          <a:p>
            <a:pPr algn="r"/>
            <a:r>
              <a:rPr lang="en-US" dirty="0"/>
              <a:t>Kenneth </a:t>
            </a:r>
          </a:p>
          <a:p>
            <a:pPr algn="r"/>
            <a:r>
              <a:rPr lang="en-US" dirty="0"/>
              <a:t>Burke</a:t>
            </a:r>
          </a:p>
        </p:txBody>
      </p:sp>
    </p:spTree>
    <p:extLst>
      <p:ext uri="{BB962C8B-B14F-4D97-AF65-F5344CB8AC3E}">
        <p14:creationId xmlns:p14="http://schemas.microsoft.com/office/powerpoint/2010/main" val="399465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EF0F015-A09E-C041-B5C5-AE09262111FE}"/>
              </a:ext>
            </a:extLst>
          </p:cNvPr>
          <p:cNvSpPr/>
          <p:nvPr/>
        </p:nvSpPr>
        <p:spPr>
          <a:xfrm>
            <a:off x="945397" y="1875295"/>
            <a:ext cx="7935132" cy="440151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FDF27B-F469-A549-B4BD-55895029745E}"/>
              </a:ext>
            </a:extLst>
          </p:cNvPr>
          <p:cNvSpPr/>
          <p:nvPr/>
        </p:nvSpPr>
        <p:spPr>
          <a:xfrm>
            <a:off x="265166" y="388784"/>
            <a:ext cx="7950631" cy="25056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Patrick Joyce | The University of Manchester, Manchester | School of Arts, Languages and ...">
            <a:extLst>
              <a:ext uri="{FF2B5EF4-FFF2-40B4-BE49-F238E27FC236}">
                <a16:creationId xmlns:a16="http://schemas.microsoft.com/office/drawing/2014/main" id="{31AAD373-BB97-CE43-A0E8-CB408D16134B}"/>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37500" r="-3" b="8747"/>
          <a:stretch/>
        </p:blipFill>
        <p:spPr>
          <a:xfrm>
            <a:off x="5122653" y="1607108"/>
            <a:ext cx="3415756" cy="1836028"/>
          </a:xfrm>
          <a:prstGeom prst="rect">
            <a:avLst/>
          </a:prstGeom>
        </p:spPr>
      </p:pic>
      <p:pic>
        <p:nvPicPr>
          <p:cNvPr id="8" name="Picture 7" descr="Rius: la crítica política y el arte de un divulgador social ‹ .:: SomosMass99">
            <a:extLst>
              <a:ext uri="{FF2B5EF4-FFF2-40B4-BE49-F238E27FC236}">
                <a16:creationId xmlns:a16="http://schemas.microsoft.com/office/drawing/2014/main" id="{FD93C2BA-193B-0B40-A10A-0579ECBFCAE6}"/>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t="14" r="-1" b="12945"/>
          <a:stretch/>
        </p:blipFill>
        <p:spPr>
          <a:xfrm>
            <a:off x="3913223" y="4376553"/>
            <a:ext cx="4625186" cy="2497622"/>
          </a:xfrm>
          <a:prstGeom prst="rect">
            <a:avLst/>
          </a:prstGeom>
        </p:spPr>
      </p:pic>
      <p:pic>
        <p:nvPicPr>
          <p:cNvPr id="11" name="Picture 10" descr="Benjamin DeMott | Harvard Square Library">
            <a:extLst>
              <a:ext uri="{FF2B5EF4-FFF2-40B4-BE49-F238E27FC236}">
                <a16:creationId xmlns:a16="http://schemas.microsoft.com/office/drawing/2014/main" id="{9E34EC1B-7AAA-994F-B202-E03DE9906214}"/>
              </a:ext>
            </a:extLst>
          </p:cNvPr>
          <p:cNvPicPr>
            <a:picLocks noChangeAspect="1"/>
          </p:cNvPicPr>
          <p:nvPr/>
        </p:nvPicPr>
        <p:blipFill rotWithShape="1">
          <a:blip r:embed="rId6">
            <a:extLst>
              <a:ext uri="{837473B0-CC2E-450A-ABE3-18F120FF3D39}">
                <a1611:picAttrSrcUrl xmlns:a1611="http://schemas.microsoft.com/office/drawing/2016/11/main" xmlns="" r:id="rId7"/>
              </a:ext>
            </a:extLst>
          </a:blip>
          <a:srcRect b="11477"/>
          <a:stretch/>
        </p:blipFill>
        <p:spPr>
          <a:xfrm>
            <a:off x="8538409" y="2894454"/>
            <a:ext cx="3653591" cy="3963546"/>
          </a:xfrm>
          <a:prstGeom prst="rect">
            <a:avLst/>
          </a:prstGeom>
        </p:spPr>
      </p:pic>
      <p:sp>
        <p:nvSpPr>
          <p:cNvPr id="18" name="Right Triangle 17">
            <a:extLst>
              <a:ext uri="{FF2B5EF4-FFF2-40B4-BE49-F238E27FC236}">
                <a16:creationId xmlns:a16="http://schemas.microsoft.com/office/drawing/2014/main" id="{7D118383-60A6-B546-95A3-134DC6B8FE94}"/>
              </a:ext>
            </a:extLst>
          </p:cNvPr>
          <p:cNvSpPr/>
          <p:nvPr/>
        </p:nvSpPr>
        <p:spPr>
          <a:xfrm>
            <a:off x="0" y="0"/>
            <a:ext cx="8562120" cy="1607108"/>
          </a:xfrm>
          <a:prstGeom prst="rtTriangl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solidFill>
              <a:srgbClr val="FFFF00"/>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1A837A8-C3FA-C845-AB20-9A3F49875263}"/>
              </a:ext>
            </a:extLst>
          </p:cNvPr>
          <p:cNvSpPr txBox="1"/>
          <p:nvPr/>
        </p:nvSpPr>
        <p:spPr>
          <a:xfrm>
            <a:off x="55256" y="591445"/>
            <a:ext cx="2827612" cy="1015663"/>
          </a:xfrm>
          <a:prstGeom prst="rect">
            <a:avLst/>
          </a:prstGeom>
          <a:noFill/>
        </p:spPr>
        <p:txBody>
          <a:bodyPr wrap="square" rtlCol="0">
            <a:spAutoFit/>
          </a:bodyPr>
          <a:lstStyle/>
          <a:p>
            <a:pPr>
              <a:spcAft>
                <a:spcPts val="600"/>
              </a:spcAft>
            </a:pPr>
            <a:r>
              <a:rPr lang="en-US" sz="6000" spc="600" dirty="0">
                <a:solidFill>
                  <a:schemeClr val="accent3">
                    <a:lumMod val="75000"/>
                  </a:schemeClr>
                </a:solidFill>
              </a:rPr>
              <a:t>Joyce</a:t>
            </a:r>
          </a:p>
        </p:txBody>
      </p:sp>
      <p:sp>
        <p:nvSpPr>
          <p:cNvPr id="21" name="Snip Same Side Corner Rectangle 20">
            <a:extLst>
              <a:ext uri="{FF2B5EF4-FFF2-40B4-BE49-F238E27FC236}">
                <a16:creationId xmlns:a16="http://schemas.microsoft.com/office/drawing/2014/main" id="{8F6E3E15-3FA7-AC4B-A790-037C292BFEFD}"/>
              </a:ext>
            </a:extLst>
          </p:cNvPr>
          <p:cNvSpPr/>
          <p:nvPr/>
        </p:nvSpPr>
        <p:spPr>
          <a:xfrm>
            <a:off x="8538409" y="0"/>
            <a:ext cx="3653591" cy="2878280"/>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i="1" dirty="0">
                <a:solidFill>
                  <a:schemeClr val="bg1"/>
                </a:solidFill>
              </a:rPr>
              <a:t>Imperial Middle</a:t>
            </a:r>
          </a:p>
        </p:txBody>
      </p:sp>
      <p:sp>
        <p:nvSpPr>
          <p:cNvPr id="3" name="TextBox 2">
            <a:extLst>
              <a:ext uri="{FF2B5EF4-FFF2-40B4-BE49-F238E27FC236}">
                <a16:creationId xmlns:a16="http://schemas.microsoft.com/office/drawing/2014/main" id="{E13218ED-D3F3-9D45-94DC-E51AC291579B}"/>
              </a:ext>
            </a:extLst>
          </p:cNvPr>
          <p:cNvSpPr txBox="1"/>
          <p:nvPr/>
        </p:nvSpPr>
        <p:spPr>
          <a:xfrm>
            <a:off x="8425707" y="1683143"/>
            <a:ext cx="4553133" cy="1077218"/>
          </a:xfrm>
          <a:prstGeom prst="rect">
            <a:avLst/>
          </a:prstGeom>
          <a:noFill/>
        </p:spPr>
        <p:txBody>
          <a:bodyPr wrap="square" rtlCol="0">
            <a:spAutoFit/>
          </a:bodyPr>
          <a:lstStyle/>
          <a:p>
            <a:pPr>
              <a:spcAft>
                <a:spcPts val="600"/>
              </a:spcAft>
            </a:pPr>
            <a:r>
              <a:rPr lang="en-US" sz="6400" spc="600" dirty="0">
                <a:solidFill>
                  <a:schemeClr val="accent6"/>
                </a:solidFill>
              </a:rPr>
              <a:t>DEMOTT</a:t>
            </a:r>
          </a:p>
        </p:txBody>
      </p:sp>
      <p:sp>
        <p:nvSpPr>
          <p:cNvPr id="12" name="Rectangle 11">
            <a:extLst>
              <a:ext uri="{FF2B5EF4-FFF2-40B4-BE49-F238E27FC236}">
                <a16:creationId xmlns:a16="http://schemas.microsoft.com/office/drawing/2014/main" id="{FB6523B7-A2A2-2845-9018-847242240A5B}"/>
              </a:ext>
            </a:extLst>
          </p:cNvPr>
          <p:cNvSpPr/>
          <p:nvPr/>
        </p:nvSpPr>
        <p:spPr>
          <a:xfrm>
            <a:off x="0" y="3429000"/>
            <a:ext cx="8538409" cy="94755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i="1" dirty="0"/>
              <a:t>Marx For Beginners</a:t>
            </a:r>
          </a:p>
        </p:txBody>
      </p:sp>
      <p:sp>
        <p:nvSpPr>
          <p:cNvPr id="4" name="TextBox 3">
            <a:extLst>
              <a:ext uri="{FF2B5EF4-FFF2-40B4-BE49-F238E27FC236}">
                <a16:creationId xmlns:a16="http://schemas.microsoft.com/office/drawing/2014/main" id="{CA5FCEF8-28B7-E946-A9D7-AE08FA13CF5C}"/>
              </a:ext>
            </a:extLst>
          </p:cNvPr>
          <p:cNvSpPr txBox="1"/>
          <p:nvPr/>
        </p:nvSpPr>
        <p:spPr>
          <a:xfrm>
            <a:off x="6679769" y="3429000"/>
            <a:ext cx="1882351" cy="923330"/>
          </a:xfrm>
          <a:prstGeom prst="rect">
            <a:avLst/>
          </a:prstGeom>
          <a:noFill/>
        </p:spPr>
        <p:txBody>
          <a:bodyPr wrap="square" rtlCol="0">
            <a:spAutoFit/>
          </a:bodyPr>
          <a:lstStyle/>
          <a:p>
            <a:pPr>
              <a:spcAft>
                <a:spcPts val="600"/>
              </a:spcAft>
            </a:pPr>
            <a:r>
              <a:rPr lang="en-US" sz="5400" spc="600" dirty="0">
                <a:solidFill>
                  <a:schemeClr val="accent4"/>
                </a:solidFill>
              </a:rPr>
              <a:t>RIUS</a:t>
            </a:r>
            <a:endParaRPr lang="en-US" sz="3600" spc="600" dirty="0">
              <a:solidFill>
                <a:schemeClr val="accent4"/>
              </a:solidFill>
            </a:endParaRPr>
          </a:p>
        </p:txBody>
      </p:sp>
      <p:sp>
        <p:nvSpPr>
          <p:cNvPr id="19" name="TextBox 18">
            <a:extLst>
              <a:ext uri="{FF2B5EF4-FFF2-40B4-BE49-F238E27FC236}">
                <a16:creationId xmlns:a16="http://schemas.microsoft.com/office/drawing/2014/main" id="{5973F371-D60F-044D-A0C6-915576841FE6}"/>
              </a:ext>
            </a:extLst>
          </p:cNvPr>
          <p:cNvSpPr txBox="1"/>
          <p:nvPr/>
        </p:nvSpPr>
        <p:spPr>
          <a:xfrm>
            <a:off x="3513869" y="1063729"/>
            <a:ext cx="946093" cy="461665"/>
          </a:xfrm>
          <a:prstGeom prst="rect">
            <a:avLst/>
          </a:prstGeom>
          <a:noFill/>
        </p:spPr>
        <p:txBody>
          <a:bodyPr wrap="none" rtlCol="0">
            <a:spAutoFit/>
          </a:bodyPr>
          <a:lstStyle/>
          <a:p>
            <a:r>
              <a:rPr lang="en-US" sz="2400" i="1" dirty="0"/>
              <a:t>Class</a:t>
            </a:r>
            <a:endParaRPr lang="en-US" i="1" dirty="0"/>
          </a:p>
        </p:txBody>
      </p:sp>
      <p:sp>
        <p:nvSpPr>
          <p:cNvPr id="26" name="Rectangle 25">
            <a:extLst>
              <a:ext uri="{FF2B5EF4-FFF2-40B4-BE49-F238E27FC236}">
                <a16:creationId xmlns:a16="http://schemas.microsoft.com/office/drawing/2014/main" id="{01148F7E-0837-7B4A-BE71-1DEB0D53FDFC}"/>
              </a:ext>
            </a:extLst>
          </p:cNvPr>
          <p:cNvSpPr/>
          <p:nvPr/>
        </p:nvSpPr>
        <p:spPr>
          <a:xfrm>
            <a:off x="9047660" y="619582"/>
            <a:ext cx="2784755" cy="10772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8B80EC9-6BC0-6D4F-802F-5CE1132E11C9}"/>
              </a:ext>
            </a:extLst>
          </p:cNvPr>
          <p:cNvSpPr txBox="1"/>
          <p:nvPr/>
        </p:nvSpPr>
        <p:spPr>
          <a:xfrm>
            <a:off x="573437" y="1875295"/>
            <a:ext cx="4277532" cy="707886"/>
          </a:xfrm>
          <a:prstGeom prst="rect">
            <a:avLst/>
          </a:prstGeom>
          <a:noFill/>
        </p:spPr>
        <p:txBody>
          <a:bodyPr wrap="square" rtlCol="0">
            <a:spAutoFit/>
          </a:bodyPr>
          <a:lstStyle/>
          <a:p>
            <a:r>
              <a:rPr lang="en-US" sz="2000" dirty="0"/>
              <a:t>The genealogy of “class” as an analytic.</a:t>
            </a:r>
          </a:p>
        </p:txBody>
      </p:sp>
      <p:sp>
        <p:nvSpPr>
          <p:cNvPr id="30" name="TextBox 29">
            <a:extLst>
              <a:ext uri="{FF2B5EF4-FFF2-40B4-BE49-F238E27FC236}">
                <a16:creationId xmlns:a16="http://schemas.microsoft.com/office/drawing/2014/main" id="{2711CA60-DB7A-284C-8D63-C2B3E88CF088}"/>
              </a:ext>
            </a:extLst>
          </p:cNvPr>
          <p:cNvSpPr txBox="1"/>
          <p:nvPr/>
        </p:nvSpPr>
        <p:spPr>
          <a:xfrm>
            <a:off x="1255363" y="4587498"/>
            <a:ext cx="2258506" cy="1418786"/>
          </a:xfrm>
          <a:prstGeom prst="rect">
            <a:avLst/>
          </a:prstGeom>
          <a:noFill/>
        </p:spPr>
        <p:txBody>
          <a:bodyPr wrap="square" rtlCol="0">
            <a:spAutoFit/>
          </a:bodyPr>
          <a:lstStyle/>
          <a:p>
            <a:pPr algn="ctr">
              <a:lnSpc>
                <a:spcPct val="150000"/>
              </a:lnSpc>
            </a:pPr>
            <a:r>
              <a:rPr lang="en-US" sz="2000" dirty="0"/>
              <a:t>”Class” in </a:t>
            </a:r>
          </a:p>
          <a:p>
            <a:pPr algn="ctr">
              <a:lnSpc>
                <a:spcPct val="150000"/>
              </a:lnSpc>
            </a:pPr>
            <a:r>
              <a:rPr lang="en-US" sz="2000" dirty="0"/>
              <a:t>Classic </a:t>
            </a:r>
          </a:p>
          <a:p>
            <a:pPr algn="ctr">
              <a:lnSpc>
                <a:spcPct val="150000"/>
              </a:lnSpc>
            </a:pPr>
            <a:r>
              <a:rPr lang="en-US" sz="2000" dirty="0"/>
              <a:t>Marxism</a:t>
            </a:r>
          </a:p>
        </p:txBody>
      </p:sp>
      <p:sp>
        <p:nvSpPr>
          <p:cNvPr id="31" name="TextBox 30">
            <a:extLst>
              <a:ext uri="{FF2B5EF4-FFF2-40B4-BE49-F238E27FC236}">
                <a16:creationId xmlns:a16="http://schemas.microsoft.com/office/drawing/2014/main" id="{7210E68D-9977-0145-835C-8DDD1674FE77}"/>
              </a:ext>
            </a:extLst>
          </p:cNvPr>
          <p:cNvSpPr txBox="1"/>
          <p:nvPr/>
        </p:nvSpPr>
        <p:spPr>
          <a:xfrm>
            <a:off x="9176925" y="767057"/>
            <a:ext cx="2526224" cy="830997"/>
          </a:xfrm>
          <a:prstGeom prst="rect">
            <a:avLst/>
          </a:prstGeom>
          <a:noFill/>
        </p:spPr>
        <p:txBody>
          <a:bodyPr wrap="square" rtlCol="0">
            <a:spAutoFit/>
          </a:bodyPr>
          <a:lstStyle/>
          <a:p>
            <a:pPr algn="ctr"/>
            <a:r>
              <a:rPr lang="en-US" sz="1600" dirty="0">
                <a:solidFill>
                  <a:schemeClr val="bg1"/>
                </a:solidFill>
              </a:rPr>
              <a:t>Singularization of “omni” culture through pop media</a:t>
            </a:r>
          </a:p>
        </p:txBody>
      </p:sp>
    </p:spTree>
    <p:extLst>
      <p:ext uri="{BB962C8B-B14F-4D97-AF65-F5344CB8AC3E}">
        <p14:creationId xmlns:p14="http://schemas.microsoft.com/office/powerpoint/2010/main" val="89803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B30386-DBB6-3A43-B7D9-E87D1F579F1F}"/>
              </a:ext>
            </a:extLst>
          </p:cNvPr>
          <p:cNvSpPr/>
          <p:nvPr/>
        </p:nvSpPr>
        <p:spPr>
          <a:xfrm>
            <a:off x="290785" y="1025963"/>
            <a:ext cx="6679096" cy="6463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 name="Rectangle 2">
            <a:extLst>
              <a:ext uri="{FF2B5EF4-FFF2-40B4-BE49-F238E27FC236}">
                <a16:creationId xmlns:a16="http://schemas.microsoft.com/office/drawing/2014/main" id="{6B768A06-F6F4-554C-9584-1B700BC3562E}"/>
              </a:ext>
            </a:extLst>
          </p:cNvPr>
          <p:cNvSpPr/>
          <p:nvPr/>
        </p:nvSpPr>
        <p:spPr>
          <a:xfrm>
            <a:off x="688348" y="1754040"/>
            <a:ext cx="5883965" cy="137159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Peter Burke</a:t>
            </a:r>
          </a:p>
          <a:p>
            <a:pPr marL="285750" indent="-285750">
              <a:buFont typeface="Arial" panose="020B0604020202020204" pitchFamily="34" charset="0"/>
              <a:buChar char="•"/>
            </a:pPr>
            <a:r>
              <a:rPr lang="en-US" dirty="0"/>
              <a:t>Multiplicity and Vocabulary social order </a:t>
            </a:r>
          </a:p>
          <a:p>
            <a:pPr marL="285750" indent="-285750">
              <a:buFont typeface="Arial" panose="020B0604020202020204" pitchFamily="34" charset="0"/>
              <a:buChar char="•"/>
            </a:pPr>
            <a:r>
              <a:rPr lang="en-US" dirty="0"/>
              <a:t>class antagonism</a:t>
            </a:r>
          </a:p>
          <a:p>
            <a:pPr algn="ctr"/>
            <a:endParaRPr lang="en-US" dirty="0"/>
          </a:p>
        </p:txBody>
      </p:sp>
      <p:sp>
        <p:nvSpPr>
          <p:cNvPr id="4" name="TextBox 3">
            <a:extLst>
              <a:ext uri="{FF2B5EF4-FFF2-40B4-BE49-F238E27FC236}">
                <a16:creationId xmlns:a16="http://schemas.microsoft.com/office/drawing/2014/main" id="{0EE98B74-EC4B-D045-804D-195FA106DACC}"/>
              </a:ext>
            </a:extLst>
          </p:cNvPr>
          <p:cNvSpPr txBox="1"/>
          <p:nvPr/>
        </p:nvSpPr>
        <p:spPr>
          <a:xfrm>
            <a:off x="1452494" y="337931"/>
            <a:ext cx="5267789" cy="646331"/>
          </a:xfrm>
          <a:prstGeom prst="rect">
            <a:avLst/>
          </a:prstGeom>
          <a:noFill/>
        </p:spPr>
        <p:txBody>
          <a:bodyPr wrap="none" rtlCol="0">
            <a:spAutoFit/>
          </a:bodyPr>
          <a:lstStyle/>
          <a:p>
            <a:r>
              <a:rPr lang="en-US" sz="3600" dirty="0"/>
              <a:t>The Language of Class</a:t>
            </a:r>
          </a:p>
        </p:txBody>
      </p:sp>
      <p:sp>
        <p:nvSpPr>
          <p:cNvPr id="5" name="TextBox 4">
            <a:extLst>
              <a:ext uri="{FF2B5EF4-FFF2-40B4-BE49-F238E27FC236}">
                <a16:creationId xmlns:a16="http://schemas.microsoft.com/office/drawing/2014/main" id="{5AE72323-44C2-3247-802E-ACD0C10369F5}"/>
              </a:ext>
            </a:extLst>
          </p:cNvPr>
          <p:cNvSpPr txBox="1"/>
          <p:nvPr/>
        </p:nvSpPr>
        <p:spPr>
          <a:xfrm>
            <a:off x="540386" y="1107709"/>
            <a:ext cx="6179897" cy="369332"/>
          </a:xfrm>
          <a:prstGeom prst="rect">
            <a:avLst/>
          </a:prstGeom>
          <a:noFill/>
        </p:spPr>
        <p:txBody>
          <a:bodyPr wrap="none" rtlCol="0">
            <a:spAutoFit/>
          </a:bodyPr>
          <a:lstStyle/>
          <a:p>
            <a:r>
              <a:rPr lang="en-US" dirty="0"/>
              <a:t>Introduction: how normative is the language of class?</a:t>
            </a:r>
          </a:p>
        </p:txBody>
      </p:sp>
      <p:sp>
        <p:nvSpPr>
          <p:cNvPr id="8" name="Rectangle 7">
            <a:extLst>
              <a:ext uri="{FF2B5EF4-FFF2-40B4-BE49-F238E27FC236}">
                <a16:creationId xmlns:a16="http://schemas.microsoft.com/office/drawing/2014/main" id="{5822D08C-65FD-9E4C-AF44-365DAE488C22}"/>
              </a:ext>
            </a:extLst>
          </p:cNvPr>
          <p:cNvSpPr/>
          <p:nvPr/>
        </p:nvSpPr>
        <p:spPr>
          <a:xfrm>
            <a:off x="1791590" y="4724980"/>
            <a:ext cx="3677479" cy="16640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Wiener</a:t>
            </a:r>
          </a:p>
          <a:p>
            <a:pPr marL="285750" indent="-285750">
              <a:buFont typeface="Arial" panose="020B0604020202020204" pitchFamily="34" charset="0"/>
              <a:buChar char="•"/>
            </a:pPr>
            <a:r>
              <a:rPr lang="en-US" dirty="0"/>
              <a:t>Failed hegemony of the bourgeoisie in England &amp; Germany</a:t>
            </a:r>
          </a:p>
          <a:p>
            <a:pPr algn="ctr"/>
            <a:endParaRPr lang="en-US" dirty="0"/>
          </a:p>
        </p:txBody>
      </p:sp>
      <p:sp>
        <p:nvSpPr>
          <p:cNvPr id="9" name="Rectangle 8">
            <a:extLst>
              <a:ext uri="{FF2B5EF4-FFF2-40B4-BE49-F238E27FC236}">
                <a16:creationId xmlns:a16="http://schemas.microsoft.com/office/drawing/2014/main" id="{AD021330-783D-C644-B1F0-093517062AC6}"/>
              </a:ext>
            </a:extLst>
          </p:cNvPr>
          <p:cNvSpPr/>
          <p:nvPr/>
        </p:nvSpPr>
        <p:spPr>
          <a:xfrm>
            <a:off x="7219482" y="965680"/>
            <a:ext cx="4631635" cy="238539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lumMod val="50000"/>
                  </a:schemeClr>
                </a:solidFill>
              </a:rPr>
              <a:t>Davidoff &amp; Hall</a:t>
            </a:r>
          </a:p>
          <a:p>
            <a:pPr marL="285750" indent="-285750">
              <a:buFont typeface="Arial" panose="020B0604020202020204" pitchFamily="34" charset="0"/>
              <a:buChar char="•"/>
            </a:pPr>
            <a:r>
              <a:rPr lang="en-US" dirty="0">
                <a:solidFill>
                  <a:schemeClr val="accent6">
                    <a:lumMod val="50000"/>
                  </a:schemeClr>
                </a:solidFill>
              </a:rPr>
              <a:t>Conservatism n England as a response to French Revolution. </a:t>
            </a:r>
          </a:p>
          <a:p>
            <a:pPr marL="285750" indent="-285750">
              <a:buFont typeface="Arial" panose="020B0604020202020204" pitchFamily="34" charset="0"/>
              <a:buChar char="•"/>
            </a:pPr>
            <a:r>
              <a:rPr lang="en-US" dirty="0">
                <a:solidFill>
                  <a:schemeClr val="accent6">
                    <a:lumMod val="50000"/>
                  </a:schemeClr>
                </a:solidFill>
              </a:rPr>
              <a:t>Gendered and sexualized embodiment of conservatism in English Middle Class (Biopower)</a:t>
            </a:r>
          </a:p>
        </p:txBody>
      </p:sp>
      <p:sp>
        <p:nvSpPr>
          <p:cNvPr id="11" name="Rectangle 10">
            <a:extLst>
              <a:ext uri="{FF2B5EF4-FFF2-40B4-BE49-F238E27FC236}">
                <a16:creationId xmlns:a16="http://schemas.microsoft.com/office/drawing/2014/main" id="{878E078B-41A4-F94E-8AB3-0EFC2D2A3818}"/>
              </a:ext>
            </a:extLst>
          </p:cNvPr>
          <p:cNvSpPr/>
          <p:nvPr/>
        </p:nvSpPr>
        <p:spPr>
          <a:xfrm>
            <a:off x="540386" y="3239510"/>
            <a:ext cx="6179897" cy="1371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Morris</a:t>
            </a:r>
          </a:p>
          <a:p>
            <a:pPr algn="ctr"/>
            <a:r>
              <a:rPr lang="en-US" dirty="0"/>
              <a:t> English Middle Class defined by willingness to negotiate societal change through voluntary societies in competitive market of ideologies</a:t>
            </a:r>
          </a:p>
        </p:txBody>
      </p:sp>
      <p:sp>
        <p:nvSpPr>
          <p:cNvPr id="12" name="Rectangle 11">
            <a:extLst>
              <a:ext uri="{FF2B5EF4-FFF2-40B4-BE49-F238E27FC236}">
                <a16:creationId xmlns:a16="http://schemas.microsoft.com/office/drawing/2014/main" id="{5B6AFABA-03BB-DA48-B0BA-783D2FA187BB}"/>
              </a:ext>
            </a:extLst>
          </p:cNvPr>
          <p:cNvSpPr/>
          <p:nvPr/>
        </p:nvSpPr>
        <p:spPr>
          <a:xfrm>
            <a:off x="7149907" y="3506929"/>
            <a:ext cx="4770783" cy="15902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50000"/>
                  </a:schemeClr>
                </a:solidFill>
              </a:rPr>
              <a:t>Joyce</a:t>
            </a:r>
          </a:p>
          <a:p>
            <a:pPr marL="342900" indent="-342900">
              <a:buFont typeface="Arial" panose="020B0604020202020204" pitchFamily="34" charset="0"/>
              <a:buChar char="•"/>
            </a:pPr>
            <a:r>
              <a:rPr lang="en-US" sz="2000" dirty="0">
                <a:solidFill>
                  <a:schemeClr val="accent6">
                    <a:lumMod val="50000"/>
                  </a:schemeClr>
                </a:solidFill>
              </a:rPr>
              <a:t>Class as a measure of morality</a:t>
            </a:r>
          </a:p>
          <a:p>
            <a:pPr marL="342900" indent="-342900">
              <a:buFont typeface="Arial" panose="020B0604020202020204" pitchFamily="34" charset="0"/>
              <a:buChar char="•"/>
            </a:pPr>
            <a:r>
              <a:rPr lang="en-US" sz="2000" dirty="0">
                <a:solidFill>
                  <a:schemeClr val="accent6">
                    <a:lumMod val="50000"/>
                  </a:schemeClr>
                </a:solidFill>
              </a:rPr>
              <a:t>Sociocultural accounting of class</a:t>
            </a:r>
          </a:p>
        </p:txBody>
      </p:sp>
      <p:sp>
        <p:nvSpPr>
          <p:cNvPr id="14" name="Rectangle 13">
            <a:extLst>
              <a:ext uri="{FF2B5EF4-FFF2-40B4-BE49-F238E27FC236}">
                <a16:creationId xmlns:a16="http://schemas.microsoft.com/office/drawing/2014/main" id="{2D6E0B4E-D892-0B45-B7D7-D98927F1968D}"/>
              </a:ext>
            </a:extLst>
          </p:cNvPr>
          <p:cNvSpPr/>
          <p:nvPr/>
        </p:nvSpPr>
        <p:spPr>
          <a:xfrm>
            <a:off x="6261652" y="5406887"/>
            <a:ext cx="5589465" cy="982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Sewell: What Proletariat?</a:t>
            </a:r>
          </a:p>
        </p:txBody>
      </p:sp>
    </p:spTree>
    <p:extLst>
      <p:ext uri="{BB962C8B-B14F-4D97-AF65-F5344CB8AC3E}">
        <p14:creationId xmlns:p14="http://schemas.microsoft.com/office/powerpoint/2010/main" val="419424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73AE90-3652-B14C-BA12-9D9FB265FA61}"/>
              </a:ext>
            </a:extLst>
          </p:cNvPr>
          <p:cNvSpPr txBox="1"/>
          <p:nvPr/>
        </p:nvSpPr>
        <p:spPr>
          <a:xfrm>
            <a:off x="365759" y="315884"/>
            <a:ext cx="11621193" cy="6101541"/>
          </a:xfrm>
          <a:prstGeom prst="rect">
            <a:avLst/>
          </a:prstGeom>
          <a:noFill/>
        </p:spPr>
        <p:txBody>
          <a:bodyPr wrap="square" rtlCol="0">
            <a:normAutofit/>
          </a:bodyPr>
          <a:lstStyle/>
          <a:p>
            <a:r>
              <a:rPr lang="en-US" dirty="0"/>
              <a:t>Overall Focus on </a:t>
            </a:r>
            <a:r>
              <a:rPr lang="en-US" b="1" dirty="0"/>
              <a:t>Class, as an analytical category.</a:t>
            </a:r>
            <a:r>
              <a:rPr lang="en-US" dirty="0"/>
              <a:t> </a:t>
            </a:r>
            <a:br>
              <a:rPr lang="en-US" dirty="0"/>
            </a:br>
            <a:r>
              <a:rPr lang="en-US" dirty="0"/>
              <a:t>    That there are huge differences in approach on this subject, is obvious from reading this book.  Two major questions run through the debates</a:t>
            </a:r>
            <a:br>
              <a:rPr lang="en-US" dirty="0"/>
            </a:br>
            <a:r>
              <a:rPr lang="en-US" dirty="0"/>
              <a:t>        1. What is the best way of understanding class ?  AND, sort of prior to that but in the context of the readings better discussed earlier,</a:t>
            </a:r>
            <a:br>
              <a:rPr lang="en-US" dirty="0"/>
            </a:br>
            <a:r>
              <a:rPr lang="en-US" dirty="0"/>
              <a:t>        2. Does class itself (that is, an emphasis on inequalities of power, based ultimately on economic inequalities) help better understand society, as opposed to other analytic lenses used to understand society?</a:t>
            </a:r>
            <a:br>
              <a:rPr lang="en-US" dirty="0"/>
            </a:br>
            <a:r>
              <a:rPr lang="en-US" dirty="0"/>
              <a:t/>
            </a:r>
            <a:br>
              <a:rPr lang="en-US" dirty="0"/>
            </a:br>
            <a:r>
              <a:rPr lang="en-US" dirty="0"/>
              <a:t>The THEMES running through the debates </a:t>
            </a:r>
          </a:p>
          <a:p>
            <a:pPr>
              <a:lnSpc>
                <a:spcPct val="150000"/>
              </a:lnSpc>
            </a:pPr>
            <a:r>
              <a:rPr lang="en-US" dirty="0"/>
              <a:t>examined by Joyce include:</a:t>
            </a:r>
            <a:br>
              <a:rPr lang="en-US" dirty="0"/>
            </a:br>
            <a:r>
              <a:rPr lang="en-US" dirty="0"/>
              <a:t>    1.  Classical Marxist Base Superstructure</a:t>
            </a:r>
            <a:br>
              <a:rPr lang="en-US" dirty="0"/>
            </a:br>
            <a:r>
              <a:rPr lang="en-US" dirty="0"/>
              <a:t>    2. Perils of Formalism</a:t>
            </a:r>
            <a:br>
              <a:rPr lang="en-US" dirty="0"/>
            </a:br>
            <a:r>
              <a:rPr lang="en-US" dirty="0"/>
              <a:t>    3. Epistemology </a:t>
            </a:r>
          </a:p>
          <a:p>
            <a:pPr>
              <a:lnSpc>
                <a:spcPct val="150000"/>
              </a:lnSpc>
            </a:pPr>
            <a:r>
              <a:rPr lang="en-US" dirty="0"/>
              <a:t>    4. Anti Foundational Approaches</a:t>
            </a:r>
            <a:br>
              <a:rPr lang="en-US" dirty="0"/>
            </a:br>
            <a:r>
              <a:rPr lang="en-US" dirty="0"/>
              <a:t>    5.  Middle Class</a:t>
            </a:r>
          </a:p>
        </p:txBody>
      </p:sp>
      <p:pic>
        <p:nvPicPr>
          <p:cNvPr id="5" name="Picture 4">
            <a:extLst>
              <a:ext uri="{FF2B5EF4-FFF2-40B4-BE49-F238E27FC236}">
                <a16:creationId xmlns:a16="http://schemas.microsoft.com/office/drawing/2014/main" id="{1DE3D8C8-891F-3C44-A624-43D2EF53956B}"/>
              </a:ext>
            </a:extLst>
          </p:cNvPr>
          <p:cNvPicPr>
            <a:picLocks noChangeAspect="1"/>
          </p:cNvPicPr>
          <p:nvPr/>
        </p:nvPicPr>
        <p:blipFill rotWithShape="1">
          <a:blip r:embed="rId2"/>
          <a:srcRect l="14445" t="12722" r="7188" b="13555"/>
          <a:stretch/>
        </p:blipFill>
        <p:spPr>
          <a:xfrm>
            <a:off x="5840963" y="2425959"/>
            <a:ext cx="5374433" cy="3791961"/>
          </a:xfrm>
          <a:prstGeom prst="rect">
            <a:avLst/>
          </a:prstGeom>
        </p:spPr>
      </p:pic>
    </p:spTree>
    <p:extLst>
      <p:ext uri="{BB962C8B-B14F-4D97-AF65-F5344CB8AC3E}">
        <p14:creationId xmlns:p14="http://schemas.microsoft.com/office/powerpoint/2010/main" val="136208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0A15D6D-B2D0-304E-92D2-36D4F9124E3A}"/>
              </a:ext>
            </a:extLst>
          </p:cNvPr>
          <p:cNvSpPr/>
          <p:nvPr/>
        </p:nvSpPr>
        <p:spPr>
          <a:xfrm>
            <a:off x="0" y="205273"/>
            <a:ext cx="12192000" cy="84721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7">
            <a:extLst>
              <a:ext uri="{FF2B5EF4-FFF2-40B4-BE49-F238E27FC236}">
                <a16:creationId xmlns:a16="http://schemas.microsoft.com/office/drawing/2014/main" id="{0DDD3929-AEDA-0942-9C72-D13FF9A2FD8B}"/>
              </a:ext>
            </a:extLst>
          </p:cNvPr>
          <p:cNvSpPr/>
          <p:nvPr/>
        </p:nvSpPr>
        <p:spPr>
          <a:xfrm>
            <a:off x="1830943" y="863573"/>
            <a:ext cx="5600101" cy="1701852"/>
          </a:xfrm>
          <a:prstGeom prst="donut">
            <a:avLst>
              <a:gd name="adj" fmla="val 1343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D43B2D37-1966-5B4C-A14E-01116910D5C3}"/>
              </a:ext>
            </a:extLst>
          </p:cNvPr>
          <p:cNvPicPr>
            <a:picLocks noChangeAspect="1"/>
          </p:cNvPicPr>
          <p:nvPr/>
        </p:nvPicPr>
        <p:blipFill rotWithShape="1">
          <a:blip r:embed="rId3"/>
          <a:srcRect t="25220" r="-2" b="24712"/>
          <a:stretch/>
        </p:blipFill>
        <p:spPr>
          <a:xfrm>
            <a:off x="4630994" y="1021445"/>
            <a:ext cx="6916633" cy="5247747"/>
          </a:xfrm>
          <a:prstGeom prst="roundRect">
            <a:avLst>
              <a:gd name="adj" fmla="val 5000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TextBox 3">
            <a:extLst>
              <a:ext uri="{FF2B5EF4-FFF2-40B4-BE49-F238E27FC236}">
                <a16:creationId xmlns:a16="http://schemas.microsoft.com/office/drawing/2014/main" id="{A8E307B8-1FE4-C648-BA8B-54D2956C222D}"/>
              </a:ext>
            </a:extLst>
          </p:cNvPr>
          <p:cNvSpPr txBox="1"/>
          <p:nvPr/>
        </p:nvSpPr>
        <p:spPr>
          <a:xfrm>
            <a:off x="2465029" y="761999"/>
            <a:ext cx="1821837" cy="1905000"/>
          </a:xfrm>
          <a:prstGeom prst="rect">
            <a:avLst/>
          </a:prstGeom>
        </p:spPr>
        <p:txBody>
          <a:bodyPr vert="horz" lIns="91440" tIns="45720" rIns="91440" bIns="45720" rtlCol="0" anchor="ctr">
            <a:normAutofit/>
          </a:bodyPr>
          <a:lstStyle/>
          <a:p>
            <a:pPr algn="ctr">
              <a:spcBef>
                <a:spcPct val="0"/>
              </a:spcBef>
              <a:spcAft>
                <a:spcPts val="600"/>
              </a:spcAft>
            </a:pPr>
            <a:r>
              <a:rPr lang="en-US" sz="4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Rius</a:t>
            </a:r>
            <a:endParaRPr lang="en-US" sz="2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9" name="Rounded Rectangle 8">
            <a:extLst>
              <a:ext uri="{FF2B5EF4-FFF2-40B4-BE49-F238E27FC236}">
                <a16:creationId xmlns:a16="http://schemas.microsoft.com/office/drawing/2014/main" id="{10F60193-7BD3-0444-A444-4DCD64E02064}"/>
              </a:ext>
            </a:extLst>
          </p:cNvPr>
          <p:cNvSpPr/>
          <p:nvPr/>
        </p:nvSpPr>
        <p:spPr>
          <a:xfrm>
            <a:off x="644373" y="2565424"/>
            <a:ext cx="4580771" cy="429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85CDEE-EA8F-234A-8A95-5AAFA00356A5}"/>
              </a:ext>
            </a:extLst>
          </p:cNvPr>
          <p:cNvSpPr txBox="1"/>
          <p:nvPr/>
        </p:nvSpPr>
        <p:spPr>
          <a:xfrm>
            <a:off x="987320" y="2996618"/>
            <a:ext cx="3643674" cy="3216276"/>
          </a:xfrm>
          <a:prstGeom prst="rect">
            <a:avLst/>
          </a:prstGeom>
        </p:spPr>
        <p:txBody>
          <a:bodyPr vert="horz" lIns="91440" tIns="45720" rIns="91440" bIns="45720" rtlCol="0" anchor="ctr">
            <a:normAutofit fontScale="92500" lnSpcReduction="20000"/>
          </a:bodyPr>
          <a:lstStyle/>
          <a:p>
            <a:pPr marL="285750" indent="-285750">
              <a:spcBef>
                <a:spcPct val="20000"/>
              </a:spcBef>
              <a:spcAft>
                <a:spcPts val="600"/>
              </a:spcAft>
              <a:buClr>
                <a:schemeClr val="tx1"/>
              </a:buClr>
              <a:buSzPct val="100000"/>
              <a:buFont typeface="Arial"/>
              <a:buChar char="•"/>
            </a:pPr>
            <a:r>
              <a:rPr lang="en-US" sz="22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Were you explicitly taught about Marx?</a:t>
            </a:r>
          </a:p>
          <a:p>
            <a:pPr marL="285750" indent="-285750">
              <a:spcBef>
                <a:spcPct val="20000"/>
              </a:spcBef>
              <a:spcAft>
                <a:spcPts val="600"/>
              </a:spcAft>
              <a:buClr>
                <a:schemeClr val="tx1"/>
              </a:buClr>
              <a:buSzPct val="100000"/>
              <a:buFont typeface="Arial"/>
              <a:buChar char="•"/>
            </a:pPr>
            <a:r>
              <a:rPr lang="en-US" sz="22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What does Marx get from Hegel?</a:t>
            </a:r>
          </a:p>
          <a:p>
            <a:pPr marL="742950" lvl="1" indent="-285750">
              <a:spcBef>
                <a:spcPct val="20000"/>
              </a:spcBef>
              <a:spcAft>
                <a:spcPts val="600"/>
              </a:spcAft>
              <a:buClr>
                <a:schemeClr val="tx1"/>
              </a:buClr>
              <a:buSzPct val="100000"/>
              <a:buFont typeface="Arial"/>
              <a:buChar char="•"/>
            </a:pPr>
            <a:r>
              <a:rPr lang="en-US" sz="22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Feuerbach?</a:t>
            </a:r>
          </a:p>
          <a:p>
            <a:pPr marL="285750" indent="-285750">
              <a:spcBef>
                <a:spcPct val="20000"/>
              </a:spcBef>
              <a:spcAft>
                <a:spcPts val="600"/>
              </a:spcAft>
              <a:buClr>
                <a:schemeClr val="tx1"/>
              </a:buClr>
              <a:buSzPct val="100000"/>
              <a:buFont typeface="Arial"/>
              <a:buChar char="•"/>
            </a:pPr>
            <a:r>
              <a:rPr lang="en-US" sz="22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What does Marx mean by a “Mode of Production?”</a:t>
            </a:r>
          </a:p>
          <a:p>
            <a:pPr marL="285750" indent="-285750">
              <a:spcBef>
                <a:spcPct val="20000"/>
              </a:spcBef>
              <a:spcAft>
                <a:spcPts val="600"/>
              </a:spcAft>
              <a:buClr>
                <a:schemeClr val="tx1"/>
              </a:buClr>
              <a:buSzPct val="100000"/>
              <a:buFont typeface="Arial"/>
              <a:buChar char="•"/>
            </a:pPr>
            <a:r>
              <a:rPr lang="en-US" sz="22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What does it matter if history is materialist or idealist?</a:t>
            </a:r>
          </a:p>
          <a:p>
            <a:pPr marL="285750" indent="-285750">
              <a:spcBef>
                <a:spcPct val="20000"/>
              </a:spcBef>
              <a:spcAft>
                <a:spcPts val="600"/>
              </a:spcAft>
              <a:buClr>
                <a:schemeClr val="tx1"/>
              </a:buClr>
              <a:buSzPct val="100000"/>
              <a:buFont typeface="Arial"/>
              <a:buChar char="•"/>
            </a:pPr>
            <a:endParaRPr lang="en-US" sz="20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49124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2" name="Frame 11">
            <a:extLst>
              <a:ext uri="{FF2B5EF4-FFF2-40B4-BE49-F238E27FC236}">
                <a16:creationId xmlns:a16="http://schemas.microsoft.com/office/drawing/2014/main" id="{22DD1364-38D4-A54D-B3D0-B320D7AF1F0D}"/>
              </a:ext>
            </a:extLst>
          </p:cNvPr>
          <p:cNvSpPr/>
          <p:nvPr/>
        </p:nvSpPr>
        <p:spPr>
          <a:xfrm>
            <a:off x="0" y="0"/>
            <a:ext cx="12192000" cy="6858000"/>
          </a:xfrm>
          <a:prstGeom prst="frame">
            <a:avLst/>
          </a:prstGeom>
          <a:gradFill flip="none" rotWithShape="1">
            <a:gsLst>
              <a:gs pos="0">
                <a:schemeClr val="accent6">
                  <a:shade val="30000"/>
                  <a:satMod val="115000"/>
                  <a:alpha val="0"/>
                </a:schemeClr>
              </a:gs>
              <a:gs pos="56000">
                <a:schemeClr val="accent6">
                  <a:shade val="67500"/>
                  <a:satMod val="115000"/>
                  <a:alpha val="38000"/>
                  <a:lumMod val="67000"/>
                </a:schemeClr>
              </a:gs>
              <a:gs pos="100000">
                <a:schemeClr val="accent6">
                  <a:shade val="100000"/>
                  <a:satMod val="115000"/>
                </a:schemeClr>
              </a:gs>
            </a:gsLst>
            <a:path path="circle">
              <a:fillToRect l="50000" t="50000" r="50000" b="50000"/>
            </a:path>
            <a:tileRect/>
          </a:gradFill>
          <a:effectLst>
            <a:outerShdw blurRad="1270000" dist="2540000" dir="21540000" sx="200000" sy="2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BC076D9D-DB55-774F-8B72-BE8157017666}"/>
              </a:ext>
            </a:extLst>
          </p:cNvPr>
          <p:cNvSpPr txBox="1"/>
          <p:nvPr/>
        </p:nvSpPr>
        <p:spPr>
          <a:xfrm>
            <a:off x="880582" y="1214189"/>
            <a:ext cx="4798142" cy="2299665"/>
          </a:xfrm>
          <a:prstGeom prst="rect">
            <a:avLst/>
          </a:prstGeom>
        </p:spPr>
        <p:txBody>
          <a:bodyPr vert="horz" lIns="91440" tIns="45720" rIns="91440" bIns="45720" rtlCol="0" anchor="b">
            <a:normAutofit fontScale="92500"/>
          </a:bodyPr>
          <a:lstStyle/>
          <a:p>
            <a:pPr algn="ctr">
              <a:spcBef>
                <a:spcPct val="0"/>
              </a:spcBef>
              <a:spcAft>
                <a:spcPts val="600"/>
              </a:spcAft>
            </a:pPr>
            <a:r>
              <a:rPr lang="en-US" sz="4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Patrick Joyce </a:t>
            </a:r>
            <a:r>
              <a:rPr lang="en-US" sz="4800" i="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Oxford Reader on Class</a:t>
            </a:r>
          </a:p>
        </p:txBody>
      </p:sp>
      <p:sp>
        <p:nvSpPr>
          <p:cNvPr id="14" name="Rounded Rectangle 7">
            <a:extLst>
              <a:ext uri="{FF2B5EF4-FFF2-40B4-BE49-F238E27FC236}">
                <a16:creationId xmlns:a16="http://schemas.microsoft.com/office/drawing/2014/main" id="{CF97056A-86EA-450D-95A6-F0B149D5C9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9350" y="620720"/>
            <a:ext cx="5506065" cy="5597200"/>
          </a:xfrm>
          <a:prstGeom prst="roundRect">
            <a:avLst>
              <a:gd name="adj" fmla="val 2601"/>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9A6787-597A-714E-9A37-1BC8F84D9BCE}"/>
              </a:ext>
            </a:extLst>
          </p:cNvPr>
          <p:cNvPicPr>
            <a:picLocks noChangeAspect="1"/>
          </p:cNvPicPr>
          <p:nvPr/>
        </p:nvPicPr>
        <p:blipFill rotWithShape="1">
          <a:blip r:embed="rId3"/>
          <a:srcRect l="16724" t="10188" r="13068" b="19504"/>
          <a:stretch/>
        </p:blipFill>
        <p:spPr>
          <a:xfrm rot="5400000">
            <a:off x="6222197" y="1182255"/>
            <a:ext cx="3146896" cy="2363534"/>
          </a:xfrm>
          <a:prstGeom prst="rect">
            <a:avLst/>
          </a:prstGeom>
        </p:spPr>
      </p:pic>
      <p:sp>
        <p:nvSpPr>
          <p:cNvPr id="16" name="Rectangle 15">
            <a:extLst>
              <a:ext uri="{FF2B5EF4-FFF2-40B4-BE49-F238E27FC236}">
                <a16:creationId xmlns:a16="http://schemas.microsoft.com/office/drawing/2014/main" id="{DD78FF18-E04B-4EBD-9EC0-874AF6B69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1554" y="790575"/>
            <a:ext cx="2211006" cy="1800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320196-6D40-47AC-9BC0-7D3375E430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6678" y="4087968"/>
            <a:ext cx="2773672" cy="19476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6DCC94-1E43-3F49-AB64-413E17B30826}"/>
              </a:ext>
            </a:extLst>
          </p:cNvPr>
          <p:cNvSpPr/>
          <p:nvPr/>
        </p:nvSpPr>
        <p:spPr>
          <a:xfrm>
            <a:off x="880582" y="4457950"/>
            <a:ext cx="5360630" cy="1577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ll, Buy or Rent Class (Oxford Readers) 9780192892522 ...">
            <a:extLst>
              <a:ext uri="{FF2B5EF4-FFF2-40B4-BE49-F238E27FC236}">
                <a16:creationId xmlns:a16="http://schemas.microsoft.com/office/drawing/2014/main" id="{1EE739C9-7418-B24F-896E-6F67877DD645}"/>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9380053" y="2741191"/>
            <a:ext cx="2135273" cy="3294422"/>
          </a:xfrm>
          <a:prstGeom prst="rect">
            <a:avLst/>
          </a:prstGeom>
        </p:spPr>
      </p:pic>
      <p:sp>
        <p:nvSpPr>
          <p:cNvPr id="9" name="Frame 8">
            <a:extLst>
              <a:ext uri="{FF2B5EF4-FFF2-40B4-BE49-F238E27FC236}">
                <a16:creationId xmlns:a16="http://schemas.microsoft.com/office/drawing/2014/main" id="{851C774E-3BB4-8D48-8670-4596E29C3C30}"/>
              </a:ext>
            </a:extLst>
          </p:cNvPr>
          <p:cNvSpPr/>
          <p:nvPr/>
        </p:nvSpPr>
        <p:spPr>
          <a:xfrm rot="5400000">
            <a:off x="1527472" y="-255790"/>
            <a:ext cx="3642851" cy="5784628"/>
          </a:xfrm>
          <a:prstGeom prst="frame">
            <a:avLst/>
          </a:prstGeom>
          <a:solidFill>
            <a:schemeClr val="accent3">
              <a:alpha val="37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D19F4B4C-EBCC-9C43-A6DB-0AE5A6EB7491}"/>
              </a:ext>
            </a:extLst>
          </p:cNvPr>
          <p:cNvSpPr txBox="1"/>
          <p:nvPr/>
        </p:nvSpPr>
        <p:spPr>
          <a:xfrm>
            <a:off x="9460922" y="927668"/>
            <a:ext cx="2004075" cy="1631216"/>
          </a:xfrm>
          <a:prstGeom prst="rect">
            <a:avLst/>
          </a:prstGeom>
          <a:solidFill>
            <a:schemeClr val="accent3"/>
          </a:solidFill>
          <a:ln>
            <a:solidFill>
              <a:schemeClr val="bg1"/>
            </a:solidFill>
          </a:ln>
        </p:spPr>
        <p:txBody>
          <a:bodyPr wrap="none" rtlCol="0">
            <a:spAutoFit/>
          </a:bodyPr>
          <a:lstStyle/>
          <a:p>
            <a:pPr algn="ctr"/>
            <a:r>
              <a:rPr lang="en-US" sz="2000" spc="600" dirty="0"/>
              <a:t>     </a:t>
            </a:r>
            <a:r>
              <a:rPr lang="en-US" sz="2000" b="1" spc="600" dirty="0">
                <a:solidFill>
                  <a:schemeClr val="accent6"/>
                </a:solidFill>
                <a:effectLst>
                  <a:glow rad="127000">
                    <a:schemeClr val="tx1">
                      <a:alpha val="68000"/>
                    </a:schemeClr>
                  </a:glow>
                </a:effectLst>
              </a:rPr>
              <a:t>Do</a:t>
            </a:r>
          </a:p>
          <a:p>
            <a:pPr algn="ctr"/>
            <a:r>
              <a:rPr lang="en-US" sz="2000" b="1" spc="600" dirty="0">
                <a:solidFill>
                  <a:schemeClr val="accent6"/>
                </a:solidFill>
                <a:effectLst>
                  <a:glow rad="127000">
                    <a:schemeClr val="tx1">
                      <a:alpha val="68000"/>
                    </a:schemeClr>
                  </a:glow>
                </a:effectLst>
              </a:rPr>
              <a:t>you see</a:t>
            </a:r>
          </a:p>
          <a:p>
            <a:pPr algn="ctr"/>
            <a:r>
              <a:rPr lang="en-US" sz="2000" b="1" spc="600" dirty="0">
                <a:solidFill>
                  <a:schemeClr val="accent6"/>
                </a:solidFill>
                <a:effectLst>
                  <a:glow rad="127000">
                    <a:schemeClr val="tx1">
                      <a:alpha val="68000"/>
                    </a:schemeClr>
                  </a:glow>
                </a:effectLst>
              </a:rPr>
              <a:t> class in </a:t>
            </a:r>
          </a:p>
          <a:p>
            <a:pPr algn="ctr"/>
            <a:r>
              <a:rPr lang="en-US" sz="2000" b="1" spc="600" dirty="0">
                <a:solidFill>
                  <a:schemeClr val="accent6"/>
                </a:solidFill>
                <a:effectLst>
                  <a:glow rad="127000">
                    <a:schemeClr val="tx1">
                      <a:alpha val="68000"/>
                    </a:schemeClr>
                  </a:glow>
                </a:effectLst>
              </a:rPr>
              <a:t>This</a:t>
            </a:r>
          </a:p>
          <a:p>
            <a:pPr algn="ctr"/>
            <a:r>
              <a:rPr lang="en-US" sz="2000" b="1" spc="600" dirty="0">
                <a:solidFill>
                  <a:schemeClr val="accent6"/>
                </a:solidFill>
                <a:effectLst>
                  <a:glow rad="127000">
                    <a:schemeClr val="tx1">
                      <a:alpha val="68000"/>
                    </a:schemeClr>
                  </a:glow>
                </a:effectLst>
              </a:rPr>
              <a:t> photo? </a:t>
            </a:r>
          </a:p>
        </p:txBody>
      </p:sp>
      <p:sp>
        <p:nvSpPr>
          <p:cNvPr id="19" name="TextBox 18">
            <a:extLst>
              <a:ext uri="{FF2B5EF4-FFF2-40B4-BE49-F238E27FC236}">
                <a16:creationId xmlns:a16="http://schemas.microsoft.com/office/drawing/2014/main" id="{EA2E0DFC-8F1B-9540-97FC-6FC047F05724}"/>
              </a:ext>
            </a:extLst>
          </p:cNvPr>
          <p:cNvSpPr txBox="1"/>
          <p:nvPr/>
        </p:nvSpPr>
        <p:spPr>
          <a:xfrm>
            <a:off x="6363919" y="4059133"/>
            <a:ext cx="2795072" cy="2031325"/>
          </a:xfrm>
          <a:prstGeom prst="rect">
            <a:avLst/>
          </a:prstGeom>
          <a:noFill/>
        </p:spPr>
        <p:txBody>
          <a:bodyPr wrap="square" rtlCol="0">
            <a:spAutoFit/>
          </a:bodyPr>
          <a:lstStyle/>
          <a:p>
            <a:r>
              <a:rPr lang="en-US" spc="300" dirty="0"/>
              <a:t>Do you see class in yourself?</a:t>
            </a:r>
          </a:p>
          <a:p>
            <a:endParaRPr lang="en-US" dirty="0"/>
          </a:p>
          <a:p>
            <a:endParaRPr lang="en-US" dirty="0"/>
          </a:p>
          <a:p>
            <a:pPr algn="r"/>
            <a:r>
              <a:rPr lang="en-US" dirty="0"/>
              <a:t>Is “class” a meaningful</a:t>
            </a:r>
          </a:p>
          <a:p>
            <a:pPr algn="r"/>
            <a:r>
              <a:rPr lang="en-US" dirty="0"/>
              <a:t>Analytic for the study of history?</a:t>
            </a:r>
          </a:p>
        </p:txBody>
      </p:sp>
      <p:sp>
        <p:nvSpPr>
          <p:cNvPr id="20" name="Left Arrow 19">
            <a:extLst>
              <a:ext uri="{FF2B5EF4-FFF2-40B4-BE49-F238E27FC236}">
                <a16:creationId xmlns:a16="http://schemas.microsoft.com/office/drawing/2014/main" id="{1ED7D1EC-8B37-3746-A5BE-C76CCCEB0DF6}"/>
              </a:ext>
            </a:extLst>
          </p:cNvPr>
          <p:cNvSpPr/>
          <p:nvPr/>
        </p:nvSpPr>
        <p:spPr>
          <a:xfrm>
            <a:off x="9616073" y="927668"/>
            <a:ext cx="740340" cy="324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57E0A1-DAD5-3740-8E17-5259BD7F53EE}"/>
              </a:ext>
            </a:extLst>
          </p:cNvPr>
          <p:cNvPicPr>
            <a:picLocks noChangeAspect="1"/>
          </p:cNvPicPr>
          <p:nvPr/>
        </p:nvPicPr>
        <p:blipFill>
          <a:blip r:embed="rId6"/>
          <a:stretch>
            <a:fillRect/>
          </a:stretch>
        </p:blipFill>
        <p:spPr>
          <a:xfrm>
            <a:off x="1788025" y="4608718"/>
            <a:ext cx="3545743" cy="1276125"/>
          </a:xfrm>
          <a:prstGeom prst="rect">
            <a:avLst/>
          </a:prstGeom>
        </p:spPr>
      </p:pic>
    </p:spTree>
    <p:extLst>
      <p:ext uri="{BB962C8B-B14F-4D97-AF65-F5344CB8AC3E}">
        <p14:creationId xmlns:p14="http://schemas.microsoft.com/office/powerpoint/2010/main" val="110631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6264154-420B-2C43-83FE-BF0E54B100D3}"/>
              </a:ext>
            </a:extLst>
          </p:cNvPr>
          <p:cNvSpPr/>
          <p:nvPr/>
        </p:nvSpPr>
        <p:spPr>
          <a:xfrm>
            <a:off x="1" y="0"/>
            <a:ext cx="2609972" cy="3142685"/>
          </a:xfrm>
          <a:prstGeom prst="rect">
            <a:avLst/>
          </a:prstGeom>
          <a:solidFill>
            <a:schemeClr val="accent6"/>
          </a:solidFill>
          <a:ln>
            <a:noFill/>
          </a:ln>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90DBD8BC-01BE-0741-946F-7F4D8523D1E1}"/>
              </a:ext>
            </a:extLst>
          </p:cNvPr>
          <p:cNvGrpSpPr>
            <a:grpSpLocks noChangeAspect="1"/>
          </p:cNvGrpSpPr>
          <p:nvPr/>
        </p:nvGrpSpPr>
        <p:grpSpPr>
          <a:xfrm>
            <a:off x="2609973" y="0"/>
            <a:ext cx="6972054" cy="4122549"/>
            <a:chOff x="1782729" y="19373"/>
            <a:chExt cx="8542712" cy="5051273"/>
          </a:xfrm>
        </p:grpSpPr>
        <p:pic>
          <p:nvPicPr>
            <p:cNvPr id="10" name="Picture 9" descr="Karl Marx - Wikipedia, la enciclopedia libre">
              <a:extLst>
                <a:ext uri="{FF2B5EF4-FFF2-40B4-BE49-F238E27FC236}">
                  <a16:creationId xmlns:a16="http://schemas.microsoft.com/office/drawing/2014/main" id="{EC78A0CC-139A-7447-84B4-626A8BA1F59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782729" y="19373"/>
              <a:ext cx="4232910" cy="5051273"/>
            </a:xfrm>
            <a:prstGeom prst="rect">
              <a:avLst/>
            </a:prstGeom>
          </p:spPr>
        </p:pic>
        <p:pic>
          <p:nvPicPr>
            <p:cNvPr id="16" name="Picture 15" descr="Friedrich Engels - Wikiquote">
              <a:extLst>
                <a:ext uri="{FF2B5EF4-FFF2-40B4-BE49-F238E27FC236}">
                  <a16:creationId xmlns:a16="http://schemas.microsoft.com/office/drawing/2014/main" id="{4DB1EB67-7A80-C245-AD60-4120AF824D4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015639" y="19373"/>
              <a:ext cx="4309802" cy="5051273"/>
            </a:xfrm>
            <a:prstGeom prst="rect">
              <a:avLst/>
            </a:prstGeom>
          </p:spPr>
        </p:pic>
      </p:grpSp>
      <p:sp>
        <p:nvSpPr>
          <p:cNvPr id="27" name="Rectangle 26">
            <a:extLst>
              <a:ext uri="{FF2B5EF4-FFF2-40B4-BE49-F238E27FC236}">
                <a16:creationId xmlns:a16="http://schemas.microsoft.com/office/drawing/2014/main" id="{A39E1DA3-A6E1-164B-892E-DE6A0FF3503E}"/>
              </a:ext>
            </a:extLst>
          </p:cNvPr>
          <p:cNvSpPr/>
          <p:nvPr/>
        </p:nvSpPr>
        <p:spPr>
          <a:xfrm>
            <a:off x="9582025" y="0"/>
            <a:ext cx="2609975" cy="3142686"/>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7917CE34-F600-E046-867D-85BD7B2A5A43}"/>
              </a:ext>
            </a:extLst>
          </p:cNvPr>
          <p:cNvSpPr/>
          <p:nvPr/>
        </p:nvSpPr>
        <p:spPr>
          <a:xfrm>
            <a:off x="-108493" y="3142686"/>
            <a:ext cx="12300493" cy="126022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B6FB4B0-480F-B342-9851-E20CD3318333}"/>
              </a:ext>
            </a:extLst>
          </p:cNvPr>
          <p:cNvSpPr txBox="1"/>
          <p:nvPr/>
        </p:nvSpPr>
        <p:spPr>
          <a:xfrm>
            <a:off x="9582025" y="280363"/>
            <a:ext cx="2609973" cy="2862322"/>
          </a:xfrm>
          <a:prstGeom prst="rect">
            <a:avLst/>
          </a:prstGeom>
          <a:solidFill>
            <a:schemeClr val="accent6"/>
          </a:solidFill>
        </p:spPr>
        <p:txBody>
          <a:bodyPr wrap="square" rtlCol="0">
            <a:spAutoFit/>
          </a:bodyPr>
          <a:lstStyle/>
          <a:p>
            <a:pPr algn="ctr"/>
            <a:r>
              <a:rPr lang="en-US" sz="1600" dirty="0"/>
              <a:t>because no one owner sells him to another…he is forced to sell himself in this way instead, being the slave of no particular person,  but of the whole property-holding class.</a:t>
            </a:r>
          </a:p>
          <a:p>
            <a:pPr algn="ctr"/>
            <a:endParaRPr lang="en-US" sz="1200" i="1" dirty="0"/>
          </a:p>
          <a:p>
            <a:pPr algn="ctr"/>
            <a:r>
              <a:rPr lang="en-US" sz="1200" i="1" dirty="0"/>
              <a:t>The Condition of the Working Class in England, 1845</a:t>
            </a:r>
          </a:p>
        </p:txBody>
      </p:sp>
      <p:sp>
        <p:nvSpPr>
          <p:cNvPr id="26" name="TextBox 25">
            <a:extLst>
              <a:ext uri="{FF2B5EF4-FFF2-40B4-BE49-F238E27FC236}">
                <a16:creationId xmlns:a16="http://schemas.microsoft.com/office/drawing/2014/main" id="{1175C906-72E0-0C4D-9D65-2A37111A5C8F}"/>
              </a:ext>
            </a:extLst>
          </p:cNvPr>
          <p:cNvSpPr txBox="1"/>
          <p:nvPr/>
        </p:nvSpPr>
        <p:spPr>
          <a:xfrm>
            <a:off x="-1" y="372697"/>
            <a:ext cx="2609973" cy="2062103"/>
          </a:xfrm>
          <a:prstGeom prst="rect">
            <a:avLst/>
          </a:prstGeom>
          <a:noFill/>
        </p:spPr>
        <p:txBody>
          <a:bodyPr wrap="square" rtlCol="0">
            <a:spAutoFit/>
          </a:bodyPr>
          <a:lstStyle/>
          <a:p>
            <a:pPr algn="ctr"/>
            <a:r>
              <a:rPr lang="en-US" sz="2000" dirty="0"/>
              <a:t>“Reason has always existed, but not always in a reasonable form.”</a:t>
            </a:r>
          </a:p>
          <a:p>
            <a:pPr algn="ctr"/>
            <a:endParaRPr lang="en-US" sz="2000" dirty="0"/>
          </a:p>
          <a:p>
            <a:pPr algn="just"/>
            <a:r>
              <a:rPr lang="en-US" sz="1400" dirty="0"/>
              <a:t>“Letters from Marx to Arnold Ruge” 1844</a:t>
            </a:r>
          </a:p>
        </p:txBody>
      </p:sp>
      <p:sp>
        <p:nvSpPr>
          <p:cNvPr id="23" name="TextBox 22">
            <a:extLst>
              <a:ext uri="{FF2B5EF4-FFF2-40B4-BE49-F238E27FC236}">
                <a16:creationId xmlns:a16="http://schemas.microsoft.com/office/drawing/2014/main" id="{AFB1DD6A-690C-6F4E-9C54-33C5500F0DBF}"/>
              </a:ext>
            </a:extLst>
          </p:cNvPr>
          <p:cNvSpPr txBox="1"/>
          <p:nvPr/>
        </p:nvSpPr>
        <p:spPr>
          <a:xfrm>
            <a:off x="9843752" y="3432875"/>
            <a:ext cx="2609973" cy="646331"/>
          </a:xfrm>
          <a:prstGeom prst="rect">
            <a:avLst/>
          </a:prstGeom>
          <a:noFill/>
        </p:spPr>
        <p:txBody>
          <a:bodyPr wrap="square" rtlCol="0">
            <a:spAutoFit/>
          </a:bodyPr>
          <a:lstStyle/>
          <a:p>
            <a:r>
              <a:rPr lang="en-US" sz="3600" dirty="0"/>
              <a:t>On Class</a:t>
            </a:r>
          </a:p>
        </p:txBody>
      </p:sp>
      <p:sp>
        <p:nvSpPr>
          <p:cNvPr id="20" name="TextBox 19">
            <a:extLst>
              <a:ext uri="{FF2B5EF4-FFF2-40B4-BE49-F238E27FC236}">
                <a16:creationId xmlns:a16="http://schemas.microsoft.com/office/drawing/2014/main" id="{AF76F148-17D0-5E4C-9CF5-31B77E483DCF}"/>
              </a:ext>
            </a:extLst>
          </p:cNvPr>
          <p:cNvSpPr txBox="1"/>
          <p:nvPr/>
        </p:nvSpPr>
        <p:spPr>
          <a:xfrm>
            <a:off x="3262659" y="3429000"/>
            <a:ext cx="2149278" cy="830997"/>
          </a:xfrm>
          <a:prstGeom prst="rect">
            <a:avLst/>
          </a:prstGeom>
          <a:noFill/>
        </p:spPr>
        <p:txBody>
          <a:bodyPr wrap="square" rtlCol="0">
            <a:spAutoFit/>
          </a:bodyPr>
          <a:lstStyle/>
          <a:p>
            <a:r>
              <a:rPr lang="en-US" sz="3200" dirty="0"/>
              <a:t>Karl Marx </a:t>
            </a:r>
          </a:p>
          <a:p>
            <a:pPr algn="ctr"/>
            <a:r>
              <a:rPr lang="en-US" sz="1600" dirty="0"/>
              <a:t>1818-1883</a:t>
            </a:r>
            <a:endParaRPr lang="en-US" sz="1400" dirty="0"/>
          </a:p>
        </p:txBody>
      </p:sp>
      <p:sp>
        <p:nvSpPr>
          <p:cNvPr id="21" name="TextBox 20">
            <a:extLst>
              <a:ext uri="{FF2B5EF4-FFF2-40B4-BE49-F238E27FC236}">
                <a16:creationId xmlns:a16="http://schemas.microsoft.com/office/drawing/2014/main" id="{916F45A5-2445-234E-AB40-0463E84097F3}"/>
              </a:ext>
            </a:extLst>
          </p:cNvPr>
          <p:cNvSpPr txBox="1"/>
          <p:nvPr/>
        </p:nvSpPr>
        <p:spPr>
          <a:xfrm>
            <a:off x="6588074" y="3398221"/>
            <a:ext cx="2993951" cy="954107"/>
          </a:xfrm>
          <a:prstGeom prst="rect">
            <a:avLst/>
          </a:prstGeom>
          <a:noFill/>
        </p:spPr>
        <p:txBody>
          <a:bodyPr wrap="square" rtlCol="0">
            <a:spAutoFit/>
          </a:bodyPr>
          <a:lstStyle/>
          <a:p>
            <a:r>
              <a:rPr lang="en-US" sz="2800" dirty="0"/>
              <a:t>Friedrich Engels</a:t>
            </a:r>
          </a:p>
          <a:p>
            <a:pPr algn="ctr"/>
            <a:r>
              <a:rPr lang="en-US" dirty="0"/>
              <a:t>1820-1895</a:t>
            </a:r>
            <a:r>
              <a:rPr lang="en-US" sz="2800" dirty="0"/>
              <a:t> </a:t>
            </a:r>
          </a:p>
        </p:txBody>
      </p:sp>
      <p:sp>
        <p:nvSpPr>
          <p:cNvPr id="2" name="TextBox 1">
            <a:extLst>
              <a:ext uri="{FF2B5EF4-FFF2-40B4-BE49-F238E27FC236}">
                <a16:creationId xmlns:a16="http://schemas.microsoft.com/office/drawing/2014/main" id="{7787A5BE-84EA-184D-AE4E-1AB0B9BA2F82}"/>
              </a:ext>
            </a:extLst>
          </p:cNvPr>
          <p:cNvSpPr txBox="1"/>
          <p:nvPr/>
        </p:nvSpPr>
        <p:spPr>
          <a:xfrm>
            <a:off x="1082352" y="4689225"/>
            <a:ext cx="11122089" cy="2308324"/>
          </a:xfrm>
          <a:prstGeom prst="rect">
            <a:avLst/>
          </a:prstGeom>
          <a:noFill/>
        </p:spPr>
        <p:txBody>
          <a:bodyPr wrap="square" rtlCol="0">
            <a:spAutoFit/>
          </a:bodyPr>
          <a:lstStyle/>
          <a:p>
            <a:r>
              <a:rPr lang="en-US" sz="2400" dirty="0"/>
              <a:t>For Marx &amp; Engels:</a:t>
            </a:r>
          </a:p>
          <a:p>
            <a:pPr marL="342900" indent="-342900">
              <a:buFont typeface="+mj-lt"/>
              <a:buAutoNum type="arabicPeriod"/>
            </a:pPr>
            <a:r>
              <a:rPr lang="en-US" sz="2400" dirty="0"/>
              <a:t>What is the historical depth of class?</a:t>
            </a:r>
          </a:p>
          <a:p>
            <a:pPr marL="342900" indent="-342900">
              <a:buFont typeface="+mj-lt"/>
              <a:buAutoNum type="arabicPeriod"/>
            </a:pPr>
            <a:r>
              <a:rPr lang="en-US" sz="2400" dirty="0"/>
              <a:t>Are “middle class” and “bourgeoisie” interchangeably used?</a:t>
            </a:r>
          </a:p>
          <a:p>
            <a:pPr marL="342900" indent="-342900">
              <a:buFont typeface="+mj-lt"/>
              <a:buAutoNum type="arabicPeriod"/>
            </a:pPr>
            <a:r>
              <a:rPr lang="en-US" sz="2400" dirty="0"/>
              <a:t>How do material and ideological transformation relate?</a:t>
            </a:r>
          </a:p>
          <a:p>
            <a:pPr marL="342900" indent="-342900">
              <a:buFont typeface="+mj-lt"/>
              <a:buAutoNum type="arabicPeriod"/>
            </a:pPr>
            <a:r>
              <a:rPr lang="en-US" sz="2400" dirty="0"/>
              <a:t>Does Marx use multiple definitions of class?</a:t>
            </a:r>
          </a:p>
          <a:p>
            <a:pPr marL="342900" indent="-342900">
              <a:buFont typeface="+mj-lt"/>
              <a:buAutoNum type="arabicPeriod"/>
            </a:pPr>
            <a:endParaRPr lang="en-US" sz="2400" dirty="0"/>
          </a:p>
        </p:txBody>
      </p:sp>
    </p:spTree>
    <p:extLst>
      <p:ext uri="{BB962C8B-B14F-4D97-AF65-F5344CB8AC3E}">
        <p14:creationId xmlns:p14="http://schemas.microsoft.com/office/powerpoint/2010/main" val="253681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B734F0A-7138-414D-9304-3FEF0C8A7E98}"/>
              </a:ext>
            </a:extLst>
          </p:cNvPr>
          <p:cNvSpPr txBox="1"/>
          <p:nvPr/>
        </p:nvSpPr>
        <p:spPr>
          <a:xfrm>
            <a:off x="8407735" y="5198251"/>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s.wikipedia.org/wiki/Max_Weber">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10" name="Snip Diagonal Corner Rectangle 9">
            <a:extLst>
              <a:ext uri="{FF2B5EF4-FFF2-40B4-BE49-F238E27FC236}">
                <a16:creationId xmlns:a16="http://schemas.microsoft.com/office/drawing/2014/main" id="{1BB4B9D7-876D-B84B-9E16-1659BFBBBA85}"/>
              </a:ext>
            </a:extLst>
          </p:cNvPr>
          <p:cNvSpPr/>
          <p:nvPr/>
        </p:nvSpPr>
        <p:spPr>
          <a:xfrm>
            <a:off x="0" y="0"/>
            <a:ext cx="12192000" cy="6858000"/>
          </a:xfrm>
          <a:prstGeom prst="snip2DiagRect">
            <a:avLst/>
          </a:prstGeom>
          <a:solidFill>
            <a:schemeClr val="accent2">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a:extLst>
              <a:ext uri="{FF2B5EF4-FFF2-40B4-BE49-F238E27FC236}">
                <a16:creationId xmlns:a16="http://schemas.microsoft.com/office/drawing/2014/main" id="{894FA306-F81C-8044-8ACF-ACF984E9ED3D}"/>
              </a:ext>
            </a:extLst>
          </p:cNvPr>
          <p:cNvSpPr/>
          <p:nvPr/>
        </p:nvSpPr>
        <p:spPr>
          <a:xfrm>
            <a:off x="1272821" y="620719"/>
            <a:ext cx="5314423" cy="5272133"/>
          </a:xfrm>
          <a:prstGeom prst="can">
            <a:avLst/>
          </a:prstGeom>
          <a:solidFill>
            <a:schemeClr val="accent6">
              <a:alpha val="5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7">
            <a:extLst>
              <a:ext uri="{FF2B5EF4-FFF2-40B4-BE49-F238E27FC236}">
                <a16:creationId xmlns:a16="http://schemas.microsoft.com/office/drawing/2014/main" id="{141A6CCD-9C78-4184-82BF-0E333D5497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0839" y="620720"/>
            <a:ext cx="4001315" cy="527213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4D89072-AB3C-1041-A5C3-1F28DE74776D}"/>
              </a:ext>
            </a:extLst>
          </p:cNvPr>
          <p:cNvSpPr txBox="1"/>
          <p:nvPr/>
        </p:nvSpPr>
        <p:spPr>
          <a:xfrm>
            <a:off x="2587487" y="367237"/>
            <a:ext cx="2827797" cy="1905000"/>
          </a:xfrm>
          <a:prstGeom prst="rect">
            <a:avLst/>
          </a:prstGeom>
        </p:spPr>
        <p:txBody>
          <a:bodyPr vert="horz" lIns="91440" tIns="45720" rIns="91440" bIns="45720" rtlCol="0" anchor="ctr">
            <a:normAutofit/>
          </a:bodyPr>
          <a:lstStyle/>
          <a:p>
            <a:pPr algn="ctr">
              <a:spcBef>
                <a:spcPct val="0"/>
              </a:spcBef>
              <a:spcAft>
                <a:spcPts val="600"/>
              </a:spcAft>
            </a:pPr>
            <a:r>
              <a:rPr lang="en-US" sz="36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Max Weber</a:t>
            </a:r>
            <a:endParaRPr lang="en-US" sz="32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a:p>
            <a:pPr algn="ctr">
              <a:spcBef>
                <a:spcPct val="0"/>
              </a:spcBef>
              <a:spcAft>
                <a:spcPts val="600"/>
              </a:spcAft>
            </a:pPr>
            <a:r>
              <a:rPr lang="en-US"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1864 - 1920</a:t>
            </a:r>
          </a:p>
        </p:txBody>
      </p:sp>
      <p:sp>
        <p:nvSpPr>
          <p:cNvPr id="4" name="TextBox 3">
            <a:extLst>
              <a:ext uri="{FF2B5EF4-FFF2-40B4-BE49-F238E27FC236}">
                <a16:creationId xmlns:a16="http://schemas.microsoft.com/office/drawing/2014/main" id="{79E28824-FABC-B14C-BD52-A8381629247C}"/>
              </a:ext>
            </a:extLst>
          </p:cNvPr>
          <p:cNvSpPr txBox="1"/>
          <p:nvPr/>
        </p:nvSpPr>
        <p:spPr>
          <a:xfrm>
            <a:off x="1993620" y="2323788"/>
            <a:ext cx="3872824" cy="3216276"/>
          </a:xfrm>
          <a:prstGeom prst="rect">
            <a:avLst/>
          </a:prstGeom>
        </p:spPr>
        <p:txBody>
          <a:bodyPr vert="horz" lIns="91440" tIns="45720" rIns="91440" bIns="45720" rtlCol="0" anchor="ctr">
            <a:normAutofit fontScale="92500" lnSpcReduction="20000"/>
          </a:bodyPr>
          <a:lstStyle/>
          <a:p>
            <a:pPr>
              <a:spcBef>
                <a:spcPct val="20000"/>
              </a:spcBef>
              <a:spcAft>
                <a:spcPts val="600"/>
              </a:spcAft>
              <a:buClr>
                <a:schemeClr val="tx1"/>
              </a:buClr>
              <a:buSzPct val="100000"/>
            </a:pP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For Weber:</a:t>
            </a:r>
          </a:p>
          <a:p>
            <a:pPr marL="342900" indent="-342900">
              <a:spcBef>
                <a:spcPct val="20000"/>
              </a:spcBef>
              <a:spcAft>
                <a:spcPts val="600"/>
              </a:spcAft>
              <a:buClr>
                <a:schemeClr val="tx1"/>
              </a:buClr>
              <a:buSzPct val="100000"/>
              <a:buFont typeface="+mj-lt"/>
              <a:buAutoNum type="arabicPeriod"/>
            </a:pP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Is class of less importance? I</a:t>
            </a:r>
          </a:p>
          <a:p>
            <a:pPr marL="342900" indent="-342900">
              <a:spcBef>
                <a:spcPct val="20000"/>
              </a:spcBef>
              <a:spcAft>
                <a:spcPts val="600"/>
              </a:spcAft>
              <a:buClr>
                <a:schemeClr val="tx1"/>
              </a:buClr>
              <a:buSzPct val="100000"/>
              <a:buFont typeface="+mj-lt"/>
              <a:buAutoNum type="arabicPeriod"/>
            </a:pP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When Weber talks about dancers being paired by tax bracket, rather than status, what distinction is he making?</a:t>
            </a:r>
          </a:p>
          <a:p>
            <a:pPr marL="342900" indent="-342900">
              <a:spcBef>
                <a:spcPct val="20000"/>
              </a:spcBef>
              <a:spcAft>
                <a:spcPts val="600"/>
              </a:spcAft>
              <a:buClr>
                <a:schemeClr val="tx1"/>
              </a:buClr>
              <a:buSzPct val="100000"/>
              <a:buFont typeface="+mj-lt"/>
              <a:buAutoNum type="arabicPeriod"/>
            </a:pP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Is class struggle Increasing?</a:t>
            </a:r>
          </a:p>
        </p:txBody>
      </p:sp>
      <p:pic>
        <p:nvPicPr>
          <p:cNvPr id="8" name="Picture 7" descr="Max Weber - Wikipedia, la enciclopedia libre">
            <a:extLst>
              <a:ext uri="{FF2B5EF4-FFF2-40B4-BE49-F238E27FC236}">
                <a16:creationId xmlns:a16="http://schemas.microsoft.com/office/drawing/2014/main" id="{CC699F02-4275-1E42-9593-FD59C05190A6}"/>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l="2976" r="4" b="4"/>
          <a:stretch/>
        </p:blipFill>
        <p:spPr>
          <a:xfrm>
            <a:off x="8054715" y="1115267"/>
            <a:ext cx="3033562" cy="4283039"/>
          </a:xfrm>
          <a:prstGeom prst="rect">
            <a:avLst/>
          </a:prstGeom>
        </p:spPr>
      </p:pic>
    </p:spTree>
    <p:extLst>
      <p:ext uri="{BB962C8B-B14F-4D97-AF65-F5344CB8AC3E}">
        <p14:creationId xmlns:p14="http://schemas.microsoft.com/office/powerpoint/2010/main" val="427273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19BF424-BFE7-9C42-B0BB-5F1A2CA32534}"/>
              </a:ext>
            </a:extLst>
          </p:cNvPr>
          <p:cNvSpPr/>
          <p:nvPr/>
        </p:nvSpPr>
        <p:spPr>
          <a:xfrm>
            <a:off x="460100" y="1455576"/>
            <a:ext cx="2836042" cy="2248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21413E-551C-5441-8A91-C6A611CAEF50}"/>
              </a:ext>
            </a:extLst>
          </p:cNvPr>
          <p:cNvSpPr/>
          <p:nvPr/>
        </p:nvSpPr>
        <p:spPr>
          <a:xfrm>
            <a:off x="727788" y="424542"/>
            <a:ext cx="6102220" cy="7694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475AF3-15A7-7148-BCAA-22D5B66D6FCA}"/>
              </a:ext>
            </a:extLst>
          </p:cNvPr>
          <p:cNvSpPr/>
          <p:nvPr/>
        </p:nvSpPr>
        <p:spPr>
          <a:xfrm>
            <a:off x="3531663" y="1819470"/>
            <a:ext cx="3564295" cy="4590662"/>
          </a:xfrm>
          <a:prstGeom prst="rect">
            <a:avLst/>
          </a:prstGeom>
          <a:gradFill>
            <a:gsLst>
              <a:gs pos="0">
                <a:schemeClr val="accent2"/>
              </a:gs>
              <a:gs pos="80000">
                <a:schemeClr val="accent5">
                  <a:lumMod val="31000"/>
                </a:schemeClr>
              </a:gs>
              <a:gs pos="100000">
                <a:srgbClr val="C00000">
                  <a:lumMod val="29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ECBBC5-16D2-0D43-AB3A-8DB81F4DAE1C}"/>
              </a:ext>
            </a:extLst>
          </p:cNvPr>
          <p:cNvSpPr txBox="1"/>
          <p:nvPr/>
        </p:nvSpPr>
        <p:spPr>
          <a:xfrm>
            <a:off x="1243871" y="424542"/>
            <a:ext cx="5107488" cy="769441"/>
          </a:xfrm>
          <a:prstGeom prst="rect">
            <a:avLst/>
          </a:prstGeom>
          <a:noFill/>
        </p:spPr>
        <p:txBody>
          <a:bodyPr wrap="none" rtlCol="0">
            <a:spAutoFit/>
          </a:bodyPr>
          <a:lstStyle/>
          <a:p>
            <a:r>
              <a:rPr lang="en-US" sz="4400" dirty="0">
                <a:solidFill>
                  <a:sysClr val="windowText" lastClr="000000"/>
                </a:solidFill>
              </a:rPr>
              <a:t>Ferdinand Tonnies</a:t>
            </a:r>
          </a:p>
        </p:txBody>
      </p:sp>
      <p:pic>
        <p:nvPicPr>
          <p:cNvPr id="5" name="Picture 4" descr="Autors-Tönnies">
            <a:extLst>
              <a:ext uri="{FF2B5EF4-FFF2-40B4-BE49-F238E27FC236}">
                <a16:creationId xmlns:a16="http://schemas.microsoft.com/office/drawing/2014/main" id="{6F57A46D-62B5-FE45-8FAF-07AABE97D67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331479" y="345230"/>
            <a:ext cx="4400421" cy="6092891"/>
          </a:xfrm>
          <a:prstGeom prst="rect">
            <a:avLst/>
          </a:prstGeom>
        </p:spPr>
      </p:pic>
      <p:sp>
        <p:nvSpPr>
          <p:cNvPr id="13" name="Rectangle 12">
            <a:extLst>
              <a:ext uri="{FF2B5EF4-FFF2-40B4-BE49-F238E27FC236}">
                <a16:creationId xmlns:a16="http://schemas.microsoft.com/office/drawing/2014/main" id="{299B656A-75DE-E142-9EBB-5F3F63EC9F5E}"/>
              </a:ext>
            </a:extLst>
          </p:cNvPr>
          <p:cNvSpPr/>
          <p:nvPr/>
        </p:nvSpPr>
        <p:spPr>
          <a:xfrm>
            <a:off x="3797615" y="1735494"/>
            <a:ext cx="3032393" cy="1007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Economy</a:t>
            </a:r>
          </a:p>
        </p:txBody>
      </p:sp>
      <p:cxnSp>
        <p:nvCxnSpPr>
          <p:cNvPr id="15" name="Straight Connector 14">
            <a:extLst>
              <a:ext uri="{FF2B5EF4-FFF2-40B4-BE49-F238E27FC236}">
                <a16:creationId xmlns:a16="http://schemas.microsoft.com/office/drawing/2014/main" id="{D13727C9-C3C0-894C-909E-B55C30505860}"/>
              </a:ext>
            </a:extLst>
          </p:cNvPr>
          <p:cNvCxnSpPr/>
          <p:nvPr/>
        </p:nvCxnSpPr>
        <p:spPr>
          <a:xfrm flipH="1">
            <a:off x="4198776" y="2743200"/>
            <a:ext cx="317240" cy="6858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9DA56CC-F95B-094C-84C9-6E59F157B0E8}"/>
              </a:ext>
            </a:extLst>
          </p:cNvPr>
          <p:cNvCxnSpPr>
            <a:cxnSpLocks/>
          </p:cNvCxnSpPr>
          <p:nvPr/>
        </p:nvCxnSpPr>
        <p:spPr>
          <a:xfrm>
            <a:off x="5831632" y="2743200"/>
            <a:ext cx="519727" cy="1922106"/>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D3B71DF-F785-6E4E-B027-F748CD6B0C9A}"/>
              </a:ext>
            </a:extLst>
          </p:cNvPr>
          <p:cNvSpPr/>
          <p:nvPr/>
        </p:nvSpPr>
        <p:spPr>
          <a:xfrm>
            <a:off x="3797615" y="3429000"/>
            <a:ext cx="1743754" cy="8960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Estate</a:t>
            </a:r>
          </a:p>
        </p:txBody>
      </p:sp>
      <p:sp>
        <p:nvSpPr>
          <p:cNvPr id="19" name="Rectangle 18">
            <a:extLst>
              <a:ext uri="{FF2B5EF4-FFF2-40B4-BE49-F238E27FC236}">
                <a16:creationId xmlns:a16="http://schemas.microsoft.com/office/drawing/2014/main" id="{5352D477-3B39-9F43-BF99-BA776FE5CCCF}"/>
              </a:ext>
            </a:extLst>
          </p:cNvPr>
          <p:cNvSpPr/>
          <p:nvPr/>
        </p:nvSpPr>
        <p:spPr>
          <a:xfrm>
            <a:off x="4516016" y="4627649"/>
            <a:ext cx="2187493" cy="89607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Class</a:t>
            </a:r>
          </a:p>
        </p:txBody>
      </p:sp>
      <p:sp>
        <p:nvSpPr>
          <p:cNvPr id="21" name="TextBox 20">
            <a:extLst>
              <a:ext uri="{FF2B5EF4-FFF2-40B4-BE49-F238E27FC236}">
                <a16:creationId xmlns:a16="http://schemas.microsoft.com/office/drawing/2014/main" id="{EF2C2F15-E506-F044-ADF5-C7C548A17ED5}"/>
              </a:ext>
            </a:extLst>
          </p:cNvPr>
          <p:cNvSpPr txBox="1"/>
          <p:nvPr/>
        </p:nvSpPr>
        <p:spPr>
          <a:xfrm>
            <a:off x="697359" y="1870015"/>
            <a:ext cx="2568354" cy="1200329"/>
          </a:xfrm>
          <a:prstGeom prst="rect">
            <a:avLst/>
          </a:prstGeom>
          <a:noFill/>
        </p:spPr>
        <p:txBody>
          <a:bodyPr wrap="square" rtlCol="0">
            <a:spAutoFit/>
          </a:bodyPr>
          <a:lstStyle/>
          <a:p>
            <a:pPr algn="ctr"/>
            <a:r>
              <a:rPr lang="en-US" sz="2400" dirty="0"/>
              <a:t>Are estates “superior” to classes ?</a:t>
            </a:r>
          </a:p>
        </p:txBody>
      </p:sp>
      <p:sp>
        <p:nvSpPr>
          <p:cNvPr id="23" name="Rectangle 22">
            <a:extLst>
              <a:ext uri="{FF2B5EF4-FFF2-40B4-BE49-F238E27FC236}">
                <a16:creationId xmlns:a16="http://schemas.microsoft.com/office/drawing/2014/main" id="{9E47A538-81F2-E746-ABFB-56F4553E068D}"/>
              </a:ext>
            </a:extLst>
          </p:cNvPr>
          <p:cNvSpPr/>
          <p:nvPr/>
        </p:nvSpPr>
        <p:spPr>
          <a:xfrm>
            <a:off x="460100" y="4114801"/>
            <a:ext cx="2805613" cy="2295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Dialectic, dualism, status, estate, honor, consciousness: What is Tönnies adding?</a:t>
            </a:r>
          </a:p>
        </p:txBody>
      </p:sp>
    </p:spTree>
    <p:extLst>
      <p:ext uri="{BB962C8B-B14F-4D97-AF65-F5344CB8AC3E}">
        <p14:creationId xmlns:p14="http://schemas.microsoft.com/office/powerpoint/2010/main" val="164617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31486E-D32D-CE44-9C72-348A823D356D}"/>
              </a:ext>
            </a:extLst>
          </p:cNvPr>
          <p:cNvSpPr/>
          <p:nvPr/>
        </p:nvSpPr>
        <p:spPr>
          <a:xfrm>
            <a:off x="0" y="1280115"/>
            <a:ext cx="5635690" cy="557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D5DE8665-9422-9A40-B5A3-B2AB52FC9E3C}"/>
              </a:ext>
            </a:extLst>
          </p:cNvPr>
          <p:cNvSpPr/>
          <p:nvPr/>
        </p:nvSpPr>
        <p:spPr>
          <a:xfrm>
            <a:off x="0" y="186612"/>
            <a:ext cx="12192000" cy="109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B0B69D-D843-164C-AE8D-67859F5103D1}"/>
              </a:ext>
            </a:extLst>
          </p:cNvPr>
          <p:cNvSpPr txBox="1"/>
          <p:nvPr/>
        </p:nvSpPr>
        <p:spPr>
          <a:xfrm>
            <a:off x="580928" y="353138"/>
            <a:ext cx="7966227" cy="769441"/>
          </a:xfrm>
          <a:prstGeom prst="rect">
            <a:avLst/>
          </a:prstGeom>
          <a:noFill/>
        </p:spPr>
        <p:txBody>
          <a:bodyPr wrap="square" rtlCol="0">
            <a:spAutoFit/>
          </a:bodyPr>
          <a:lstStyle/>
          <a:p>
            <a:r>
              <a:rPr lang="en-US" sz="4400" dirty="0"/>
              <a:t>Rosemary Crompton</a:t>
            </a:r>
          </a:p>
        </p:txBody>
      </p:sp>
      <p:pic>
        <p:nvPicPr>
          <p:cNvPr id="5" name="Picture 4" descr="Louis Althusser: &quot;What is politics? To act for freedom and equality&quot; - Frontpage - e-flux ...">
            <a:extLst>
              <a:ext uri="{FF2B5EF4-FFF2-40B4-BE49-F238E27FC236}">
                <a16:creationId xmlns:a16="http://schemas.microsoft.com/office/drawing/2014/main" id="{B77FE50C-4511-4142-8CE0-54B848E0366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446765" y="1280115"/>
            <a:ext cx="6200781" cy="5038135"/>
          </a:xfrm>
          <a:prstGeom prst="rect">
            <a:avLst/>
          </a:prstGeom>
        </p:spPr>
      </p:pic>
      <p:sp>
        <p:nvSpPr>
          <p:cNvPr id="6" name="Pentagon 5">
            <a:extLst>
              <a:ext uri="{FF2B5EF4-FFF2-40B4-BE49-F238E27FC236}">
                <a16:creationId xmlns:a16="http://schemas.microsoft.com/office/drawing/2014/main" id="{7675879D-97E1-724E-B673-ACD53A607CBC}"/>
              </a:ext>
            </a:extLst>
          </p:cNvPr>
          <p:cNvSpPr/>
          <p:nvPr/>
        </p:nvSpPr>
        <p:spPr>
          <a:xfrm>
            <a:off x="5446765" y="5434679"/>
            <a:ext cx="6200781" cy="883571"/>
          </a:xfrm>
          <a:prstGeom prst="homePlate">
            <a:avLst>
              <a:gd name="adj" fmla="val 0"/>
            </a:avLst>
          </a:prstGeom>
          <a:gradFill>
            <a:gsLst>
              <a:gs pos="0">
                <a:schemeClr val="tx2">
                  <a:lumMod val="49000"/>
                </a:schemeClr>
              </a:gs>
              <a:gs pos="80000">
                <a:schemeClr val="accent3"/>
              </a:gs>
              <a:gs pos="100000">
                <a:schemeClr val="accent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Louis Althusser</a:t>
            </a:r>
          </a:p>
        </p:txBody>
      </p:sp>
      <p:sp>
        <p:nvSpPr>
          <p:cNvPr id="11" name="Rectangle 10">
            <a:extLst>
              <a:ext uri="{FF2B5EF4-FFF2-40B4-BE49-F238E27FC236}">
                <a16:creationId xmlns:a16="http://schemas.microsoft.com/office/drawing/2014/main" id="{CC5E8BA0-D17C-3E43-A0B0-0F57AAFD524B}"/>
              </a:ext>
            </a:extLst>
          </p:cNvPr>
          <p:cNvSpPr/>
          <p:nvPr/>
        </p:nvSpPr>
        <p:spPr>
          <a:xfrm>
            <a:off x="490571" y="1685085"/>
            <a:ext cx="4550060" cy="476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54BE99-C7B0-7040-A905-853B8225E6F4}"/>
              </a:ext>
            </a:extLst>
          </p:cNvPr>
          <p:cNvSpPr txBox="1"/>
          <p:nvPr/>
        </p:nvSpPr>
        <p:spPr>
          <a:xfrm>
            <a:off x="628891" y="2222396"/>
            <a:ext cx="4273420" cy="3693319"/>
          </a:xfrm>
          <a:prstGeom prst="rect">
            <a:avLst/>
          </a:prstGeom>
          <a:noFill/>
        </p:spPr>
        <p:txBody>
          <a:bodyPr wrap="square" rtlCol="0">
            <a:spAutoFit/>
          </a:bodyPr>
          <a:lstStyle/>
          <a:p>
            <a:pPr marL="285750" indent="-285750">
              <a:buFont typeface="Arial" panose="020B0604020202020204" pitchFamily="34" charset="0"/>
              <a:buChar char="•"/>
            </a:pPr>
            <a:r>
              <a:rPr lang="en-US" sz="2600" dirty="0"/>
              <a:t>What is the relationship between Class as a category of analysis and individual agency?</a:t>
            </a:r>
          </a:p>
          <a:p>
            <a:pPr marL="285750" indent="-285750">
              <a:buFont typeface="Arial" panose="020B0604020202020204" pitchFamily="34" charset="0"/>
              <a:buChar char="•"/>
            </a:pPr>
            <a:r>
              <a:rPr lang="en-US" sz="2600" dirty="0"/>
              <a:t>How does a realist perspective modify the “persistence of dichotomies.”</a:t>
            </a:r>
          </a:p>
        </p:txBody>
      </p:sp>
    </p:spTree>
    <p:extLst>
      <p:ext uri="{BB962C8B-B14F-4D97-AF65-F5344CB8AC3E}">
        <p14:creationId xmlns:p14="http://schemas.microsoft.com/office/powerpoint/2010/main" val="388086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apezoid 16">
            <a:extLst>
              <a:ext uri="{FF2B5EF4-FFF2-40B4-BE49-F238E27FC236}">
                <a16:creationId xmlns:a16="http://schemas.microsoft.com/office/drawing/2014/main" id="{A32B0259-C7BF-A743-B517-7D6304A22737}"/>
              </a:ext>
            </a:extLst>
          </p:cNvPr>
          <p:cNvSpPr/>
          <p:nvPr/>
        </p:nvSpPr>
        <p:spPr>
          <a:xfrm flipV="1">
            <a:off x="4253949" y="0"/>
            <a:ext cx="7938052" cy="6858000"/>
          </a:xfrm>
          <a:prstGeom prst="trapezoid">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EE553FF2-3D97-CD4F-93AE-731BD055ED6D}"/>
              </a:ext>
            </a:extLst>
          </p:cNvPr>
          <p:cNvSpPr/>
          <p:nvPr/>
        </p:nvSpPr>
        <p:spPr>
          <a:xfrm>
            <a:off x="0" y="0"/>
            <a:ext cx="8511817" cy="6858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A76F51-AC75-814C-B3A6-D3932C76B22F}"/>
              </a:ext>
            </a:extLst>
          </p:cNvPr>
          <p:cNvSpPr txBox="1"/>
          <p:nvPr/>
        </p:nvSpPr>
        <p:spPr>
          <a:xfrm>
            <a:off x="1133964" y="300722"/>
            <a:ext cx="4837828" cy="707886"/>
          </a:xfrm>
          <a:prstGeom prst="rect">
            <a:avLst/>
          </a:prstGeom>
          <a:noFill/>
        </p:spPr>
        <p:txBody>
          <a:bodyPr wrap="square" rtlCol="0">
            <a:spAutoFit/>
          </a:bodyPr>
          <a:lstStyle/>
          <a:p>
            <a:pPr algn="ctr"/>
            <a:r>
              <a:rPr lang="en-US" sz="4000" dirty="0"/>
              <a:t>Newby, et al.</a:t>
            </a:r>
          </a:p>
        </p:txBody>
      </p:sp>
      <p:pic>
        <p:nvPicPr>
          <p:cNvPr id="8" name="Picture 7" descr="Reaganomics and Welfare | Poverty Policy in Baltimore">
            <a:extLst>
              <a:ext uri="{FF2B5EF4-FFF2-40B4-BE49-F238E27FC236}">
                <a16:creationId xmlns:a16="http://schemas.microsoft.com/office/drawing/2014/main" id="{336B7F17-95AB-CC4C-95E4-A5090B9CA14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516949" y="432073"/>
            <a:ext cx="5394610" cy="3600099"/>
          </a:xfrm>
          <a:prstGeom prst="rect">
            <a:avLst/>
          </a:prstGeom>
        </p:spPr>
      </p:pic>
      <p:sp>
        <p:nvSpPr>
          <p:cNvPr id="9" name="Oval Callout 8">
            <a:extLst>
              <a:ext uri="{FF2B5EF4-FFF2-40B4-BE49-F238E27FC236}">
                <a16:creationId xmlns:a16="http://schemas.microsoft.com/office/drawing/2014/main" id="{C1B68A02-E4CF-A446-89C6-2DB43552257F}"/>
              </a:ext>
            </a:extLst>
          </p:cNvPr>
          <p:cNvSpPr/>
          <p:nvPr/>
        </p:nvSpPr>
        <p:spPr>
          <a:xfrm flipH="1">
            <a:off x="8511818" y="74621"/>
            <a:ext cx="1880127" cy="1160088"/>
          </a:xfrm>
          <a:prstGeom prst="wedgeEllipseCallout">
            <a:avLst>
              <a:gd name="adj1" fmla="val -31089"/>
              <a:gd name="adj2" fmla="val 1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Voodoo.</a:t>
            </a:r>
          </a:p>
        </p:txBody>
      </p:sp>
      <p:sp>
        <p:nvSpPr>
          <p:cNvPr id="12" name="TextBox 11">
            <a:extLst>
              <a:ext uri="{FF2B5EF4-FFF2-40B4-BE49-F238E27FC236}">
                <a16:creationId xmlns:a16="http://schemas.microsoft.com/office/drawing/2014/main" id="{DA0436FB-6301-124D-8FED-E03A6236CD67}"/>
              </a:ext>
            </a:extLst>
          </p:cNvPr>
          <p:cNvSpPr txBox="1"/>
          <p:nvPr/>
        </p:nvSpPr>
        <p:spPr>
          <a:xfrm>
            <a:off x="1562882" y="1309330"/>
            <a:ext cx="4112170" cy="22381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Is class important in contemporary politics?</a:t>
            </a:r>
          </a:p>
          <a:p>
            <a:pPr marL="285750" indent="-285750">
              <a:lnSpc>
                <a:spcPct val="150000"/>
              </a:lnSpc>
              <a:buFont typeface="Arial" panose="020B0604020202020204" pitchFamily="34" charset="0"/>
              <a:buChar char="•"/>
            </a:pPr>
            <a:r>
              <a:rPr lang="en-US" sz="2400" dirty="0"/>
              <a:t>Is class a politically biased concept?</a:t>
            </a:r>
          </a:p>
        </p:txBody>
      </p:sp>
      <p:pic>
        <p:nvPicPr>
          <p:cNvPr id="14" name="Picture 13" descr="Bill Clinton’s track record on economy is back in the spotlight | The Seattle Times">
            <a:extLst>
              <a:ext uri="{FF2B5EF4-FFF2-40B4-BE49-F238E27FC236}">
                <a16:creationId xmlns:a16="http://schemas.microsoft.com/office/drawing/2014/main" id="{756127B3-8262-0C43-9238-A016292D776D}"/>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t="5561" b="22174"/>
          <a:stretch/>
        </p:blipFill>
        <p:spPr>
          <a:xfrm>
            <a:off x="6516949" y="3971768"/>
            <a:ext cx="5394610" cy="2623930"/>
          </a:xfrm>
          <a:prstGeom prst="rect">
            <a:avLst/>
          </a:prstGeom>
        </p:spPr>
      </p:pic>
      <p:sp>
        <p:nvSpPr>
          <p:cNvPr id="15" name="Oval Callout 14">
            <a:extLst>
              <a:ext uri="{FF2B5EF4-FFF2-40B4-BE49-F238E27FC236}">
                <a16:creationId xmlns:a16="http://schemas.microsoft.com/office/drawing/2014/main" id="{C9E4A163-5722-CA42-AEC7-A0AB33A62D86}"/>
              </a:ext>
            </a:extLst>
          </p:cNvPr>
          <p:cNvSpPr/>
          <p:nvPr/>
        </p:nvSpPr>
        <p:spPr>
          <a:xfrm flipH="1">
            <a:off x="6096000" y="4032172"/>
            <a:ext cx="2054086" cy="1284319"/>
          </a:xfrm>
          <a:prstGeom prst="wedgeEllipseCallout">
            <a:avLst>
              <a:gd name="adj1" fmla="val -54704"/>
              <a:gd name="adj2" fmla="val 10738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Voodoo</a:t>
            </a:r>
          </a:p>
        </p:txBody>
      </p:sp>
      <p:sp>
        <p:nvSpPr>
          <p:cNvPr id="18" name="TextBox 17">
            <a:extLst>
              <a:ext uri="{FF2B5EF4-FFF2-40B4-BE49-F238E27FC236}">
                <a16:creationId xmlns:a16="http://schemas.microsoft.com/office/drawing/2014/main" id="{0F00783C-10D9-004A-B638-0DA2FD3F2C95}"/>
              </a:ext>
            </a:extLst>
          </p:cNvPr>
          <p:cNvSpPr txBox="1"/>
          <p:nvPr/>
        </p:nvSpPr>
        <p:spPr>
          <a:xfrm>
            <a:off x="1371725" y="3763403"/>
            <a:ext cx="3834819" cy="830997"/>
          </a:xfrm>
          <a:prstGeom prst="rect">
            <a:avLst/>
          </a:prstGeom>
          <a:noFill/>
        </p:spPr>
        <p:txBody>
          <a:bodyPr wrap="square" rtlCol="0">
            <a:spAutoFit/>
          </a:bodyPr>
          <a:lstStyle/>
          <a:p>
            <a:pPr algn="ctr"/>
            <a:r>
              <a:rPr lang="en-US" sz="4800" dirty="0"/>
              <a:t>Wood</a:t>
            </a:r>
          </a:p>
        </p:txBody>
      </p:sp>
      <p:sp>
        <p:nvSpPr>
          <p:cNvPr id="19" name="TextBox 18">
            <a:extLst>
              <a:ext uri="{FF2B5EF4-FFF2-40B4-BE49-F238E27FC236}">
                <a16:creationId xmlns:a16="http://schemas.microsoft.com/office/drawing/2014/main" id="{FD5AEB7E-4314-664E-B52A-7A06AE91EF56}"/>
              </a:ext>
            </a:extLst>
          </p:cNvPr>
          <p:cNvSpPr txBox="1"/>
          <p:nvPr/>
        </p:nvSpPr>
        <p:spPr>
          <a:xfrm>
            <a:off x="1371725" y="4757110"/>
            <a:ext cx="419262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How should we read Marx?</a:t>
            </a:r>
          </a:p>
          <a:p>
            <a:endParaRPr lang="en-US" dirty="0"/>
          </a:p>
          <a:p>
            <a:pPr marL="285750" indent="-285750">
              <a:buFont typeface="Arial" panose="020B0604020202020204" pitchFamily="34" charset="0"/>
              <a:buChar char="•"/>
            </a:pPr>
            <a:r>
              <a:rPr lang="en-US" dirty="0"/>
              <a:t>Is NTS a partisan ideation of political economy?</a:t>
            </a:r>
          </a:p>
        </p:txBody>
      </p:sp>
    </p:spTree>
    <p:extLst>
      <p:ext uri="{BB962C8B-B14F-4D97-AF65-F5344CB8AC3E}">
        <p14:creationId xmlns:p14="http://schemas.microsoft.com/office/powerpoint/2010/main" val="50280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73</TotalTime>
  <Words>1088</Words>
  <Application>Microsoft Office PowerPoint</Application>
  <PresentationFormat>Widescreen</PresentationFormat>
  <Paragraphs>157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Mesh</vt:lpstr>
      <vt:lpstr>Week Two   Class as a category of historical analysis    Michael R. Welborn II Master’s student, Department of History Northern Arizona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Class as a category of historical analysis    Michael R. Welborn II Master’s student, Department of History Northern Arizona University</dc:title>
  <dc:creator>Microsoft Office User</dc:creator>
  <cp:lastModifiedBy>Sanjay Joshi</cp:lastModifiedBy>
  <cp:revision>1</cp:revision>
  <dcterms:created xsi:type="dcterms:W3CDTF">2020-08-24T07:39:38Z</dcterms:created>
  <dcterms:modified xsi:type="dcterms:W3CDTF">2020-08-24T19:44:30Z</dcterms:modified>
</cp:coreProperties>
</file>