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8" r:id="rId2"/>
    <p:sldId id="257" r:id="rId3"/>
    <p:sldId id="259" r:id="rId4"/>
    <p:sldId id="260" r:id="rId5"/>
    <p:sldId id="261" r:id="rId6"/>
    <p:sldId id="262" r:id="rId7"/>
    <p:sldId id="263" r:id="rId8"/>
    <p:sldId id="256"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88" d="100"/>
          <a:sy n="88" d="100"/>
        </p:scale>
        <p:origin x="494"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1/30/2024</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1/30/2024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1/30/2024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1/30/2024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1/30/2024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1/30/2024</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1/30/2024</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1/30/2024</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t="-77000" b="-7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Western Intervention in China</a:t>
            </a:r>
            <a:endParaRPr lang="en-US" dirty="0"/>
          </a:p>
        </p:txBody>
      </p:sp>
      <p:sp>
        <p:nvSpPr>
          <p:cNvPr id="3" name="Content Placeholder 2"/>
          <p:cNvSpPr>
            <a:spLocks noGrp="1"/>
          </p:cNvSpPr>
          <p:nvPr>
            <p:ph idx="1"/>
          </p:nvPr>
        </p:nvSpPr>
        <p:spPr/>
        <p:txBody>
          <a:bodyPr>
            <a:normAutofit/>
          </a:bodyPr>
          <a:lstStyle/>
          <a:p>
            <a:pPr marL="0" indent="0">
              <a:buNone/>
            </a:pPr>
            <a:r>
              <a:rPr lang="en-US" sz="4400" cap="all" dirty="0">
                <a:blipFill dpi="0" rotWithShape="1">
                  <a:blip r:embed="rId3"/>
                  <a:srcRect/>
                  <a:tile tx="6350" ty="-127000" sx="65000" sy="64000" flip="none" algn="tl"/>
                </a:blipFill>
                <a:latin typeface="Times New Roman" panose="02020603050405020304" pitchFamily="18" charset="0"/>
                <a:cs typeface="Times New Roman" panose="02020603050405020304" pitchFamily="18" charset="0"/>
              </a:rPr>
              <a:t>Opium Wars</a:t>
            </a:r>
            <a:endParaRPr lang="en-US" sz="4400" dirty="0">
              <a:latin typeface="Times New Roman" panose="02020603050405020304" pitchFamily="18" charset="0"/>
              <a:cs typeface="Times New Roman" panose="02020603050405020304" pitchFamily="18" charset="0"/>
            </a:endParaRPr>
          </a:p>
          <a:p>
            <a:endParaRPr lang="en-US" sz="4400" dirty="0"/>
          </a:p>
        </p:txBody>
      </p:sp>
    </p:spTree>
    <p:extLst>
      <p:ext uri="{BB962C8B-B14F-4D97-AF65-F5344CB8AC3E}">
        <p14:creationId xmlns:p14="http://schemas.microsoft.com/office/powerpoint/2010/main" val="1813896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926157"/>
          </a:xfrm>
        </p:spPr>
        <p:txBody>
          <a:bodyPr>
            <a:normAutofit fontScale="90000"/>
          </a:bodyPr>
          <a:lstStyle/>
          <a:p>
            <a:r>
              <a:rPr lang="en-US" dirty="0" smtClean="0">
                <a:latin typeface="Times New Roman" panose="02020603050405020304" pitchFamily="18" charset="0"/>
                <a:cs typeface="Times New Roman" panose="02020603050405020304" pitchFamily="18" charset="0"/>
              </a:rPr>
              <a:t>Economics of China Trade</a:t>
            </a:r>
            <a:r>
              <a:rPr lang="en-US" dirty="0" smtClean="0"/>
              <a:t>	</a:t>
            </a:r>
            <a:endParaRPr lang="en-US" dirty="0"/>
          </a:p>
        </p:txBody>
      </p:sp>
      <p:sp>
        <p:nvSpPr>
          <p:cNvPr id="3" name="Content Placeholder 2"/>
          <p:cNvSpPr>
            <a:spLocks noGrp="1"/>
          </p:cNvSpPr>
          <p:nvPr>
            <p:ph idx="1"/>
          </p:nvPr>
        </p:nvSpPr>
        <p:spPr>
          <a:xfrm>
            <a:off x="307571" y="1410789"/>
            <a:ext cx="11413374" cy="5447211"/>
          </a:xfrm>
          <a:blipFill dpi="0" rotWithShape="1">
            <a:blip r:embed="rId2">
              <a:alphaModFix amt="37000"/>
            </a:blip>
            <a:srcRect/>
            <a:stretch>
              <a:fillRect/>
            </a:stretch>
          </a:blipFill>
        </p:spPr>
        <p:txBody>
          <a:bodyPr>
            <a:normAutofit fontScale="92500" lnSpcReduction="10000"/>
          </a:bodyPr>
          <a:lstStyle/>
          <a:p>
            <a:r>
              <a:rPr lang="en-US" dirty="0" smtClean="0">
                <a:latin typeface="Times New Roman" panose="02020603050405020304" pitchFamily="18" charset="0"/>
                <a:cs typeface="Times New Roman" panose="02020603050405020304" pitchFamily="18" charset="0"/>
              </a:rPr>
              <a:t>China did not need western goods</a:t>
            </a:r>
          </a:p>
          <a:p>
            <a:pPr lvl="1"/>
            <a:r>
              <a:rPr lang="en-US" sz="2000" dirty="0">
                <a:latin typeface="Times New Roman" panose="02020603050405020304" pitchFamily="18" charset="0"/>
                <a:cs typeface="Times New Roman" panose="02020603050405020304" pitchFamily="18" charset="0"/>
              </a:rPr>
              <a:t>While they did not mind trade with the outside if it brought in wealth</a:t>
            </a:r>
            <a:r>
              <a:rPr lang="en-US" sz="2000" dirty="0" smtClean="0">
                <a:latin typeface="Times New Roman" panose="02020603050405020304" pitchFamily="18" charset="0"/>
                <a:cs typeface="Times New Roman" panose="02020603050405020304" pitchFamily="18" charset="0"/>
              </a:rPr>
              <a:t>, the Chinese state did </a:t>
            </a:r>
            <a:r>
              <a:rPr lang="en-US" sz="2000" dirty="0">
                <a:latin typeface="Times New Roman" panose="02020603050405020304" pitchFamily="18" charset="0"/>
                <a:cs typeface="Times New Roman" panose="02020603050405020304" pitchFamily="18" charset="0"/>
              </a:rPr>
              <a:t>not actively pursue trade as source of wealth.  </a:t>
            </a:r>
            <a:endParaRPr lang="en-US" sz="2000" dirty="0" smtClean="0">
              <a:latin typeface="Times New Roman" panose="02020603050405020304" pitchFamily="18" charset="0"/>
              <a:cs typeface="Times New Roman" panose="02020603050405020304" pitchFamily="18" charset="0"/>
            </a:endParaRPr>
          </a:p>
          <a:p>
            <a:pPr lvl="1"/>
            <a:r>
              <a:rPr lang="en-US" sz="2000" dirty="0" smtClean="0">
                <a:latin typeface="Times New Roman" panose="02020603050405020304" pitchFamily="18" charset="0"/>
                <a:cs typeface="Times New Roman" panose="02020603050405020304" pitchFamily="18" charset="0"/>
              </a:rPr>
              <a:t>In </a:t>
            </a:r>
            <a:r>
              <a:rPr lang="en-US" sz="2000" dirty="0">
                <a:latin typeface="Times New Roman" panose="02020603050405020304" pitchFamily="18" charset="0"/>
                <a:cs typeface="Times New Roman" panose="02020603050405020304" pitchFamily="18" charset="0"/>
              </a:rPr>
              <a:t>the </a:t>
            </a:r>
            <a:r>
              <a:rPr lang="en-US" sz="2000" dirty="0" smtClean="0">
                <a:latin typeface="Times New Roman" panose="02020603050405020304" pitchFamily="18" charset="0"/>
                <a:cs typeface="Times New Roman" panose="02020603050405020304" pitchFamily="18" charset="0"/>
              </a:rPr>
              <a:t>traditional Confucian </a:t>
            </a:r>
            <a:r>
              <a:rPr lang="en-US" sz="2000" dirty="0">
                <a:latin typeface="Times New Roman" panose="02020603050405020304" pitchFamily="18" charset="0"/>
                <a:cs typeface="Times New Roman" panose="02020603050405020304" pitchFamily="18" charset="0"/>
              </a:rPr>
              <a:t>hierarchy, trade </a:t>
            </a:r>
            <a:r>
              <a:rPr lang="en-US" sz="2000" dirty="0" smtClean="0">
                <a:latin typeface="Times New Roman" panose="02020603050405020304" pitchFamily="18" charset="0"/>
                <a:cs typeface="Times New Roman" panose="02020603050405020304" pitchFamily="18" charset="0"/>
              </a:rPr>
              <a:t>ranked among lowest of occupations</a:t>
            </a:r>
          </a:p>
          <a:p>
            <a:pPr lvl="1"/>
            <a:r>
              <a:rPr lang="en-US" sz="2000" dirty="0"/>
              <a:t> Emperor QIANLONG wrote to George III of England claiming, "</a:t>
            </a:r>
            <a:r>
              <a:rPr lang="en-US" sz="2000" i="1" dirty="0"/>
              <a:t>we have never valued ingenious articles, nor do we have the slightest need of your country's manufactures. Therefore, O King, as regards your request to send someone to remain at the capital, while it is not in harmony with the regulations of the Celestial Empire we also feel very much that it is of no advantage to your country."</a:t>
            </a:r>
            <a:endParaRPr lang="en-US" sz="2000"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West did need Chinese Goods:  Initially Silks, then after 1700s,  TEA</a:t>
            </a:r>
          </a:p>
          <a:p>
            <a:pPr lvl="1"/>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By 1800 the English East Company (same as the one in India) was buying 23 </a:t>
            </a:r>
            <a:r>
              <a:rPr lang="en-US" sz="2000" dirty="0">
                <a:latin typeface="Times New Roman" panose="02020603050405020304" pitchFamily="18" charset="0"/>
                <a:cs typeface="Times New Roman" panose="02020603050405020304" pitchFamily="18" charset="0"/>
              </a:rPr>
              <a:t>MILLION POUNDS OF TEA WORTH 3.6 MILLION BRITISH POUNDS.  </a:t>
            </a:r>
            <a:endParaRPr lang="en-US" sz="2000" dirty="0" smtClean="0">
              <a:latin typeface="Times New Roman" panose="02020603050405020304" pitchFamily="18" charset="0"/>
              <a:cs typeface="Times New Roman" panose="02020603050405020304" pitchFamily="18" charset="0"/>
            </a:endParaRPr>
          </a:p>
          <a:p>
            <a:pPr lvl="1"/>
            <a:r>
              <a:rPr lang="en-US" sz="2000" dirty="0" smtClean="0">
                <a:latin typeface="Times New Roman" panose="02020603050405020304" pitchFamily="18" charset="0"/>
                <a:cs typeface="Times New Roman" panose="02020603050405020304" pitchFamily="18" charset="0"/>
              </a:rPr>
              <a:t>Net </a:t>
            </a:r>
            <a:r>
              <a:rPr lang="en-US" sz="2000" dirty="0">
                <a:latin typeface="Times New Roman" panose="02020603050405020304" pitchFamily="18" charset="0"/>
                <a:cs typeface="Times New Roman" panose="02020603050405020304" pitchFamily="18" charset="0"/>
              </a:rPr>
              <a:t>inflow of wealth for China: 3 million TAEL in 1760s. (a unit of exchange, worth approx. one ounce of silver) rising to 16 million TAEL in 1780s</a:t>
            </a:r>
            <a:r>
              <a:rPr lang="en-US" sz="2000" dirty="0" smtClean="0">
                <a:latin typeface="Times New Roman" panose="02020603050405020304" pitchFamily="18" charset="0"/>
                <a:cs typeface="Times New Roman" panose="02020603050405020304" pitchFamily="18" charset="0"/>
              </a:rPr>
              <a:t>.</a:t>
            </a:r>
          </a:p>
          <a:p>
            <a:r>
              <a:rPr lang="en-US" dirty="0" smtClean="0">
                <a:latin typeface="Times New Roman" panose="02020603050405020304" pitchFamily="18" charset="0"/>
                <a:cs typeface="Times New Roman" panose="02020603050405020304" pitchFamily="18" charset="0"/>
              </a:rPr>
              <a:t>Need something to balance the trade</a:t>
            </a:r>
          </a:p>
          <a:p>
            <a:r>
              <a:rPr lang="en-US" dirty="0" smtClean="0">
                <a:latin typeface="Times New Roman" panose="02020603050405020304" pitchFamily="18" charset="0"/>
                <a:cs typeface="Times New Roman" panose="02020603050405020304" pitchFamily="18" charset="0"/>
              </a:rPr>
              <a:t>Found it via OPIUM, a drug that could be grown in poppy farms in areas they controlled in INDIA</a:t>
            </a:r>
          </a:p>
          <a:p>
            <a:r>
              <a:rPr lang="en-US" dirty="0" smtClean="0">
                <a:latin typeface="Times New Roman" panose="02020603050405020304" pitchFamily="18" charset="0"/>
                <a:cs typeface="Times New Roman" panose="02020603050405020304" pitchFamily="18" charset="0"/>
              </a:rPr>
              <a:t>Bottom line, THIS is the cause of Opium Wars and Imperialism in China, but what is often highlighted is the role of CULTURE</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1683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7" y="151863"/>
            <a:ext cx="10621773" cy="1311177"/>
          </a:xfrm>
        </p:spPr>
        <p:txBody>
          <a:bodyPr>
            <a:normAutofit fontScale="90000"/>
          </a:bodyPr>
          <a:lstStyle/>
          <a:p>
            <a:r>
              <a:rPr lang="en-US" dirty="0" smtClean="0">
                <a:latin typeface="Times New Roman"/>
                <a:cs typeface="Times New Roman"/>
              </a:rPr>
              <a:t>Intellectual and Cultural FACTORS</a:t>
            </a:r>
            <a:r>
              <a:rPr lang="en-US" cap="none" dirty="0" smtClean="0">
                <a:latin typeface="Times New Roman"/>
                <a:cs typeface="Times New Roman"/>
              </a:rPr>
              <a:t>:  The Yardstick of Modernity  </a:t>
            </a:r>
            <a:endParaRPr lang="en-US" dirty="0">
              <a:latin typeface="Times New Roman"/>
              <a:cs typeface="Times New Roman"/>
            </a:endParaRPr>
          </a:p>
        </p:txBody>
      </p:sp>
      <p:sp>
        <p:nvSpPr>
          <p:cNvPr id="3" name="Content Placeholder 2"/>
          <p:cNvSpPr>
            <a:spLocks noGrp="1"/>
          </p:cNvSpPr>
          <p:nvPr>
            <p:ph idx="1"/>
          </p:nvPr>
        </p:nvSpPr>
        <p:spPr>
          <a:xfrm>
            <a:off x="1069847" y="1463040"/>
            <a:ext cx="11013295" cy="5394960"/>
          </a:xfrm>
          <a:blipFill>
            <a:blip r:embed="rId2">
              <a:alphaModFix amt="34000"/>
            </a:blip>
            <a:stretch>
              <a:fillRect/>
            </a:stretch>
          </a:blipFill>
        </p:spPr>
        <p:txBody>
          <a:bodyPr>
            <a:normAutofit fontScale="92500" lnSpcReduction="10000"/>
          </a:bodyPr>
          <a:lstStyle/>
          <a:p>
            <a:r>
              <a:rPr lang="en-US" dirty="0" smtClean="0"/>
              <a:t>Attitudes </a:t>
            </a:r>
            <a:r>
              <a:rPr lang="en-US" dirty="0"/>
              <a:t>denigrating the Chinese </a:t>
            </a:r>
            <a:r>
              <a:rPr lang="en-US" dirty="0" smtClean="0"/>
              <a:t>were common </a:t>
            </a:r>
            <a:r>
              <a:rPr lang="en-US" b="1" u="sng" dirty="0" smtClean="0"/>
              <a:t>but </a:t>
            </a:r>
            <a:r>
              <a:rPr lang="en-US" b="1" u="sng" dirty="0"/>
              <a:t>fairly </a:t>
            </a:r>
            <a:r>
              <a:rPr lang="en-US" b="1" u="sng" dirty="0" smtClean="0"/>
              <a:t>recent </a:t>
            </a:r>
            <a:r>
              <a:rPr lang="en-US" dirty="0" smtClean="0"/>
              <a:t>in 19</a:t>
            </a:r>
            <a:r>
              <a:rPr lang="en-US" baseline="30000" dirty="0" smtClean="0"/>
              <a:t>th</a:t>
            </a:r>
            <a:r>
              <a:rPr lang="en-US" dirty="0" smtClean="0"/>
              <a:t> Century Europe</a:t>
            </a:r>
            <a:endParaRPr lang="en-US" dirty="0"/>
          </a:p>
          <a:p>
            <a:pPr lvl="1"/>
            <a:r>
              <a:rPr lang="en-US" dirty="0"/>
              <a:t>As late as 1740s </a:t>
            </a:r>
            <a:r>
              <a:rPr lang="en-US" dirty="0" err="1"/>
              <a:t>Volatire</a:t>
            </a:r>
            <a:r>
              <a:rPr lang="en-US" dirty="0"/>
              <a:t>, one of the </a:t>
            </a:r>
            <a:r>
              <a:rPr lang="en-US" dirty="0" smtClean="0"/>
              <a:t>leading figures in the Enlightenment, </a:t>
            </a:r>
            <a:r>
              <a:rPr lang="en-US" dirty="0"/>
              <a:t>was all praise for </a:t>
            </a:r>
            <a:r>
              <a:rPr lang="en-US" dirty="0" smtClean="0"/>
              <a:t>China</a:t>
            </a:r>
            <a:r>
              <a:rPr lang="en-US" dirty="0"/>
              <a:t>, </a:t>
            </a:r>
            <a:r>
              <a:rPr lang="en-US" dirty="0" smtClean="0"/>
              <a:t>and opened </a:t>
            </a:r>
            <a:r>
              <a:rPr lang="en-US" dirty="0"/>
              <a:t>his </a:t>
            </a:r>
            <a:r>
              <a:rPr lang="en-US" dirty="0" smtClean="0"/>
              <a:t>review </a:t>
            </a:r>
            <a:r>
              <a:rPr lang="en-US" dirty="0"/>
              <a:t>of world history with a </a:t>
            </a:r>
            <a:r>
              <a:rPr lang="en-US" dirty="0" smtClean="0"/>
              <a:t>positive assessment </a:t>
            </a:r>
            <a:r>
              <a:rPr lang="en-US" dirty="0"/>
              <a:t>of </a:t>
            </a:r>
            <a:r>
              <a:rPr lang="en-US" dirty="0" smtClean="0"/>
              <a:t>Chinese </a:t>
            </a:r>
            <a:r>
              <a:rPr lang="en-US" dirty="0"/>
              <a:t>history</a:t>
            </a:r>
            <a:r>
              <a:rPr lang="en-US" dirty="0" smtClean="0"/>
              <a:t>.</a:t>
            </a:r>
          </a:p>
          <a:p>
            <a:pPr lvl="1"/>
            <a:r>
              <a:rPr lang="en-US" dirty="0" smtClean="0"/>
              <a:t>By the 1820s though, Hegel sees it is </a:t>
            </a:r>
            <a:r>
              <a:rPr lang="en-US" dirty="0"/>
              <a:t>as a despotic </a:t>
            </a:r>
            <a:r>
              <a:rPr lang="en-US" dirty="0" smtClean="0"/>
              <a:t>society </a:t>
            </a:r>
            <a:r>
              <a:rPr lang="en-US" dirty="0"/>
              <a:t>with </a:t>
            </a:r>
            <a:r>
              <a:rPr lang="en-US" dirty="0" smtClean="0"/>
              <a:t>no possibility </a:t>
            </a:r>
            <a:r>
              <a:rPr lang="en-US" dirty="0"/>
              <a:t>of advancing towards liberty. </a:t>
            </a:r>
            <a:r>
              <a:rPr lang="en-US" dirty="0" smtClean="0"/>
              <a:t>  This is in line with common representation of China as </a:t>
            </a:r>
            <a:r>
              <a:rPr lang="en-US" dirty="0"/>
              <a:t>decadent, lacking in </a:t>
            </a:r>
            <a:r>
              <a:rPr lang="en-US" dirty="0" smtClean="0"/>
              <a:t>justice</a:t>
            </a:r>
            <a:r>
              <a:rPr lang="en-US" dirty="0"/>
              <a:t>, </a:t>
            </a:r>
            <a:r>
              <a:rPr lang="en-US" dirty="0" err="1" smtClean="0"/>
              <a:t>equality,etc</a:t>
            </a:r>
            <a:r>
              <a:rPr lang="en-US" dirty="0" smtClean="0"/>
              <a:t>.</a:t>
            </a:r>
          </a:p>
          <a:p>
            <a:r>
              <a:rPr lang="en-US" dirty="0" smtClean="0"/>
              <a:t>Did China change or did Europe?</a:t>
            </a:r>
          </a:p>
          <a:p>
            <a:r>
              <a:rPr lang="en-US" dirty="0" smtClean="0"/>
              <a:t> Reasons for change in attitude</a:t>
            </a:r>
          </a:p>
          <a:p>
            <a:pPr lvl="1"/>
            <a:r>
              <a:rPr lang="en-US" dirty="0" smtClean="0"/>
              <a:t>Economic change:  Industrial Revolution</a:t>
            </a:r>
          </a:p>
          <a:p>
            <a:pPr lvl="1"/>
            <a:r>
              <a:rPr lang="en-US" dirty="0" smtClean="0"/>
              <a:t>Ideas:  Enlightenment ideas now widely adopted</a:t>
            </a:r>
          </a:p>
          <a:p>
            <a:pPr lvl="1"/>
            <a:r>
              <a:rPr lang="en-US" dirty="0" smtClean="0"/>
              <a:t>Political changes:  American and Haitian Revolutions, French Revolution, English Reforms</a:t>
            </a:r>
          </a:p>
          <a:p>
            <a:r>
              <a:rPr lang="en-US" dirty="0" smtClean="0"/>
              <a:t>In SUM:  a new YARDSTICK of measurement, one that is still with us, aka MODERNITY</a:t>
            </a:r>
          </a:p>
          <a:p>
            <a:r>
              <a:rPr lang="en-US" dirty="0" smtClean="0"/>
              <a:t>By the third decade of 19thCentury, China measured by this yardstick and found wanting!</a:t>
            </a:r>
          </a:p>
          <a:p>
            <a:r>
              <a:rPr lang="en-US" dirty="0" smtClean="0"/>
              <a:t>(keep in mind this is the same yardstick adopted by the ANGLICISTS in India, roughly around the same time, to critique Indian “barbarism”)</a:t>
            </a:r>
          </a:p>
          <a:p>
            <a:r>
              <a:rPr lang="en-US" dirty="0" smtClean="0"/>
              <a:t>This allows Western powers to treat Chinese (and Indians) as less than their equals</a:t>
            </a:r>
          </a:p>
          <a:p>
            <a:r>
              <a:rPr lang="en-US" dirty="0" smtClean="0"/>
              <a:t>But ECONOMICS remains at the heart of the Imperial Project, whether in India or China</a:t>
            </a:r>
            <a:endParaRPr lang="en-US" dirty="0"/>
          </a:p>
          <a:p>
            <a:pPr lvl="1"/>
            <a:endParaRPr lang="en-US" dirty="0"/>
          </a:p>
        </p:txBody>
      </p:sp>
    </p:spTree>
    <p:extLst>
      <p:ext uri="{BB962C8B-B14F-4D97-AF65-F5344CB8AC3E}">
        <p14:creationId xmlns:p14="http://schemas.microsoft.com/office/powerpoint/2010/main" val="1725371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440352"/>
          </a:xfrm>
        </p:spPr>
        <p:txBody>
          <a:bodyPr>
            <a:normAutofit fontScale="90000"/>
          </a:bodyPr>
          <a:lstStyle/>
          <a:p>
            <a:r>
              <a:rPr lang="en-US" dirty="0" smtClean="0"/>
              <a:t>The Business of Opium </a:t>
            </a:r>
            <a:endParaRPr lang="en-US" dirty="0"/>
          </a:p>
        </p:txBody>
      </p:sp>
      <p:pic>
        <p:nvPicPr>
          <p:cNvPr id="5" name="Picture 4"/>
          <p:cNvPicPr>
            <a:picLocks noChangeAspect="1"/>
          </p:cNvPicPr>
          <p:nvPr/>
        </p:nvPicPr>
        <p:blipFill>
          <a:blip r:embed="rId2">
            <a:alphaModFix amt="33000"/>
          </a:blip>
          <a:stretch>
            <a:fillRect/>
          </a:stretch>
        </p:blipFill>
        <p:spPr>
          <a:xfrm>
            <a:off x="648767" y="0"/>
            <a:ext cx="11360336" cy="869761"/>
          </a:xfrm>
          <a:prstGeom prst="rect">
            <a:avLst/>
          </a:prstGeom>
        </p:spPr>
      </p:pic>
      <p:sp>
        <p:nvSpPr>
          <p:cNvPr id="6" name="Content Placeholder 5"/>
          <p:cNvSpPr>
            <a:spLocks noGrp="1"/>
          </p:cNvSpPr>
          <p:nvPr>
            <p:ph idx="1"/>
          </p:nvPr>
        </p:nvSpPr>
        <p:spPr>
          <a:xfrm>
            <a:off x="124232" y="966402"/>
            <a:ext cx="12067768" cy="5891598"/>
          </a:xfrm>
          <a:blipFill>
            <a:blip r:embed="rId3">
              <a:alphaModFix amt="34000"/>
            </a:blip>
            <a:stretch>
              <a:fillRect/>
            </a:stretch>
          </a:blipFill>
        </p:spPr>
        <p:txBody>
          <a:bodyPr>
            <a:normAutofit fontScale="92500" lnSpcReduction="20000"/>
          </a:bodyPr>
          <a:lstStyle/>
          <a:p>
            <a:r>
              <a:rPr lang="en-US" dirty="0" smtClean="0"/>
              <a:t>WHY?  Possibly on account of global shortage of silver after Revolutionary Wars in Latin America </a:t>
            </a:r>
          </a:p>
          <a:p>
            <a:r>
              <a:rPr lang="en-US" dirty="0" smtClean="0"/>
              <a:t>Could be grown </a:t>
            </a:r>
            <a:r>
              <a:rPr lang="en-US" dirty="0"/>
              <a:t>in </a:t>
            </a:r>
            <a:r>
              <a:rPr lang="en-US" dirty="0" smtClean="0"/>
              <a:t>India, where peasant compelled (directly and through tax policies) to grow and harvest poppy for opium  </a:t>
            </a:r>
          </a:p>
          <a:p>
            <a:r>
              <a:rPr lang="en-US" dirty="0" smtClean="0"/>
              <a:t>Shipped </a:t>
            </a:r>
            <a:r>
              <a:rPr lang="en-US" dirty="0"/>
              <a:t>in chests, each chest containing 130-160 </a:t>
            </a:r>
            <a:r>
              <a:rPr lang="en-US" dirty="0" err="1"/>
              <a:t>lb.s</a:t>
            </a:r>
            <a:r>
              <a:rPr lang="en-US" dirty="0"/>
              <a:t> and ship to </a:t>
            </a:r>
            <a:r>
              <a:rPr lang="en-US" dirty="0" smtClean="0"/>
              <a:t>China. Chinese encouraged to </a:t>
            </a:r>
            <a:r>
              <a:rPr lang="en-US" dirty="0"/>
              <a:t>smoke </a:t>
            </a:r>
            <a:r>
              <a:rPr lang="en-US" dirty="0" smtClean="0"/>
              <a:t>it! </a:t>
            </a:r>
            <a:r>
              <a:rPr lang="en-US" dirty="0"/>
              <a:t>Start in the second quarter of 1700s, 1720s-</a:t>
            </a:r>
            <a:r>
              <a:rPr lang="en-US" dirty="0" smtClean="0"/>
              <a:t>30s, but on a small scale</a:t>
            </a:r>
          </a:p>
          <a:p>
            <a:r>
              <a:rPr lang="en-US" dirty="0" smtClean="0"/>
              <a:t>Until </a:t>
            </a:r>
            <a:r>
              <a:rPr lang="en-US" dirty="0"/>
              <a:t>it was small, Chinese </a:t>
            </a:r>
            <a:r>
              <a:rPr lang="en-US" dirty="0" err="1"/>
              <a:t>govt</a:t>
            </a:r>
            <a:r>
              <a:rPr lang="en-US" dirty="0"/>
              <a:t> not pay much attention, restrict via CO </a:t>
            </a:r>
            <a:r>
              <a:rPr lang="en-US" dirty="0" smtClean="0"/>
              <a:t>HONG (or Canton) system after 1760</a:t>
            </a:r>
          </a:p>
          <a:p>
            <a:r>
              <a:rPr lang="en-US" dirty="0" smtClean="0"/>
              <a:t>Important to note that it was </a:t>
            </a:r>
            <a:r>
              <a:rPr lang="en-US" b="1" dirty="0" smtClean="0"/>
              <a:t>not only the English, but also </a:t>
            </a:r>
            <a:r>
              <a:rPr lang="en-US" b="1" i="1" dirty="0" smtClean="0"/>
              <a:t>American, German, Dutch </a:t>
            </a:r>
            <a:r>
              <a:rPr lang="en-US" b="1" dirty="0" smtClean="0"/>
              <a:t>and even a few </a:t>
            </a:r>
            <a:r>
              <a:rPr lang="en-US" b="1" dirty="0" smtClean="0">
                <a:solidFill>
                  <a:srgbClr val="FFFF00"/>
                </a:solidFill>
              </a:rPr>
              <a:t>Indian</a:t>
            </a:r>
            <a:r>
              <a:rPr lang="en-US" b="1" dirty="0" smtClean="0"/>
              <a:t> merchants were involved in this trade</a:t>
            </a:r>
            <a:r>
              <a:rPr lang="en-US" dirty="0" smtClean="0"/>
              <a:t>.  But the English </a:t>
            </a:r>
            <a:r>
              <a:rPr lang="en-US" i="1" dirty="0" smtClean="0"/>
              <a:t>Hong</a:t>
            </a:r>
            <a:r>
              <a:rPr lang="en-US" dirty="0" smtClean="0"/>
              <a:t> (business house) were the most influential</a:t>
            </a:r>
            <a:endParaRPr lang="en-US" i="1" dirty="0" smtClean="0"/>
          </a:p>
          <a:p>
            <a:r>
              <a:rPr lang="en-US" dirty="0" smtClean="0"/>
              <a:t>The </a:t>
            </a:r>
            <a:r>
              <a:rPr lang="en-US" dirty="0" err="1" smtClean="0"/>
              <a:t>CoHong</a:t>
            </a:r>
            <a:r>
              <a:rPr lang="en-US" dirty="0" smtClean="0"/>
              <a:t> were a guild of merchants in </a:t>
            </a:r>
            <a:r>
              <a:rPr lang="en-US" dirty="0" err="1" smtClean="0"/>
              <a:t>Guangzhao</a:t>
            </a:r>
            <a:r>
              <a:rPr lang="en-US" dirty="0" smtClean="0"/>
              <a:t> (Canton) who were made responsible for all trade with Western merchants</a:t>
            </a:r>
          </a:p>
          <a:p>
            <a:r>
              <a:rPr lang="en-US" dirty="0"/>
              <a:t>Growth of </a:t>
            </a:r>
            <a:r>
              <a:rPr lang="en-US" dirty="0" smtClean="0"/>
              <a:t>Opium </a:t>
            </a:r>
            <a:r>
              <a:rPr lang="en-US" dirty="0"/>
              <a:t>trade</a:t>
            </a:r>
          </a:p>
          <a:p>
            <a:pPr lvl="1"/>
            <a:r>
              <a:rPr lang="en-US" dirty="0" smtClean="0"/>
              <a:t>1729     </a:t>
            </a:r>
            <a:r>
              <a:rPr lang="en-US" dirty="0"/>
              <a:t>200 chests </a:t>
            </a:r>
          </a:p>
          <a:p>
            <a:pPr lvl="1"/>
            <a:r>
              <a:rPr lang="en-US" dirty="0"/>
              <a:t>1790     4000 chests </a:t>
            </a:r>
          </a:p>
          <a:p>
            <a:pPr lvl="1"/>
            <a:r>
              <a:rPr lang="en-US" dirty="0"/>
              <a:t>1835     30,000 chests </a:t>
            </a:r>
          </a:p>
          <a:p>
            <a:pPr lvl="1"/>
            <a:r>
              <a:rPr lang="en-US" dirty="0"/>
              <a:t>1838     40,000 chests  </a:t>
            </a:r>
          </a:p>
          <a:p>
            <a:r>
              <a:rPr lang="en-US" dirty="0" smtClean="0"/>
              <a:t>Leads to a net OUTFLOW of SILVER from China  </a:t>
            </a:r>
            <a:endParaRPr lang="en-US" dirty="0"/>
          </a:p>
          <a:p>
            <a:r>
              <a:rPr lang="en-US" dirty="0"/>
              <a:t>1820s 2 million </a:t>
            </a:r>
            <a:r>
              <a:rPr lang="en-US" dirty="0" err="1"/>
              <a:t>tael</a:t>
            </a:r>
            <a:r>
              <a:rPr lang="en-US" dirty="0"/>
              <a:t> </a:t>
            </a:r>
          </a:p>
          <a:p>
            <a:r>
              <a:rPr lang="en-US" dirty="0"/>
              <a:t>1830s 9 million </a:t>
            </a:r>
            <a:r>
              <a:rPr lang="en-US" dirty="0" err="1"/>
              <a:t>tael</a:t>
            </a:r>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041762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124252"/>
            <a:ext cx="10058400" cy="980207"/>
          </a:xfrm>
        </p:spPr>
        <p:txBody>
          <a:bodyPr/>
          <a:lstStyle/>
          <a:p>
            <a:r>
              <a:rPr lang="en-US" dirty="0" smtClean="0"/>
              <a:t>Impact on CHINA</a:t>
            </a:r>
            <a:endParaRPr lang="en-US" dirty="0"/>
          </a:p>
        </p:txBody>
      </p:sp>
      <p:sp>
        <p:nvSpPr>
          <p:cNvPr id="3" name="Content Placeholder 2"/>
          <p:cNvSpPr>
            <a:spLocks noGrp="1"/>
          </p:cNvSpPr>
          <p:nvPr>
            <p:ph idx="1"/>
          </p:nvPr>
        </p:nvSpPr>
        <p:spPr>
          <a:xfrm>
            <a:off x="0" y="1035431"/>
            <a:ext cx="12192000" cy="5822570"/>
          </a:xfrm>
          <a:blipFill>
            <a:blip r:embed="rId2">
              <a:alphaModFix amt="34000"/>
            </a:blip>
            <a:stretch>
              <a:fillRect/>
            </a:stretch>
          </a:blipFill>
        </p:spPr>
        <p:txBody>
          <a:bodyPr/>
          <a:lstStyle/>
          <a:p>
            <a:r>
              <a:rPr lang="en-US" dirty="0" smtClean="0"/>
              <a:t>ECONOMICALLY</a:t>
            </a:r>
          </a:p>
          <a:p>
            <a:pPr lvl="1"/>
            <a:r>
              <a:rPr lang="en-US" dirty="0" smtClean="0"/>
              <a:t>Outflow of Silver : By 1804 there was a net OUTFLOW of Silver from China, despite tea trade.  By 1809 reach around 10 million silver dollars</a:t>
            </a:r>
          </a:p>
          <a:p>
            <a:pPr lvl="1"/>
            <a:r>
              <a:rPr lang="en-US" dirty="0" smtClean="0"/>
              <a:t>Not only an impact on Imperial Treasury, but far down the scale too.</a:t>
            </a:r>
          </a:p>
          <a:p>
            <a:pPr lvl="2"/>
            <a:r>
              <a:rPr lang="en-US" dirty="0" smtClean="0"/>
              <a:t>Administrators have less money for crucial flood control work, e.g.</a:t>
            </a:r>
          </a:p>
          <a:p>
            <a:pPr lvl="2"/>
            <a:r>
              <a:rPr lang="en-US" dirty="0" smtClean="0"/>
              <a:t>Peasants have to pay higher real taxes because, while taxes calculated in Silver, paid for most part in Copper coin.  The shortage of silver meant it cost more copper coins for each silver coin.  Thus, REAL taxes increase</a:t>
            </a:r>
          </a:p>
          <a:p>
            <a:r>
              <a:rPr lang="en-US" dirty="0" smtClean="0"/>
              <a:t>POLITICALLY  (do remember this and all that follows, when reading </a:t>
            </a:r>
            <a:r>
              <a:rPr lang="en-US" dirty="0" err="1" smtClean="0"/>
              <a:t>Ghosh’s</a:t>
            </a:r>
            <a:r>
              <a:rPr lang="en-US" dirty="0" smtClean="0"/>
              <a:t> novel)</a:t>
            </a:r>
          </a:p>
          <a:p>
            <a:pPr lvl="1"/>
            <a:r>
              <a:rPr lang="en-US" dirty="0" smtClean="0"/>
              <a:t>Greater corruption, the profits were so attractive and so large that there was incentive to defy the orders of the Imperial Court, thus undermining its authority</a:t>
            </a:r>
          </a:p>
          <a:p>
            <a:r>
              <a:rPr lang="en-US" dirty="0" smtClean="0"/>
              <a:t>SOCIALLY  </a:t>
            </a:r>
          </a:p>
          <a:p>
            <a:pPr lvl="1"/>
            <a:r>
              <a:rPr lang="en-US" dirty="0" smtClean="0"/>
              <a:t>By </a:t>
            </a:r>
            <a:r>
              <a:rPr lang="en-US" dirty="0"/>
              <a:t>1838 the number of Chinese opium addicts had grown to between four and twelve </a:t>
            </a:r>
            <a:r>
              <a:rPr lang="en-US" dirty="0" smtClean="0"/>
              <a:t>million</a:t>
            </a:r>
          </a:p>
          <a:p>
            <a:pPr lvl="1"/>
            <a:r>
              <a:rPr lang="en-US" dirty="0" smtClean="0"/>
              <a:t>Impact at every level of Chinese society.</a:t>
            </a:r>
            <a:endParaRPr lang="en-US" dirty="0"/>
          </a:p>
          <a:p>
            <a:pPr lvl="1"/>
            <a:endParaRPr lang="en-US" dirty="0" smtClean="0"/>
          </a:p>
          <a:p>
            <a:pPr lvl="1"/>
            <a:endParaRPr lang="en-US" dirty="0"/>
          </a:p>
        </p:txBody>
      </p:sp>
    </p:spTree>
    <p:extLst>
      <p:ext uri="{BB962C8B-B14F-4D97-AF65-F5344CB8AC3E}">
        <p14:creationId xmlns:p14="http://schemas.microsoft.com/office/powerpoint/2010/main" val="2195076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4000"/>
            <a:lum/>
          </a:blip>
          <a:srcRect/>
          <a:stretch>
            <a:fillRect t="-37000" b="-3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8893" y="0"/>
            <a:ext cx="11677817" cy="1145876"/>
          </a:xfrm>
        </p:spPr>
        <p:txBody>
          <a:bodyPr>
            <a:normAutofit/>
          </a:bodyPr>
          <a:lstStyle/>
          <a:p>
            <a:r>
              <a:rPr lang="en-US" dirty="0" smtClean="0"/>
              <a:t>Responses of the Chinese State</a:t>
            </a:r>
            <a:endParaRPr lang="en-US" dirty="0"/>
          </a:p>
        </p:txBody>
      </p:sp>
      <p:sp>
        <p:nvSpPr>
          <p:cNvPr id="3" name="Content Placeholder 2"/>
          <p:cNvSpPr>
            <a:spLocks noGrp="1"/>
          </p:cNvSpPr>
          <p:nvPr>
            <p:ph idx="1"/>
          </p:nvPr>
        </p:nvSpPr>
        <p:spPr>
          <a:xfrm>
            <a:off x="-1" y="1187293"/>
            <a:ext cx="12078121" cy="4984907"/>
          </a:xfrm>
        </p:spPr>
        <p:txBody>
          <a:bodyPr/>
          <a:lstStyle/>
          <a:p>
            <a:r>
              <a:rPr lang="en-US" dirty="0"/>
              <a:t>The first anti-opium edict was promulgated in 1729</a:t>
            </a:r>
          </a:p>
          <a:p>
            <a:r>
              <a:rPr lang="en-US" dirty="0"/>
              <a:t>Repeated, in more drastic terms by proclamation of 1799</a:t>
            </a:r>
          </a:p>
          <a:p>
            <a:r>
              <a:rPr lang="en-US" dirty="0"/>
              <a:t>And, again, in 1810, </a:t>
            </a:r>
            <a:r>
              <a:rPr lang="en-US" dirty="0" smtClean="0"/>
              <a:t>an Imperial Edict, threatening </a:t>
            </a:r>
            <a:r>
              <a:rPr lang="en-US" dirty="0"/>
              <a:t>dire punishment for transgressors</a:t>
            </a:r>
          </a:p>
          <a:p>
            <a:r>
              <a:rPr lang="en-US" dirty="0"/>
              <a:t>Finally, around 1838, Commissioner Lin was sent in</a:t>
            </a:r>
          </a:p>
          <a:p>
            <a:r>
              <a:rPr lang="en-US" dirty="0" smtClean="0"/>
              <a:t>1839 </a:t>
            </a:r>
            <a:r>
              <a:rPr lang="en-US" dirty="0"/>
              <a:t>LIN ZEXU appointed commissioner (</a:t>
            </a:r>
            <a:r>
              <a:rPr lang="en-US" dirty="0" smtClean="0"/>
              <a:t>Commissioner </a:t>
            </a:r>
            <a:r>
              <a:rPr lang="en-US" dirty="0"/>
              <a:t>LIN) </a:t>
            </a:r>
          </a:p>
          <a:p>
            <a:r>
              <a:rPr lang="en-US" dirty="0"/>
              <a:t>May </a:t>
            </a:r>
            <a:r>
              <a:rPr lang="en-US" dirty="0" smtClean="0"/>
              <a:t>1839 Lin arrests, </a:t>
            </a:r>
            <a:r>
              <a:rPr lang="en-US" dirty="0"/>
              <a:t>seize </a:t>
            </a:r>
            <a:r>
              <a:rPr lang="en-US" dirty="0" smtClean="0"/>
              <a:t>35000 </a:t>
            </a:r>
            <a:r>
              <a:rPr lang="en-US" dirty="0" err="1"/>
              <a:t>lb.s</a:t>
            </a:r>
            <a:r>
              <a:rPr lang="en-US" dirty="0"/>
              <a:t> </a:t>
            </a:r>
            <a:r>
              <a:rPr lang="en-US" dirty="0" smtClean="0"/>
              <a:t>opium from </a:t>
            </a:r>
            <a:r>
              <a:rPr lang="en-US" dirty="0"/>
              <a:t>Chinese </a:t>
            </a:r>
            <a:r>
              <a:rPr lang="en-US" dirty="0" smtClean="0"/>
              <a:t>merchants</a:t>
            </a:r>
            <a:endParaRPr lang="en-US" dirty="0"/>
          </a:p>
          <a:p>
            <a:r>
              <a:rPr lang="en-US" dirty="0" smtClean="0"/>
              <a:t>This is when he is said to have written directly to Queen Victoria, pleading for her intervention to stop her merchants from trading in this vile substance.  Obviously, to no avail. </a:t>
            </a:r>
            <a:endParaRPr lang="en-US" dirty="0"/>
          </a:p>
          <a:p>
            <a:r>
              <a:rPr lang="en-US" dirty="0"/>
              <a:t>March 24 </a:t>
            </a:r>
            <a:r>
              <a:rPr lang="en-US" dirty="0" smtClean="0"/>
              <a:t>1839 Lin blockades the “13 Factories” </a:t>
            </a:r>
            <a:r>
              <a:rPr lang="en-US" dirty="0"/>
              <a:t>and </a:t>
            </a:r>
            <a:r>
              <a:rPr lang="en-US" dirty="0" smtClean="0"/>
              <a:t>arrests </a:t>
            </a:r>
            <a:r>
              <a:rPr lang="en-US" dirty="0"/>
              <a:t>a </a:t>
            </a:r>
            <a:r>
              <a:rPr lang="en-US" dirty="0" smtClean="0"/>
              <a:t>prominent British Opium trader</a:t>
            </a:r>
          </a:p>
          <a:p>
            <a:r>
              <a:rPr lang="en-US" dirty="0" smtClean="0"/>
              <a:t>Also compels the British Trade Superintendent in </a:t>
            </a:r>
            <a:r>
              <a:rPr lang="en-US" dirty="0" err="1" smtClean="0"/>
              <a:t>Guangzhao</a:t>
            </a:r>
            <a:r>
              <a:rPr lang="en-US" dirty="0" smtClean="0"/>
              <a:t> (Canton), to surrender 20,000 </a:t>
            </a:r>
            <a:r>
              <a:rPr lang="en-US" dirty="0"/>
              <a:t>chests of </a:t>
            </a:r>
            <a:r>
              <a:rPr lang="en-US" dirty="0" smtClean="0"/>
              <a:t>opium </a:t>
            </a:r>
            <a:r>
              <a:rPr lang="en-US" dirty="0"/>
              <a:t>and </a:t>
            </a:r>
            <a:r>
              <a:rPr lang="en-US" dirty="0" smtClean="0"/>
              <a:t>destroys it</a:t>
            </a:r>
            <a:endParaRPr lang="en-US" dirty="0"/>
          </a:p>
          <a:p>
            <a:endParaRPr lang="en-US" dirty="0" smtClean="0"/>
          </a:p>
          <a:p>
            <a:endParaRPr lang="en-US" dirty="0"/>
          </a:p>
          <a:p>
            <a:endParaRPr lang="en-US" dirty="0"/>
          </a:p>
          <a:p>
            <a:endParaRPr lang="en-US" dirty="0"/>
          </a:p>
        </p:txBody>
      </p:sp>
    </p:spTree>
    <p:extLst>
      <p:ext uri="{BB962C8B-B14F-4D97-AF65-F5344CB8AC3E}">
        <p14:creationId xmlns:p14="http://schemas.microsoft.com/office/powerpoint/2010/main" val="1675986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4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9848" y="0"/>
            <a:ext cx="10058400" cy="1297739"/>
          </a:xfrm>
        </p:spPr>
        <p:txBody>
          <a:bodyPr>
            <a:normAutofit/>
          </a:bodyPr>
          <a:lstStyle/>
          <a:p>
            <a:r>
              <a:rPr lang="en-US" dirty="0" smtClean="0"/>
              <a:t>toward war</a:t>
            </a:r>
            <a:endParaRPr lang="en-US" dirty="0"/>
          </a:p>
        </p:txBody>
      </p:sp>
      <p:sp>
        <p:nvSpPr>
          <p:cNvPr id="3" name="Content Placeholder 2"/>
          <p:cNvSpPr>
            <a:spLocks noGrp="1"/>
          </p:cNvSpPr>
          <p:nvPr>
            <p:ph idx="1"/>
          </p:nvPr>
        </p:nvSpPr>
        <p:spPr>
          <a:xfrm>
            <a:off x="234661" y="883567"/>
            <a:ext cx="11829656" cy="5974433"/>
          </a:xfrm>
        </p:spPr>
        <p:txBody>
          <a:bodyPr>
            <a:normAutofit fontScale="92500" lnSpcReduction="10000"/>
          </a:bodyPr>
          <a:lstStyle/>
          <a:p>
            <a:r>
              <a:rPr lang="en-US" dirty="0" smtClean="0"/>
              <a:t>CONTEXT</a:t>
            </a:r>
          </a:p>
          <a:p>
            <a:pPr lvl="1"/>
            <a:r>
              <a:rPr lang="en-US" sz="1900" dirty="0"/>
              <a:t>1834: EIC monopoly end, </a:t>
            </a:r>
            <a:r>
              <a:rPr lang="en-US" sz="1900" dirty="0" smtClean="0"/>
              <a:t>now trade was </a:t>
            </a:r>
            <a:r>
              <a:rPr lang="en-US" sz="1900" dirty="0"/>
              <a:t>no </a:t>
            </a:r>
            <a:r>
              <a:rPr lang="en-US" sz="1900" dirty="0" smtClean="0"/>
              <a:t>longer a merchant affair, but supervised by a direct representative of the British Crown</a:t>
            </a:r>
          </a:p>
          <a:p>
            <a:pPr lvl="1"/>
            <a:r>
              <a:rPr lang="en-US" sz="1900" dirty="0" smtClean="0"/>
              <a:t>East India Company merchants, and other merchants (European and American) were lobbying hard to continue drug dealing using the ideological cloak of “free trade”</a:t>
            </a:r>
          </a:p>
          <a:p>
            <a:pPr lvl="1"/>
            <a:r>
              <a:rPr lang="en-US" sz="1900" dirty="0" err="1" smtClean="0"/>
              <a:t>Jardine</a:t>
            </a:r>
            <a:r>
              <a:rPr lang="en-US" sz="1900" dirty="0" smtClean="0"/>
              <a:t>, one of the most prominent opium traders, spends more than 20,000 British pounds lobbying Parliament in support of “free trade”</a:t>
            </a:r>
          </a:p>
          <a:p>
            <a:pPr lvl="1"/>
            <a:r>
              <a:rPr lang="en-US" sz="1900" dirty="0" smtClean="0"/>
              <a:t>Much of the negative stereotyping of China, its rulers, its barbaric customs etc. is a product of the period where there is the greatest effort of push the “free” trade in illegal drugs</a:t>
            </a:r>
          </a:p>
          <a:p>
            <a:r>
              <a:rPr lang="en-US" dirty="0" smtClean="0"/>
              <a:t>WAR</a:t>
            </a:r>
          </a:p>
          <a:p>
            <a:r>
              <a:rPr lang="en-US" sz="1900" dirty="0" smtClean="0"/>
              <a:t>In part the result of </a:t>
            </a:r>
            <a:r>
              <a:rPr lang="en-US" sz="1900" dirty="0" err="1" smtClean="0"/>
              <a:t>Jardine’s</a:t>
            </a:r>
            <a:r>
              <a:rPr lang="en-US" sz="1900" dirty="0" smtClean="0"/>
              <a:t> lobbying, the British send in a force of 16 </a:t>
            </a:r>
            <a:r>
              <a:rPr lang="en-US" sz="1900" dirty="0"/>
              <a:t>warships </a:t>
            </a:r>
            <a:r>
              <a:rPr lang="en-US" sz="1900" dirty="0" smtClean="0"/>
              <a:t>with 540 </a:t>
            </a:r>
            <a:r>
              <a:rPr lang="en-US" sz="1900" dirty="0"/>
              <a:t>guns on </a:t>
            </a:r>
            <a:r>
              <a:rPr lang="en-US" sz="1900" dirty="0" smtClean="0"/>
              <a:t>them, </a:t>
            </a:r>
            <a:r>
              <a:rPr lang="en-US" sz="1900" dirty="0"/>
              <a:t>along with </a:t>
            </a:r>
            <a:r>
              <a:rPr lang="en-US" sz="1900" dirty="0" smtClean="0"/>
              <a:t>expeditionary military forces </a:t>
            </a:r>
            <a:r>
              <a:rPr lang="en-US" sz="1900" dirty="0"/>
              <a:t>from </a:t>
            </a:r>
            <a:r>
              <a:rPr lang="en-US" sz="1900" dirty="0" smtClean="0"/>
              <a:t>India.   Came to be known as “Gunboat Diplomacy”!</a:t>
            </a:r>
          </a:p>
          <a:p>
            <a:r>
              <a:rPr lang="en-US" sz="1900" dirty="0" smtClean="0"/>
              <a:t>Not deny China’s right to stop trade in illegal substance, but demand compensation for “illegally” seized merchandise!</a:t>
            </a:r>
            <a:endParaRPr lang="en-US" sz="1900" dirty="0"/>
          </a:p>
          <a:p>
            <a:r>
              <a:rPr lang="en-US" sz="1900" dirty="0" smtClean="0"/>
              <a:t>Leads to war; </a:t>
            </a:r>
            <a:r>
              <a:rPr lang="en-US" sz="1900" dirty="0"/>
              <a:t>LIN </a:t>
            </a:r>
            <a:r>
              <a:rPr lang="en-US" sz="1900" dirty="0" smtClean="0"/>
              <a:t>defends </a:t>
            </a:r>
            <a:r>
              <a:rPr lang="en-US" sz="1900" dirty="0" err="1" smtClean="0"/>
              <a:t>Guangzhao</a:t>
            </a:r>
            <a:r>
              <a:rPr lang="en-US" sz="1900" dirty="0" smtClean="0"/>
              <a:t> (Canton),  British ships blockade the port </a:t>
            </a:r>
            <a:r>
              <a:rPr lang="en-US" sz="1900" dirty="0"/>
              <a:t>and move up </a:t>
            </a:r>
            <a:r>
              <a:rPr lang="en-US" sz="1900" dirty="0" smtClean="0"/>
              <a:t>north to threaten other coastal areas</a:t>
            </a:r>
            <a:endParaRPr lang="en-US" sz="1900" dirty="0"/>
          </a:p>
          <a:p>
            <a:r>
              <a:rPr lang="en-US" sz="1900" dirty="0" smtClean="0"/>
              <a:t>Temporary end to hostilities, </a:t>
            </a:r>
            <a:r>
              <a:rPr lang="en-US" sz="1900" dirty="0"/>
              <a:t>with Chinese pay a $6million </a:t>
            </a:r>
            <a:r>
              <a:rPr lang="en-US" sz="1900" dirty="0" smtClean="0"/>
              <a:t>ransom and </a:t>
            </a:r>
            <a:r>
              <a:rPr lang="en-US" sz="1900" dirty="0"/>
              <a:t>cede </a:t>
            </a:r>
            <a:r>
              <a:rPr lang="en-US" sz="1900" dirty="0" smtClean="0"/>
              <a:t>Hong Kong</a:t>
            </a:r>
            <a:endParaRPr lang="en-US" sz="1900" dirty="0"/>
          </a:p>
          <a:p>
            <a:r>
              <a:rPr lang="en-US" sz="1900" dirty="0" smtClean="0"/>
              <a:t>Neither </a:t>
            </a:r>
            <a:r>
              <a:rPr lang="en-US" sz="1900" dirty="0"/>
              <a:t>side </a:t>
            </a:r>
            <a:r>
              <a:rPr lang="en-US" sz="1900" dirty="0" smtClean="0"/>
              <a:t>is happy</a:t>
            </a:r>
            <a:r>
              <a:rPr lang="en-US" sz="1900" dirty="0"/>
              <a:t>: </a:t>
            </a:r>
            <a:r>
              <a:rPr lang="en-US" sz="1900" dirty="0" smtClean="0"/>
              <a:t>In 1841 </a:t>
            </a:r>
            <a:r>
              <a:rPr lang="en-US" sz="1900" dirty="0"/>
              <a:t>again </a:t>
            </a:r>
            <a:r>
              <a:rPr lang="en-US" sz="1900" dirty="0" smtClean="0"/>
              <a:t>hostilities</a:t>
            </a:r>
            <a:r>
              <a:rPr lang="en-US" sz="1900" dirty="0"/>
              <a:t>, this time British more thorough, </a:t>
            </a:r>
            <a:r>
              <a:rPr lang="en-US" sz="1900" dirty="0" smtClean="0"/>
              <a:t>with a larger </a:t>
            </a:r>
            <a:r>
              <a:rPr lang="en-US" sz="1900" dirty="0"/>
              <a:t>force, capture </a:t>
            </a:r>
            <a:r>
              <a:rPr lang="en-US" sz="1900" dirty="0" smtClean="0"/>
              <a:t>Shanghai</a:t>
            </a:r>
          </a:p>
          <a:p>
            <a:r>
              <a:rPr lang="en-US" sz="1900" dirty="0" smtClean="0"/>
              <a:t>In 1842, the Chinese are compelled to sign the humiliating Treaty of Nanjing</a:t>
            </a:r>
            <a:endParaRPr lang="en-US" sz="1900" dirty="0"/>
          </a:p>
          <a:p>
            <a:pPr lvl="1"/>
            <a:endParaRPr lang="en-US" dirty="0"/>
          </a:p>
          <a:p>
            <a:pPr lvl="1"/>
            <a:endParaRPr lang="en-US" dirty="0"/>
          </a:p>
        </p:txBody>
      </p:sp>
    </p:spTree>
    <p:extLst>
      <p:ext uri="{BB962C8B-B14F-4D97-AF65-F5344CB8AC3E}">
        <p14:creationId xmlns:p14="http://schemas.microsoft.com/office/powerpoint/2010/main" val="3878177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34000"/>
            <a:lum/>
          </a:blip>
          <a:srcRect/>
          <a:stretch>
            <a:fillRect t="-18000" b="-1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4231" y="0"/>
            <a:ext cx="11953889" cy="1145876"/>
          </a:xfrm>
        </p:spPr>
        <p:txBody>
          <a:bodyPr>
            <a:normAutofit/>
          </a:bodyPr>
          <a:lstStyle/>
          <a:p>
            <a:r>
              <a:rPr lang="en-US" sz="7200" dirty="0" smtClean="0">
                <a:latin typeface="Times New Roman" panose="02020603050405020304" pitchFamily="18" charset="0"/>
                <a:cs typeface="Times New Roman" panose="02020603050405020304" pitchFamily="18" charset="0"/>
              </a:rPr>
              <a:t>Colonialism in China?</a:t>
            </a:r>
            <a:endParaRPr lang="en-US" sz="7200" dirty="0">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nvPr>
        </p:nvSpPr>
        <p:spPr>
          <a:xfrm>
            <a:off x="124232" y="1007819"/>
            <a:ext cx="12067768" cy="5743187"/>
          </a:xfrm>
        </p:spPr>
        <p:txBody>
          <a:bodyPr>
            <a:normAutofit fontScale="92500" lnSpcReduction="20000"/>
          </a:bodyPr>
          <a:lstStyle/>
          <a:p>
            <a:r>
              <a:rPr lang="en-US" dirty="0" smtClean="0"/>
              <a:t>The Peace of Nanjing is the first of many UNEQUAL TREATIES that the Chinese governments are forced to sign</a:t>
            </a:r>
            <a:endParaRPr lang="en-US" dirty="0"/>
          </a:p>
          <a:p>
            <a:r>
              <a:rPr lang="en-US" dirty="0" smtClean="0"/>
              <a:t>It is the start of what came to be called the TREATY PORT </a:t>
            </a:r>
            <a:r>
              <a:rPr lang="en-US" dirty="0"/>
              <a:t>system</a:t>
            </a:r>
          </a:p>
          <a:p>
            <a:pPr lvl="1"/>
            <a:r>
              <a:rPr lang="en-US" dirty="0" smtClean="0"/>
              <a:t>5 </a:t>
            </a:r>
            <a:r>
              <a:rPr lang="en-US" dirty="0"/>
              <a:t>ports including </a:t>
            </a:r>
            <a:r>
              <a:rPr lang="en-US" dirty="0" smtClean="0"/>
              <a:t>Shanghai </a:t>
            </a:r>
            <a:r>
              <a:rPr lang="en-US" dirty="0"/>
              <a:t>and </a:t>
            </a:r>
            <a:r>
              <a:rPr lang="en-US" dirty="0" smtClean="0"/>
              <a:t>Guangzhou (Canton) were to be completely </a:t>
            </a:r>
            <a:r>
              <a:rPr lang="en-US" dirty="0"/>
              <a:t>open to British and later all western </a:t>
            </a:r>
            <a:r>
              <a:rPr lang="en-US" dirty="0" smtClean="0"/>
              <a:t>settlers</a:t>
            </a:r>
            <a:endParaRPr lang="en-US" dirty="0"/>
          </a:p>
          <a:p>
            <a:pPr lvl="1"/>
            <a:r>
              <a:rPr lang="en-US" dirty="0" smtClean="0"/>
              <a:t>A further </a:t>
            </a:r>
            <a:r>
              <a:rPr lang="en-US" dirty="0"/>
              <a:t>$21million in damages </a:t>
            </a:r>
            <a:r>
              <a:rPr lang="en-US" dirty="0" smtClean="0"/>
              <a:t>was awarded to </a:t>
            </a:r>
            <a:r>
              <a:rPr lang="en-US" dirty="0"/>
              <a:t>British </a:t>
            </a:r>
            <a:r>
              <a:rPr lang="en-US" dirty="0" smtClean="0"/>
              <a:t>merchants </a:t>
            </a:r>
            <a:r>
              <a:rPr lang="en-US" dirty="0"/>
              <a:t>and to </a:t>
            </a:r>
            <a:r>
              <a:rPr lang="en-US" dirty="0" smtClean="0"/>
              <a:t>the British state</a:t>
            </a:r>
            <a:endParaRPr lang="en-US" dirty="0"/>
          </a:p>
          <a:p>
            <a:pPr lvl="1"/>
            <a:r>
              <a:rPr lang="en-US" dirty="0" smtClean="0"/>
              <a:t>Hong Kong was to be ceded </a:t>
            </a:r>
            <a:r>
              <a:rPr lang="en-US" dirty="0"/>
              <a:t>in perpetuity</a:t>
            </a:r>
          </a:p>
          <a:p>
            <a:r>
              <a:rPr lang="en-US" dirty="0" smtClean="0"/>
              <a:t>End </a:t>
            </a:r>
            <a:r>
              <a:rPr lang="en-US" dirty="0" err="1" smtClean="0"/>
              <a:t>CoHong</a:t>
            </a:r>
            <a:r>
              <a:rPr lang="en-US" dirty="0" smtClean="0"/>
              <a:t> system: aka “free trade” without restrictions by the Chinese government</a:t>
            </a:r>
            <a:endParaRPr lang="en-US" dirty="0"/>
          </a:p>
          <a:p>
            <a:r>
              <a:rPr lang="en-US" dirty="0" smtClean="0"/>
              <a:t>In 1843 the United States demands and is granted the same </a:t>
            </a:r>
            <a:r>
              <a:rPr lang="en-US" dirty="0"/>
              <a:t>concessions: plus </a:t>
            </a:r>
            <a:endParaRPr lang="en-US" dirty="0" smtClean="0"/>
          </a:p>
          <a:p>
            <a:pPr lvl="1"/>
            <a:r>
              <a:rPr lang="en-US" dirty="0" smtClean="0"/>
              <a:t>Christian missionaries are to be allowed to work in China </a:t>
            </a:r>
          </a:p>
          <a:p>
            <a:pPr lvl="1"/>
            <a:r>
              <a:rPr lang="en-US" dirty="0" smtClean="0"/>
              <a:t>EXTRA </a:t>
            </a:r>
            <a:r>
              <a:rPr lang="en-US" dirty="0"/>
              <a:t>TERRITORAILITY </a:t>
            </a:r>
            <a:r>
              <a:rPr lang="en-US" dirty="0" smtClean="0"/>
              <a:t>(that is, the right to judge ones own </a:t>
            </a:r>
            <a:r>
              <a:rPr lang="en-US" dirty="0"/>
              <a:t>people) </a:t>
            </a:r>
            <a:r>
              <a:rPr lang="en-US" dirty="0" smtClean="0"/>
              <a:t>So Chinese laws no longer apply to Westerners in China</a:t>
            </a:r>
            <a:endParaRPr lang="en-US" dirty="0"/>
          </a:p>
          <a:p>
            <a:r>
              <a:rPr lang="en-US" dirty="0" smtClean="0"/>
              <a:t>1844 France joins the club</a:t>
            </a:r>
            <a:endParaRPr lang="en-US" dirty="0"/>
          </a:p>
          <a:p>
            <a:r>
              <a:rPr lang="en-US" dirty="0" smtClean="0"/>
              <a:t>Emergence of the MOST FAVORED NATION clause into treaties.  That is, all </a:t>
            </a:r>
            <a:r>
              <a:rPr lang="en-US" dirty="0"/>
              <a:t>get same </a:t>
            </a:r>
            <a:r>
              <a:rPr lang="en-US" dirty="0" smtClean="0"/>
              <a:t>concessions </a:t>
            </a:r>
            <a:r>
              <a:rPr lang="en-US" dirty="0"/>
              <a:t>as others!</a:t>
            </a:r>
            <a:r>
              <a:rPr lang="en-US" dirty="0" smtClean="0"/>
              <a:t>!</a:t>
            </a:r>
          </a:p>
          <a:p>
            <a:r>
              <a:rPr lang="en-US" dirty="0" smtClean="0"/>
              <a:t>Second Opium Wars, Looting and burning of the Emperor’s Summer Palace followed, leading to the even more humiliating Treaty of Tientsin and the Beijing Convention of 1860, bringing the wars to a close</a:t>
            </a:r>
            <a:endParaRPr lang="en-US" dirty="0"/>
          </a:p>
          <a:p>
            <a:r>
              <a:rPr lang="en-US" dirty="0" smtClean="0"/>
              <a:t>By </a:t>
            </a:r>
            <a:r>
              <a:rPr lang="en-US" dirty="0"/>
              <a:t>the beginning </a:t>
            </a:r>
            <a:r>
              <a:rPr lang="en-US" dirty="0" smtClean="0"/>
              <a:t>of the 20th Century there were  </a:t>
            </a:r>
            <a:r>
              <a:rPr lang="en-US" dirty="0"/>
              <a:t>92 “treaty ports”  some of which were not </a:t>
            </a:r>
            <a:r>
              <a:rPr lang="en-US" dirty="0" smtClean="0"/>
              <a:t>ports at all but inland towns!</a:t>
            </a:r>
            <a:r>
              <a:rPr lang="en-US" dirty="0"/>
              <a:t>!  </a:t>
            </a:r>
            <a:r>
              <a:rPr lang="en-US" dirty="0" smtClean="0"/>
              <a:t>Moreover, had the right to have armed </a:t>
            </a:r>
            <a:r>
              <a:rPr lang="en-US" dirty="0"/>
              <a:t>soldiers to guard </a:t>
            </a:r>
            <a:r>
              <a:rPr lang="en-US" dirty="0" smtClean="0"/>
              <a:t>investments </a:t>
            </a:r>
            <a:r>
              <a:rPr lang="en-US" dirty="0"/>
              <a:t>including </a:t>
            </a:r>
            <a:r>
              <a:rPr lang="en-US" dirty="0" smtClean="0"/>
              <a:t>railways.  </a:t>
            </a:r>
          </a:p>
          <a:p>
            <a:r>
              <a:rPr lang="en-US" dirty="0" smtClean="0"/>
              <a:t>With such complete loss of real sovereignty China was virtually a colony</a:t>
            </a:r>
            <a:endParaRPr lang="en-US" dirty="0"/>
          </a:p>
        </p:txBody>
      </p:sp>
    </p:spTree>
    <p:extLst>
      <p:ext uri="{BB962C8B-B14F-4D97-AF65-F5344CB8AC3E}">
        <p14:creationId xmlns:p14="http://schemas.microsoft.com/office/powerpoint/2010/main" val="2159928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4252"/>
            <a:ext cx="12192000" cy="1214905"/>
          </a:xfrm>
        </p:spPr>
        <p:txBody>
          <a:bodyPr>
            <a:normAutofit/>
          </a:bodyPr>
          <a:lstStyle/>
          <a:p>
            <a:r>
              <a:rPr lang="en-US" dirty="0" smtClean="0"/>
              <a:t>Why not COLONIZED like India? </a:t>
            </a:r>
            <a:endParaRPr lang="en-US" dirty="0"/>
          </a:p>
        </p:txBody>
      </p:sp>
      <p:sp>
        <p:nvSpPr>
          <p:cNvPr id="3" name="Content Placeholder 2"/>
          <p:cNvSpPr>
            <a:spLocks noGrp="1"/>
          </p:cNvSpPr>
          <p:nvPr>
            <p:ph idx="1"/>
          </p:nvPr>
        </p:nvSpPr>
        <p:spPr>
          <a:xfrm>
            <a:off x="124232" y="1090653"/>
            <a:ext cx="11967692" cy="5646547"/>
          </a:xfrm>
          <a:blipFill dpi="0" rotWithShape="1">
            <a:blip r:embed="rId2">
              <a:alphaModFix amt="30000"/>
            </a:blip>
            <a:srcRect/>
            <a:stretch>
              <a:fillRect/>
            </a:stretch>
          </a:blipFill>
        </p:spPr>
        <p:txBody>
          <a:bodyPr>
            <a:normAutofit fontScale="85000" lnSpcReduction="10000"/>
          </a:bodyPr>
          <a:lstStyle/>
          <a:p>
            <a:r>
              <a:rPr lang="en-US" dirty="0" smtClean="0"/>
              <a:t>See in the context of connections between trade, industry, </a:t>
            </a:r>
            <a:r>
              <a:rPr lang="en-US" dirty="0"/>
              <a:t>and </a:t>
            </a:r>
            <a:r>
              <a:rPr lang="en-US" dirty="0" smtClean="0"/>
              <a:t>empire </a:t>
            </a:r>
          </a:p>
          <a:p>
            <a:r>
              <a:rPr lang="en-US" dirty="0" smtClean="0"/>
              <a:t>Early </a:t>
            </a:r>
            <a:r>
              <a:rPr lang="en-US" dirty="0"/>
              <a:t>colonialism, 17-18 C was </a:t>
            </a:r>
            <a:r>
              <a:rPr lang="en-US" dirty="0" smtClean="0"/>
              <a:t>driven by mercantilism</a:t>
            </a:r>
            <a:r>
              <a:rPr lang="en-US" dirty="0"/>
              <a:t>, </a:t>
            </a:r>
            <a:r>
              <a:rPr lang="en-US" dirty="0" smtClean="0"/>
              <a:t>trade was prime source of wealth.  Territorial control (via taxes) help make greater profits.  </a:t>
            </a:r>
          </a:p>
          <a:p>
            <a:pPr lvl="1"/>
            <a:r>
              <a:rPr lang="en-US" dirty="0" smtClean="0"/>
              <a:t>Divide Asia into their own domains: </a:t>
            </a:r>
            <a:r>
              <a:rPr lang="en-US" dirty="0"/>
              <a:t>Britain </a:t>
            </a:r>
            <a:r>
              <a:rPr lang="en-US" dirty="0" smtClean="0"/>
              <a:t>in India</a:t>
            </a:r>
            <a:r>
              <a:rPr lang="en-US" dirty="0"/>
              <a:t>, Dutch </a:t>
            </a:r>
            <a:r>
              <a:rPr lang="en-US" dirty="0" smtClean="0"/>
              <a:t>in what </a:t>
            </a:r>
            <a:r>
              <a:rPr lang="en-US" dirty="0"/>
              <a:t>is today Indonesia. </a:t>
            </a:r>
            <a:endParaRPr lang="en-US" dirty="0" smtClean="0"/>
          </a:p>
          <a:p>
            <a:pPr lvl="1"/>
            <a:r>
              <a:rPr lang="en-US" dirty="0" smtClean="0"/>
              <a:t>In the 18thC the US is still </a:t>
            </a:r>
            <a:r>
              <a:rPr lang="en-US" dirty="0"/>
              <a:t>in formative phase, lots of internal </a:t>
            </a:r>
            <a:r>
              <a:rPr lang="en-US" dirty="0" smtClean="0"/>
              <a:t>colonialism </a:t>
            </a:r>
            <a:r>
              <a:rPr lang="en-US" dirty="0"/>
              <a:t>possible, no need to expand. </a:t>
            </a:r>
            <a:endParaRPr lang="en-US" dirty="0" smtClean="0"/>
          </a:p>
          <a:p>
            <a:pPr lvl="1"/>
            <a:r>
              <a:rPr lang="en-US" dirty="0" smtClean="0"/>
              <a:t>Germany </a:t>
            </a:r>
            <a:r>
              <a:rPr lang="en-US" dirty="0"/>
              <a:t>not a </a:t>
            </a:r>
            <a:r>
              <a:rPr lang="en-US" dirty="0" smtClean="0"/>
              <a:t>single </a:t>
            </a:r>
            <a:r>
              <a:rPr lang="en-US" dirty="0"/>
              <a:t>nation, </a:t>
            </a:r>
            <a:r>
              <a:rPr lang="en-US" dirty="0" smtClean="0"/>
              <a:t>and Spain and Portugal </a:t>
            </a:r>
            <a:r>
              <a:rPr lang="en-US" dirty="0"/>
              <a:t>in </a:t>
            </a:r>
            <a:r>
              <a:rPr lang="en-US" dirty="0" smtClean="0"/>
              <a:t>decline </a:t>
            </a:r>
            <a:r>
              <a:rPr lang="en-US" dirty="0"/>
              <a:t>after early </a:t>
            </a:r>
            <a:r>
              <a:rPr lang="en-US" dirty="0" smtClean="0"/>
              <a:t>empires</a:t>
            </a:r>
            <a:r>
              <a:rPr lang="en-US" dirty="0"/>
              <a:t>. </a:t>
            </a:r>
          </a:p>
          <a:p>
            <a:r>
              <a:rPr lang="en-US" dirty="0" smtClean="0"/>
              <a:t>This, 18</a:t>
            </a:r>
            <a:r>
              <a:rPr lang="en-US" baseline="30000" dirty="0" smtClean="0"/>
              <a:t>th</a:t>
            </a:r>
            <a:r>
              <a:rPr lang="en-US" dirty="0" smtClean="0"/>
              <a:t> C, </a:t>
            </a:r>
            <a:r>
              <a:rPr lang="en-US" dirty="0"/>
              <a:t>was time when conquest of China not </a:t>
            </a:r>
            <a:r>
              <a:rPr lang="en-US" dirty="0" smtClean="0"/>
              <a:t>possible. So fight between Britain and France in India, but the British prevail. By </a:t>
            </a:r>
            <a:r>
              <a:rPr lang="en-US" dirty="0"/>
              <a:t>early 19thC, most of Asia already </a:t>
            </a:r>
            <a:r>
              <a:rPr lang="en-US" dirty="0" smtClean="0"/>
              <a:t>divided</a:t>
            </a:r>
          </a:p>
          <a:p>
            <a:r>
              <a:rPr lang="en-US" dirty="0" smtClean="0"/>
              <a:t>But now comes the big change, the INDUSTRIAL REVOLUTION.  A completely different quantum of profits to be made through manufacture and industry.  Industrialists, rather than traders come to dominate the politics of imperial powers </a:t>
            </a:r>
          </a:p>
          <a:p>
            <a:r>
              <a:rPr lang="en-US" dirty="0" smtClean="0"/>
              <a:t>Industry needs not territory but raw materials and MARKETS.  There is no </a:t>
            </a:r>
            <a:r>
              <a:rPr lang="en-US" dirty="0"/>
              <a:t>need to go to </a:t>
            </a:r>
            <a:r>
              <a:rPr lang="en-US" dirty="0" smtClean="0"/>
              <a:t>the expenses entailed in the control of alien territories if </a:t>
            </a:r>
            <a:r>
              <a:rPr lang="en-US" dirty="0"/>
              <a:t>could get </a:t>
            </a:r>
            <a:r>
              <a:rPr lang="en-US" dirty="0" smtClean="0"/>
              <a:t>markets with either short wars, or the THREAT of war.  </a:t>
            </a:r>
          </a:p>
          <a:p>
            <a:r>
              <a:rPr lang="en-US" dirty="0" smtClean="0"/>
              <a:t>War justified through ideology of “free trade”</a:t>
            </a:r>
          </a:p>
          <a:p>
            <a:r>
              <a:rPr lang="en-US" dirty="0" smtClean="0"/>
              <a:t>This </a:t>
            </a:r>
            <a:r>
              <a:rPr lang="en-US" dirty="0"/>
              <a:t>is what happen to China and </a:t>
            </a:r>
            <a:r>
              <a:rPr lang="en-US" dirty="0" smtClean="0"/>
              <a:t>Japan </a:t>
            </a:r>
            <a:r>
              <a:rPr lang="en-US" dirty="0"/>
              <a:t>in 19th C. </a:t>
            </a:r>
            <a:r>
              <a:rPr lang="en-US" dirty="0" smtClean="0"/>
              <a:t> But </a:t>
            </a:r>
            <a:r>
              <a:rPr lang="en-US" dirty="0"/>
              <a:t>as war has been justified by ideology of free trade, difficult to justify outright </a:t>
            </a:r>
            <a:r>
              <a:rPr lang="en-US" dirty="0" smtClean="0"/>
              <a:t>conquest</a:t>
            </a:r>
            <a:endParaRPr lang="en-US" dirty="0"/>
          </a:p>
          <a:p>
            <a:r>
              <a:rPr lang="en-US" dirty="0" smtClean="0"/>
              <a:t>Important to keep in mind that by the mid 19thC, the Industrial Revolution has spread to other parts of the world.  All major powers now looking </a:t>
            </a:r>
            <a:r>
              <a:rPr lang="en-US" dirty="0"/>
              <a:t>for </a:t>
            </a:r>
            <a:r>
              <a:rPr lang="en-US" dirty="0" smtClean="0"/>
              <a:t>markets.  COMPETITION</a:t>
            </a:r>
          </a:p>
          <a:p>
            <a:r>
              <a:rPr lang="en-US" dirty="0" smtClean="0"/>
              <a:t>As a result no one power could divide </a:t>
            </a:r>
            <a:r>
              <a:rPr lang="en-US" dirty="0"/>
              <a:t>up </a:t>
            </a:r>
            <a:r>
              <a:rPr lang="en-US" dirty="0" smtClean="0"/>
              <a:t>China as easily in the 19</a:t>
            </a:r>
            <a:r>
              <a:rPr lang="en-US" baseline="30000" dirty="0" smtClean="0"/>
              <a:t>th</a:t>
            </a:r>
            <a:r>
              <a:rPr lang="en-US" dirty="0" smtClean="0"/>
              <a:t> C as India was taken in the 18</a:t>
            </a:r>
            <a:r>
              <a:rPr lang="en-US" baseline="30000" dirty="0" smtClean="0"/>
              <a:t>th </a:t>
            </a:r>
            <a:r>
              <a:rPr lang="en-US" dirty="0"/>
              <a:t>,</a:t>
            </a:r>
            <a:r>
              <a:rPr lang="en-US" dirty="0" smtClean="0"/>
              <a:t> e.g. the US </a:t>
            </a:r>
            <a:r>
              <a:rPr lang="en-US" dirty="0"/>
              <a:t>also interested in China and Japan </a:t>
            </a:r>
            <a:r>
              <a:rPr lang="en-US" dirty="0" smtClean="0"/>
              <a:t>markets. </a:t>
            </a:r>
            <a:endParaRPr lang="en-US" dirty="0"/>
          </a:p>
          <a:p>
            <a:endParaRPr lang="en-US" dirty="0"/>
          </a:p>
        </p:txBody>
      </p:sp>
    </p:spTree>
    <p:extLst>
      <p:ext uri="{BB962C8B-B14F-4D97-AF65-F5344CB8AC3E}">
        <p14:creationId xmlns:p14="http://schemas.microsoft.com/office/powerpoint/2010/main" val="74562052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TM03090434[[fn=Wood Type]]</Template>
  <TotalTime>165</TotalTime>
  <Words>1846</Words>
  <Application>Microsoft Office PowerPoint</Application>
  <PresentationFormat>Widescreen</PresentationFormat>
  <Paragraphs>108</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Rockwell</vt:lpstr>
      <vt:lpstr>Rockwell Condensed</vt:lpstr>
      <vt:lpstr>Times New Roman</vt:lpstr>
      <vt:lpstr>Wingdings</vt:lpstr>
      <vt:lpstr>Wood Type</vt:lpstr>
      <vt:lpstr>Western Intervention in China</vt:lpstr>
      <vt:lpstr>Economics of China Trade </vt:lpstr>
      <vt:lpstr>Intellectual and Cultural FACTORS:  The Yardstick of Modernity  </vt:lpstr>
      <vt:lpstr>The Business of Opium </vt:lpstr>
      <vt:lpstr>Impact on CHINA</vt:lpstr>
      <vt:lpstr>Responses of the Chinese State</vt:lpstr>
      <vt:lpstr>toward war</vt:lpstr>
      <vt:lpstr>Colonialism in China?</vt:lpstr>
      <vt:lpstr>Why not COLONIZED like India? </vt:lpstr>
    </vt:vector>
  </TitlesOfParts>
  <Company>Northern Arizona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Western Intervention in China: Opium Wars</dc:title>
  <dc:creator>Sanjay Joshi</dc:creator>
  <cp:lastModifiedBy>Sanjay Joshi</cp:lastModifiedBy>
  <cp:revision>28</cp:revision>
  <dcterms:created xsi:type="dcterms:W3CDTF">2016-02-03T23:12:00Z</dcterms:created>
  <dcterms:modified xsi:type="dcterms:W3CDTF">2024-01-30T18:16:25Z</dcterms:modified>
</cp:coreProperties>
</file>