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9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98B8-08D9-4345-8B35-0495FB268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0393-11FD-024E-9B02-30E0974CCE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205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98B8-08D9-4345-8B35-0495FB268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0393-11FD-024E-9B02-30E0974CCE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4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98B8-08D9-4345-8B35-0495FB268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0393-11FD-024E-9B02-30E0974CCE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69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98B8-08D9-4345-8B35-0495FB268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0393-11FD-024E-9B02-30E0974CCE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533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98B8-08D9-4345-8B35-0495FB268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0393-11FD-024E-9B02-30E0974CCE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52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98B8-08D9-4345-8B35-0495FB268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0393-11FD-024E-9B02-30E0974CCE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09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98B8-08D9-4345-8B35-0495FB268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0393-11FD-024E-9B02-30E0974CCE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94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98B8-08D9-4345-8B35-0495FB268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0393-11FD-024E-9B02-30E0974CCE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58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98B8-08D9-4345-8B35-0495FB268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0393-11FD-024E-9B02-30E0974CCE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712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98B8-08D9-4345-8B35-0495FB268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0393-11FD-024E-9B02-30E0974CCE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480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098B8-08D9-4345-8B35-0495FB268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C0393-11FD-024E-9B02-30E0974CCE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409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6F098B8-08D9-4345-8B35-0495FB2682C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9/23/2021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5BC0393-11FD-024E-9B02-30E0974CCEE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38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arly_Nationalists#/media/File:1st_INC1885.jp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Nationalism	 and the Middle Class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Understanding the terms historically</a:t>
            </a:r>
          </a:p>
        </p:txBody>
      </p:sp>
    </p:spTree>
    <p:extLst>
      <p:ext uri="{BB962C8B-B14F-4D97-AF65-F5344CB8AC3E}">
        <p14:creationId xmlns:p14="http://schemas.microsoft.com/office/powerpoint/2010/main" val="4957021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27463"/>
          </a:xfrm>
        </p:spPr>
        <p:txBody>
          <a:bodyPr/>
          <a:lstStyle/>
          <a:p>
            <a:r>
              <a:rPr lang="en-US" dirty="0"/>
              <a:t>Middle Class and Nationalism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927463"/>
            <a:ext cx="11756571" cy="5551714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In late 19thC India, the </a:t>
            </a:r>
            <a:r>
              <a:rPr lang="en-US" altLang="zh-CN" dirty="0"/>
              <a:t>“Indian nation” came to be imagined, by and large, by the middle class</a:t>
            </a:r>
          </a:p>
          <a:p>
            <a:r>
              <a:rPr lang="en-US" dirty="0"/>
              <a:t>All varieties of Indian nationalisms (and plural is important) were a product of British rule....  Framed in RESPONSE to it, and most often WITHIN its INTELLECTUAL frameworks</a:t>
            </a:r>
            <a:endParaRPr lang="en-US" altLang="zh-CN" dirty="0"/>
          </a:p>
          <a:p>
            <a:r>
              <a:rPr lang="en-US" dirty="0"/>
              <a:t>Use institutions of British rule, press, railways, ASSOCIATIONS </a:t>
            </a:r>
          </a:p>
          <a:p>
            <a:r>
              <a:rPr lang="en-US" dirty="0"/>
              <a:t>Use their VOCABULARY (representation, democracy, self-government) and participate in ELECTIONS  </a:t>
            </a:r>
          </a:p>
          <a:p>
            <a:r>
              <a:rPr lang="en-US" dirty="0"/>
              <a:t>Not </a:t>
            </a:r>
            <a:r>
              <a:rPr lang="en-US" dirty="0" err="1"/>
              <a:t>ANTI-British</a:t>
            </a:r>
            <a:r>
              <a:rPr lang="en-US" dirty="0"/>
              <a:t>.  See themselves as mediators, Indian to British and vice versa</a:t>
            </a:r>
          </a:p>
          <a:p>
            <a:r>
              <a:rPr lang="en-US" dirty="0"/>
              <a:t>What is the result? Ridicule from British.  Kipling </a:t>
            </a:r>
            <a:r>
              <a:rPr lang="en-US" dirty="0" err="1"/>
              <a:t>e,g</a:t>
            </a:r>
            <a:r>
              <a:rPr lang="en-US" dirty="0"/>
              <a:t>., contrasts the western-educated “</a:t>
            </a:r>
            <a:r>
              <a:rPr lang="en-US" dirty="0" err="1"/>
              <a:t>babu</a:t>
            </a:r>
            <a:r>
              <a:rPr lang="en-US" dirty="0"/>
              <a:t>” with “real” Indians. Claims British better represent "real“ ordinary Indians and that western-educated Indians were  the exploiters</a:t>
            </a:r>
          </a:p>
          <a:p>
            <a:r>
              <a:rPr lang="en-US" dirty="0"/>
              <a:t>Also criticism from WITHIN the middle class, many AMBIGUOUS about a colonially-derived agenda </a:t>
            </a:r>
            <a:r>
              <a:rPr lang="en-US" b="1" dirty="0"/>
              <a:t> (see p. 135-136)</a:t>
            </a:r>
            <a:r>
              <a:rPr lang="en-US" dirty="0"/>
              <a:t> </a:t>
            </a:r>
          </a:p>
          <a:p>
            <a:r>
              <a:rPr lang="en-US" dirty="0"/>
              <a:t>Nationalisms negotiate this ambiguity</a:t>
            </a:r>
          </a:p>
        </p:txBody>
      </p:sp>
    </p:spTree>
    <p:extLst>
      <p:ext uri="{BB962C8B-B14F-4D97-AF65-F5344CB8AC3E}">
        <p14:creationId xmlns:p14="http://schemas.microsoft.com/office/powerpoint/2010/main" val="1010317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964" y="1"/>
            <a:ext cx="8698217" cy="904543"/>
          </a:xfrm>
        </p:spPr>
        <p:txBody>
          <a:bodyPr>
            <a:noAutofit/>
          </a:bodyPr>
          <a:lstStyle/>
          <a:p>
            <a:r>
              <a:rPr lang="en-US" sz="3600" b="1" i="1" dirty="0"/>
              <a:t>HISTORICIZING </a:t>
            </a:r>
            <a:r>
              <a:rPr lang="en-US" sz="3600" dirty="0"/>
              <a:t>NATIONS and NATIONALISM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7964" y="904544"/>
            <a:ext cx="8970036" cy="5953457"/>
          </a:xfrm>
        </p:spPr>
        <p:txBody>
          <a:bodyPr>
            <a:normAutofit/>
          </a:bodyPr>
          <a:lstStyle/>
          <a:p>
            <a:r>
              <a:rPr lang="en-US" dirty="0"/>
              <a:t>Often used very loosely for a feeling of collective identity</a:t>
            </a:r>
          </a:p>
          <a:p>
            <a:r>
              <a:rPr lang="en-US" dirty="0"/>
              <a:t>This course seeks to HISTORICIZE nationalism</a:t>
            </a:r>
          </a:p>
          <a:p>
            <a:r>
              <a:rPr lang="en-US" dirty="0"/>
              <a:t>See it as a specific kind of ideology that is a product of a certain kind of History</a:t>
            </a:r>
          </a:p>
          <a:p>
            <a:r>
              <a:rPr lang="en-US" dirty="0"/>
              <a:t>Nationalism = forms of organization / feelings / loyalty to, a territorially bounded entity = NATION</a:t>
            </a:r>
          </a:p>
          <a:p>
            <a:r>
              <a:rPr lang="en-US" dirty="0"/>
              <a:t>“Nation” is abstract, un-definable, yet has borders</a:t>
            </a:r>
          </a:p>
          <a:p>
            <a:r>
              <a:rPr lang="en-US" dirty="0">
                <a:effectLst/>
              </a:rPr>
              <a:t>Nation also a fairly recent form of political organization in the form of the “nation-state”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561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887148"/>
          </a:xfrm>
        </p:spPr>
        <p:txBody>
          <a:bodyPr/>
          <a:lstStyle/>
          <a:p>
            <a:r>
              <a:rPr lang="en-US" dirty="0"/>
              <a:t>De-Naturalizing the 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87148"/>
            <a:ext cx="9011352" cy="580994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70000" lnSpcReduction="20000"/>
          </a:bodyPr>
          <a:lstStyle/>
          <a:p>
            <a:r>
              <a:rPr lang="en-US" sz="4600" dirty="0"/>
              <a:t>Nationalism seeks to </a:t>
            </a:r>
            <a:r>
              <a:rPr lang="en-US" sz="4600" i="1" dirty="0"/>
              <a:t>NATURALIZE</a:t>
            </a:r>
            <a:r>
              <a:rPr lang="en-US" sz="4600" dirty="0"/>
              <a:t> itself: as an ideology, a feeling, that is ALWAYS present, something in human DNA almost!</a:t>
            </a:r>
          </a:p>
          <a:p>
            <a:r>
              <a:rPr lang="en-US" sz="4600" dirty="0"/>
              <a:t>Its success means, living in 21</a:t>
            </a:r>
            <a:r>
              <a:rPr lang="en-US" sz="4600" baseline="30000" dirty="0"/>
              <a:t>st</a:t>
            </a:r>
            <a:r>
              <a:rPr lang="en-US" sz="4600" dirty="0"/>
              <a:t> C, easy to believe the NATURALNESS of the nation; that the nation-state only way of organizing POLITIES</a:t>
            </a:r>
          </a:p>
          <a:p>
            <a:r>
              <a:rPr lang="en-US" sz="4600" dirty="0"/>
              <a:t>Not all forms of ANTI-FOREIGN or even ANTI-COLONIAL movements are “Nationalist”</a:t>
            </a:r>
          </a:p>
          <a:p>
            <a:r>
              <a:rPr lang="en-US" sz="4600" dirty="0"/>
              <a:t>1857 Revolt in India was not a “Nationalist” revolt because aim was not to create a NATION, but to RESTORE Mughals or Marathas or other IMPERIAL forms</a:t>
            </a:r>
          </a:p>
          <a:p>
            <a:r>
              <a:rPr lang="en-US" sz="4600" dirty="0"/>
              <a:t>“Nationalism” not exist NATURALLY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115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51670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Nation: An Imagined Community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026310"/>
            <a:ext cx="9144000" cy="5831691"/>
          </a:xfrm>
        </p:spPr>
        <p:txBody>
          <a:bodyPr>
            <a:noAutofit/>
          </a:bodyPr>
          <a:lstStyle/>
          <a:p>
            <a:r>
              <a:rPr lang="en-US" dirty="0"/>
              <a:t>Benedict Anderson calls the nation an “Imagined Community;” and how that imagination, aka “nationalism,” was created at specific times and places</a:t>
            </a:r>
          </a:p>
          <a:p>
            <a:pPr lvl="1"/>
            <a:r>
              <a:rPr lang="en-US" sz="3200" dirty="0"/>
              <a:t>Nation replaces earlier “imagined communities” (religious or imperial) </a:t>
            </a:r>
          </a:p>
          <a:p>
            <a:pPr lvl="1"/>
            <a:r>
              <a:rPr lang="en-US" sz="3200" dirty="0"/>
              <a:t>New forms of communications, such as printing presses and PRINT CAPITALISM in the 18</a:t>
            </a:r>
            <a:r>
              <a:rPr lang="en-US" sz="3200" baseline="30000" dirty="0"/>
              <a:t>th</a:t>
            </a:r>
            <a:r>
              <a:rPr lang="en-US" sz="3200" dirty="0"/>
              <a:t> C, help people think similarly, as ONE, about the same issues, rather than localized concerns </a:t>
            </a:r>
          </a:p>
          <a:p>
            <a:pPr lvl="1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43914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Novelty of Nationalism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1287235"/>
            <a:ext cx="11682483" cy="5570765"/>
          </a:xfrm>
          <a:blipFill dpi="0" rotWithShape="1">
            <a:blip r:embed="rId2">
              <a:alphaModFix amt="33000"/>
            </a:blip>
            <a:srcRect/>
            <a:stretch>
              <a:fillRect/>
            </a:stretch>
          </a:blipFill>
        </p:spPr>
        <p:txBody>
          <a:bodyPr>
            <a:normAutofit fontScale="85000" lnSpcReduction="20000"/>
          </a:bodyPr>
          <a:lstStyle/>
          <a:p>
            <a:r>
              <a:rPr lang="en-US" dirty="0"/>
              <a:t>Nationalism emerges around 18thC, in the New world.  Countries in North and South America first to organize their states as NATIONS </a:t>
            </a:r>
          </a:p>
          <a:p>
            <a:pPr lvl="1"/>
            <a:r>
              <a:rPr lang="en-US" b="1" i="1" dirty="0"/>
              <a:t>They are the first imagine a deep sense of camaraderie between all people inhabiting </a:t>
            </a:r>
            <a:r>
              <a:rPr lang="en-US" b="1" i="1" u="sng" dirty="0"/>
              <a:t>a spatially bounded territory</a:t>
            </a:r>
          </a:p>
          <a:p>
            <a:pPr lvl="1"/>
            <a:r>
              <a:rPr lang="en-US" dirty="0"/>
              <a:t>AND</a:t>
            </a:r>
            <a:r>
              <a:rPr lang="en-US" b="1" i="1" dirty="0"/>
              <a:t> to insist that this loyalty SUPERCEDED others</a:t>
            </a:r>
          </a:p>
          <a:p>
            <a:pPr lvl="1"/>
            <a:r>
              <a:rPr lang="en-US" b="1" i="1" dirty="0"/>
              <a:t>AND to use it to give LEGITIMACY to their new states</a:t>
            </a:r>
          </a:p>
          <a:p>
            <a:pPr lvl="1"/>
            <a:r>
              <a:rPr lang="en-US" b="1" i="1" dirty="0"/>
              <a:t>Contrast with loyalty to monarchs (not abnormal for those we today call “German” to be Kings of England/Britain)</a:t>
            </a:r>
          </a:p>
          <a:p>
            <a:r>
              <a:rPr lang="en-US" b="1" i="1" dirty="0"/>
              <a:t>Although nationalists WANTED this ideology to supersede other loyalties</a:t>
            </a:r>
            <a:r>
              <a:rPr lang="en-US" dirty="0"/>
              <a:t>, did not always do so</a:t>
            </a:r>
          </a:p>
          <a:p>
            <a:r>
              <a:rPr lang="en-US" dirty="0"/>
              <a:t>BECAUSE, despite what it claimed, </a:t>
            </a:r>
            <a:r>
              <a:rPr lang="en-US" b="1" dirty="0">
                <a:solidFill>
                  <a:srgbClr val="C00000"/>
                </a:solidFill>
              </a:rPr>
              <a:t>nationalism did not ACTUALLY eliminate differences or inequalities, e.g. of class, race, gender </a:t>
            </a:r>
          </a:p>
          <a:p>
            <a:r>
              <a:rPr lang="en-US" dirty="0"/>
              <a:t>This was as true for the New World, the Old World, and in the even older world of Asia </a:t>
            </a:r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34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"/>
            <a:ext cx="8229600" cy="782777"/>
          </a:xfrm>
        </p:spPr>
        <p:txBody>
          <a:bodyPr/>
          <a:lstStyle/>
          <a:p>
            <a:r>
              <a:rPr lang="en-US" dirty="0"/>
              <a:t>Modernity and the 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3171" y="782778"/>
            <a:ext cx="8837388" cy="6075223"/>
          </a:xfrm>
          <a:blipFill dpi="0" rotWithShape="1">
            <a:blip r:embed="rId2">
              <a:alphaModFix amt="7000"/>
            </a:blip>
            <a:srcRect/>
            <a:stretch>
              <a:fillRect/>
            </a:stretch>
          </a:blipFill>
        </p:spPr>
        <p:txBody>
          <a:bodyPr>
            <a:normAutofit fontScale="92500"/>
          </a:bodyPr>
          <a:lstStyle/>
          <a:p>
            <a:r>
              <a:rPr lang="en-US" dirty="0"/>
              <a:t>NATION, therefore, is a MODERN concept, and form of political organization</a:t>
            </a:r>
          </a:p>
          <a:p>
            <a:r>
              <a:rPr lang="en-US" dirty="0"/>
              <a:t>Equally important is to recognize that “nationalism” was the result of a PROCESS where people had to be persuaded to put nation above all other loyalties</a:t>
            </a:r>
          </a:p>
          <a:p>
            <a:pPr lvl="1"/>
            <a:r>
              <a:rPr lang="en-US" dirty="0" err="1"/>
              <a:t>Eugen</a:t>
            </a:r>
            <a:r>
              <a:rPr lang="en-US" dirty="0"/>
              <a:t> Weber argued that it took till the early 20</a:t>
            </a:r>
            <a:r>
              <a:rPr lang="en-US" baseline="30000" dirty="0"/>
              <a:t>th</a:t>
            </a:r>
            <a:r>
              <a:rPr lang="en-US" dirty="0"/>
              <a:t> century to turn “Peasants into Frenchmen”</a:t>
            </a:r>
            <a:endParaRPr lang="en-US" dirty="0">
              <a:effectLst/>
            </a:endParaRPr>
          </a:p>
          <a:p>
            <a:r>
              <a:rPr lang="en-US" dirty="0"/>
              <a:t>The process of HOW this happens in India, how local, imperial, and other loyalties are converted to “nationalism” is what we will study </a:t>
            </a:r>
          </a:p>
          <a:p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22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313" y="0"/>
            <a:ext cx="10310949" cy="1182864"/>
          </a:xfrm>
        </p:spPr>
        <p:txBody>
          <a:bodyPr>
            <a:normAutofit fontScale="90000"/>
          </a:bodyPr>
          <a:lstStyle/>
          <a:p>
            <a:r>
              <a:rPr lang="en-US" dirty="0"/>
              <a:t>Modernity, Ambiguity, </a:t>
            </a:r>
            <a:r>
              <a:rPr lang="en-US"/>
              <a:t>and Indian Nationalism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568" y="1061098"/>
            <a:ext cx="8819991" cy="5635998"/>
          </a:xfrm>
          <a:blipFill dpi="0" rotWithShape="1">
            <a:blip r:embed="rId2">
              <a:alphaModFix amt="33000"/>
            </a:blip>
            <a:srcRect/>
            <a:stretch>
              <a:fillRect t="-52000"/>
            </a:stretch>
          </a:blipFill>
        </p:spPr>
        <p:txBody>
          <a:bodyPr>
            <a:normAutofit lnSpcReduction="10000"/>
          </a:bodyPr>
          <a:lstStyle/>
          <a:p>
            <a:r>
              <a:rPr lang="en-US" b="1" dirty="0"/>
              <a:t>There was  ambiguity towards modernization in India because of its connections with colonialism</a:t>
            </a:r>
          </a:p>
          <a:p>
            <a:r>
              <a:rPr lang="en-US" dirty="0"/>
              <a:t> As nationalism overtakes India, middle class nationalists seek to RESOLVE ambiguities towards modernization </a:t>
            </a:r>
            <a:r>
              <a:rPr lang="en-US" i="1" dirty="0"/>
              <a:t>through</a:t>
            </a:r>
            <a:r>
              <a:rPr lang="en-US" dirty="0"/>
              <a:t> the adoption of different varieties of nationalism</a:t>
            </a:r>
          </a:p>
          <a:p>
            <a:r>
              <a:rPr lang="en-US" dirty="0"/>
              <a:t>Hence we encounter a </a:t>
            </a:r>
            <a:r>
              <a:rPr lang="en-US" b="1" i="1" dirty="0">
                <a:solidFill>
                  <a:srgbClr val="C00000"/>
                </a:solidFill>
              </a:rPr>
              <a:t>VARIETY of nationalisms</a:t>
            </a:r>
            <a:r>
              <a:rPr lang="en-US" dirty="0"/>
              <a:t>. This is VERY important, and please keep in mind</a:t>
            </a:r>
          </a:p>
          <a:p>
            <a:r>
              <a:rPr lang="en-US" dirty="0"/>
              <a:t>Even though some variants of nationalism may seem unfamiliar, hardly “modern,” we will try to understand why </a:t>
            </a:r>
            <a:r>
              <a:rPr lang="en-US" b="1" i="1" dirty="0"/>
              <a:t>they are all modern phenomena</a:t>
            </a:r>
            <a:endParaRPr lang="en-US" dirty="0"/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10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t="-32000" b="-7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025611"/>
          </a:xfrm>
        </p:spPr>
        <p:txBody>
          <a:bodyPr>
            <a:normAutofit/>
          </a:bodyPr>
          <a:lstStyle/>
          <a:p>
            <a:r>
              <a:rPr lang="en-US" dirty="0"/>
              <a:t>The “Middle Class”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5611"/>
            <a:ext cx="12192000" cy="5597611"/>
          </a:xfrm>
        </p:spPr>
        <p:txBody>
          <a:bodyPr/>
          <a:lstStyle/>
          <a:p>
            <a:r>
              <a:rPr lang="en-US" altLang="zh-CN" dirty="0"/>
              <a:t>Leading role of the “middle class” in promoting nationalism in India</a:t>
            </a:r>
          </a:p>
          <a:p>
            <a:r>
              <a:rPr lang="en-US" altLang="zh-CN" dirty="0"/>
              <a:t>They are mostly western-educated MEN from comfortable often professional background</a:t>
            </a:r>
          </a:p>
          <a:p>
            <a:r>
              <a:rPr lang="en-US" altLang="zh-CN" dirty="0"/>
              <a:t>The products of British rule, of its Anglicist colleges, and professions that came with colonialism, like LAW or JOURNALISM  </a:t>
            </a:r>
          </a:p>
          <a:p>
            <a:r>
              <a:rPr lang="en-US" altLang="zh-CN" dirty="0"/>
              <a:t>Often, derogatorily referred to as “Macaulay’s sons” </a:t>
            </a:r>
          </a:p>
          <a:p>
            <a:r>
              <a:rPr lang="en-US" dirty="0"/>
              <a:t>An elite, top 10%, but not the richest.  Adopt the category of “middle class” for themselves</a:t>
            </a:r>
          </a:p>
          <a:p>
            <a:r>
              <a:rPr lang="en-US" dirty="0"/>
              <a:t>Bought into the idea that the middle class always played a progressive role in history, a vanguard of new social, political and cultural values</a:t>
            </a:r>
          </a:p>
        </p:txBody>
      </p:sp>
    </p:spTree>
    <p:extLst>
      <p:ext uri="{BB962C8B-B14F-4D97-AF65-F5344CB8AC3E}">
        <p14:creationId xmlns:p14="http://schemas.microsoft.com/office/powerpoint/2010/main" val="3958404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ORIGINS OF Middle Class NATIONALISM</a:t>
            </a:r>
            <a:r>
              <a:rPr lang="en-US" dirty="0"/>
              <a:t> (the WHY question)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389" y="1600200"/>
            <a:ext cx="11273245" cy="5122572"/>
          </a:xfrm>
          <a:blipFill>
            <a:blip r:embed="rId2">
              <a:alphaModFix amt="37000"/>
            </a:blip>
            <a:stretch>
              <a:fillRect t="-8000"/>
            </a:stretch>
          </a:blipFill>
        </p:spPr>
        <p:txBody>
          <a:bodyPr>
            <a:normAutofit fontScale="77500" lnSpcReduction="20000"/>
          </a:bodyPr>
          <a:lstStyle/>
          <a:p>
            <a:r>
              <a:rPr lang="en-US" dirty="0"/>
              <a:t>Product of BRITISH policies</a:t>
            </a:r>
          </a:p>
          <a:p>
            <a:r>
              <a:rPr lang="en-US" dirty="0"/>
              <a:t>British thought that by promoting Western style education, would get a set of people who would believe in their “civilizing’ mission and be LOYAL</a:t>
            </a:r>
          </a:p>
          <a:p>
            <a:r>
              <a:rPr lang="en-US" dirty="0"/>
              <a:t>With western style education, came new ideas of national identity, liberty and equality – and new self-image as “modern” </a:t>
            </a:r>
          </a:p>
          <a:p>
            <a:r>
              <a:rPr lang="en-US" dirty="0"/>
              <a:t>The reality of colonial India was completely in contrast to the ideas Indians were learning in schools and colleges</a:t>
            </a:r>
          </a:p>
          <a:p>
            <a:r>
              <a:rPr lang="en-US" dirty="0"/>
              <a:t>Indians did well, could pass exams, and now demand some role in way country was governed.</a:t>
            </a:r>
          </a:p>
          <a:p>
            <a:r>
              <a:rPr lang="en-US" dirty="0"/>
              <a:t>Set up associations, demanded rights. But post 1857 particularly, British less willing to share power, more exclusive, racism. </a:t>
            </a:r>
          </a:p>
          <a:p>
            <a:r>
              <a:rPr lang="en-US" dirty="0"/>
              <a:t>The British derided efforts of all western educated Indians who trying to assert themselves. Kipling prime example</a:t>
            </a:r>
          </a:p>
          <a:p>
            <a:r>
              <a:rPr lang="en-US" dirty="0">
                <a:effectLst/>
              </a:rPr>
              <a:t>1885 </a:t>
            </a:r>
            <a:r>
              <a:rPr lang="en-US" dirty="0">
                <a:effectLst/>
                <a:hlinkClick r:id="rId3"/>
              </a:rPr>
              <a:t>create the INDIAN NATIONAL CONGRESS</a:t>
            </a:r>
            <a:r>
              <a:rPr lang="en-US" dirty="0">
                <a:effectLst/>
              </a:rPr>
              <a:t> (INC)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7491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1026</Words>
  <Application>Microsoft Office PowerPoint</Application>
  <PresentationFormat>Widescreen</PresentationFormat>
  <Paragraphs>67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宋体</vt:lpstr>
      <vt:lpstr>Arial</vt:lpstr>
      <vt:lpstr>Calibri</vt:lpstr>
      <vt:lpstr>1_Office Theme</vt:lpstr>
      <vt:lpstr>Nationalism  and the Middle Class</vt:lpstr>
      <vt:lpstr>HISTORICIZING NATIONS and NATIONALISM</vt:lpstr>
      <vt:lpstr>De-Naturalizing the Nation</vt:lpstr>
      <vt:lpstr>Nation: An Imagined Community</vt:lpstr>
      <vt:lpstr>The Novelty of Nationalism </vt:lpstr>
      <vt:lpstr>Modernity and the Nation</vt:lpstr>
      <vt:lpstr>Modernity, Ambiguity, and Indian Nationalism</vt:lpstr>
      <vt:lpstr>The “Middle Class”</vt:lpstr>
      <vt:lpstr>ORIGINS OF Middle Class NATIONALISM (the WHY question) </vt:lpstr>
      <vt:lpstr>Middle Class and Nationalism</vt:lpstr>
    </vt:vector>
  </TitlesOfParts>
  <Company>Northern Arizona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Nationalism</dc:title>
  <dc:creator>Sanjay Joshi</dc:creator>
  <cp:lastModifiedBy>Sanjay Joshi</cp:lastModifiedBy>
  <cp:revision>15</cp:revision>
  <dcterms:created xsi:type="dcterms:W3CDTF">2016-03-22T20:39:44Z</dcterms:created>
  <dcterms:modified xsi:type="dcterms:W3CDTF">2021-09-23T19:31:21Z</dcterms:modified>
</cp:coreProperties>
</file>