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425" r:id="rId2"/>
    <p:sldId id="469" r:id="rId3"/>
    <p:sldId id="643" r:id="rId4"/>
    <p:sldId id="477" r:id="rId5"/>
    <p:sldId id="465" r:id="rId6"/>
    <p:sldId id="459" r:id="rId7"/>
    <p:sldId id="478" r:id="rId8"/>
    <p:sldId id="461" r:id="rId9"/>
    <p:sldId id="466" r:id="rId10"/>
    <p:sldId id="616" r:id="rId11"/>
    <p:sldId id="470" r:id="rId12"/>
    <p:sldId id="479" r:id="rId13"/>
    <p:sldId id="480" r:id="rId14"/>
    <p:sldId id="481" r:id="rId15"/>
    <p:sldId id="464" r:id="rId16"/>
    <p:sldId id="433" r:id="rId17"/>
    <p:sldId id="441" r:id="rId18"/>
    <p:sldId id="442" r:id="rId19"/>
    <p:sldId id="443" r:id="rId20"/>
    <p:sldId id="449" r:id="rId21"/>
    <p:sldId id="475" r:id="rId22"/>
    <p:sldId id="352" r:id="rId23"/>
    <p:sldId id="446" r:id="rId24"/>
    <p:sldId id="439" r:id="rId25"/>
    <p:sldId id="455" r:id="rId26"/>
    <p:sldId id="652" r:id="rId27"/>
    <p:sldId id="484" r:id="rId28"/>
    <p:sldId id="457" r:id="rId29"/>
    <p:sldId id="426" r:id="rId30"/>
    <p:sldId id="435" r:id="rId31"/>
    <p:sldId id="471" r:id="rId32"/>
    <p:sldId id="460" r:id="rId33"/>
    <p:sldId id="649" r:id="rId34"/>
    <p:sldId id="282" r:id="rId35"/>
    <p:sldId id="462" r:id="rId36"/>
    <p:sldId id="645" r:id="rId37"/>
    <p:sldId id="456" r:id="rId38"/>
    <p:sldId id="463" r:id="rId39"/>
    <p:sldId id="357" r:id="rId40"/>
    <p:sldId id="452" r:id="rId41"/>
    <p:sldId id="454" r:id="rId42"/>
    <p:sldId id="359" r:id="rId43"/>
    <p:sldId id="482" r:id="rId44"/>
    <p:sldId id="483" r:id="rId45"/>
    <p:sldId id="431" r:id="rId46"/>
    <p:sldId id="432" r:id="rId47"/>
    <p:sldId id="648" r:id="rId48"/>
    <p:sldId id="360" r:id="rId49"/>
    <p:sldId id="647" r:id="rId50"/>
    <p:sldId id="436" r:id="rId51"/>
    <p:sldId id="451" r:id="rId52"/>
    <p:sldId id="361" r:id="rId53"/>
    <p:sldId id="422" r:id="rId54"/>
    <p:sldId id="423" r:id="rId55"/>
    <p:sldId id="365" r:id="rId56"/>
    <p:sldId id="363" r:id="rId57"/>
    <p:sldId id="364" r:id="rId58"/>
    <p:sldId id="458" r:id="rId59"/>
    <p:sldId id="467" r:id="rId60"/>
    <p:sldId id="424" r:id="rId61"/>
    <p:sldId id="450" r:id="rId62"/>
    <p:sldId id="468" r:id="rId63"/>
    <p:sldId id="585" r:id="rId64"/>
    <p:sldId id="474" r:id="rId65"/>
    <p:sldId id="541" r:id="rId66"/>
    <p:sldId id="653" r:id="rId67"/>
    <p:sldId id="646" r:id="rId68"/>
    <p:sldId id="473" r:id="rId69"/>
    <p:sldId id="445" r:id="rId70"/>
    <p:sldId id="453" r:id="rId71"/>
  </p:sldIdLst>
  <p:sldSz cx="9144000" cy="6858000" type="letter"/>
  <p:notesSz cx="6858000"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4658"/>
  </p:normalViewPr>
  <p:slideViewPr>
    <p:cSldViewPr>
      <p:cViewPr varScale="1">
        <p:scale>
          <a:sx n="152" d="100"/>
          <a:sy n="152" d="100"/>
        </p:scale>
        <p:origin x="14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110" d="100"/>
          <a:sy n="110" d="100"/>
        </p:scale>
        <p:origin x="-2120" y="-96"/>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542714E-F293-212F-548A-7516645383CE}"/>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8"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25361C2A-EF2F-CF6A-69D2-DEB0FB3A7D5A}"/>
              </a:ext>
            </a:extLst>
          </p:cNvPr>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8"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DCA646CE-BE7D-517C-AF0D-99344859F9F6}"/>
              </a:ext>
            </a:extLst>
          </p:cNvPr>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8"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4B6DCB63-B116-8719-489E-F452C498A278}"/>
              </a:ext>
            </a:extLst>
          </p:cNvPr>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8823F9-B21E-E749-A443-45A134A37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9FAAA00-3DF4-0E96-4752-3CFC4655718A}"/>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8"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ACF94732-ADBA-775C-0A09-7B5F6D21B235}"/>
              </a:ext>
            </a:extLst>
          </p:cNvPr>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8"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01290228-A052-F75A-9DC1-F9737C6C32EF}"/>
              </a:ext>
            </a:extLst>
          </p:cNvPr>
          <p:cNvSpPr>
            <a:spLocks noGrp="1" noRot="1" noChangeAspect="1" noChangeArrowheads="1" noTextEdit="1"/>
          </p:cNvSpPr>
          <p:nvPr>
            <p:ph type="sldImg" idx="2"/>
          </p:nvPr>
        </p:nvSpPr>
        <p:spPr bwMode="auto">
          <a:xfrm>
            <a:off x="1136650" y="688975"/>
            <a:ext cx="4587875"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5D4BD772-F877-0404-79DE-5704C3A4DD96}"/>
              </a:ext>
            </a:extLst>
          </p:cNvPr>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07E9489B-6CC5-E044-12DF-F70ADC9C2A7E}"/>
              </a:ext>
            </a:extLst>
          </p:cNvPr>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8"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B31FAA58-BCC6-787E-350F-929891DE7FC7}"/>
              </a:ext>
            </a:extLst>
          </p:cNvPr>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CC3839-93B3-1E4D-8EE9-3EF3BF9261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7354270-81C5-5778-B858-B96041CAB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E75761-6ACE-4540-8180-E95ECA6A08DE}" type="slidenum">
              <a:rPr lang="en-US" altLang="en-US" smtClean="0"/>
              <a:pPr>
                <a:spcBef>
                  <a:spcPct val="0"/>
                </a:spcBef>
              </a:pPr>
              <a:t>1</a:t>
            </a:fld>
            <a:endParaRPr lang="en-US" altLang="en-US"/>
          </a:p>
        </p:txBody>
      </p:sp>
      <p:sp>
        <p:nvSpPr>
          <p:cNvPr id="18434" name="Rectangle 2">
            <a:extLst>
              <a:ext uri="{FF2B5EF4-FFF2-40B4-BE49-F238E27FC236}">
                <a16:creationId xmlns:a16="http://schemas.microsoft.com/office/drawing/2014/main" id="{36FC6183-0D43-21DC-E90F-121FADAFA72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6F3A3AB-0C24-9A1C-5241-90D2647DC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BDCE4D35-EC5A-C1F0-6C94-0D98528B7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3A9CE82-7CB3-CA4E-97FC-261119CBEEB3}" type="slidenum">
              <a:rPr lang="en-US" altLang="en-US" smtClean="0"/>
              <a:pPr>
                <a:spcBef>
                  <a:spcPct val="0"/>
                </a:spcBef>
              </a:pPr>
              <a:t>20</a:t>
            </a:fld>
            <a:endParaRPr lang="en-US" altLang="en-US"/>
          </a:p>
        </p:txBody>
      </p:sp>
      <p:sp>
        <p:nvSpPr>
          <p:cNvPr id="49154" name="Rectangle 2">
            <a:extLst>
              <a:ext uri="{FF2B5EF4-FFF2-40B4-BE49-F238E27FC236}">
                <a16:creationId xmlns:a16="http://schemas.microsoft.com/office/drawing/2014/main" id="{13D1827A-6E34-4F3F-BCAA-320EE6A42460}"/>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49155" name="Rectangle 3">
            <a:extLst>
              <a:ext uri="{FF2B5EF4-FFF2-40B4-BE49-F238E27FC236}">
                <a16:creationId xmlns:a16="http://schemas.microsoft.com/office/drawing/2014/main" id="{C0A4794B-9E54-9056-B210-2B71C7CC198D}"/>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CE953D2C-0792-6B62-6ACC-98C63BCEF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75AD5D-6B0E-3B40-A49B-47BF068B0629}" type="slidenum">
              <a:rPr lang="en-US" altLang="en-US" smtClean="0"/>
              <a:pPr>
                <a:spcBef>
                  <a:spcPct val="0"/>
                </a:spcBef>
              </a:pPr>
              <a:t>21</a:t>
            </a:fld>
            <a:endParaRPr lang="en-US" altLang="en-US"/>
          </a:p>
        </p:txBody>
      </p:sp>
      <p:sp>
        <p:nvSpPr>
          <p:cNvPr id="51202" name="Rectangle 2">
            <a:extLst>
              <a:ext uri="{FF2B5EF4-FFF2-40B4-BE49-F238E27FC236}">
                <a16:creationId xmlns:a16="http://schemas.microsoft.com/office/drawing/2014/main" id="{2AB5B0F8-9700-18E9-9C7D-52BC0C01E7AF}"/>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51203" name="Rectangle 3">
            <a:extLst>
              <a:ext uri="{FF2B5EF4-FFF2-40B4-BE49-F238E27FC236}">
                <a16:creationId xmlns:a16="http://schemas.microsoft.com/office/drawing/2014/main" id="{809C095E-1ACE-FBEE-38F4-EF7886579CED}"/>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5D78F7B-1D5A-D93B-114E-BE71C8453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B21FD76-2AB3-664A-B78E-407D261558C7}" type="slidenum">
              <a:rPr lang="en-US" altLang="en-US" smtClean="0"/>
              <a:pPr>
                <a:spcBef>
                  <a:spcPct val="0"/>
                </a:spcBef>
              </a:pPr>
              <a:t>25</a:t>
            </a:fld>
            <a:endParaRPr lang="en-US" altLang="en-US"/>
          </a:p>
        </p:txBody>
      </p:sp>
      <p:sp>
        <p:nvSpPr>
          <p:cNvPr id="55298" name="Rectangle 1026">
            <a:extLst>
              <a:ext uri="{FF2B5EF4-FFF2-40B4-BE49-F238E27FC236}">
                <a16:creationId xmlns:a16="http://schemas.microsoft.com/office/drawing/2014/main" id="{5870FE50-5833-CB47-D3E3-98D0685C1D66}"/>
              </a:ext>
            </a:extLst>
          </p:cNvPr>
          <p:cNvSpPr>
            <a:spLocks noGrp="1" noRot="1" noChangeAspect="1" noChangeArrowheads="1" noTextEdit="1"/>
          </p:cNvSpPr>
          <p:nvPr>
            <p:ph type="sldImg"/>
          </p:nvPr>
        </p:nvSpPr>
        <p:spPr>
          <a:ln/>
        </p:spPr>
      </p:sp>
      <p:sp>
        <p:nvSpPr>
          <p:cNvPr id="55299" name="Rectangle 1027">
            <a:extLst>
              <a:ext uri="{FF2B5EF4-FFF2-40B4-BE49-F238E27FC236}">
                <a16:creationId xmlns:a16="http://schemas.microsoft.com/office/drawing/2014/main" id="{C6AD6C33-B449-DD9A-CBBC-22EBB50F0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D84E4-649C-7340-3B69-C107BF04E238}"/>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13288240-0930-0EC5-FD51-04D56A5E82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263D179-1C6A-D047-A9ED-210BBB2A51B0}" type="slidenum">
              <a:rPr lang="en-US" altLang="en-US" smtClean="0"/>
              <a:pPr>
                <a:spcBef>
                  <a:spcPct val="0"/>
                </a:spcBef>
              </a:pPr>
              <a:t>26</a:t>
            </a:fld>
            <a:endParaRPr lang="en-US" altLang="en-US"/>
          </a:p>
        </p:txBody>
      </p:sp>
      <p:sp>
        <p:nvSpPr>
          <p:cNvPr id="21506" name="Rectangle 2">
            <a:extLst>
              <a:ext uri="{FF2B5EF4-FFF2-40B4-BE49-F238E27FC236}">
                <a16:creationId xmlns:a16="http://schemas.microsoft.com/office/drawing/2014/main" id="{0B4ADFC6-5AB6-6FA2-ADFD-56E8790B2095}"/>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21507" name="Rectangle 3">
            <a:extLst>
              <a:ext uri="{FF2B5EF4-FFF2-40B4-BE49-F238E27FC236}">
                <a16:creationId xmlns:a16="http://schemas.microsoft.com/office/drawing/2014/main" id="{03FE6EC4-132A-89EF-F0BD-2598C7B731C5}"/>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9651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51F0774-9AB1-EFB9-A899-E894CD289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263D179-1C6A-D047-A9ED-210BBB2A51B0}" type="slidenum">
              <a:rPr lang="en-US" altLang="en-US" smtClean="0"/>
              <a:pPr>
                <a:spcBef>
                  <a:spcPct val="0"/>
                </a:spcBef>
              </a:pPr>
              <a:t>27</a:t>
            </a:fld>
            <a:endParaRPr lang="en-US" altLang="en-US"/>
          </a:p>
        </p:txBody>
      </p:sp>
      <p:sp>
        <p:nvSpPr>
          <p:cNvPr id="21506" name="Rectangle 2">
            <a:extLst>
              <a:ext uri="{FF2B5EF4-FFF2-40B4-BE49-F238E27FC236}">
                <a16:creationId xmlns:a16="http://schemas.microsoft.com/office/drawing/2014/main" id="{33E213ED-1F4C-9563-66B8-A984EE4C083E}"/>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21507" name="Rectangle 3">
            <a:extLst>
              <a:ext uri="{FF2B5EF4-FFF2-40B4-BE49-F238E27FC236}">
                <a16:creationId xmlns:a16="http://schemas.microsoft.com/office/drawing/2014/main" id="{2B5F88FF-5285-A84F-F00A-3E76451036EF}"/>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116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1842FD96-69FD-6936-DA7B-C27AEFDEC8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92F1E8-5F38-674A-BB42-846D0950E840}" type="slidenum">
              <a:rPr lang="en-US" altLang="en-US" smtClean="0"/>
              <a:pPr>
                <a:spcBef>
                  <a:spcPct val="0"/>
                </a:spcBef>
              </a:pPr>
              <a:t>29</a:t>
            </a:fld>
            <a:endParaRPr lang="en-US" altLang="en-US"/>
          </a:p>
        </p:txBody>
      </p:sp>
      <p:sp>
        <p:nvSpPr>
          <p:cNvPr id="59394" name="Rectangle 2">
            <a:extLst>
              <a:ext uri="{FF2B5EF4-FFF2-40B4-BE49-F238E27FC236}">
                <a16:creationId xmlns:a16="http://schemas.microsoft.com/office/drawing/2014/main" id="{94CD4FA4-D7BF-C9E7-B64C-845CB6140585}"/>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B05BFBC6-BAE7-4916-14C9-0EE44C06C35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9D9392A4-9143-23DA-E27A-EC59388EBC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006ECF-7CFE-CA4C-9C20-8AA8BFB42835}" type="slidenum">
              <a:rPr lang="en-US" altLang="en-US" smtClean="0"/>
              <a:pPr>
                <a:spcBef>
                  <a:spcPct val="0"/>
                </a:spcBef>
              </a:pPr>
              <a:t>30</a:t>
            </a:fld>
            <a:endParaRPr lang="en-US" altLang="en-US"/>
          </a:p>
        </p:txBody>
      </p:sp>
      <p:sp>
        <p:nvSpPr>
          <p:cNvPr id="61442" name="Rectangle 2">
            <a:extLst>
              <a:ext uri="{FF2B5EF4-FFF2-40B4-BE49-F238E27FC236}">
                <a16:creationId xmlns:a16="http://schemas.microsoft.com/office/drawing/2014/main" id="{0273823D-5025-7CD7-2D10-C2F35DEC19AA}"/>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61443" name="Rectangle 3">
            <a:extLst>
              <a:ext uri="{FF2B5EF4-FFF2-40B4-BE49-F238E27FC236}">
                <a16:creationId xmlns:a16="http://schemas.microsoft.com/office/drawing/2014/main" id="{D8773023-10E2-7CCF-D632-B17006796B24}"/>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2515E8A6-0D6B-6FB3-1BBE-8D6B08B0D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83B6F93-89BF-3948-B4D8-E5AB8F1CDABA}" type="slidenum">
              <a:rPr lang="en-US" altLang="en-US" smtClean="0"/>
              <a:pPr>
                <a:spcBef>
                  <a:spcPct val="0"/>
                </a:spcBef>
              </a:pPr>
              <a:t>31</a:t>
            </a:fld>
            <a:endParaRPr lang="en-US" altLang="en-US"/>
          </a:p>
        </p:txBody>
      </p:sp>
      <p:sp>
        <p:nvSpPr>
          <p:cNvPr id="63490" name="Rectangle 2">
            <a:extLst>
              <a:ext uri="{FF2B5EF4-FFF2-40B4-BE49-F238E27FC236}">
                <a16:creationId xmlns:a16="http://schemas.microsoft.com/office/drawing/2014/main" id="{899E4990-41D7-80BF-AABC-853F6E5C9F7F}"/>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63491" name="Rectangle 3">
            <a:extLst>
              <a:ext uri="{FF2B5EF4-FFF2-40B4-BE49-F238E27FC236}">
                <a16:creationId xmlns:a16="http://schemas.microsoft.com/office/drawing/2014/main" id="{825E5119-EF1C-0EB8-B252-7B9C0A8838B0}"/>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5F82BD5-647B-C49C-D068-2FC7AED2FE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C7B9AAC-3B0D-FD4D-B628-28266A0868C2}" type="slidenum">
              <a:rPr lang="en-US" altLang="en-US" smtClean="0"/>
              <a:pPr>
                <a:spcBef>
                  <a:spcPct val="0"/>
                </a:spcBef>
              </a:pPr>
              <a:t>34</a:t>
            </a:fld>
            <a:endParaRPr lang="en-US" altLang="en-US"/>
          </a:p>
        </p:txBody>
      </p:sp>
      <p:sp>
        <p:nvSpPr>
          <p:cNvPr id="66562" name="Rectangle 2">
            <a:extLst>
              <a:ext uri="{FF2B5EF4-FFF2-40B4-BE49-F238E27FC236}">
                <a16:creationId xmlns:a16="http://schemas.microsoft.com/office/drawing/2014/main" id="{1D630741-0553-7F84-E36F-BBC87E34FF6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42B769D7-28B5-143B-3BC5-B2A21760AC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Earnings for year round full-time workers 25 years and older  Source: Bureau of the Census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540FF8B4-244E-703C-F7CA-A3056CF19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47D346C-4A25-2849-8F1C-BC952CE4E9A6}" type="slidenum">
              <a:rPr lang="en-US" altLang="en-US" smtClean="0"/>
              <a:pPr>
                <a:spcBef>
                  <a:spcPct val="0"/>
                </a:spcBef>
              </a:pPr>
              <a:t>35</a:t>
            </a:fld>
            <a:endParaRPr lang="en-US" altLang="en-US"/>
          </a:p>
        </p:txBody>
      </p:sp>
      <p:sp>
        <p:nvSpPr>
          <p:cNvPr id="68610" name="Rectangle 2">
            <a:extLst>
              <a:ext uri="{FF2B5EF4-FFF2-40B4-BE49-F238E27FC236}">
                <a16:creationId xmlns:a16="http://schemas.microsoft.com/office/drawing/2014/main" id="{5BFCC6FA-5403-1A59-76E6-09F5DCD69EF9}"/>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68611" name="Rectangle 3">
            <a:extLst>
              <a:ext uri="{FF2B5EF4-FFF2-40B4-BE49-F238E27FC236}">
                <a16:creationId xmlns:a16="http://schemas.microsoft.com/office/drawing/2014/main" id="{BD0E341B-EF1E-897D-4C2D-C092A63D549D}"/>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D191A23-3EAB-516D-5916-CBB1FE031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0B1E347-3238-3E49-93F7-2F9C64C1B358}" type="slidenum">
              <a:rPr lang="en-US" altLang="en-US" smtClean="0"/>
              <a:pPr>
                <a:spcBef>
                  <a:spcPct val="0"/>
                </a:spcBef>
              </a:pPr>
              <a:t>9</a:t>
            </a:fld>
            <a:endParaRPr lang="en-US" altLang="en-US"/>
          </a:p>
        </p:txBody>
      </p:sp>
      <p:sp>
        <p:nvSpPr>
          <p:cNvPr id="29698" name="Rectangle 2">
            <a:extLst>
              <a:ext uri="{FF2B5EF4-FFF2-40B4-BE49-F238E27FC236}">
                <a16:creationId xmlns:a16="http://schemas.microsoft.com/office/drawing/2014/main" id="{48B20515-CC5E-B3E3-2807-4BE397E7842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A11B4937-7A24-646B-112E-7A47E419F7E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6CFDD112-A742-0152-6579-20303BB5E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ECEFB8-F420-394B-B2AA-07EC2811A147}" type="slidenum">
              <a:rPr lang="en-US" altLang="en-US" smtClean="0"/>
              <a:pPr>
                <a:spcBef>
                  <a:spcPct val="0"/>
                </a:spcBef>
              </a:pPr>
              <a:t>39</a:t>
            </a:fld>
            <a:endParaRPr lang="en-US" altLang="en-US"/>
          </a:p>
        </p:txBody>
      </p:sp>
      <p:sp>
        <p:nvSpPr>
          <p:cNvPr id="74754" name="Rectangle 2">
            <a:extLst>
              <a:ext uri="{FF2B5EF4-FFF2-40B4-BE49-F238E27FC236}">
                <a16:creationId xmlns:a16="http://schemas.microsoft.com/office/drawing/2014/main" id="{025F0F31-7CAF-B62C-F303-9DB51023AE83}"/>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74755" name="Rectangle 3">
            <a:extLst>
              <a:ext uri="{FF2B5EF4-FFF2-40B4-BE49-F238E27FC236}">
                <a16:creationId xmlns:a16="http://schemas.microsoft.com/office/drawing/2014/main" id="{D6F4D1E1-A59B-FB3B-A576-8D43C5539DB8}"/>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CFEBD127-7C24-A219-BB51-72237D1F50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DA32C0-A304-344D-A8C5-D1E39148D649}" type="slidenum">
              <a:rPr lang="en-US" altLang="en-US" smtClean="0"/>
              <a:pPr>
                <a:spcBef>
                  <a:spcPct val="0"/>
                </a:spcBef>
              </a:pPr>
              <a:t>42</a:t>
            </a:fld>
            <a:endParaRPr lang="en-US" altLang="en-US"/>
          </a:p>
        </p:txBody>
      </p:sp>
      <p:sp>
        <p:nvSpPr>
          <p:cNvPr id="78850" name="Rectangle 2">
            <a:extLst>
              <a:ext uri="{FF2B5EF4-FFF2-40B4-BE49-F238E27FC236}">
                <a16:creationId xmlns:a16="http://schemas.microsoft.com/office/drawing/2014/main" id="{F0C3C9EC-B732-7003-0B7F-BF3027ECFDF0}"/>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62BCD1A4-FBD0-E3E1-B7D9-1884E347F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0BADDA5E-FA78-6284-2DBB-6B9A94E59C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AAB6902-BFF5-124F-B7FC-7A3A371E4C62}" type="slidenum">
              <a:rPr lang="en-US" altLang="en-US" smtClean="0"/>
              <a:pPr>
                <a:spcBef>
                  <a:spcPct val="0"/>
                </a:spcBef>
              </a:pPr>
              <a:t>45</a:t>
            </a:fld>
            <a:endParaRPr lang="en-US" altLang="en-US"/>
          </a:p>
        </p:txBody>
      </p:sp>
      <p:sp>
        <p:nvSpPr>
          <p:cNvPr id="82946" name="Rectangle 2">
            <a:extLst>
              <a:ext uri="{FF2B5EF4-FFF2-40B4-BE49-F238E27FC236}">
                <a16:creationId xmlns:a16="http://schemas.microsoft.com/office/drawing/2014/main" id="{1F29892D-DCFD-AA8F-C923-844ACD29F4A2}"/>
              </a:ext>
            </a:extLst>
          </p:cNvPr>
          <p:cNvSpPr>
            <a:spLocks noGrp="1" noRot="1" noChangeAspect="1" noChangeArrowheads="1" noTextEdit="1"/>
          </p:cNvSpPr>
          <p:nvPr>
            <p:ph type="sldImg"/>
          </p:nvPr>
        </p:nvSpPr>
        <p:spPr>
          <a:solidFill>
            <a:srgbClr val="FFFFFF"/>
          </a:solidFill>
          <a:ln/>
        </p:spPr>
      </p:sp>
      <p:sp>
        <p:nvSpPr>
          <p:cNvPr id="82947" name="Rectangle 3">
            <a:extLst>
              <a:ext uri="{FF2B5EF4-FFF2-40B4-BE49-F238E27FC236}">
                <a16:creationId xmlns:a16="http://schemas.microsoft.com/office/drawing/2014/main" id="{7151185E-85FE-07FB-5C47-2AF174B1971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DFDD1C1C-27C6-8B39-1AFD-6F1B784581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5D1D91-D95B-BE47-8924-5316B2EA5554}" type="slidenum">
              <a:rPr lang="en-US" altLang="en-US" smtClean="0"/>
              <a:pPr>
                <a:spcBef>
                  <a:spcPct val="0"/>
                </a:spcBef>
              </a:pPr>
              <a:t>46</a:t>
            </a:fld>
            <a:endParaRPr lang="en-US" altLang="en-US"/>
          </a:p>
        </p:txBody>
      </p:sp>
      <p:sp>
        <p:nvSpPr>
          <p:cNvPr id="84994" name="Rectangle 2">
            <a:extLst>
              <a:ext uri="{FF2B5EF4-FFF2-40B4-BE49-F238E27FC236}">
                <a16:creationId xmlns:a16="http://schemas.microsoft.com/office/drawing/2014/main" id="{62C5885E-FA21-44E3-EFCB-7C1CAB2D8A71}"/>
              </a:ext>
            </a:extLst>
          </p:cNvPr>
          <p:cNvSpPr>
            <a:spLocks noGrp="1" noRot="1" noChangeAspect="1" noChangeArrowheads="1" noTextEdit="1"/>
          </p:cNvSpPr>
          <p:nvPr>
            <p:ph type="sldImg"/>
          </p:nvPr>
        </p:nvSpPr>
        <p:spPr>
          <a:solidFill>
            <a:srgbClr val="FFFFFF"/>
          </a:solidFill>
          <a:ln/>
        </p:spPr>
      </p:sp>
      <p:sp>
        <p:nvSpPr>
          <p:cNvPr id="84995" name="Rectangle 3">
            <a:extLst>
              <a:ext uri="{FF2B5EF4-FFF2-40B4-BE49-F238E27FC236}">
                <a16:creationId xmlns:a16="http://schemas.microsoft.com/office/drawing/2014/main" id="{BBA6ED37-3D7C-E637-F4AE-9EEFA761A54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BD8FF551-FABF-EEE4-EA62-56771B83B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DC8396C-3C2F-8445-9872-E8D4FEC9E40E}" type="slidenum">
              <a:rPr lang="en-US" altLang="en-US" smtClean="0"/>
              <a:pPr>
                <a:spcBef>
                  <a:spcPct val="0"/>
                </a:spcBef>
              </a:pPr>
              <a:t>48</a:t>
            </a:fld>
            <a:endParaRPr lang="en-US" altLang="en-US"/>
          </a:p>
        </p:txBody>
      </p:sp>
      <p:sp>
        <p:nvSpPr>
          <p:cNvPr id="87042" name="Rectangle 2">
            <a:extLst>
              <a:ext uri="{FF2B5EF4-FFF2-40B4-BE49-F238E27FC236}">
                <a16:creationId xmlns:a16="http://schemas.microsoft.com/office/drawing/2014/main" id="{9F609FAE-FA9E-4E14-5C08-BC8C420F2543}"/>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87043" name="Rectangle 3">
            <a:extLst>
              <a:ext uri="{FF2B5EF4-FFF2-40B4-BE49-F238E27FC236}">
                <a16:creationId xmlns:a16="http://schemas.microsoft.com/office/drawing/2014/main" id="{6BF62FCF-9388-85A0-56E9-6852B7BB7D39}"/>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F6AA761A-E750-5039-BBE5-A69DDF00E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E4A21F4-A36E-9643-8F0A-AAA05181CDF6}" type="slidenum">
              <a:rPr lang="en-US" altLang="en-US" smtClean="0"/>
              <a:pPr>
                <a:spcBef>
                  <a:spcPct val="0"/>
                </a:spcBef>
              </a:pPr>
              <a:t>50</a:t>
            </a:fld>
            <a:endParaRPr lang="en-US" altLang="en-US"/>
          </a:p>
        </p:txBody>
      </p:sp>
      <p:sp>
        <p:nvSpPr>
          <p:cNvPr id="89090" name="Rectangle 2">
            <a:extLst>
              <a:ext uri="{FF2B5EF4-FFF2-40B4-BE49-F238E27FC236}">
                <a16:creationId xmlns:a16="http://schemas.microsoft.com/office/drawing/2014/main" id="{B5D3282E-645A-B2B1-3372-4DAFA04667D9}"/>
              </a:ext>
            </a:extLst>
          </p:cNvPr>
          <p:cNvSpPr>
            <a:spLocks noGrp="1" noRot="1" noChangeAspect="1" noChangeArrowheads="1" noTextEdit="1"/>
          </p:cNvSpPr>
          <p:nvPr>
            <p:ph type="sldImg"/>
          </p:nvPr>
        </p:nvSpPr>
        <p:spPr>
          <a:solidFill>
            <a:srgbClr val="FFFFFF"/>
          </a:solidFill>
          <a:ln/>
        </p:spPr>
      </p:sp>
      <p:sp>
        <p:nvSpPr>
          <p:cNvPr id="89091" name="Rectangle 3">
            <a:extLst>
              <a:ext uri="{FF2B5EF4-FFF2-40B4-BE49-F238E27FC236}">
                <a16:creationId xmlns:a16="http://schemas.microsoft.com/office/drawing/2014/main" id="{597DD700-E8D0-5B5D-A8C1-73234DFCC1FA}"/>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DC20AD1-C874-3B38-DE1C-759E82A43E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534586-7C6B-BB41-8B59-FC5E2FC37F00}" type="slidenum">
              <a:rPr lang="en-US" altLang="en-US" smtClean="0"/>
              <a:pPr>
                <a:spcBef>
                  <a:spcPct val="0"/>
                </a:spcBef>
              </a:pPr>
              <a:t>51</a:t>
            </a:fld>
            <a:endParaRPr lang="en-US" altLang="en-US"/>
          </a:p>
        </p:txBody>
      </p:sp>
      <p:sp>
        <p:nvSpPr>
          <p:cNvPr id="91138" name="Rectangle 2">
            <a:extLst>
              <a:ext uri="{FF2B5EF4-FFF2-40B4-BE49-F238E27FC236}">
                <a16:creationId xmlns:a16="http://schemas.microsoft.com/office/drawing/2014/main" id="{280845B0-018A-482C-D811-FB46B7E09250}"/>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91139" name="Rectangle 3">
            <a:extLst>
              <a:ext uri="{FF2B5EF4-FFF2-40B4-BE49-F238E27FC236}">
                <a16:creationId xmlns:a16="http://schemas.microsoft.com/office/drawing/2014/main" id="{76647DED-9E44-FEFB-17D8-F2ACA9DA7487}"/>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174F2717-A4E5-7E61-E755-0D827AF88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BADB83-024F-2747-AD28-1AEBE0C0C7E3}" type="slidenum">
              <a:rPr lang="en-US" altLang="en-US" smtClean="0"/>
              <a:pPr>
                <a:spcBef>
                  <a:spcPct val="0"/>
                </a:spcBef>
              </a:pPr>
              <a:t>52</a:t>
            </a:fld>
            <a:endParaRPr lang="en-US" altLang="en-US"/>
          </a:p>
        </p:txBody>
      </p:sp>
      <p:sp>
        <p:nvSpPr>
          <p:cNvPr id="93186" name="Rectangle 2">
            <a:extLst>
              <a:ext uri="{FF2B5EF4-FFF2-40B4-BE49-F238E27FC236}">
                <a16:creationId xmlns:a16="http://schemas.microsoft.com/office/drawing/2014/main" id="{FE22AC84-9955-F222-E7E4-314DF42F4AA1}"/>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48928B2-1E26-49BB-BD2E-1E68EF3AD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E170168C-FA08-8B4C-E37E-14620B313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55321F3-6F2D-3E47-B404-1386040559DD}" type="slidenum">
              <a:rPr lang="en-US" altLang="en-US" smtClean="0"/>
              <a:pPr>
                <a:spcBef>
                  <a:spcPct val="0"/>
                </a:spcBef>
              </a:pPr>
              <a:t>53</a:t>
            </a:fld>
            <a:endParaRPr lang="en-US" altLang="en-US"/>
          </a:p>
        </p:txBody>
      </p:sp>
      <p:sp>
        <p:nvSpPr>
          <p:cNvPr id="95234" name="Rectangle 2">
            <a:extLst>
              <a:ext uri="{FF2B5EF4-FFF2-40B4-BE49-F238E27FC236}">
                <a16:creationId xmlns:a16="http://schemas.microsoft.com/office/drawing/2014/main" id="{0EF9691F-FB10-DC05-5A6D-E8AF12E6F54A}"/>
              </a:ext>
            </a:extLst>
          </p:cNvPr>
          <p:cNvSpPr>
            <a:spLocks noGrp="1" noRot="1" noChangeAspect="1" noChangeArrowheads="1" noTextEdit="1"/>
          </p:cNvSpPr>
          <p:nvPr>
            <p:ph type="sldImg"/>
          </p:nvPr>
        </p:nvSpPr>
        <p:spPr>
          <a:solidFill>
            <a:srgbClr val="FFFFFF"/>
          </a:solidFill>
          <a:ln/>
        </p:spPr>
      </p:sp>
      <p:sp>
        <p:nvSpPr>
          <p:cNvPr id="95235" name="Rectangle 3">
            <a:extLst>
              <a:ext uri="{FF2B5EF4-FFF2-40B4-BE49-F238E27FC236}">
                <a16:creationId xmlns:a16="http://schemas.microsoft.com/office/drawing/2014/main" id="{64AEA210-B63D-E9AA-7BAE-CE4CAAF61D7A}"/>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E0F7EEE8-948D-AAA2-573A-6DAC106A7C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C97A970-E30E-0F49-9C79-8F1D7DF1B22F}" type="slidenum">
              <a:rPr lang="en-US" altLang="en-US" smtClean="0"/>
              <a:pPr>
                <a:spcBef>
                  <a:spcPct val="0"/>
                </a:spcBef>
              </a:pPr>
              <a:t>54</a:t>
            </a:fld>
            <a:endParaRPr lang="en-US" altLang="en-US"/>
          </a:p>
        </p:txBody>
      </p:sp>
      <p:sp>
        <p:nvSpPr>
          <p:cNvPr id="97282" name="Rectangle 2">
            <a:extLst>
              <a:ext uri="{FF2B5EF4-FFF2-40B4-BE49-F238E27FC236}">
                <a16:creationId xmlns:a16="http://schemas.microsoft.com/office/drawing/2014/main" id="{F493D6AC-1372-7ABB-C4AF-2C7274F6913F}"/>
              </a:ext>
            </a:extLst>
          </p:cNvPr>
          <p:cNvSpPr>
            <a:spLocks noGrp="1" noRot="1" noChangeAspect="1" noChangeArrowheads="1" noTextEdit="1"/>
          </p:cNvSpPr>
          <p:nvPr>
            <p:ph type="sldImg"/>
          </p:nvPr>
        </p:nvSpPr>
        <p:spPr>
          <a:xfrm>
            <a:off x="1138238" y="690563"/>
            <a:ext cx="4586287" cy="3440112"/>
          </a:xfrm>
          <a:solidFill>
            <a:srgbClr val="FFFFFF"/>
          </a:solidFill>
          <a:ln/>
        </p:spPr>
      </p:sp>
      <p:sp>
        <p:nvSpPr>
          <p:cNvPr id="97283" name="Rectangle 3">
            <a:extLst>
              <a:ext uri="{FF2B5EF4-FFF2-40B4-BE49-F238E27FC236}">
                <a16:creationId xmlns:a16="http://schemas.microsoft.com/office/drawing/2014/main" id="{3055B049-2874-818B-FB33-C0FAC97D4C1A}"/>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7C368D7-82A9-CEE2-9ED2-A6CEFDD4E3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537ACE-56C1-4243-B362-AC5732F661A4}" type="slidenum">
              <a:rPr lang="en-US" altLang="en-US" smtClean="0"/>
              <a:pPr>
                <a:spcBef>
                  <a:spcPct val="0"/>
                </a:spcBef>
              </a:pPr>
              <a:t>12</a:t>
            </a:fld>
            <a:endParaRPr lang="en-US" altLang="en-US"/>
          </a:p>
        </p:txBody>
      </p:sp>
      <p:sp>
        <p:nvSpPr>
          <p:cNvPr id="33794" name="Rectangle 2">
            <a:extLst>
              <a:ext uri="{FF2B5EF4-FFF2-40B4-BE49-F238E27FC236}">
                <a16:creationId xmlns:a16="http://schemas.microsoft.com/office/drawing/2014/main" id="{8E5D6F39-589D-3256-ACE6-6D98461494F2}"/>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F9DF4AE6-3E9B-2C50-29C2-D75D2B1AB12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A887D2CB-4E94-C19C-6872-896C1CF50E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F16516-DE49-1E46-9819-FDE733FF743E}" type="slidenum">
              <a:rPr lang="en-US" altLang="en-US" smtClean="0"/>
              <a:pPr>
                <a:spcBef>
                  <a:spcPct val="0"/>
                </a:spcBef>
              </a:pPr>
              <a:t>55</a:t>
            </a:fld>
            <a:endParaRPr lang="en-US" altLang="en-US"/>
          </a:p>
        </p:txBody>
      </p:sp>
      <p:sp>
        <p:nvSpPr>
          <p:cNvPr id="99330" name="Rectangle 2">
            <a:extLst>
              <a:ext uri="{FF2B5EF4-FFF2-40B4-BE49-F238E27FC236}">
                <a16:creationId xmlns:a16="http://schemas.microsoft.com/office/drawing/2014/main" id="{5E2F76F5-EC56-9079-DD16-28FF23610EFF}"/>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99331" name="Rectangle 3">
            <a:extLst>
              <a:ext uri="{FF2B5EF4-FFF2-40B4-BE49-F238E27FC236}">
                <a16:creationId xmlns:a16="http://schemas.microsoft.com/office/drawing/2014/main" id="{1874C4D8-C070-867F-9CF6-D9A5C6BF7AE1}"/>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B292CA81-5F22-8F92-E33A-9820B0F45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1D636D-4647-894F-AB18-FF671BD50263}" type="slidenum">
              <a:rPr lang="en-US" altLang="en-US" smtClean="0"/>
              <a:pPr>
                <a:spcBef>
                  <a:spcPct val="0"/>
                </a:spcBef>
              </a:pPr>
              <a:t>56</a:t>
            </a:fld>
            <a:endParaRPr lang="en-US" altLang="en-US"/>
          </a:p>
        </p:txBody>
      </p:sp>
      <p:sp>
        <p:nvSpPr>
          <p:cNvPr id="101378" name="Rectangle 2">
            <a:extLst>
              <a:ext uri="{FF2B5EF4-FFF2-40B4-BE49-F238E27FC236}">
                <a16:creationId xmlns:a16="http://schemas.microsoft.com/office/drawing/2014/main" id="{399BA3B1-C7E5-4486-4239-079ECA44680A}"/>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101379" name="Rectangle 3">
            <a:extLst>
              <a:ext uri="{FF2B5EF4-FFF2-40B4-BE49-F238E27FC236}">
                <a16:creationId xmlns:a16="http://schemas.microsoft.com/office/drawing/2014/main" id="{6A5DD90F-171B-D9B5-3DF5-7D64103AB240}"/>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2923EE3C-1D9C-083B-4D2A-C2822E8D5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84BABD-0D97-9442-A9B9-54866225B7F6}" type="slidenum">
              <a:rPr lang="en-US" altLang="en-US" smtClean="0"/>
              <a:pPr>
                <a:spcBef>
                  <a:spcPct val="0"/>
                </a:spcBef>
              </a:pPr>
              <a:t>57</a:t>
            </a:fld>
            <a:endParaRPr lang="en-US" altLang="en-US"/>
          </a:p>
        </p:txBody>
      </p:sp>
      <p:sp>
        <p:nvSpPr>
          <p:cNvPr id="103426" name="Rectangle 2">
            <a:extLst>
              <a:ext uri="{FF2B5EF4-FFF2-40B4-BE49-F238E27FC236}">
                <a16:creationId xmlns:a16="http://schemas.microsoft.com/office/drawing/2014/main" id="{69E0145D-BF6D-2E07-2C3F-2255465866ED}"/>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103427" name="Rectangle 3">
            <a:extLst>
              <a:ext uri="{FF2B5EF4-FFF2-40B4-BE49-F238E27FC236}">
                <a16:creationId xmlns:a16="http://schemas.microsoft.com/office/drawing/2014/main" id="{911B25E0-7690-52A5-9713-76A49734AF44}"/>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D4420363-041B-ABBA-454D-1FA53058F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7C6400-8D49-AA44-8D7E-99A63E4D3A7C}" type="slidenum">
              <a:rPr lang="en-US" altLang="en-US" smtClean="0"/>
              <a:pPr>
                <a:spcBef>
                  <a:spcPct val="0"/>
                </a:spcBef>
              </a:pPr>
              <a:t>60</a:t>
            </a:fld>
            <a:endParaRPr lang="en-US" altLang="en-US"/>
          </a:p>
        </p:txBody>
      </p:sp>
      <p:sp>
        <p:nvSpPr>
          <p:cNvPr id="107522" name="Rectangle 2">
            <a:extLst>
              <a:ext uri="{FF2B5EF4-FFF2-40B4-BE49-F238E27FC236}">
                <a16:creationId xmlns:a16="http://schemas.microsoft.com/office/drawing/2014/main" id="{DB7AB333-EEE9-628C-945F-EB9A1979086C}"/>
              </a:ext>
            </a:extLst>
          </p:cNvPr>
          <p:cNvSpPr>
            <a:spLocks noGrp="1" noRot="1" noChangeAspect="1" noChangeArrowheads="1" noTextEdit="1"/>
          </p:cNvSpPr>
          <p:nvPr>
            <p:ph type="sldImg"/>
          </p:nvPr>
        </p:nvSpPr>
        <p:spPr>
          <a:xfrm>
            <a:off x="1138238" y="690563"/>
            <a:ext cx="4586287" cy="3440112"/>
          </a:xfrm>
          <a:solidFill>
            <a:srgbClr val="FFFFFF"/>
          </a:solidFill>
          <a:ln/>
        </p:spPr>
      </p:sp>
      <p:sp>
        <p:nvSpPr>
          <p:cNvPr id="107523" name="Rectangle 3">
            <a:extLst>
              <a:ext uri="{FF2B5EF4-FFF2-40B4-BE49-F238E27FC236}">
                <a16:creationId xmlns:a16="http://schemas.microsoft.com/office/drawing/2014/main" id="{9816E1A0-2801-66B2-9CCD-B4DDD6080A24}"/>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527C1A7E-5F40-948A-2124-86976773B2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D031D0-BFC4-9444-8320-423632C6FB96}" type="slidenum">
              <a:rPr lang="en-US" altLang="en-US" smtClean="0"/>
              <a:pPr>
                <a:spcBef>
                  <a:spcPct val="0"/>
                </a:spcBef>
              </a:pPr>
              <a:t>61</a:t>
            </a:fld>
            <a:endParaRPr lang="en-US" altLang="en-US"/>
          </a:p>
        </p:txBody>
      </p:sp>
      <p:sp>
        <p:nvSpPr>
          <p:cNvPr id="109570" name="Rectangle 2">
            <a:extLst>
              <a:ext uri="{FF2B5EF4-FFF2-40B4-BE49-F238E27FC236}">
                <a16:creationId xmlns:a16="http://schemas.microsoft.com/office/drawing/2014/main" id="{38C82A74-5187-08E1-1E2D-43198524BC1A}"/>
              </a:ext>
            </a:extLst>
          </p:cNvPr>
          <p:cNvSpPr>
            <a:spLocks noGrp="1" noRot="1" noChangeAspect="1" noChangeArrowheads="1" noTextEdit="1"/>
          </p:cNvSpPr>
          <p:nvPr>
            <p:ph type="sldImg"/>
          </p:nvPr>
        </p:nvSpPr>
        <p:spPr>
          <a:solidFill>
            <a:srgbClr val="FFFFFF"/>
          </a:solidFill>
          <a:ln/>
        </p:spPr>
      </p:sp>
      <p:sp>
        <p:nvSpPr>
          <p:cNvPr id="109571" name="Rectangle 3">
            <a:extLst>
              <a:ext uri="{FF2B5EF4-FFF2-40B4-BE49-F238E27FC236}">
                <a16:creationId xmlns:a16="http://schemas.microsoft.com/office/drawing/2014/main" id="{28791832-8E72-C5D1-A3A3-A6F18E912FE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FB13C287-CE2B-055C-D310-BB06EB0A90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894108-7E68-4B4C-A373-05F4A166AEA1}" type="slidenum">
              <a:rPr lang="en-US" altLang="en-US" smtClean="0"/>
              <a:pPr>
                <a:spcBef>
                  <a:spcPct val="0"/>
                </a:spcBef>
              </a:pPr>
              <a:t>13</a:t>
            </a:fld>
            <a:endParaRPr lang="en-US" altLang="en-US"/>
          </a:p>
        </p:txBody>
      </p:sp>
      <p:sp>
        <p:nvSpPr>
          <p:cNvPr id="35842" name="Rectangle 2">
            <a:extLst>
              <a:ext uri="{FF2B5EF4-FFF2-40B4-BE49-F238E27FC236}">
                <a16:creationId xmlns:a16="http://schemas.microsoft.com/office/drawing/2014/main" id="{EC586463-55F8-51D5-7917-AFC9DE08F1E5}"/>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90244A51-7DB6-828D-10AF-A6D56742DB7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883FCB98-0537-D9C4-035B-F7CCAD443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B2C4209-18BA-954D-AE87-D28EBDE479CF}" type="slidenum">
              <a:rPr lang="en-US" altLang="en-US" smtClean="0"/>
              <a:pPr>
                <a:spcBef>
                  <a:spcPct val="0"/>
                </a:spcBef>
              </a:pPr>
              <a:t>15</a:t>
            </a:fld>
            <a:endParaRPr lang="en-US" altLang="en-US"/>
          </a:p>
        </p:txBody>
      </p:sp>
      <p:sp>
        <p:nvSpPr>
          <p:cNvPr id="38914" name="Rectangle 2">
            <a:extLst>
              <a:ext uri="{FF2B5EF4-FFF2-40B4-BE49-F238E27FC236}">
                <a16:creationId xmlns:a16="http://schemas.microsoft.com/office/drawing/2014/main" id="{83F680DB-6675-0471-1993-56876DA94D1F}"/>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38915" name="Rectangle 3">
            <a:extLst>
              <a:ext uri="{FF2B5EF4-FFF2-40B4-BE49-F238E27FC236}">
                <a16:creationId xmlns:a16="http://schemas.microsoft.com/office/drawing/2014/main" id="{9CDC70DB-EA5C-B7CF-294A-E0432EB82C4D}"/>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6305D0C-364B-A7C0-6EE2-B9CCDB94B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E5EF32-0267-9645-A8DF-CFE99B9E9D86}" type="slidenum">
              <a:rPr lang="en-US" altLang="en-US" smtClean="0"/>
              <a:pPr>
                <a:spcBef>
                  <a:spcPct val="0"/>
                </a:spcBef>
              </a:pPr>
              <a:t>16</a:t>
            </a:fld>
            <a:endParaRPr lang="en-US" altLang="en-US"/>
          </a:p>
        </p:txBody>
      </p:sp>
      <p:sp>
        <p:nvSpPr>
          <p:cNvPr id="40962" name="Rectangle 2">
            <a:extLst>
              <a:ext uri="{FF2B5EF4-FFF2-40B4-BE49-F238E27FC236}">
                <a16:creationId xmlns:a16="http://schemas.microsoft.com/office/drawing/2014/main" id="{0097CA18-AF2D-AD9D-3F13-A7ECD9A13985}"/>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40963" name="Rectangle 3">
            <a:extLst>
              <a:ext uri="{FF2B5EF4-FFF2-40B4-BE49-F238E27FC236}">
                <a16:creationId xmlns:a16="http://schemas.microsoft.com/office/drawing/2014/main" id="{3729966C-79A4-FA20-927C-F94F0B848B81}"/>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1C45BAAD-A346-A421-494F-E1BABF54FE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16D962-F77E-7B4B-802D-105E0A3C0D56}" type="slidenum">
              <a:rPr lang="en-US" altLang="en-US" smtClean="0"/>
              <a:pPr>
                <a:spcBef>
                  <a:spcPct val="0"/>
                </a:spcBef>
              </a:pPr>
              <a:t>17</a:t>
            </a:fld>
            <a:endParaRPr lang="en-US" altLang="en-US"/>
          </a:p>
        </p:txBody>
      </p:sp>
      <p:sp>
        <p:nvSpPr>
          <p:cNvPr id="43010" name="Rectangle 2">
            <a:extLst>
              <a:ext uri="{FF2B5EF4-FFF2-40B4-BE49-F238E27FC236}">
                <a16:creationId xmlns:a16="http://schemas.microsoft.com/office/drawing/2014/main" id="{D903B0F2-2DFD-75B7-23A0-16E64A304340}"/>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43011" name="Rectangle 3">
            <a:extLst>
              <a:ext uri="{FF2B5EF4-FFF2-40B4-BE49-F238E27FC236}">
                <a16:creationId xmlns:a16="http://schemas.microsoft.com/office/drawing/2014/main" id="{FAAA7CB1-C2BA-1032-DCEC-0797F5B89039}"/>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001A796-0D5A-2012-2E9E-7CCD22024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5454A2-87D8-C14C-8459-294A54420DAB}" type="slidenum">
              <a:rPr lang="en-US" altLang="en-US" smtClean="0"/>
              <a:pPr>
                <a:spcBef>
                  <a:spcPct val="0"/>
                </a:spcBef>
              </a:pPr>
              <a:t>18</a:t>
            </a:fld>
            <a:endParaRPr lang="en-US" altLang="en-US"/>
          </a:p>
        </p:txBody>
      </p:sp>
      <p:sp>
        <p:nvSpPr>
          <p:cNvPr id="45058" name="Rectangle 2">
            <a:extLst>
              <a:ext uri="{FF2B5EF4-FFF2-40B4-BE49-F238E27FC236}">
                <a16:creationId xmlns:a16="http://schemas.microsoft.com/office/drawing/2014/main" id="{FBE23F0D-A5C0-2535-7081-7EF2BC7541E3}"/>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45059" name="Rectangle 3">
            <a:extLst>
              <a:ext uri="{FF2B5EF4-FFF2-40B4-BE49-F238E27FC236}">
                <a16:creationId xmlns:a16="http://schemas.microsoft.com/office/drawing/2014/main" id="{F672C40B-D0A7-61CC-F1C1-0B9B480E751C}"/>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B689EB3-137C-94F2-395C-18C84CD82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2E94DD1-AFFF-924D-A754-0E67C139D39E}" type="slidenum">
              <a:rPr lang="en-US" altLang="en-US" smtClean="0"/>
              <a:pPr>
                <a:spcBef>
                  <a:spcPct val="0"/>
                </a:spcBef>
              </a:pPr>
              <a:t>19</a:t>
            </a:fld>
            <a:endParaRPr lang="en-US" altLang="en-US"/>
          </a:p>
        </p:txBody>
      </p:sp>
      <p:sp>
        <p:nvSpPr>
          <p:cNvPr id="47106" name="Rectangle 2">
            <a:extLst>
              <a:ext uri="{FF2B5EF4-FFF2-40B4-BE49-F238E27FC236}">
                <a16:creationId xmlns:a16="http://schemas.microsoft.com/office/drawing/2014/main" id="{FEB0318F-E87C-1DE6-4E88-823D7F388800}"/>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47107" name="Rectangle 3">
            <a:extLst>
              <a:ext uri="{FF2B5EF4-FFF2-40B4-BE49-F238E27FC236}">
                <a16:creationId xmlns:a16="http://schemas.microsoft.com/office/drawing/2014/main" id="{86843D80-71AB-F096-A519-43020A6AE607}"/>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3FD393A-60AD-4F32-AC2C-5F674444BB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9EB319-C965-240D-0C60-C9109CA9B1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502E95-AB10-D327-62F5-8F512DA9E070}"/>
              </a:ext>
            </a:extLst>
          </p:cNvPr>
          <p:cNvSpPr>
            <a:spLocks noGrp="1" noChangeArrowheads="1"/>
          </p:cNvSpPr>
          <p:nvPr>
            <p:ph type="sldNum" sz="quarter" idx="12"/>
          </p:nvPr>
        </p:nvSpPr>
        <p:spPr>
          <a:ln/>
        </p:spPr>
        <p:txBody>
          <a:bodyPr/>
          <a:lstStyle>
            <a:lvl1pPr>
              <a:defRPr/>
            </a:lvl1pPr>
          </a:lstStyle>
          <a:p>
            <a:pPr>
              <a:defRPr/>
            </a:pPr>
            <a:fld id="{421AADB1-AA9A-7446-9CB4-6C5DC16A6B75}" type="slidenum">
              <a:rPr lang="en-US" altLang="en-US"/>
              <a:pPr>
                <a:defRPr/>
              </a:pPr>
              <a:t>‹#›</a:t>
            </a:fld>
            <a:endParaRPr lang="en-US" altLang="en-US"/>
          </a:p>
        </p:txBody>
      </p:sp>
    </p:spTree>
    <p:extLst>
      <p:ext uri="{BB962C8B-B14F-4D97-AF65-F5344CB8AC3E}">
        <p14:creationId xmlns:p14="http://schemas.microsoft.com/office/powerpoint/2010/main" val="158032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82CF5-C3A7-79D1-0CEB-B78CC1CD09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A4EE16-A0FA-C68A-824E-0AA0286AD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E5D1B9-8669-6B98-A5DF-8AEC2A42C6B3}"/>
              </a:ext>
            </a:extLst>
          </p:cNvPr>
          <p:cNvSpPr>
            <a:spLocks noGrp="1" noChangeArrowheads="1"/>
          </p:cNvSpPr>
          <p:nvPr>
            <p:ph type="sldNum" sz="quarter" idx="12"/>
          </p:nvPr>
        </p:nvSpPr>
        <p:spPr>
          <a:ln/>
        </p:spPr>
        <p:txBody>
          <a:bodyPr/>
          <a:lstStyle>
            <a:lvl1pPr>
              <a:defRPr/>
            </a:lvl1pPr>
          </a:lstStyle>
          <a:p>
            <a:pPr>
              <a:defRPr/>
            </a:pPr>
            <a:fld id="{C452B3A6-DEB2-7142-8046-73D6BB472491}" type="slidenum">
              <a:rPr lang="en-US" altLang="en-US"/>
              <a:pPr>
                <a:defRPr/>
              </a:pPr>
              <a:t>‹#›</a:t>
            </a:fld>
            <a:endParaRPr lang="en-US" altLang="en-US"/>
          </a:p>
        </p:txBody>
      </p:sp>
    </p:spTree>
    <p:extLst>
      <p:ext uri="{BB962C8B-B14F-4D97-AF65-F5344CB8AC3E}">
        <p14:creationId xmlns:p14="http://schemas.microsoft.com/office/powerpoint/2010/main" val="330552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3F3FAE-DF0A-0FF9-897F-BAF1E6CA7D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EE5F4A-FCE4-D007-A5E3-BBC13B913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40B377-D55A-8926-4BF5-02C0BC2CBD9B}"/>
              </a:ext>
            </a:extLst>
          </p:cNvPr>
          <p:cNvSpPr>
            <a:spLocks noGrp="1" noChangeArrowheads="1"/>
          </p:cNvSpPr>
          <p:nvPr>
            <p:ph type="sldNum" sz="quarter" idx="12"/>
          </p:nvPr>
        </p:nvSpPr>
        <p:spPr>
          <a:ln/>
        </p:spPr>
        <p:txBody>
          <a:bodyPr/>
          <a:lstStyle>
            <a:lvl1pPr>
              <a:defRPr/>
            </a:lvl1pPr>
          </a:lstStyle>
          <a:p>
            <a:pPr>
              <a:defRPr/>
            </a:pPr>
            <a:fld id="{4716CF5F-7D83-8D40-9D6F-090A704A12B8}" type="slidenum">
              <a:rPr lang="en-US" altLang="en-US"/>
              <a:pPr>
                <a:defRPr/>
              </a:pPr>
              <a:t>‹#›</a:t>
            </a:fld>
            <a:endParaRPr lang="en-US" altLang="en-US"/>
          </a:p>
        </p:txBody>
      </p:sp>
    </p:spTree>
    <p:extLst>
      <p:ext uri="{BB962C8B-B14F-4D97-AF65-F5344CB8AC3E}">
        <p14:creationId xmlns:p14="http://schemas.microsoft.com/office/powerpoint/2010/main" val="87399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1C6FD0BE-2A0E-09EA-EC82-39A65A098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0C5264-1A9F-9E99-8B82-F308E3B267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AC8BEC-2CD6-0E95-24CE-21138C939497}"/>
              </a:ext>
            </a:extLst>
          </p:cNvPr>
          <p:cNvSpPr>
            <a:spLocks noGrp="1" noChangeArrowheads="1"/>
          </p:cNvSpPr>
          <p:nvPr>
            <p:ph type="sldNum" sz="quarter" idx="12"/>
          </p:nvPr>
        </p:nvSpPr>
        <p:spPr>
          <a:ln/>
        </p:spPr>
        <p:txBody>
          <a:bodyPr/>
          <a:lstStyle>
            <a:lvl1pPr>
              <a:defRPr/>
            </a:lvl1pPr>
          </a:lstStyle>
          <a:p>
            <a:pPr>
              <a:defRPr/>
            </a:pPr>
            <a:fld id="{41D4C76D-8998-AB48-A54E-DEB8D4C141A3}" type="slidenum">
              <a:rPr lang="en-US" altLang="en-US"/>
              <a:pPr>
                <a:defRPr/>
              </a:pPr>
              <a:t>‹#›</a:t>
            </a:fld>
            <a:endParaRPr lang="en-US" altLang="en-US"/>
          </a:p>
        </p:txBody>
      </p:sp>
    </p:spTree>
    <p:extLst>
      <p:ext uri="{BB962C8B-B14F-4D97-AF65-F5344CB8AC3E}">
        <p14:creationId xmlns:p14="http://schemas.microsoft.com/office/powerpoint/2010/main" val="126995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AE0317-1115-EB1C-94AB-417F95A557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5FC640-2D11-7DE2-5B32-A1E1EB9AD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F13ECA-AED3-9850-D1DC-4F2EBD3F4DEA}"/>
              </a:ext>
            </a:extLst>
          </p:cNvPr>
          <p:cNvSpPr>
            <a:spLocks noGrp="1" noChangeArrowheads="1"/>
          </p:cNvSpPr>
          <p:nvPr>
            <p:ph type="sldNum" sz="quarter" idx="12"/>
          </p:nvPr>
        </p:nvSpPr>
        <p:spPr>
          <a:ln/>
        </p:spPr>
        <p:txBody>
          <a:bodyPr/>
          <a:lstStyle>
            <a:lvl1pPr>
              <a:defRPr/>
            </a:lvl1pPr>
          </a:lstStyle>
          <a:p>
            <a:pPr>
              <a:defRPr/>
            </a:pPr>
            <a:fld id="{BC344AE1-5266-2543-88F0-7D2B48DB1ABA}" type="slidenum">
              <a:rPr lang="en-US" altLang="en-US"/>
              <a:pPr>
                <a:defRPr/>
              </a:pPr>
              <a:t>‹#›</a:t>
            </a:fld>
            <a:endParaRPr lang="en-US" altLang="en-US"/>
          </a:p>
        </p:txBody>
      </p:sp>
    </p:spTree>
    <p:extLst>
      <p:ext uri="{BB962C8B-B14F-4D97-AF65-F5344CB8AC3E}">
        <p14:creationId xmlns:p14="http://schemas.microsoft.com/office/powerpoint/2010/main" val="185033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4E51F13-FBB7-8E2F-6F3C-71A06F60F7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8205CA-7381-4A92-306C-48B52F5F0C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122525-A4AC-B2AC-2B50-90E81445ECC2}"/>
              </a:ext>
            </a:extLst>
          </p:cNvPr>
          <p:cNvSpPr>
            <a:spLocks noGrp="1" noChangeArrowheads="1"/>
          </p:cNvSpPr>
          <p:nvPr>
            <p:ph type="sldNum" sz="quarter" idx="12"/>
          </p:nvPr>
        </p:nvSpPr>
        <p:spPr>
          <a:ln/>
        </p:spPr>
        <p:txBody>
          <a:bodyPr/>
          <a:lstStyle>
            <a:lvl1pPr>
              <a:defRPr/>
            </a:lvl1pPr>
          </a:lstStyle>
          <a:p>
            <a:pPr>
              <a:defRPr/>
            </a:pPr>
            <a:fld id="{C2355B7C-5DA6-DB40-8A16-0C537D7A0467}" type="slidenum">
              <a:rPr lang="en-US" altLang="en-US"/>
              <a:pPr>
                <a:defRPr/>
              </a:pPr>
              <a:t>‹#›</a:t>
            </a:fld>
            <a:endParaRPr lang="en-US" altLang="en-US"/>
          </a:p>
        </p:txBody>
      </p:sp>
    </p:spTree>
    <p:extLst>
      <p:ext uri="{BB962C8B-B14F-4D97-AF65-F5344CB8AC3E}">
        <p14:creationId xmlns:p14="http://schemas.microsoft.com/office/powerpoint/2010/main" val="207414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C28C14-0131-AE15-06C4-DDBFDD7140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E0A1AA-21F3-54F5-A38A-3C4FEC4B20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34D2F3-4F53-D496-36D6-C0DA8E342326}"/>
              </a:ext>
            </a:extLst>
          </p:cNvPr>
          <p:cNvSpPr>
            <a:spLocks noGrp="1" noChangeArrowheads="1"/>
          </p:cNvSpPr>
          <p:nvPr>
            <p:ph type="sldNum" sz="quarter" idx="12"/>
          </p:nvPr>
        </p:nvSpPr>
        <p:spPr>
          <a:ln/>
        </p:spPr>
        <p:txBody>
          <a:bodyPr/>
          <a:lstStyle>
            <a:lvl1pPr>
              <a:defRPr/>
            </a:lvl1pPr>
          </a:lstStyle>
          <a:p>
            <a:pPr>
              <a:defRPr/>
            </a:pPr>
            <a:fld id="{19457624-C4A4-1546-9335-6E18042912F5}" type="slidenum">
              <a:rPr lang="en-US" altLang="en-US"/>
              <a:pPr>
                <a:defRPr/>
              </a:pPr>
              <a:t>‹#›</a:t>
            </a:fld>
            <a:endParaRPr lang="en-US" altLang="en-US"/>
          </a:p>
        </p:txBody>
      </p:sp>
    </p:spTree>
    <p:extLst>
      <p:ext uri="{BB962C8B-B14F-4D97-AF65-F5344CB8AC3E}">
        <p14:creationId xmlns:p14="http://schemas.microsoft.com/office/powerpoint/2010/main" val="409499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E02C1C0-345B-14D0-E66E-7A570A4700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375A047-F50B-13CD-C7BA-F2F9622912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5A30114-677E-3B20-73FA-F34F1E118ED4}"/>
              </a:ext>
            </a:extLst>
          </p:cNvPr>
          <p:cNvSpPr>
            <a:spLocks noGrp="1" noChangeArrowheads="1"/>
          </p:cNvSpPr>
          <p:nvPr>
            <p:ph type="sldNum" sz="quarter" idx="12"/>
          </p:nvPr>
        </p:nvSpPr>
        <p:spPr>
          <a:ln/>
        </p:spPr>
        <p:txBody>
          <a:bodyPr/>
          <a:lstStyle>
            <a:lvl1pPr>
              <a:defRPr/>
            </a:lvl1pPr>
          </a:lstStyle>
          <a:p>
            <a:pPr>
              <a:defRPr/>
            </a:pPr>
            <a:fld id="{AF3A2FD0-D0AC-6447-AB3A-8A8C75E35470}" type="slidenum">
              <a:rPr lang="en-US" altLang="en-US"/>
              <a:pPr>
                <a:defRPr/>
              </a:pPr>
              <a:t>‹#›</a:t>
            </a:fld>
            <a:endParaRPr lang="en-US" altLang="en-US"/>
          </a:p>
        </p:txBody>
      </p:sp>
    </p:spTree>
    <p:extLst>
      <p:ext uri="{BB962C8B-B14F-4D97-AF65-F5344CB8AC3E}">
        <p14:creationId xmlns:p14="http://schemas.microsoft.com/office/powerpoint/2010/main" val="71062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BE0473B-90B2-6445-5304-AEBE6563E2E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3378B65-B107-999D-9271-1D00714E7A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47C0AD-F242-4DE9-6CB0-B311C1659938}"/>
              </a:ext>
            </a:extLst>
          </p:cNvPr>
          <p:cNvSpPr>
            <a:spLocks noGrp="1" noChangeArrowheads="1"/>
          </p:cNvSpPr>
          <p:nvPr>
            <p:ph type="sldNum" sz="quarter" idx="12"/>
          </p:nvPr>
        </p:nvSpPr>
        <p:spPr>
          <a:ln/>
        </p:spPr>
        <p:txBody>
          <a:bodyPr/>
          <a:lstStyle>
            <a:lvl1pPr>
              <a:defRPr/>
            </a:lvl1pPr>
          </a:lstStyle>
          <a:p>
            <a:pPr>
              <a:defRPr/>
            </a:pPr>
            <a:fld id="{1FD9C7B9-3156-3145-A4E0-B7D09831A58F}" type="slidenum">
              <a:rPr lang="en-US" altLang="en-US"/>
              <a:pPr>
                <a:defRPr/>
              </a:pPr>
              <a:t>‹#›</a:t>
            </a:fld>
            <a:endParaRPr lang="en-US" altLang="en-US"/>
          </a:p>
        </p:txBody>
      </p:sp>
    </p:spTree>
    <p:extLst>
      <p:ext uri="{BB962C8B-B14F-4D97-AF65-F5344CB8AC3E}">
        <p14:creationId xmlns:p14="http://schemas.microsoft.com/office/powerpoint/2010/main" val="11221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E5ED3D-5485-24D8-F076-8C2F3F46395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5CCB65-ED82-A775-DD3C-8304E52A27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EC5D407-1E9E-0A58-60D9-1BC3E7C9687F}"/>
              </a:ext>
            </a:extLst>
          </p:cNvPr>
          <p:cNvSpPr>
            <a:spLocks noGrp="1" noChangeArrowheads="1"/>
          </p:cNvSpPr>
          <p:nvPr>
            <p:ph type="sldNum" sz="quarter" idx="12"/>
          </p:nvPr>
        </p:nvSpPr>
        <p:spPr>
          <a:ln/>
        </p:spPr>
        <p:txBody>
          <a:bodyPr/>
          <a:lstStyle>
            <a:lvl1pPr>
              <a:defRPr/>
            </a:lvl1pPr>
          </a:lstStyle>
          <a:p>
            <a:pPr>
              <a:defRPr/>
            </a:pPr>
            <a:fld id="{E9EAE72B-B380-EE44-879D-4EBB14563D40}" type="slidenum">
              <a:rPr lang="en-US" altLang="en-US"/>
              <a:pPr>
                <a:defRPr/>
              </a:pPr>
              <a:t>‹#›</a:t>
            </a:fld>
            <a:endParaRPr lang="en-US" altLang="en-US"/>
          </a:p>
        </p:txBody>
      </p:sp>
    </p:spTree>
    <p:extLst>
      <p:ext uri="{BB962C8B-B14F-4D97-AF65-F5344CB8AC3E}">
        <p14:creationId xmlns:p14="http://schemas.microsoft.com/office/powerpoint/2010/main" val="4401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C40961-AA90-072D-A26A-34EC0C5582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6BA352-164F-ED1B-7AEB-44FC7B1E3F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25D0CC-CD3E-F5E7-BD4A-E00D1DC96EB5}"/>
              </a:ext>
            </a:extLst>
          </p:cNvPr>
          <p:cNvSpPr>
            <a:spLocks noGrp="1" noChangeArrowheads="1"/>
          </p:cNvSpPr>
          <p:nvPr>
            <p:ph type="sldNum" sz="quarter" idx="12"/>
          </p:nvPr>
        </p:nvSpPr>
        <p:spPr>
          <a:ln/>
        </p:spPr>
        <p:txBody>
          <a:bodyPr/>
          <a:lstStyle>
            <a:lvl1pPr>
              <a:defRPr/>
            </a:lvl1pPr>
          </a:lstStyle>
          <a:p>
            <a:pPr>
              <a:defRPr/>
            </a:pPr>
            <a:fld id="{087E7430-9A8F-6047-8EE7-DD0FE0F27522}" type="slidenum">
              <a:rPr lang="en-US" altLang="en-US"/>
              <a:pPr>
                <a:defRPr/>
              </a:pPr>
              <a:t>‹#›</a:t>
            </a:fld>
            <a:endParaRPr lang="en-US" altLang="en-US"/>
          </a:p>
        </p:txBody>
      </p:sp>
    </p:spTree>
    <p:extLst>
      <p:ext uri="{BB962C8B-B14F-4D97-AF65-F5344CB8AC3E}">
        <p14:creationId xmlns:p14="http://schemas.microsoft.com/office/powerpoint/2010/main" val="374784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39BB12-FCE2-4523-E496-89D578E204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C47EA-10E6-359B-19C7-4776F31F2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17C139-4AD9-6BA2-09E8-DA1923B0DE14}"/>
              </a:ext>
            </a:extLst>
          </p:cNvPr>
          <p:cNvSpPr>
            <a:spLocks noGrp="1" noChangeArrowheads="1"/>
          </p:cNvSpPr>
          <p:nvPr>
            <p:ph type="sldNum" sz="quarter" idx="12"/>
          </p:nvPr>
        </p:nvSpPr>
        <p:spPr>
          <a:ln/>
        </p:spPr>
        <p:txBody>
          <a:bodyPr/>
          <a:lstStyle>
            <a:lvl1pPr>
              <a:defRPr/>
            </a:lvl1pPr>
          </a:lstStyle>
          <a:p>
            <a:pPr>
              <a:defRPr/>
            </a:pPr>
            <a:fld id="{5B1FD056-2431-0241-BE41-83B8804F00F8}" type="slidenum">
              <a:rPr lang="en-US" altLang="en-US"/>
              <a:pPr>
                <a:defRPr/>
              </a:pPr>
              <a:t>‹#›</a:t>
            </a:fld>
            <a:endParaRPr lang="en-US" altLang="en-US"/>
          </a:p>
        </p:txBody>
      </p:sp>
    </p:spTree>
    <p:extLst>
      <p:ext uri="{BB962C8B-B14F-4D97-AF65-F5344CB8AC3E}">
        <p14:creationId xmlns:p14="http://schemas.microsoft.com/office/powerpoint/2010/main" val="116454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D34F88-52AE-C47D-9DE0-6F201EE20C5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8AE988-B341-9394-BCD7-2A5C94D4B54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927730-8D2B-128F-530F-4F0D8954944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CAEB3FBB-EB43-8897-BF6A-7E037C29808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8"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3E93A24F-4F91-1978-F10D-A7EEE49789A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7E76E53-1F47-824C-95A5-95B59C2D2DE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dkrashen.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ome.treasury.gov/news/featured-stories/post-5-racial-differences-in-educational-experiences-and-attainment"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a:extLst>
              <a:ext uri="{FF2B5EF4-FFF2-40B4-BE49-F238E27FC236}">
                <a16:creationId xmlns:a16="http://schemas.microsoft.com/office/drawing/2014/main" id="{43F52A32-C141-710C-B060-D45BCAA874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AA7A6B-A278-8145-97C7-190334996BAC}" type="slidenum">
              <a:rPr lang="en-US" altLang="en-US" sz="1400" smtClean="0"/>
              <a:pPr>
                <a:spcBef>
                  <a:spcPct val="0"/>
                </a:spcBef>
                <a:buFontTx/>
                <a:buNone/>
              </a:pPr>
              <a:t>1</a:t>
            </a:fld>
            <a:endParaRPr lang="en-US" altLang="en-US" sz="1400"/>
          </a:p>
        </p:txBody>
      </p:sp>
      <p:sp>
        <p:nvSpPr>
          <p:cNvPr id="17410" name="Rectangle 2">
            <a:extLst>
              <a:ext uri="{FF2B5EF4-FFF2-40B4-BE49-F238E27FC236}">
                <a16:creationId xmlns:a16="http://schemas.microsoft.com/office/drawing/2014/main" id="{4A4321C7-DC21-37F9-9F51-D8072868FD3A}"/>
              </a:ext>
            </a:extLst>
          </p:cNvPr>
          <p:cNvSpPr>
            <a:spLocks noGrp="1" noChangeArrowheads="1"/>
          </p:cNvSpPr>
          <p:nvPr>
            <p:ph type="ctrTitle"/>
          </p:nvPr>
        </p:nvSpPr>
        <p:spPr>
          <a:xfrm>
            <a:off x="0" y="0"/>
            <a:ext cx="9144000" cy="2667000"/>
          </a:xfrm>
        </p:spPr>
        <p:txBody>
          <a:bodyPr/>
          <a:lstStyle/>
          <a:p>
            <a:pPr>
              <a:defRPr/>
            </a:pPr>
            <a:r>
              <a:rPr lang="en-US" sz="4800" b="1" dirty="0">
                <a:solidFill>
                  <a:srgbClr val="000000"/>
                </a:solidFill>
                <a:ea typeface="ＭＳ Ｐゴシック" charset="0"/>
                <a:cs typeface="Arial" charset="0"/>
              </a:rPr>
              <a:t>A Culture of Literacy</a:t>
            </a:r>
            <a:br>
              <a:rPr lang="en-US" sz="4000" b="1" dirty="0">
                <a:solidFill>
                  <a:srgbClr val="000000"/>
                </a:solidFill>
                <a:ea typeface="ＭＳ Ｐゴシック" charset="0"/>
                <a:cs typeface="Arial" charset="0"/>
              </a:rPr>
            </a:br>
            <a:br>
              <a:rPr lang="en-US" sz="4000" b="1" dirty="0">
                <a:solidFill>
                  <a:srgbClr val="000000"/>
                </a:solidFill>
                <a:ea typeface="ＭＳ Ｐゴシック" charset="0"/>
                <a:cs typeface="Arial" charset="0"/>
              </a:rPr>
            </a:br>
            <a:r>
              <a:rPr lang="en-US" sz="4000" b="1" dirty="0">
                <a:solidFill>
                  <a:schemeClr val="bg1">
                    <a:lumMod val="60000"/>
                    <a:lumOff val="40000"/>
                  </a:schemeClr>
                </a:solidFill>
                <a:ea typeface="ＭＳ Ｐゴシック" charset="0"/>
                <a:cs typeface="Arial" charset="0"/>
              </a:rPr>
              <a:t>What Leads to Academic Success?</a:t>
            </a:r>
            <a:endParaRPr lang="en-US" sz="4000" b="1" i="1" dirty="0">
              <a:solidFill>
                <a:schemeClr val="bg1">
                  <a:lumMod val="60000"/>
                  <a:lumOff val="40000"/>
                </a:schemeClr>
              </a:solidFill>
              <a:ea typeface="ＭＳ Ｐゴシック" charset="0"/>
              <a:cs typeface="Arial" charset="0"/>
            </a:endParaRPr>
          </a:p>
        </p:txBody>
      </p:sp>
      <p:sp>
        <p:nvSpPr>
          <p:cNvPr id="17411" name="Rectangle 3">
            <a:extLst>
              <a:ext uri="{FF2B5EF4-FFF2-40B4-BE49-F238E27FC236}">
                <a16:creationId xmlns:a16="http://schemas.microsoft.com/office/drawing/2014/main" id="{BEE1296E-D1B0-D119-7657-1521DFF08D7C}"/>
              </a:ext>
            </a:extLst>
          </p:cNvPr>
          <p:cNvSpPr>
            <a:spLocks noGrp="1" noChangeArrowheads="1"/>
          </p:cNvSpPr>
          <p:nvPr>
            <p:ph type="subTitle" idx="1"/>
          </p:nvPr>
        </p:nvSpPr>
        <p:spPr>
          <a:xfrm>
            <a:off x="457200" y="2895600"/>
            <a:ext cx="8153400" cy="1905000"/>
          </a:xfrm>
        </p:spPr>
        <p:txBody>
          <a:bodyPr/>
          <a:lstStyle/>
          <a:p>
            <a:pPr eaLnBrk="1" hangingPunct="1"/>
            <a:r>
              <a:rPr lang="en-US" altLang="en-US" sz="2800">
                <a:solidFill>
                  <a:srgbClr val="000000"/>
                </a:solidFill>
                <a:ea typeface="ＭＳ Ｐゴシック" panose="020B0600070205080204" pitchFamily="34" charset="-128"/>
              </a:rPr>
              <a:t>Jon Reyhner, Ed.D., Professor of Education</a:t>
            </a:r>
          </a:p>
          <a:p>
            <a:pPr eaLnBrk="1" hangingPunct="1"/>
            <a:r>
              <a:rPr lang="en-US" altLang="en-US" sz="2800">
                <a:solidFill>
                  <a:srgbClr val="000000"/>
                </a:solidFill>
                <a:ea typeface="ＭＳ Ｐゴシック" panose="020B0600070205080204" pitchFamily="34" charset="-128"/>
              </a:rPr>
              <a:t>BME 210, Week 1</a:t>
            </a:r>
          </a:p>
        </p:txBody>
      </p:sp>
      <p:pic>
        <p:nvPicPr>
          <p:cNvPr id="17412" name="Picture 4">
            <a:extLst>
              <a:ext uri="{FF2B5EF4-FFF2-40B4-BE49-F238E27FC236}">
                <a16:creationId xmlns:a16="http://schemas.microsoft.com/office/drawing/2014/main" id="{27233094-9299-4183-4304-47E51F059E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540D7F26-0A74-A079-287D-2FE20CB880F0}"/>
              </a:ext>
            </a:extLst>
          </p:cNvPr>
          <p:cNvSpPr>
            <a:spLocks noChangeArrowheads="1"/>
          </p:cNvSpPr>
          <p:nvPr/>
        </p:nvSpPr>
        <p:spPr bwMode="auto">
          <a:xfrm>
            <a:off x="-498475" y="-989013"/>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a:extLst>
              <a:ext uri="{FF2B5EF4-FFF2-40B4-BE49-F238E27FC236}">
                <a16:creationId xmlns:a16="http://schemas.microsoft.com/office/drawing/2014/main" id="{EB0BC401-1794-0041-DD44-AAA24383C5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7EBA8B8-F1A6-504A-B97C-B61B915267BA}" type="slidenum">
              <a:rPr lang="en-US" altLang="en-US" sz="1400" smtClean="0"/>
              <a:pPr>
                <a:spcBef>
                  <a:spcPct val="0"/>
                </a:spcBef>
                <a:buFontTx/>
                <a:buNone/>
              </a:pPr>
              <a:t>10</a:t>
            </a:fld>
            <a:endParaRPr lang="en-US" altLang="en-US" sz="1400"/>
          </a:p>
        </p:txBody>
      </p:sp>
      <p:sp>
        <p:nvSpPr>
          <p:cNvPr id="100354" name="TextBox 2">
            <a:extLst>
              <a:ext uri="{FF2B5EF4-FFF2-40B4-BE49-F238E27FC236}">
                <a16:creationId xmlns:a16="http://schemas.microsoft.com/office/drawing/2014/main" id="{5DBF33D1-490B-8D81-6E6F-AA0F739FA119}"/>
              </a:ext>
            </a:extLst>
          </p:cNvPr>
          <p:cNvSpPr txBox="1">
            <a:spLocks noChangeArrowheads="1"/>
          </p:cNvSpPr>
          <p:nvPr/>
        </p:nvSpPr>
        <p:spPr bwMode="auto">
          <a:xfrm>
            <a:off x="0" y="1066800"/>
            <a:ext cx="45085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00004D"/>
                </a:solidFill>
              </a:rPr>
              <a:t>Today we seem to live in a Sports Culture.</a:t>
            </a:r>
          </a:p>
          <a:p>
            <a:pPr algn="ctr" eaLnBrk="1" hangingPunct="1">
              <a:spcBef>
                <a:spcPct val="0"/>
              </a:spcBef>
              <a:buFontTx/>
              <a:buNone/>
            </a:pPr>
            <a:endParaRPr lang="en-US" altLang="en-US" sz="2800" b="1" dirty="0">
              <a:solidFill>
                <a:srgbClr val="00004D"/>
              </a:solidFill>
            </a:endParaRPr>
          </a:p>
          <a:p>
            <a:pPr algn="ctr" eaLnBrk="1" hangingPunct="1">
              <a:spcBef>
                <a:spcPct val="0"/>
              </a:spcBef>
              <a:buFontTx/>
              <a:buNone/>
            </a:pPr>
            <a:r>
              <a:rPr lang="en-US" altLang="en-US" sz="2800" b="1" dirty="0">
                <a:solidFill>
                  <a:srgbClr val="00004D"/>
                </a:solidFill>
              </a:rPr>
              <a:t>What makes a good basketball player?</a:t>
            </a:r>
          </a:p>
          <a:p>
            <a:pPr algn="ctr" eaLnBrk="1" hangingPunct="1">
              <a:spcBef>
                <a:spcPct val="0"/>
              </a:spcBef>
              <a:buFontTx/>
              <a:buNone/>
            </a:pPr>
            <a:endParaRPr lang="en-US" altLang="en-US" sz="2800" dirty="0">
              <a:solidFill>
                <a:srgbClr val="00004D"/>
              </a:solidFill>
            </a:endParaRPr>
          </a:p>
          <a:p>
            <a:pPr algn="ctr" eaLnBrk="1" hangingPunct="1">
              <a:spcBef>
                <a:spcPct val="0"/>
              </a:spcBef>
              <a:buFontTx/>
              <a:buNone/>
            </a:pPr>
            <a:r>
              <a:rPr lang="en-US" altLang="en-US" sz="2800" b="1" dirty="0">
                <a:solidFill>
                  <a:srgbClr val="00004D"/>
                </a:solidFill>
              </a:rPr>
              <a:t>Coaching (Teaching)?</a:t>
            </a:r>
          </a:p>
          <a:p>
            <a:pPr algn="ctr" eaLnBrk="1" hangingPunct="1">
              <a:spcBef>
                <a:spcPct val="0"/>
              </a:spcBef>
              <a:buFontTx/>
              <a:buNone/>
            </a:pPr>
            <a:r>
              <a:rPr lang="en-US" altLang="en-US" sz="2800" b="1" dirty="0">
                <a:solidFill>
                  <a:srgbClr val="00004D"/>
                </a:solidFill>
              </a:rPr>
              <a:t>Practice?</a:t>
            </a:r>
          </a:p>
          <a:p>
            <a:pPr algn="ctr" eaLnBrk="1" hangingPunct="1">
              <a:spcBef>
                <a:spcPct val="0"/>
              </a:spcBef>
              <a:buFontTx/>
              <a:buNone/>
            </a:pPr>
            <a:r>
              <a:rPr lang="en-US" altLang="en-US" sz="2800" b="1" dirty="0">
                <a:solidFill>
                  <a:srgbClr val="00004D"/>
                </a:solidFill>
              </a:rPr>
              <a:t>Drive?</a:t>
            </a:r>
          </a:p>
          <a:p>
            <a:pPr algn="ctr" eaLnBrk="1" hangingPunct="1">
              <a:spcBef>
                <a:spcPct val="0"/>
              </a:spcBef>
              <a:buFontTx/>
              <a:buNone/>
            </a:pPr>
            <a:endParaRPr lang="en-US" altLang="en-US" sz="2800" dirty="0">
              <a:solidFill>
                <a:srgbClr val="00004D"/>
              </a:solidFill>
            </a:endParaRPr>
          </a:p>
          <a:p>
            <a:pPr algn="ctr" eaLnBrk="1" hangingPunct="1">
              <a:spcBef>
                <a:spcPct val="0"/>
              </a:spcBef>
              <a:buFontTx/>
              <a:buNone/>
            </a:pPr>
            <a:r>
              <a:rPr lang="en-US" altLang="en-US" sz="2800" b="1" dirty="0">
                <a:solidFill>
                  <a:srgbClr val="00004D"/>
                </a:solidFill>
              </a:rPr>
              <a:t>Is making a good reader any different?</a:t>
            </a:r>
          </a:p>
        </p:txBody>
      </p:sp>
      <p:pic>
        <p:nvPicPr>
          <p:cNvPr id="30723" name="Picture 2">
            <a:extLst>
              <a:ext uri="{FF2B5EF4-FFF2-40B4-BE49-F238E27FC236}">
                <a16:creationId xmlns:a16="http://schemas.microsoft.com/office/drawing/2014/main" id="{B297D41B-16B0-B496-3528-BC84340140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0"/>
            <a:ext cx="25971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Content Placeholder 2">
            <a:extLst>
              <a:ext uri="{FF2B5EF4-FFF2-40B4-BE49-F238E27FC236}">
                <a16:creationId xmlns:a16="http://schemas.microsoft.com/office/drawing/2014/main" id="{78665D9B-6278-CB26-3167-D640F6C869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8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AB20503-E9CB-C67B-8E7D-0BDF953C21C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31746" name="Slide Number Placeholder 3">
            <a:extLst>
              <a:ext uri="{FF2B5EF4-FFF2-40B4-BE49-F238E27FC236}">
                <a16:creationId xmlns:a16="http://schemas.microsoft.com/office/drawing/2014/main" id="{1ED39E27-9B90-9F94-1E42-D47B3E8350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B2F836E-91A9-8B4E-A3C5-F5B9E128418E}" type="slidenum">
              <a:rPr lang="en-US" altLang="en-US" sz="1400" smtClean="0"/>
              <a:pPr>
                <a:spcBef>
                  <a:spcPct val="0"/>
                </a:spcBef>
                <a:buFontTx/>
                <a:buNone/>
              </a:pPr>
              <a:t>11</a:t>
            </a:fld>
            <a:endParaRPr lang="en-US" altLang="en-US" sz="1400"/>
          </a:p>
        </p:txBody>
      </p:sp>
      <p:sp>
        <p:nvSpPr>
          <p:cNvPr id="31747" name="Content Placeholder 7">
            <a:extLst>
              <a:ext uri="{FF2B5EF4-FFF2-40B4-BE49-F238E27FC236}">
                <a16:creationId xmlns:a16="http://schemas.microsoft.com/office/drawing/2014/main" id="{131895C2-61CB-1249-5A48-C865F825E205}"/>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1748" name="TextBox 9">
            <a:extLst>
              <a:ext uri="{FF2B5EF4-FFF2-40B4-BE49-F238E27FC236}">
                <a16:creationId xmlns:a16="http://schemas.microsoft.com/office/drawing/2014/main" id="{565DBE4C-6D44-8E7C-6A81-BF1967E91742}"/>
              </a:ext>
            </a:extLst>
          </p:cNvPr>
          <p:cNvSpPr txBox="1">
            <a:spLocks noChangeArrowheads="1"/>
          </p:cNvSpPr>
          <p:nvPr/>
        </p:nvSpPr>
        <p:spPr bwMode="auto">
          <a:xfrm>
            <a:off x="152400" y="152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a:solidFill>
                <a:srgbClr val="161616"/>
              </a:solidFill>
            </a:endParaRPr>
          </a:p>
        </p:txBody>
      </p:sp>
      <p:pic>
        <p:nvPicPr>
          <p:cNvPr id="31749" name="Picture 1" descr="Shonto Begay Reading Boy.pdf">
            <a:extLst>
              <a:ext uri="{FF2B5EF4-FFF2-40B4-BE49-F238E27FC236}">
                <a16:creationId xmlns:a16="http://schemas.microsoft.com/office/drawing/2014/main" id="{4D62DE76-1C5D-2A39-5D3C-98CD447CC61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1600" y="-22225"/>
            <a:ext cx="9347200"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31D2DF-3741-85B9-4E4C-CED249952BB5}"/>
              </a:ext>
            </a:extLst>
          </p:cNvPr>
          <p:cNvSpPr txBox="1"/>
          <p:nvPr/>
        </p:nvSpPr>
        <p:spPr>
          <a:xfrm>
            <a:off x="0" y="6332538"/>
            <a:ext cx="9144000" cy="523875"/>
          </a:xfrm>
          <a:prstGeom prst="rect">
            <a:avLst/>
          </a:prstGeom>
          <a:noFill/>
        </p:spPr>
        <p:txBody>
          <a:bodyPr>
            <a:spAutoFit/>
          </a:bodyPr>
          <a:lstStyle/>
          <a:p>
            <a:pPr algn="ctr">
              <a:defRPr/>
            </a:pPr>
            <a:r>
              <a:rPr lang="en-US" sz="2800" dirty="0">
                <a:solidFill>
                  <a:schemeClr val="bg1">
                    <a:lumMod val="50000"/>
                  </a:schemeClr>
                </a:solidFill>
              </a:rPr>
              <a:t>Is being a reader a part of your identity?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2ED7FB67-13FE-CC9A-7F51-937E845ACE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64190B6-D5CA-8B46-8D68-F98E3B85D6E1}" type="slidenum">
              <a:rPr lang="en-US" altLang="en-US" sz="1300" smtClean="0"/>
              <a:pPr>
                <a:spcBef>
                  <a:spcPct val="0"/>
                </a:spcBef>
                <a:buFontTx/>
                <a:buNone/>
              </a:pPr>
              <a:t>12</a:t>
            </a:fld>
            <a:endParaRPr lang="en-US" altLang="en-US" sz="1300"/>
          </a:p>
        </p:txBody>
      </p:sp>
      <p:sp>
        <p:nvSpPr>
          <p:cNvPr id="32770" name="Text Box 2">
            <a:extLst>
              <a:ext uri="{FF2B5EF4-FFF2-40B4-BE49-F238E27FC236}">
                <a16:creationId xmlns:a16="http://schemas.microsoft.com/office/drawing/2014/main" id="{4871285D-9AA1-0F0B-D2E6-DD040DC4CF56}"/>
              </a:ext>
            </a:extLst>
          </p:cNvPr>
          <p:cNvSpPr txBox="1">
            <a:spLocks noChangeArrowheads="1"/>
          </p:cNvSpPr>
          <p:nvPr/>
        </p:nvSpPr>
        <p:spPr bwMode="auto">
          <a:xfrm>
            <a:off x="304800" y="381000"/>
            <a:ext cx="85344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dirty="0">
                <a:solidFill>
                  <a:srgbClr val="000000"/>
                </a:solidFill>
              </a:rPr>
              <a:t>Oppositional Identities</a:t>
            </a:r>
            <a:endParaRPr lang="en-US" altLang="en-US" sz="2800" b="1" dirty="0">
              <a:solidFill>
                <a:srgbClr val="000000"/>
              </a:solidFill>
            </a:endParaRPr>
          </a:p>
          <a:p>
            <a:pPr eaLnBrk="1" hangingPunct="1">
              <a:spcBef>
                <a:spcPct val="0"/>
              </a:spcBef>
              <a:buFontTx/>
              <a:buNone/>
            </a:pPr>
            <a:endParaRPr lang="en-US" altLang="en-US" sz="2800" b="1" dirty="0">
              <a:solidFill>
                <a:srgbClr val="000000"/>
              </a:solidFill>
            </a:endParaRPr>
          </a:p>
          <a:p>
            <a:pPr eaLnBrk="1" hangingPunct="1">
              <a:spcBef>
                <a:spcPct val="0"/>
              </a:spcBef>
              <a:buFontTx/>
              <a:buNone/>
            </a:pPr>
            <a:r>
              <a:rPr lang="en-US" altLang="en-US" sz="2800" dirty="0">
                <a:solidFill>
                  <a:srgbClr val="000000"/>
                </a:solidFill>
              </a:rPr>
              <a:t>Mick Fedullo in </a:t>
            </a:r>
            <a:r>
              <a:rPr lang="en-US" altLang="en-US" sz="2800" i="1" dirty="0">
                <a:solidFill>
                  <a:srgbClr val="000000"/>
                </a:solidFill>
              </a:rPr>
              <a:t>Light of the Feather: Pathways Through Contemporary Indian America</a:t>
            </a:r>
            <a:r>
              <a:rPr lang="en-US" altLang="en-US" sz="2800" dirty="0">
                <a:solidFill>
                  <a:srgbClr val="000000"/>
                </a:solidFill>
              </a:rPr>
              <a:t> (1992) illustrates a case of cultural conflict with a quote from an Apache elder who stated that students</a:t>
            </a:r>
            <a:r>
              <a:rPr lang="ja-JP" altLang="en-US" sz="2800">
                <a:solidFill>
                  <a:srgbClr val="000000"/>
                </a:solidFill>
              </a:rPr>
              <a:t>’</a:t>
            </a:r>
            <a:r>
              <a:rPr lang="en-US" altLang="ja-JP" sz="2800" dirty="0">
                <a:solidFill>
                  <a:srgbClr val="000000"/>
                </a:solidFill>
              </a:rPr>
              <a:t> parents had </a:t>
            </a:r>
            <a:r>
              <a:rPr lang="ja-JP" altLang="en-US" sz="2800">
                <a:solidFill>
                  <a:srgbClr val="000000"/>
                </a:solidFill>
              </a:rPr>
              <a:t>“</a:t>
            </a:r>
            <a:r>
              <a:rPr lang="en-US" altLang="ja-JP" sz="2800" dirty="0">
                <a:solidFill>
                  <a:srgbClr val="000000"/>
                </a:solidFill>
              </a:rPr>
              <a:t>been to school in their day, and what that usually meant was a bad BIA boarding school. And all they remember about school is that there were all these Anglos [White People] trying to make them forget they were </a:t>
            </a:r>
            <a:r>
              <a:rPr lang="en-US" altLang="ja-JP" sz="2800" dirty="0" err="1">
                <a:solidFill>
                  <a:srgbClr val="000000"/>
                </a:solidFill>
              </a:rPr>
              <a:t>Apaches</a:t>
            </a:r>
            <a:r>
              <a:rPr lang="en-US" altLang="ja-JP" sz="2800" dirty="0">
                <a:solidFill>
                  <a:srgbClr val="000000"/>
                </a:solidFill>
              </a:rPr>
              <a:t>; trying to make them turn against their parents, telling them that Indian ways were evil.</a:t>
            </a:r>
            <a:r>
              <a:rPr lang="ja-JP" altLang="en-US" sz="2800">
                <a:solidFill>
                  <a:srgbClr val="000000"/>
                </a:solidFill>
              </a:rPr>
              <a:t>”</a:t>
            </a:r>
            <a:endParaRPr lang="en-US"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a:extLst>
              <a:ext uri="{FF2B5EF4-FFF2-40B4-BE49-F238E27FC236}">
                <a16:creationId xmlns:a16="http://schemas.microsoft.com/office/drawing/2014/main" id="{0223E0E0-BDE2-88F5-188C-381E66724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4B5931B-28E9-D140-A1F7-D279167DFE8D}" type="slidenum">
              <a:rPr lang="en-US" altLang="en-US" sz="1300" smtClean="0"/>
              <a:pPr>
                <a:spcBef>
                  <a:spcPct val="0"/>
                </a:spcBef>
                <a:buFontTx/>
                <a:buNone/>
              </a:pPr>
              <a:t>13</a:t>
            </a:fld>
            <a:endParaRPr lang="en-US" altLang="en-US" sz="1300"/>
          </a:p>
        </p:txBody>
      </p:sp>
      <p:sp>
        <p:nvSpPr>
          <p:cNvPr id="34818" name="Text Box 2">
            <a:extLst>
              <a:ext uri="{FF2B5EF4-FFF2-40B4-BE49-F238E27FC236}">
                <a16:creationId xmlns:a16="http://schemas.microsoft.com/office/drawing/2014/main" id="{5991A8A9-C8EF-3D20-57E4-FA8D6BE9BCE8}"/>
              </a:ext>
            </a:extLst>
          </p:cNvPr>
          <p:cNvSpPr txBox="1">
            <a:spLocks noChangeArrowheads="1"/>
          </p:cNvSpPr>
          <p:nvPr/>
        </p:nvSpPr>
        <p:spPr bwMode="auto">
          <a:xfrm>
            <a:off x="381000" y="609600"/>
            <a:ext cx="83058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a:solidFill>
                  <a:srgbClr val="001933"/>
                </a:solidFill>
              </a:rPr>
              <a:t>“</a:t>
            </a:r>
            <a:r>
              <a:rPr lang="en-US" altLang="ja-JP" dirty="0">
                <a:solidFill>
                  <a:srgbClr val="001933"/>
                </a:solidFill>
              </a:rPr>
              <a:t>Well, a lot of those kids came to believe that </a:t>
            </a:r>
            <a:r>
              <a:rPr lang="en-US" altLang="ja-JP" dirty="0">
                <a:solidFill>
                  <a:srgbClr val="FF0000"/>
                </a:solidFill>
              </a:rPr>
              <a:t>their teachers were the evil ones</a:t>
            </a:r>
            <a:r>
              <a:rPr lang="en-US" altLang="ja-JP" dirty="0">
                <a:solidFill>
                  <a:srgbClr val="001933"/>
                </a:solidFill>
              </a:rPr>
              <a:t>, and so anything that had to do with </a:t>
            </a:r>
            <a:r>
              <a:rPr lang="ja-JP" altLang="en-US">
                <a:solidFill>
                  <a:srgbClr val="001933"/>
                </a:solidFill>
              </a:rPr>
              <a:t>‘</a:t>
            </a:r>
            <a:r>
              <a:rPr lang="en-US" altLang="ja-JP" dirty="0">
                <a:solidFill>
                  <a:srgbClr val="001933"/>
                </a:solidFill>
              </a:rPr>
              <a:t>education</a:t>
            </a:r>
            <a:r>
              <a:rPr lang="ja-JP" altLang="en-US">
                <a:solidFill>
                  <a:srgbClr val="001933"/>
                </a:solidFill>
              </a:rPr>
              <a:t>’</a:t>
            </a:r>
            <a:r>
              <a:rPr lang="en-US" altLang="ja-JP" dirty="0">
                <a:solidFill>
                  <a:srgbClr val="001933"/>
                </a:solidFill>
              </a:rPr>
              <a:t> was also evil—like books. Those kids came back to the reservation, got married, and had their own kids. And now they don</a:t>
            </a:r>
            <a:r>
              <a:rPr lang="ja-JP" altLang="en-US">
                <a:solidFill>
                  <a:srgbClr val="001933"/>
                </a:solidFill>
              </a:rPr>
              <a:t>’</a:t>
            </a:r>
            <a:r>
              <a:rPr lang="en-US" altLang="ja-JP" dirty="0">
                <a:solidFill>
                  <a:srgbClr val="001933"/>
                </a:solidFill>
              </a:rPr>
              <a:t>t want anything to do with the white man</a:t>
            </a:r>
            <a:r>
              <a:rPr lang="ja-JP" altLang="en-US">
                <a:solidFill>
                  <a:srgbClr val="001933"/>
                </a:solidFill>
              </a:rPr>
              <a:t>’</a:t>
            </a:r>
            <a:r>
              <a:rPr lang="en-US" altLang="ja-JP" dirty="0">
                <a:solidFill>
                  <a:srgbClr val="001933"/>
                </a:solidFill>
              </a:rPr>
              <a:t>s education. The only reason they send their kids to school is because it</a:t>
            </a:r>
            <a:r>
              <a:rPr lang="ja-JP" altLang="en-US">
                <a:solidFill>
                  <a:srgbClr val="001933"/>
                </a:solidFill>
              </a:rPr>
              <a:t>’</a:t>
            </a:r>
            <a:r>
              <a:rPr lang="en-US" altLang="ja-JP" dirty="0">
                <a:solidFill>
                  <a:srgbClr val="001933"/>
                </a:solidFill>
              </a:rPr>
              <a:t>s the law. But they tell their kids not to take school seriously. So, to them, printed stuff is white-man stuff.</a:t>
            </a:r>
            <a:r>
              <a:rPr lang="ja-JP" altLang="en-US">
                <a:solidFill>
                  <a:srgbClr val="001933"/>
                </a:solidFill>
              </a:rPr>
              <a:t>”</a:t>
            </a:r>
            <a:endParaRPr lang="en-US" altLang="en-US" dirty="0">
              <a:solidFill>
                <a:srgbClr val="0019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a:extLst>
              <a:ext uri="{FF2B5EF4-FFF2-40B4-BE49-F238E27FC236}">
                <a16:creationId xmlns:a16="http://schemas.microsoft.com/office/drawing/2014/main" id="{7675B19E-FE46-3122-1357-DADD8C5EFF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CB5858-BF73-9746-8089-D025670C3F11}" type="slidenum">
              <a:rPr lang="en-US" altLang="en-US" sz="1400" smtClean="0"/>
              <a:pPr>
                <a:spcBef>
                  <a:spcPct val="0"/>
                </a:spcBef>
                <a:buFontTx/>
                <a:buNone/>
              </a:pPr>
              <a:t>14</a:t>
            </a:fld>
            <a:endParaRPr lang="en-US" altLang="en-US" sz="1400"/>
          </a:p>
        </p:txBody>
      </p:sp>
      <p:sp>
        <p:nvSpPr>
          <p:cNvPr id="3" name="TextBox 2">
            <a:extLst>
              <a:ext uri="{FF2B5EF4-FFF2-40B4-BE49-F238E27FC236}">
                <a16:creationId xmlns:a16="http://schemas.microsoft.com/office/drawing/2014/main" id="{4B835D64-C85B-282B-87B2-A5F414B57165}"/>
              </a:ext>
            </a:extLst>
          </p:cNvPr>
          <p:cNvSpPr txBox="1"/>
          <p:nvPr/>
        </p:nvSpPr>
        <p:spPr>
          <a:xfrm>
            <a:off x="381000" y="152400"/>
            <a:ext cx="5715000" cy="3539430"/>
          </a:xfrm>
          <a:prstGeom prst="rect">
            <a:avLst/>
          </a:prstGeom>
          <a:noFill/>
        </p:spPr>
        <p:txBody>
          <a:bodyPr wrap="square">
            <a:spAutoFit/>
          </a:bodyPr>
          <a:lstStyle/>
          <a:p>
            <a:pPr>
              <a:defRPr/>
            </a:pPr>
            <a:r>
              <a:rPr lang="en-US" sz="3200" dirty="0">
                <a:solidFill>
                  <a:schemeClr val="bg2">
                    <a:lumMod val="50000"/>
                  </a:schemeClr>
                </a:solidFill>
                <a:latin typeface="Arial" charset="0"/>
                <a:ea typeface="ＭＳ Ｐゴシック" charset="-128"/>
              </a:rPr>
              <a:t>School can be seen as a place for becoming white! Black scholar Lisa Delpit has a 2013 book entitled “</a:t>
            </a:r>
            <a:r>
              <a:rPr lang="en-US" sz="3200" i="1" dirty="0">
                <a:solidFill>
                  <a:schemeClr val="bg2">
                    <a:lumMod val="50000"/>
                  </a:schemeClr>
                </a:solidFill>
                <a:latin typeface="Arial" charset="0"/>
                <a:ea typeface="ＭＳ Ｐゴシック" charset="-128"/>
              </a:rPr>
              <a:t>Multiplication is for White People.”</a:t>
            </a:r>
          </a:p>
          <a:p>
            <a:pPr>
              <a:defRPr/>
            </a:pPr>
            <a:endParaRPr lang="en-US" sz="3200" i="1" dirty="0">
              <a:solidFill>
                <a:schemeClr val="bg2">
                  <a:lumMod val="50000"/>
                </a:schemeClr>
              </a:solidFill>
              <a:latin typeface="Arial" charset="0"/>
              <a:ea typeface="ＭＳ Ｐゴシック" charset="-128"/>
            </a:endParaRPr>
          </a:p>
          <a:p>
            <a:pPr>
              <a:defRPr/>
            </a:pPr>
            <a:endParaRPr lang="en-US" sz="3200" dirty="0">
              <a:solidFill>
                <a:schemeClr val="bg2">
                  <a:lumMod val="50000"/>
                </a:schemeClr>
              </a:solidFill>
              <a:latin typeface="Arial" charset="0"/>
              <a:ea typeface="ＭＳ Ｐゴシック" charset="-128"/>
            </a:endParaRPr>
          </a:p>
        </p:txBody>
      </p:sp>
      <p:pic>
        <p:nvPicPr>
          <p:cNvPr id="5" name="Picture 4" descr="A person speaking at a podium&#10;&#10;AI-generated content may be incorrect.">
            <a:extLst>
              <a:ext uri="{FF2B5EF4-FFF2-40B4-BE49-F238E27FC236}">
                <a16:creationId xmlns:a16="http://schemas.microsoft.com/office/drawing/2014/main" id="{A001F61C-20FB-2897-C352-8AF82690D069}"/>
              </a:ext>
            </a:extLst>
          </p:cNvPr>
          <p:cNvPicPr>
            <a:picLocks noChangeAspect="1"/>
          </p:cNvPicPr>
          <p:nvPr/>
        </p:nvPicPr>
        <p:blipFill>
          <a:blip r:embed="rId2"/>
          <a:stretch>
            <a:fillRect/>
          </a:stretch>
        </p:blipFill>
        <p:spPr>
          <a:xfrm>
            <a:off x="7112000" y="-21116"/>
            <a:ext cx="2032000" cy="2781300"/>
          </a:xfrm>
          <a:prstGeom prst="rect">
            <a:avLst/>
          </a:prstGeom>
        </p:spPr>
      </p:pic>
      <p:sp>
        <p:nvSpPr>
          <p:cNvPr id="6" name="TextBox 5">
            <a:extLst>
              <a:ext uri="{FF2B5EF4-FFF2-40B4-BE49-F238E27FC236}">
                <a16:creationId xmlns:a16="http://schemas.microsoft.com/office/drawing/2014/main" id="{80B1A4D0-9BD2-3516-8035-45BEF8FF6637}"/>
              </a:ext>
            </a:extLst>
          </p:cNvPr>
          <p:cNvSpPr txBox="1"/>
          <p:nvPr/>
        </p:nvSpPr>
        <p:spPr>
          <a:xfrm>
            <a:off x="321546" y="3497652"/>
            <a:ext cx="8593853" cy="2831544"/>
          </a:xfrm>
          <a:prstGeom prst="rect">
            <a:avLst/>
          </a:prstGeom>
          <a:noFill/>
        </p:spPr>
        <p:txBody>
          <a:bodyPr wrap="square" rtlCol="0">
            <a:spAutoFit/>
          </a:bodyPr>
          <a:lstStyle/>
          <a:p>
            <a:r>
              <a:rPr lang="en-US" sz="3200" dirty="0">
                <a:solidFill>
                  <a:schemeClr val="bg2">
                    <a:lumMod val="50000"/>
                  </a:schemeClr>
                </a:solidFill>
                <a:latin typeface="Arial" charset="0"/>
                <a:ea typeface="ＭＳ Ｐゴシック" charset="-128"/>
              </a:rPr>
              <a:t>Dr. Delpit writes how non-standard dialects of English can be criticized by teachers and others, and that can turn off students who speak them and create “oppositional identities” like Fedullo describes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a:extLst>
              <a:ext uri="{FF2B5EF4-FFF2-40B4-BE49-F238E27FC236}">
                <a16:creationId xmlns:a16="http://schemas.microsoft.com/office/drawing/2014/main" id="{5D18787B-1AE1-F21F-B2B2-907B7130C0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8DD6311-6236-7244-B88F-39B87D7B7483}" type="slidenum">
              <a:rPr lang="en-US" altLang="en-US" sz="1400" smtClean="0"/>
              <a:pPr>
                <a:spcBef>
                  <a:spcPct val="0"/>
                </a:spcBef>
                <a:buFontTx/>
                <a:buNone/>
              </a:pPr>
              <a:t>15</a:t>
            </a:fld>
            <a:endParaRPr lang="en-US" altLang="en-US" sz="1400"/>
          </a:p>
        </p:txBody>
      </p:sp>
      <p:sp>
        <p:nvSpPr>
          <p:cNvPr id="37890" name="Text Box 2">
            <a:extLst>
              <a:ext uri="{FF2B5EF4-FFF2-40B4-BE49-F238E27FC236}">
                <a16:creationId xmlns:a16="http://schemas.microsoft.com/office/drawing/2014/main" id="{633E9616-EBAC-287E-F60E-84FF08E72CD9}"/>
              </a:ext>
            </a:extLst>
          </p:cNvPr>
          <p:cNvSpPr txBox="1">
            <a:spLocks noChangeArrowheads="1"/>
          </p:cNvSpPr>
          <p:nvPr/>
        </p:nvSpPr>
        <p:spPr bwMode="auto">
          <a:xfrm>
            <a:off x="152400" y="152400"/>
            <a:ext cx="39624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latin typeface="Arial Narrow" panose="020B0604020202020204" pitchFamily="34" charset="0"/>
              </a:rPr>
              <a:t>	</a:t>
            </a:r>
            <a:r>
              <a:rPr lang="en-US" altLang="en-US" sz="2800">
                <a:solidFill>
                  <a:srgbClr val="000000"/>
                </a:solidFill>
                <a:latin typeface="Arial Narrow" panose="020B0604020202020204" pitchFamily="34" charset="0"/>
              </a:rPr>
              <a:t>The </a:t>
            </a:r>
            <a:r>
              <a:rPr lang="en-US" altLang="en-US" sz="2800" i="1">
                <a:solidFill>
                  <a:srgbClr val="000000"/>
                </a:solidFill>
                <a:latin typeface="Arial Narrow" panose="020B0604020202020204" pitchFamily="34" charset="0"/>
              </a:rPr>
              <a:t>Dick and Jane Readers</a:t>
            </a:r>
            <a:r>
              <a:rPr lang="en-US" altLang="en-US" sz="2800">
                <a:solidFill>
                  <a:srgbClr val="000000"/>
                </a:solidFill>
                <a:latin typeface="Arial Narrow" panose="020B0604020202020204" pitchFamily="34" charset="0"/>
              </a:rPr>
              <a:t> were very popular in the 1950s. </a:t>
            </a:r>
            <a:r>
              <a:rPr lang="en-US" altLang="ja-JP" sz="2800">
                <a:solidFill>
                  <a:srgbClr val="000000"/>
                </a:solidFill>
                <a:latin typeface="Arial Narrow" panose="020B0604020202020204" pitchFamily="34" charset="0"/>
              </a:rPr>
              <a:t>All the characters were white and middle class.</a:t>
            </a:r>
            <a:r>
              <a:rPr lang="en-US" altLang="ja-JP" sz="1800">
                <a:solidFill>
                  <a:srgbClr val="000000"/>
                </a:solidFill>
                <a:latin typeface="Arial Narrow" panose="020B0604020202020204" pitchFamily="34" charset="0"/>
              </a:rPr>
              <a:t> </a:t>
            </a:r>
            <a:r>
              <a:rPr lang="en-US" altLang="en-US" sz="2800">
                <a:solidFill>
                  <a:srgbClr val="000000"/>
                </a:solidFill>
                <a:latin typeface="Arial Narrow" panose="020B0604020202020204" pitchFamily="34" charset="0"/>
              </a:rPr>
              <a:t>They used a </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whole word</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 or </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look-say</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 approach that taught vocabulary as sight words rather than having the student sound them out. They were based on “scientific” research about how many times a word had to be repeated for the student to learn the word. </a:t>
            </a:r>
            <a:endParaRPr lang="en-US" altLang="en-US" sz="1800">
              <a:solidFill>
                <a:srgbClr val="000000"/>
              </a:solidFill>
              <a:latin typeface="Arial Narrow" panose="020B0604020202020204" pitchFamily="34" charset="0"/>
            </a:endParaRPr>
          </a:p>
        </p:txBody>
      </p:sp>
      <p:pic>
        <p:nvPicPr>
          <p:cNvPr id="37891" name="Picture 4" descr="DickJane">
            <a:extLst>
              <a:ext uri="{FF2B5EF4-FFF2-40B4-BE49-F238E27FC236}">
                <a16:creationId xmlns:a16="http://schemas.microsoft.com/office/drawing/2014/main" id="{15CFFD98-33EC-A0CA-D701-F13064C95B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57650" y="0"/>
            <a:ext cx="5086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957FD443-611A-4C69-2F8B-3291887F80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71418CC-8DA0-D349-BCE1-F47EE7193265}" type="slidenum">
              <a:rPr lang="en-US" altLang="en-US" sz="1400" smtClean="0"/>
              <a:pPr>
                <a:spcBef>
                  <a:spcPct val="0"/>
                </a:spcBef>
                <a:buFontTx/>
                <a:buNone/>
              </a:pPr>
              <a:t>16</a:t>
            </a:fld>
            <a:endParaRPr lang="en-US" altLang="en-US" sz="1400"/>
          </a:p>
        </p:txBody>
      </p:sp>
      <p:sp>
        <p:nvSpPr>
          <p:cNvPr id="39938" name="Text Box 2">
            <a:extLst>
              <a:ext uri="{FF2B5EF4-FFF2-40B4-BE49-F238E27FC236}">
                <a16:creationId xmlns:a16="http://schemas.microsoft.com/office/drawing/2014/main" id="{9BF61AA2-EC9A-7273-874D-ED746047AE67}"/>
              </a:ext>
            </a:extLst>
          </p:cNvPr>
          <p:cNvSpPr txBox="1">
            <a:spLocks noChangeArrowheads="1"/>
          </p:cNvSpPr>
          <p:nvPr/>
        </p:nvSpPr>
        <p:spPr bwMode="auto">
          <a:xfrm>
            <a:off x="152400" y="2667000"/>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rPr>
              <a:t>	</a:t>
            </a:r>
            <a:r>
              <a:rPr lang="en-US" altLang="en-US" sz="2800">
                <a:solidFill>
                  <a:srgbClr val="000000"/>
                </a:solidFill>
              </a:rPr>
              <a:t>University of New Mexico Professor Joseph Suina from Cochiti Pueblo described how reading the </a:t>
            </a:r>
            <a:r>
              <a:rPr lang="en-US" altLang="ja-JP" sz="2800">
                <a:solidFill>
                  <a:srgbClr val="000000"/>
                </a:solidFill>
              </a:rPr>
              <a:t>them in school affected him: </a:t>
            </a:r>
            <a:r>
              <a:rPr lang="ja-JP" altLang="en-US" sz="2800">
                <a:solidFill>
                  <a:srgbClr val="000000"/>
                </a:solidFill>
              </a:rPr>
              <a:t>“</a:t>
            </a:r>
            <a:r>
              <a:rPr lang="en-US" altLang="ja-JP" sz="2800">
                <a:solidFill>
                  <a:srgbClr val="000000"/>
                </a:solidFill>
              </a:rPr>
              <a:t>The Dick and Jane reading series in the primary grades presented me with pictures of a home with a pitched roof, straight walls, and sidewalks. I could not identify with these from my Pueblo world. However, it was clear I didn’t have these things and what I did have did not measure up.</a:t>
            </a:r>
            <a:r>
              <a:rPr lang="ja-JP" altLang="en-US" sz="2800">
                <a:solidFill>
                  <a:srgbClr val="000000"/>
                </a:solidFill>
              </a:rPr>
              <a:t>”</a:t>
            </a:r>
            <a:endParaRPr lang="en-US" altLang="en-US" sz="2800">
              <a:solidFill>
                <a:srgbClr val="000000"/>
              </a:solidFill>
            </a:endParaRPr>
          </a:p>
        </p:txBody>
      </p:sp>
      <p:pic>
        <p:nvPicPr>
          <p:cNvPr id="39939" name="Picture 3" descr="ja_2009_joseph_suina.jpg">
            <a:extLst>
              <a:ext uri="{FF2B5EF4-FFF2-40B4-BE49-F238E27FC236}">
                <a16:creationId xmlns:a16="http://schemas.microsoft.com/office/drawing/2014/main" id="{CA7C9CCE-80D3-3B7F-3FB8-48AC42AF682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32588" y="0"/>
            <a:ext cx="24114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a:extLst>
              <a:ext uri="{FF2B5EF4-FFF2-40B4-BE49-F238E27FC236}">
                <a16:creationId xmlns:a16="http://schemas.microsoft.com/office/drawing/2014/main" id="{82502EC1-1C55-37E8-A6F3-AECDEE76339E}"/>
              </a:ext>
            </a:extLst>
          </p:cNvPr>
          <p:cNvSpPr txBox="1">
            <a:spLocks noChangeArrowheads="1"/>
          </p:cNvSpPr>
          <p:nvPr/>
        </p:nvSpPr>
        <p:spPr bwMode="auto">
          <a:xfrm>
            <a:off x="228600" y="152400"/>
            <a:ext cx="6400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000000"/>
                </a:solidFill>
              </a:rPr>
              <a:t>	Books used in schools in the 1960s and before, like the Dick &amp; Jane readers usually reflected an all-white middle class culture that had little or no relation to the lives of ethnic  minorities in the 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a:extLst>
              <a:ext uri="{FF2B5EF4-FFF2-40B4-BE49-F238E27FC236}">
                <a16:creationId xmlns:a16="http://schemas.microsoft.com/office/drawing/2014/main" id="{DEB753CA-627A-9F85-9D2C-3F010B7198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81C992-DD3A-4A4B-8398-25BC65562D47}" type="slidenum">
              <a:rPr lang="en-US" altLang="en-US" sz="1400" smtClean="0"/>
              <a:pPr>
                <a:spcBef>
                  <a:spcPct val="0"/>
                </a:spcBef>
                <a:buFontTx/>
                <a:buNone/>
              </a:pPr>
              <a:t>17</a:t>
            </a:fld>
            <a:endParaRPr lang="en-US" altLang="en-US" sz="1400"/>
          </a:p>
        </p:txBody>
      </p:sp>
      <p:sp>
        <p:nvSpPr>
          <p:cNvPr id="41986" name="Text Box 2">
            <a:extLst>
              <a:ext uri="{FF2B5EF4-FFF2-40B4-BE49-F238E27FC236}">
                <a16:creationId xmlns:a16="http://schemas.microsoft.com/office/drawing/2014/main" id="{DE17E7E8-A8AB-2687-33EB-1FA1790ECA3B}"/>
              </a:ext>
            </a:extLst>
          </p:cNvPr>
          <p:cNvSpPr txBox="1">
            <a:spLocks noChangeArrowheads="1"/>
          </p:cNvSpPr>
          <p:nvPr/>
        </p:nvSpPr>
        <p:spPr bwMode="auto">
          <a:xfrm>
            <a:off x="0" y="457200"/>
            <a:ext cx="6400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161616"/>
                </a:solidFill>
              </a:rPr>
              <a:t>Dr. Lori Arviso</a:t>
            </a:r>
          </a:p>
          <a:p>
            <a:pPr algn="ctr" eaLnBrk="1" hangingPunct="1">
              <a:spcBef>
                <a:spcPct val="0"/>
              </a:spcBef>
              <a:buFontTx/>
              <a:buNone/>
            </a:pPr>
            <a:r>
              <a:rPr lang="en-US" altLang="en-US" sz="6000" b="1" i="1">
                <a:solidFill>
                  <a:srgbClr val="161616"/>
                </a:solidFill>
              </a:rPr>
              <a:t> Alvord, MD</a:t>
            </a:r>
            <a:endParaRPr lang="en-US" altLang="en-US" b="1">
              <a:solidFill>
                <a:srgbClr val="161616"/>
              </a:solidFill>
            </a:endParaRPr>
          </a:p>
          <a:p>
            <a:pPr eaLnBrk="1" hangingPunct="1">
              <a:spcBef>
                <a:spcPct val="0"/>
              </a:spcBef>
              <a:buFontTx/>
              <a:buNone/>
            </a:pPr>
            <a:endParaRPr lang="en-US" altLang="en-US" b="1">
              <a:solidFill>
                <a:srgbClr val="161616"/>
              </a:solidFill>
              <a:latin typeface="Times" pitchFamily="2" charset="0"/>
            </a:endParaRPr>
          </a:p>
        </p:txBody>
      </p:sp>
      <p:pic>
        <p:nvPicPr>
          <p:cNvPr id="41987" name="Picture 3">
            <a:extLst>
              <a:ext uri="{FF2B5EF4-FFF2-40B4-BE49-F238E27FC236}">
                <a16:creationId xmlns:a16="http://schemas.microsoft.com/office/drawing/2014/main" id="{552C913E-7B1B-40C7-AC10-007404B611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00" y="0"/>
            <a:ext cx="28194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5">
            <a:extLst>
              <a:ext uri="{FF2B5EF4-FFF2-40B4-BE49-F238E27FC236}">
                <a16:creationId xmlns:a16="http://schemas.microsoft.com/office/drawing/2014/main" id="{1E3288C5-16C2-CEAA-CE50-51B9E5830455}"/>
              </a:ext>
            </a:extLst>
          </p:cNvPr>
          <p:cNvSpPr txBox="1">
            <a:spLocks noChangeArrowheads="1"/>
          </p:cNvSpPr>
          <p:nvPr/>
        </p:nvSpPr>
        <p:spPr bwMode="auto">
          <a:xfrm>
            <a:off x="0" y="38100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161616"/>
                </a:solidFill>
              </a:rPr>
              <a:t>	The first Navajo woman surgeon and a former associate dean at the Dartmouth and University of Arizona medical schools Dr. Arviso Alvord is an example of academic success for American Indian and other “minority group” students.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a:extLst>
              <a:ext uri="{FF2B5EF4-FFF2-40B4-BE49-F238E27FC236}">
                <a16:creationId xmlns:a16="http://schemas.microsoft.com/office/drawing/2014/main" id="{B930741E-E5C8-3574-1A71-CF8BF2D664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D2D2849-419B-2844-B38C-60AC60DCC294}" type="slidenum">
              <a:rPr lang="en-US" altLang="en-US" sz="1400" smtClean="0"/>
              <a:pPr>
                <a:spcBef>
                  <a:spcPct val="0"/>
                </a:spcBef>
                <a:buFontTx/>
                <a:buNone/>
              </a:pPr>
              <a:t>18</a:t>
            </a:fld>
            <a:endParaRPr lang="en-US" altLang="en-US" sz="1400"/>
          </a:p>
        </p:txBody>
      </p:sp>
      <p:sp>
        <p:nvSpPr>
          <p:cNvPr id="44034" name="Text Box 1026">
            <a:extLst>
              <a:ext uri="{FF2B5EF4-FFF2-40B4-BE49-F238E27FC236}">
                <a16:creationId xmlns:a16="http://schemas.microsoft.com/office/drawing/2014/main" id="{B87DECD9-4171-CF64-0035-B202439F3C74}"/>
              </a:ext>
            </a:extLst>
          </p:cNvPr>
          <p:cNvSpPr txBox="1">
            <a:spLocks noChangeArrowheads="1"/>
          </p:cNvSpPr>
          <p:nvPr/>
        </p:nvSpPr>
        <p:spPr bwMode="auto">
          <a:xfrm>
            <a:off x="228600" y="685800"/>
            <a:ext cx="89154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endParaRPr lang="en-US" altLang="en-US" sz="2800" b="1">
              <a:solidFill>
                <a:srgbClr val="161616"/>
              </a:solidFill>
            </a:endParaRPr>
          </a:p>
          <a:p>
            <a:pPr eaLnBrk="1" hangingPunct="1">
              <a:lnSpc>
                <a:spcPct val="90000"/>
              </a:lnSpc>
              <a:spcBef>
                <a:spcPct val="0"/>
              </a:spcBef>
              <a:buFontTx/>
              <a:buNone/>
            </a:pPr>
            <a:r>
              <a:rPr lang="en-US" altLang="en-US">
                <a:solidFill>
                  <a:srgbClr val="161616"/>
                </a:solidFill>
              </a:rPr>
              <a:t>	In her 1999 autobiography </a:t>
            </a:r>
            <a:r>
              <a:rPr lang="en-US" altLang="en-US" i="1">
                <a:solidFill>
                  <a:srgbClr val="161616"/>
                </a:solidFill>
              </a:rPr>
              <a:t>The Scalpel and the Silver Bear</a:t>
            </a:r>
            <a:r>
              <a:rPr lang="en-US" altLang="en-US">
                <a:solidFill>
                  <a:srgbClr val="161616"/>
                </a:solidFill>
              </a:rPr>
              <a:t>, Dr. Alvord wrote, “I made good grades in high school, but I had received a very marginal education. I had a few good teachers, but teachers were difficult to recruit to our schools and they often didn’t stay long. Funding was inadequate. I spent many hours in classrooms where, I now see, very little was being taught.” She was encouraged by a friend to apply to Dartmouth.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a:extLst>
              <a:ext uri="{FF2B5EF4-FFF2-40B4-BE49-F238E27FC236}">
                <a16:creationId xmlns:a16="http://schemas.microsoft.com/office/drawing/2014/main" id="{FD6A4953-CF89-2956-87DF-F2FB789A85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2665B1D-D24C-8D46-B896-C556187D6ADB}" type="slidenum">
              <a:rPr lang="en-US" altLang="en-US" sz="1400" smtClean="0"/>
              <a:pPr>
                <a:spcBef>
                  <a:spcPct val="0"/>
                </a:spcBef>
                <a:buFontTx/>
                <a:buNone/>
              </a:pPr>
              <a:t>19</a:t>
            </a:fld>
            <a:endParaRPr lang="en-US" altLang="en-US" sz="1400"/>
          </a:p>
        </p:txBody>
      </p:sp>
      <p:sp>
        <p:nvSpPr>
          <p:cNvPr id="46082" name="Text Box 1026">
            <a:extLst>
              <a:ext uri="{FF2B5EF4-FFF2-40B4-BE49-F238E27FC236}">
                <a16:creationId xmlns:a16="http://schemas.microsoft.com/office/drawing/2014/main" id="{96E080DE-3928-27DE-E6E7-937978DB6917}"/>
              </a:ext>
            </a:extLst>
          </p:cNvPr>
          <p:cNvSpPr txBox="1">
            <a:spLocks noChangeArrowheads="1"/>
          </p:cNvSpPr>
          <p:nvPr/>
        </p:nvSpPr>
        <p:spPr bwMode="auto">
          <a:xfrm>
            <a:off x="381000" y="381000"/>
            <a:ext cx="85344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2800" b="1" dirty="0">
                <a:solidFill>
                  <a:srgbClr val="161616"/>
                </a:solidFill>
              </a:rPr>
              <a:t>	</a:t>
            </a:r>
            <a:r>
              <a:rPr lang="en-US" altLang="en-US" dirty="0">
                <a:solidFill>
                  <a:srgbClr val="161616"/>
                </a:solidFill>
              </a:rPr>
              <a:t>Dr. Alvord’</a:t>
            </a:r>
            <a:r>
              <a:rPr lang="en-US" altLang="ja-JP" dirty="0">
                <a:solidFill>
                  <a:srgbClr val="161616"/>
                </a:solidFill>
              </a:rPr>
              <a:t>s education in </a:t>
            </a:r>
            <a:r>
              <a:rPr lang="en-US" altLang="ja-JP" dirty="0" err="1">
                <a:solidFill>
                  <a:srgbClr val="161616"/>
                </a:solidFill>
              </a:rPr>
              <a:t>Crownpoint</a:t>
            </a:r>
            <a:r>
              <a:rPr lang="en-US" altLang="ja-JP" dirty="0">
                <a:solidFill>
                  <a:srgbClr val="161616"/>
                </a:solidFill>
              </a:rPr>
              <a:t> Public Schools left her </a:t>
            </a:r>
            <a:r>
              <a:rPr lang="ja-JP" altLang="en-US">
                <a:solidFill>
                  <a:srgbClr val="161616"/>
                </a:solidFill>
              </a:rPr>
              <a:t>“</a:t>
            </a:r>
            <a:r>
              <a:rPr lang="en-US" altLang="ja-JP" dirty="0">
                <a:solidFill>
                  <a:srgbClr val="161616"/>
                </a:solidFill>
              </a:rPr>
              <a:t>totally unprepared for the physical and life sciences. After receiving the only D of my entire life in calculus, I retreated from the sciences altogether.</a:t>
            </a:r>
            <a:r>
              <a:rPr lang="ja-JP" altLang="en-US">
                <a:solidFill>
                  <a:srgbClr val="161616"/>
                </a:solidFill>
              </a:rPr>
              <a:t>”</a:t>
            </a:r>
            <a:endParaRPr lang="en-US" altLang="ja-JP" dirty="0">
              <a:solidFill>
                <a:srgbClr val="161616"/>
              </a:solidFill>
            </a:endParaRPr>
          </a:p>
          <a:p>
            <a:pPr eaLnBrk="1" hangingPunct="1">
              <a:lnSpc>
                <a:spcPct val="90000"/>
              </a:lnSpc>
              <a:spcBef>
                <a:spcPct val="0"/>
              </a:spcBef>
              <a:buFontTx/>
              <a:buNone/>
            </a:pPr>
            <a:r>
              <a:rPr lang="en-US" altLang="en-US" dirty="0">
                <a:solidFill>
                  <a:srgbClr val="161616"/>
                </a:solidFill>
              </a:rPr>
              <a:t>	What saved her was her </a:t>
            </a:r>
            <a:r>
              <a:rPr lang="ja-JP" altLang="en-US">
                <a:solidFill>
                  <a:schemeClr val="bg1">
                    <a:lumMod val="60000"/>
                    <a:lumOff val="40000"/>
                  </a:schemeClr>
                </a:solidFill>
              </a:rPr>
              <a:t>“</a:t>
            </a:r>
            <a:r>
              <a:rPr lang="en-US" altLang="ja-JP" dirty="0">
                <a:solidFill>
                  <a:schemeClr val="bg1">
                    <a:lumMod val="60000"/>
                    <a:lumOff val="40000"/>
                  </a:schemeClr>
                </a:solidFill>
              </a:rPr>
              <a:t>strong reading background.</a:t>
            </a:r>
            <a:r>
              <a:rPr lang="ja-JP" altLang="en-US">
                <a:solidFill>
                  <a:schemeClr val="bg1">
                    <a:lumMod val="60000"/>
                    <a:lumOff val="40000"/>
                  </a:schemeClr>
                </a:solidFill>
              </a:rPr>
              <a:t>”</a:t>
            </a:r>
            <a:r>
              <a:rPr lang="en-US" altLang="ja-JP" dirty="0">
                <a:solidFill>
                  <a:srgbClr val="161616"/>
                </a:solidFill>
              </a:rPr>
              <a:t> She writes, </a:t>
            </a:r>
            <a:r>
              <a:rPr lang="ja-JP" altLang="en-US">
                <a:solidFill>
                  <a:srgbClr val="161616"/>
                </a:solidFill>
              </a:rPr>
              <a:t>“</a:t>
            </a:r>
            <a:r>
              <a:rPr lang="en-US" altLang="ja-JP" dirty="0">
                <a:solidFill>
                  <a:srgbClr val="161616"/>
                </a:solidFill>
              </a:rPr>
              <a:t>I read my way through the tiny local library and the vans that came to our community from the Books on Wheels program,</a:t>
            </a:r>
            <a:r>
              <a:rPr lang="ja-JP" altLang="en-US">
                <a:solidFill>
                  <a:srgbClr val="161616"/>
                </a:solidFill>
              </a:rPr>
              <a:t>”</a:t>
            </a:r>
            <a:r>
              <a:rPr lang="en-US" altLang="ja-JP" dirty="0">
                <a:solidFill>
                  <a:srgbClr val="161616"/>
                </a:solidFill>
              </a:rPr>
              <a:t> encouraged by her parents </a:t>
            </a:r>
            <a:r>
              <a:rPr lang="ja-JP" altLang="en-US">
                <a:solidFill>
                  <a:srgbClr val="161616"/>
                </a:solidFill>
              </a:rPr>
              <a:t>“</a:t>
            </a:r>
            <a:r>
              <a:rPr lang="en-US" altLang="ja-JP" dirty="0">
                <a:solidFill>
                  <a:srgbClr val="161616"/>
                </a:solidFill>
              </a:rPr>
              <a:t>to read and dream.</a:t>
            </a:r>
            <a:r>
              <a:rPr lang="ja-JP" altLang="en-US">
                <a:solidFill>
                  <a:srgbClr val="161616"/>
                </a:solidFill>
              </a:rPr>
              <a:t>”</a:t>
            </a:r>
            <a:r>
              <a:rPr lang="en-US" altLang="ja-JP" dirty="0">
                <a:solidFill>
                  <a:srgbClr val="161616"/>
                </a:solidFill>
              </a:rPr>
              <a:t> She could even get out of chores by reading.</a:t>
            </a:r>
            <a:endParaRPr lang="en-US" altLang="en-US" dirty="0">
              <a:solidFill>
                <a:srgbClr val="16161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9793020-D3FD-4D24-CCA2-D5BF5C8FAE4B}"/>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7650" name="Slide Number Placeholder 3">
            <a:extLst>
              <a:ext uri="{FF2B5EF4-FFF2-40B4-BE49-F238E27FC236}">
                <a16:creationId xmlns:a16="http://schemas.microsoft.com/office/drawing/2014/main" id="{303DAD9E-7FEB-AD19-9894-5C930893C7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88C549B-0C6A-484C-BF4C-44CAB60EE746}" type="slidenum">
              <a:rPr lang="en-US" altLang="en-US" sz="1400" smtClean="0"/>
              <a:pPr>
                <a:spcBef>
                  <a:spcPct val="0"/>
                </a:spcBef>
                <a:buFontTx/>
                <a:buNone/>
              </a:pPr>
              <a:t>2</a:t>
            </a:fld>
            <a:endParaRPr lang="en-US" altLang="en-US" sz="1400"/>
          </a:p>
        </p:txBody>
      </p:sp>
      <p:sp>
        <p:nvSpPr>
          <p:cNvPr id="27651" name="Content Placeholder 7">
            <a:extLst>
              <a:ext uri="{FF2B5EF4-FFF2-40B4-BE49-F238E27FC236}">
                <a16:creationId xmlns:a16="http://schemas.microsoft.com/office/drawing/2014/main" id="{AEC40B34-B3A7-AE58-FD1D-08C9878A57BC}"/>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27652" name="Picture 8" descr="Krashen.jpg">
            <a:extLst>
              <a:ext uri="{FF2B5EF4-FFF2-40B4-BE49-F238E27FC236}">
                <a16:creationId xmlns:a16="http://schemas.microsoft.com/office/drawing/2014/main" id="{F480F71C-9E1F-6599-D0D5-85E7A6A6066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35525" y="0"/>
            <a:ext cx="4308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9">
            <a:extLst>
              <a:ext uri="{FF2B5EF4-FFF2-40B4-BE49-F238E27FC236}">
                <a16:creationId xmlns:a16="http://schemas.microsoft.com/office/drawing/2014/main" id="{864EB720-996F-6B46-A432-658ED1C7282A}"/>
              </a:ext>
            </a:extLst>
          </p:cNvPr>
          <p:cNvSpPr txBox="1">
            <a:spLocks noChangeArrowheads="1"/>
          </p:cNvSpPr>
          <p:nvPr/>
        </p:nvSpPr>
        <p:spPr bwMode="auto">
          <a:xfrm>
            <a:off x="76200" y="152400"/>
            <a:ext cx="48006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161616"/>
                </a:solidFill>
              </a:rPr>
              <a:t>	Dr. Stephen Krashen, who has done much research on teaching English as a Second Language (ESL) and bilingual education, summarizes the research on reading. He found that </a:t>
            </a:r>
            <a:r>
              <a:rPr lang="en-US" altLang="en-US" dirty="0">
                <a:solidFill>
                  <a:schemeClr val="bg1">
                    <a:lumMod val="60000"/>
                    <a:lumOff val="40000"/>
                  </a:schemeClr>
                </a:solidFill>
              </a:rPr>
              <a:t>students who read more, tend to be better readers and do better in school.</a:t>
            </a:r>
            <a:br>
              <a:rPr lang="en-US" altLang="en-US" dirty="0">
                <a:solidFill>
                  <a:schemeClr val="bg1">
                    <a:lumMod val="60000"/>
                    <a:lumOff val="40000"/>
                  </a:schemeClr>
                </a:solidFill>
              </a:rPr>
            </a:br>
            <a:endParaRPr lang="en-US" altLang="en-US" dirty="0">
              <a:solidFill>
                <a:schemeClr val="bg1">
                  <a:lumMod val="60000"/>
                  <a:lumOff val="40000"/>
                </a:schemeClr>
              </a:solidFill>
            </a:endParaRPr>
          </a:p>
          <a:p>
            <a:pPr eaLnBrk="1" hangingPunct="1">
              <a:spcBef>
                <a:spcPct val="0"/>
              </a:spcBef>
              <a:buFontTx/>
              <a:buNone/>
            </a:pPr>
            <a:r>
              <a:rPr lang="en-US" altLang="en-US" sz="2800" dirty="0">
                <a:solidFill>
                  <a:srgbClr val="161616"/>
                </a:solidFill>
                <a:hlinkClick r:id="rId3"/>
              </a:rPr>
              <a:t>http://www.sdkrashen.com</a:t>
            </a:r>
            <a:endParaRPr lang="en-US" altLang="en-US" sz="2800" dirty="0">
              <a:solidFill>
                <a:srgbClr val="16161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a:extLst>
              <a:ext uri="{FF2B5EF4-FFF2-40B4-BE49-F238E27FC236}">
                <a16:creationId xmlns:a16="http://schemas.microsoft.com/office/drawing/2014/main" id="{5E521649-A154-CECE-71B9-8181E2E66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9AB898C-FC9D-574B-A1C2-75B215C97822}" type="slidenum">
              <a:rPr lang="en-US" altLang="en-US" sz="1400" smtClean="0"/>
              <a:pPr>
                <a:spcBef>
                  <a:spcPct val="0"/>
                </a:spcBef>
                <a:buFontTx/>
                <a:buNone/>
              </a:pPr>
              <a:t>20</a:t>
            </a:fld>
            <a:endParaRPr lang="en-US" altLang="en-US" sz="1400"/>
          </a:p>
        </p:txBody>
      </p:sp>
      <p:sp>
        <p:nvSpPr>
          <p:cNvPr id="48130" name="Text Box 2">
            <a:extLst>
              <a:ext uri="{FF2B5EF4-FFF2-40B4-BE49-F238E27FC236}">
                <a16:creationId xmlns:a16="http://schemas.microsoft.com/office/drawing/2014/main" id="{275A70EA-6036-1734-5DD1-A40C3B34A117}"/>
              </a:ext>
            </a:extLst>
          </p:cNvPr>
          <p:cNvSpPr txBox="1">
            <a:spLocks noChangeArrowheads="1"/>
          </p:cNvSpPr>
          <p:nvPr/>
        </p:nvSpPr>
        <p:spPr bwMode="auto">
          <a:xfrm>
            <a:off x="0" y="609600"/>
            <a:ext cx="91440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800" b="1" i="1">
                <a:solidFill>
                  <a:srgbClr val="161616"/>
                </a:solidFill>
              </a:rPr>
              <a:t>Cecelia Fire Thunder</a:t>
            </a:r>
            <a:endParaRPr lang="en-US" altLang="en-US" sz="3600" b="1">
              <a:solidFill>
                <a:srgbClr val="161616"/>
              </a:solidFill>
            </a:endParaRPr>
          </a:p>
          <a:p>
            <a:pPr eaLnBrk="1" hangingPunct="1">
              <a:spcBef>
                <a:spcPct val="0"/>
              </a:spcBef>
              <a:buFontTx/>
              <a:buNone/>
            </a:pPr>
            <a:endParaRPr lang="en-US" altLang="en-US" sz="3600" b="1">
              <a:solidFill>
                <a:srgbClr val="161616"/>
              </a:solidFill>
            </a:endParaRPr>
          </a:p>
          <a:p>
            <a:pPr eaLnBrk="1" hangingPunct="1">
              <a:spcBef>
                <a:spcPct val="0"/>
              </a:spcBef>
              <a:buFontTx/>
              <a:buNone/>
            </a:pPr>
            <a:r>
              <a:rPr lang="en-US" altLang="en-US">
                <a:solidFill>
                  <a:srgbClr val="161616"/>
                </a:solidFill>
              </a:rPr>
              <a:t>Addressing the National Indian</a:t>
            </a:r>
          </a:p>
          <a:p>
            <a:pPr eaLnBrk="1" hangingPunct="1">
              <a:spcBef>
                <a:spcPct val="0"/>
              </a:spcBef>
              <a:buFontTx/>
              <a:buNone/>
            </a:pPr>
            <a:r>
              <a:rPr lang="en-US" altLang="en-US">
                <a:solidFill>
                  <a:srgbClr val="161616"/>
                </a:solidFill>
              </a:rPr>
              <a:t>Education Association in 2005</a:t>
            </a:r>
          </a:p>
          <a:p>
            <a:pPr eaLnBrk="1" hangingPunct="1">
              <a:spcBef>
                <a:spcPct val="0"/>
              </a:spcBef>
              <a:buFontTx/>
              <a:buNone/>
            </a:pPr>
            <a:r>
              <a:rPr lang="en-US" altLang="en-US">
                <a:solidFill>
                  <a:srgbClr val="161616"/>
                </a:solidFill>
              </a:rPr>
              <a:t>in Denver, Cecelia Fire Thunder, then President of the Oglala Sioux Nation, spoke about how in her youth, her reading specialists were the </a:t>
            </a:r>
            <a:r>
              <a:rPr lang="en-US" altLang="en-US" i="1">
                <a:solidFill>
                  <a:srgbClr val="161616"/>
                </a:solidFill>
              </a:rPr>
              <a:t>National Geographic</a:t>
            </a:r>
            <a:r>
              <a:rPr lang="en-US" altLang="en-US">
                <a:solidFill>
                  <a:srgbClr val="161616"/>
                </a:solidFill>
              </a:rPr>
              <a:t> and </a:t>
            </a:r>
            <a:r>
              <a:rPr lang="en-US" altLang="en-US" i="1">
                <a:solidFill>
                  <a:srgbClr val="161616"/>
                </a:solidFill>
              </a:rPr>
              <a:t>Readers Digest</a:t>
            </a:r>
            <a:r>
              <a:rPr lang="en-US" altLang="en-US">
                <a:solidFill>
                  <a:srgbClr val="161616"/>
                </a:solidFill>
              </a:rPr>
              <a:t> magazines to which her parents subscribed. She got to practice her reading with them after her parents read them. </a:t>
            </a:r>
          </a:p>
        </p:txBody>
      </p:sp>
      <p:pic>
        <p:nvPicPr>
          <p:cNvPr id="48131" name="Picture 3" descr="FireThunder">
            <a:extLst>
              <a:ext uri="{FF2B5EF4-FFF2-40B4-BE49-F238E27FC236}">
                <a16:creationId xmlns:a16="http://schemas.microsoft.com/office/drawing/2014/main" id="{CD24D6A3-BC85-E356-61CC-EE5906215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0"/>
            <a:ext cx="22860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a:extLst>
              <a:ext uri="{FF2B5EF4-FFF2-40B4-BE49-F238E27FC236}">
                <a16:creationId xmlns:a16="http://schemas.microsoft.com/office/drawing/2014/main" id="{51779AD7-4BFD-8C50-A35D-095C5F3415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D6B7755-EE38-CE46-A58E-4A1D21D183C8}" type="slidenum">
              <a:rPr lang="en-US" altLang="en-US" sz="1400" smtClean="0"/>
              <a:pPr>
                <a:spcBef>
                  <a:spcPct val="0"/>
                </a:spcBef>
                <a:buFontTx/>
                <a:buNone/>
              </a:pPr>
              <a:t>21</a:t>
            </a:fld>
            <a:endParaRPr lang="en-US" altLang="en-US" sz="1400"/>
          </a:p>
        </p:txBody>
      </p:sp>
      <p:sp>
        <p:nvSpPr>
          <p:cNvPr id="50178" name="Text Box 2">
            <a:extLst>
              <a:ext uri="{FF2B5EF4-FFF2-40B4-BE49-F238E27FC236}">
                <a16:creationId xmlns:a16="http://schemas.microsoft.com/office/drawing/2014/main" id="{8E3B5498-B0F5-068E-EA27-B61BFC8F3884}"/>
              </a:ext>
            </a:extLst>
          </p:cNvPr>
          <p:cNvSpPr txBox="1">
            <a:spLocks noChangeArrowheads="1"/>
          </p:cNvSpPr>
          <p:nvPr/>
        </p:nvSpPr>
        <p:spPr bwMode="auto">
          <a:xfrm>
            <a:off x="0" y="609600"/>
            <a:ext cx="9144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800" b="1" i="1">
              <a:solidFill>
                <a:srgbClr val="161616"/>
              </a:solidFill>
            </a:endParaRPr>
          </a:p>
          <a:p>
            <a:pPr eaLnBrk="1" hangingPunct="1">
              <a:spcBef>
                <a:spcPct val="0"/>
              </a:spcBef>
              <a:buFontTx/>
              <a:buNone/>
            </a:pPr>
            <a:endParaRPr lang="en-US" altLang="en-US" sz="4800" b="1" i="1">
              <a:solidFill>
                <a:srgbClr val="161616"/>
              </a:solidFill>
            </a:endParaRPr>
          </a:p>
          <a:p>
            <a:pPr algn="ctr" eaLnBrk="1" hangingPunct="1">
              <a:spcBef>
                <a:spcPct val="0"/>
              </a:spcBef>
              <a:buFontTx/>
              <a:buNone/>
            </a:pPr>
            <a:r>
              <a:rPr lang="en-US" altLang="en-US" sz="4800" b="1" i="1">
                <a:solidFill>
                  <a:srgbClr val="161616"/>
                </a:solidFill>
              </a:rPr>
              <a:t>Would Any of You Care To Share Your Experiences,</a:t>
            </a:r>
          </a:p>
          <a:p>
            <a:pPr algn="ctr" eaLnBrk="1" hangingPunct="1">
              <a:spcBef>
                <a:spcPct val="0"/>
              </a:spcBef>
              <a:buFontTx/>
              <a:buNone/>
            </a:pPr>
            <a:r>
              <a:rPr lang="en-US" altLang="en-US" sz="4800" b="1" i="1">
                <a:solidFill>
                  <a:srgbClr val="161616"/>
                </a:solidFill>
              </a:rPr>
              <a:t>Good or Bad,</a:t>
            </a:r>
          </a:p>
          <a:p>
            <a:pPr algn="ctr" eaLnBrk="1" hangingPunct="1">
              <a:spcBef>
                <a:spcPct val="0"/>
              </a:spcBef>
              <a:buFontTx/>
              <a:buNone/>
            </a:pPr>
            <a:r>
              <a:rPr lang="en-US" altLang="en-US" sz="4800" b="1" i="1">
                <a:solidFill>
                  <a:srgbClr val="161616"/>
                </a:solidFill>
              </a:rPr>
              <a:t>with Learning to Read?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AC543CDE-FD6E-FC26-8617-0C1CEF75DB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AC79673-025C-7340-BA77-12199E2D4B4E}" type="slidenum">
              <a:rPr lang="en-US" altLang="en-US" sz="1400" smtClean="0"/>
              <a:pPr>
                <a:spcBef>
                  <a:spcPct val="0"/>
                </a:spcBef>
                <a:buFontTx/>
                <a:buNone/>
              </a:pPr>
              <a:t>22</a:t>
            </a:fld>
            <a:endParaRPr lang="en-US" altLang="en-US" sz="1400"/>
          </a:p>
        </p:txBody>
      </p:sp>
      <p:sp>
        <p:nvSpPr>
          <p:cNvPr id="57346" name="Text Box 3">
            <a:extLst>
              <a:ext uri="{FF2B5EF4-FFF2-40B4-BE49-F238E27FC236}">
                <a16:creationId xmlns:a16="http://schemas.microsoft.com/office/drawing/2014/main" id="{123CA2B1-64EF-2730-6E90-C2912363D8F0}"/>
              </a:ext>
            </a:extLst>
          </p:cNvPr>
          <p:cNvSpPr txBox="1">
            <a:spLocks noChangeArrowheads="1"/>
          </p:cNvSpPr>
          <p:nvPr/>
        </p:nvSpPr>
        <p:spPr bwMode="auto">
          <a:xfrm>
            <a:off x="152400" y="1219200"/>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161616"/>
                </a:solidFill>
              </a:rPr>
              <a:t>	</a:t>
            </a:r>
            <a:r>
              <a:rPr lang="en-US" altLang="en-US" sz="3600" dirty="0">
                <a:solidFill>
                  <a:srgbClr val="161616"/>
                </a:solidFill>
              </a:rPr>
              <a:t>Indian agent and teacher Albert H. </a:t>
            </a:r>
            <a:r>
              <a:rPr lang="en-US" altLang="en-US" sz="3600" dirty="0" err="1">
                <a:solidFill>
                  <a:srgbClr val="161616"/>
                </a:solidFill>
              </a:rPr>
              <a:t>Kneale</a:t>
            </a:r>
            <a:r>
              <a:rPr lang="en-US" altLang="en-US" sz="3600" dirty="0">
                <a:solidFill>
                  <a:srgbClr val="161616"/>
                </a:solidFill>
              </a:rPr>
              <a:t> remembered monotonous lessons in the boarding school where he worked in Oklahoma in the early 20</a:t>
            </a:r>
            <a:r>
              <a:rPr lang="en-US" altLang="en-US" sz="3600" baseline="30000" dirty="0">
                <a:solidFill>
                  <a:srgbClr val="161616"/>
                </a:solidFill>
              </a:rPr>
              <a:t>th</a:t>
            </a:r>
            <a:r>
              <a:rPr lang="en-US" altLang="en-US" sz="3600" dirty="0">
                <a:solidFill>
                  <a:srgbClr val="161616"/>
                </a:solidFill>
              </a:rPr>
              <a:t> century: </a:t>
            </a:r>
            <a:r>
              <a:rPr lang="ja-JP" altLang="en-US" sz="3600">
                <a:solidFill>
                  <a:srgbClr val="161616"/>
                </a:solidFill>
              </a:rPr>
              <a:t>“</a:t>
            </a:r>
            <a:r>
              <a:rPr lang="en-US" altLang="ja-JP" sz="3600" dirty="0">
                <a:solidFill>
                  <a:srgbClr val="FF0000"/>
                </a:solidFill>
              </a:rPr>
              <a:t>Few of the pupils had any desire to learn to read, for there was nothing to read in their homes…</a:t>
            </a:r>
            <a:r>
              <a:rPr lang="ja-JP" altLang="en-US" sz="3600">
                <a:solidFill>
                  <a:srgbClr val="161616"/>
                </a:solidFill>
              </a:rPr>
              <a:t>”</a:t>
            </a:r>
            <a:endParaRPr lang="en-US" altLang="en-US" sz="3600" dirty="0">
              <a:solidFill>
                <a:srgbClr val="161616"/>
              </a:solidFill>
            </a:endParaRPr>
          </a:p>
        </p:txBody>
      </p:sp>
      <p:sp>
        <p:nvSpPr>
          <p:cNvPr id="4" name="TextBox 3">
            <a:extLst>
              <a:ext uri="{FF2B5EF4-FFF2-40B4-BE49-F238E27FC236}">
                <a16:creationId xmlns:a16="http://schemas.microsoft.com/office/drawing/2014/main" id="{B81AC895-2F07-F3DF-7BF3-221BDFC2F650}"/>
              </a:ext>
            </a:extLst>
          </p:cNvPr>
          <p:cNvSpPr txBox="1">
            <a:spLocks noChangeArrowheads="1"/>
          </p:cNvSpPr>
          <p:nvPr/>
        </p:nvSpPr>
        <p:spPr bwMode="auto">
          <a:xfrm>
            <a:off x="228600" y="2438400"/>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161616"/>
                </a:solidFill>
              </a:rPr>
              <a:t>	</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7118408-5DF5-6E86-6720-CA54CC8499D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2226" name="Content Placeholder 2">
            <a:extLst>
              <a:ext uri="{FF2B5EF4-FFF2-40B4-BE49-F238E27FC236}">
                <a16:creationId xmlns:a16="http://schemas.microsoft.com/office/drawing/2014/main" id="{CDC1E70F-6FC1-C25B-130D-EC73B510D877}"/>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0BEC3512-9B41-1F5C-F017-623308D6DF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E37C647-B191-564E-8127-B43F63DF2C3F}" type="slidenum">
              <a:rPr lang="en-US" altLang="en-US" sz="1400" smtClean="0"/>
              <a:pPr>
                <a:spcBef>
                  <a:spcPct val="0"/>
                </a:spcBef>
                <a:buFontTx/>
                <a:buNone/>
              </a:pPr>
              <a:t>23</a:t>
            </a:fld>
            <a:endParaRPr lang="en-US" altLang="en-US" sz="1400"/>
          </a:p>
        </p:txBody>
      </p:sp>
      <p:sp>
        <p:nvSpPr>
          <p:cNvPr id="52228" name="TextBox 4">
            <a:extLst>
              <a:ext uri="{FF2B5EF4-FFF2-40B4-BE49-F238E27FC236}">
                <a16:creationId xmlns:a16="http://schemas.microsoft.com/office/drawing/2014/main" id="{9D9CA9B1-C6D8-0CBC-ACC5-EC9448B880A0}"/>
              </a:ext>
            </a:extLst>
          </p:cNvPr>
          <p:cNvSpPr txBox="1">
            <a:spLocks noChangeArrowheads="1"/>
          </p:cNvSpPr>
          <p:nvPr/>
        </p:nvSpPr>
        <p:spPr bwMode="auto">
          <a:xfrm>
            <a:off x="0" y="304800"/>
            <a:ext cx="9144000"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rgbClr val="161616"/>
                </a:solidFill>
              </a:rPr>
              <a:t>	</a:t>
            </a:r>
            <a:r>
              <a:rPr lang="en-US" altLang="en-US" sz="3100" dirty="0">
                <a:solidFill>
                  <a:srgbClr val="161616"/>
                </a:solidFill>
              </a:rPr>
              <a:t>Evans, et al. (2010) found that </a:t>
            </a:r>
            <a:r>
              <a:rPr lang="ja-JP" altLang="en-US" sz="3100">
                <a:solidFill>
                  <a:srgbClr val="161616"/>
                </a:solidFill>
              </a:rPr>
              <a:t>“</a:t>
            </a:r>
            <a:r>
              <a:rPr lang="en-US" altLang="ja-JP" sz="3100" dirty="0">
                <a:solidFill>
                  <a:srgbClr val="FF0000"/>
                </a:solidFill>
              </a:rPr>
              <a:t>Children growing up in homes with many books get 3 years more schooling than children from bookless homes</a:t>
            </a:r>
            <a:r>
              <a:rPr lang="en-US" altLang="ja-JP" sz="3100" dirty="0">
                <a:solidFill>
                  <a:srgbClr val="161616"/>
                </a:solidFill>
              </a:rPr>
              <a:t>, independent of their parents</a:t>
            </a:r>
            <a:r>
              <a:rPr lang="ja-JP" altLang="en-US" sz="3100">
                <a:solidFill>
                  <a:srgbClr val="161616"/>
                </a:solidFill>
              </a:rPr>
              <a:t>’</a:t>
            </a:r>
            <a:r>
              <a:rPr lang="en-US" altLang="ja-JP" sz="3100" dirty="0">
                <a:solidFill>
                  <a:srgbClr val="161616"/>
                </a:solidFill>
              </a:rPr>
              <a:t> education, occupation, and class. This is as great an advantage as having university educated rather than unschooled parents, and twice the advantage of having a professional rather than an unskilled father. It holds equally in rich nations and in poor; in the past and in the present; under Communism, capitalism, and Apartheid; and most strongly in China. Data are from representative national samples in 27 nations, with over 70,000 cases…</a:t>
            </a:r>
            <a:endParaRPr lang="en-US" altLang="en-US" sz="3100" dirty="0">
              <a:solidFill>
                <a:srgbClr val="16161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AD8EDACE-A664-76B6-C486-54C7256E883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3250" name="Slide Number Placeholder 3">
            <a:extLst>
              <a:ext uri="{FF2B5EF4-FFF2-40B4-BE49-F238E27FC236}">
                <a16:creationId xmlns:a16="http://schemas.microsoft.com/office/drawing/2014/main" id="{37CF2443-513D-7633-47C4-0EEC3E6CCB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1C52A82-7628-F24E-A196-D6D17FB17CE8}" type="slidenum">
              <a:rPr lang="en-US" altLang="en-US" sz="1400" smtClean="0"/>
              <a:pPr>
                <a:spcBef>
                  <a:spcPct val="0"/>
                </a:spcBef>
                <a:buFontTx/>
                <a:buNone/>
              </a:pPr>
              <a:t>24</a:t>
            </a:fld>
            <a:endParaRPr lang="en-US" altLang="en-US" sz="1400"/>
          </a:p>
        </p:txBody>
      </p:sp>
      <p:sp>
        <p:nvSpPr>
          <p:cNvPr id="53251" name="Content Placeholder 5">
            <a:extLst>
              <a:ext uri="{FF2B5EF4-FFF2-40B4-BE49-F238E27FC236}">
                <a16:creationId xmlns:a16="http://schemas.microsoft.com/office/drawing/2014/main" id="{D256845E-5D7E-87BD-1A9E-7A89173893EC}"/>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53252" name="Picture 6" descr="100books.jpg">
            <a:extLst>
              <a:ext uri="{FF2B5EF4-FFF2-40B4-BE49-F238E27FC236}">
                <a16:creationId xmlns:a16="http://schemas.microsoft.com/office/drawing/2014/main" id="{3C0A78FB-72C3-9F56-29AC-BA300F866C1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0"/>
            <a:ext cx="859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8FF7DC9A-A806-1E57-106F-129F53F10B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9A7FFD-FD8A-304A-A5CD-8849F13B542E}" type="slidenum">
              <a:rPr lang="en-US" altLang="en-US" sz="1400" smtClean="0"/>
              <a:pPr>
                <a:spcBef>
                  <a:spcPct val="0"/>
                </a:spcBef>
                <a:buFontTx/>
                <a:buNone/>
              </a:pPr>
              <a:t>25</a:t>
            </a:fld>
            <a:endParaRPr lang="en-US" altLang="en-US" sz="1400"/>
          </a:p>
        </p:txBody>
      </p:sp>
      <p:sp>
        <p:nvSpPr>
          <p:cNvPr id="54274" name="Rectangle 2">
            <a:extLst>
              <a:ext uri="{FF2B5EF4-FFF2-40B4-BE49-F238E27FC236}">
                <a16:creationId xmlns:a16="http://schemas.microsoft.com/office/drawing/2014/main" id="{EABF9AE5-105A-E03F-E8A0-3521EF4C3CE8}"/>
              </a:ext>
            </a:extLst>
          </p:cNvPr>
          <p:cNvSpPr>
            <a:spLocks noGrp="1" noChangeArrowheads="1"/>
          </p:cNvSpPr>
          <p:nvPr>
            <p:ph type="title" idx="4294967295"/>
          </p:nvPr>
        </p:nvSpPr>
        <p:spPr/>
        <p:txBody>
          <a:bodyPr/>
          <a:lstStyle/>
          <a:p>
            <a:pPr eaLnBrk="1" hangingPunct="1"/>
            <a:endParaRPr lang="en-US" altLang="en-US">
              <a:ea typeface="ＭＳ Ｐゴシック" panose="020B0600070205080204" pitchFamily="34" charset="-128"/>
            </a:endParaRPr>
          </a:p>
        </p:txBody>
      </p:sp>
      <p:grpSp>
        <p:nvGrpSpPr>
          <p:cNvPr id="54275" name="Group 3">
            <a:extLst>
              <a:ext uri="{FF2B5EF4-FFF2-40B4-BE49-F238E27FC236}">
                <a16:creationId xmlns:a16="http://schemas.microsoft.com/office/drawing/2014/main" id="{3426E2E6-D021-248A-C1A0-A361A127180E}"/>
              </a:ext>
            </a:extLst>
          </p:cNvPr>
          <p:cNvGrpSpPr>
            <a:grpSpLocks/>
          </p:cNvGrpSpPr>
          <p:nvPr/>
        </p:nvGrpSpPr>
        <p:grpSpPr bwMode="auto">
          <a:xfrm>
            <a:off x="165100" y="973138"/>
            <a:ext cx="8786813" cy="5608637"/>
            <a:chOff x="104" y="613"/>
            <a:chExt cx="5535" cy="3533"/>
          </a:xfrm>
        </p:grpSpPr>
        <p:pic>
          <p:nvPicPr>
            <p:cNvPr id="54285" name="Picture 4" descr="boxshad_white">
              <a:extLst>
                <a:ext uri="{FF2B5EF4-FFF2-40B4-BE49-F238E27FC236}">
                  <a16:creationId xmlns:a16="http://schemas.microsoft.com/office/drawing/2014/main" id="{E8C60498-DA2A-E630-71F4-750763C280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3" y="1131"/>
              <a:ext cx="1926" cy="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5" descr="boxshad_white">
              <a:extLst>
                <a:ext uri="{FF2B5EF4-FFF2-40B4-BE49-F238E27FC236}">
                  <a16:creationId xmlns:a16="http://schemas.microsoft.com/office/drawing/2014/main" id="{02F6D5CE-AF80-9C9A-198C-5642F03142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 y="613"/>
              <a:ext cx="2694"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6">
              <a:extLst>
                <a:ext uri="{FF2B5EF4-FFF2-40B4-BE49-F238E27FC236}">
                  <a16:creationId xmlns:a16="http://schemas.microsoft.com/office/drawing/2014/main" id="{8FC878F9-3ACE-84B5-C2EF-8A14935103D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37" y="2671"/>
              <a:ext cx="763"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76" name="Group 7">
            <a:extLst>
              <a:ext uri="{FF2B5EF4-FFF2-40B4-BE49-F238E27FC236}">
                <a16:creationId xmlns:a16="http://schemas.microsoft.com/office/drawing/2014/main" id="{172E869D-22A2-F438-BC60-747F6F904EB8}"/>
              </a:ext>
            </a:extLst>
          </p:cNvPr>
          <p:cNvGrpSpPr>
            <a:grpSpLocks/>
          </p:cNvGrpSpPr>
          <p:nvPr/>
        </p:nvGrpSpPr>
        <p:grpSpPr bwMode="auto">
          <a:xfrm>
            <a:off x="542925" y="6243638"/>
            <a:ext cx="6242050" cy="603250"/>
            <a:chOff x="86" y="3933"/>
            <a:chExt cx="3932" cy="380"/>
          </a:xfrm>
        </p:grpSpPr>
        <p:sp>
          <p:nvSpPr>
            <p:cNvPr id="54282" name="Text Box 8">
              <a:extLst>
                <a:ext uri="{FF2B5EF4-FFF2-40B4-BE49-F238E27FC236}">
                  <a16:creationId xmlns:a16="http://schemas.microsoft.com/office/drawing/2014/main" id="{B0071CEA-793B-583B-6CF3-B7A03C208C08}"/>
                </a:ext>
              </a:extLst>
            </p:cNvPr>
            <p:cNvSpPr txBox="1">
              <a:spLocks noChangeArrowheads="1"/>
            </p:cNvSpPr>
            <p:nvPr/>
          </p:nvSpPr>
          <p:spPr bwMode="auto">
            <a:xfrm>
              <a:off x="86" y="4101"/>
              <a:ext cx="39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800">
                  <a:solidFill>
                    <a:schemeClr val="bg1"/>
                  </a:solidFill>
                </a:rPr>
                <a:t>SOURCE: National Center for Education Statistics, National Assessment of Educational Progress (NAEP), 1992–2000 Reading Assessments.</a:t>
              </a:r>
            </a:p>
            <a:p>
              <a:pPr>
                <a:spcBef>
                  <a:spcPct val="0"/>
                </a:spcBef>
                <a:buFontTx/>
                <a:buNone/>
              </a:pPr>
              <a:endParaRPr lang="en-US" altLang="en-US" sz="800">
                <a:solidFill>
                  <a:schemeClr val="bg1"/>
                </a:solidFill>
              </a:endParaRPr>
            </a:p>
          </p:txBody>
        </p:sp>
        <p:sp>
          <p:nvSpPr>
            <p:cNvPr id="54283" name="Text Box 9">
              <a:extLst>
                <a:ext uri="{FF2B5EF4-FFF2-40B4-BE49-F238E27FC236}">
                  <a16:creationId xmlns:a16="http://schemas.microsoft.com/office/drawing/2014/main" id="{A1ABF1D0-ACCB-C2E4-443A-5107188BD940}"/>
                </a:ext>
              </a:extLst>
            </p:cNvPr>
            <p:cNvSpPr txBox="1">
              <a:spLocks noChangeArrowheads="1"/>
            </p:cNvSpPr>
            <p:nvPr/>
          </p:nvSpPr>
          <p:spPr bwMode="auto">
            <a:xfrm>
              <a:off x="214" y="3933"/>
              <a:ext cx="9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800">
                  <a:solidFill>
                    <a:schemeClr val="bg1"/>
                  </a:solidFill>
                </a:rPr>
                <a:t>Significantly different  from 2000.</a:t>
              </a:r>
            </a:p>
          </p:txBody>
        </p:sp>
        <p:pic>
          <p:nvPicPr>
            <p:cNvPr id="54284" name="Picture 10" descr="star">
              <a:extLst>
                <a:ext uri="{FF2B5EF4-FFF2-40B4-BE49-F238E27FC236}">
                  <a16:creationId xmlns:a16="http://schemas.microsoft.com/office/drawing/2014/main" id="{09EFE893-CCB4-D49B-9D85-9B7B17800B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 y="3959"/>
              <a:ext cx="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7" name="Picture 11" descr="18 1">
            <a:extLst>
              <a:ext uri="{FF2B5EF4-FFF2-40B4-BE49-F238E27FC236}">
                <a16:creationId xmlns:a16="http://schemas.microsoft.com/office/drawing/2014/main" id="{CCBFFB00-50C9-E360-205D-C176516CEB1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0363" y="1174750"/>
            <a:ext cx="39243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8" name="Group 12">
            <a:extLst>
              <a:ext uri="{FF2B5EF4-FFF2-40B4-BE49-F238E27FC236}">
                <a16:creationId xmlns:a16="http://schemas.microsoft.com/office/drawing/2014/main" id="{AA7B9745-9C9D-91D3-442A-A8E4C4B7858F}"/>
              </a:ext>
            </a:extLst>
          </p:cNvPr>
          <p:cNvGrpSpPr>
            <a:grpSpLocks/>
          </p:cNvGrpSpPr>
          <p:nvPr/>
        </p:nvGrpSpPr>
        <p:grpSpPr bwMode="auto">
          <a:xfrm>
            <a:off x="0" y="0"/>
            <a:ext cx="9144000" cy="749300"/>
            <a:chOff x="0" y="0"/>
            <a:chExt cx="5760" cy="472"/>
          </a:xfrm>
        </p:grpSpPr>
        <p:sp>
          <p:nvSpPr>
            <p:cNvPr id="54280" name="Rectangle 13">
              <a:extLst>
                <a:ext uri="{FF2B5EF4-FFF2-40B4-BE49-F238E27FC236}">
                  <a16:creationId xmlns:a16="http://schemas.microsoft.com/office/drawing/2014/main" id="{DFFDB31B-0F36-87E6-8951-227E4F7EC475}"/>
                </a:ext>
              </a:extLst>
            </p:cNvPr>
            <p:cNvSpPr>
              <a:spLocks noChangeArrowheads="1"/>
            </p:cNvSpPr>
            <p:nvPr/>
          </p:nvSpPr>
          <p:spPr bwMode="auto">
            <a:xfrm>
              <a:off x="0" y="0"/>
              <a:ext cx="5760" cy="472"/>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54281" name="Picture 14" descr="18 title">
              <a:extLst>
                <a:ext uri="{FF2B5EF4-FFF2-40B4-BE49-F238E27FC236}">
                  <a16:creationId xmlns:a16="http://schemas.microsoft.com/office/drawing/2014/main" id="{B962DAD7-0995-66E6-E18B-360BEC8AA9E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 y="98"/>
              <a:ext cx="554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9" name="Picture 15" descr="18 2">
            <a:extLst>
              <a:ext uri="{FF2B5EF4-FFF2-40B4-BE49-F238E27FC236}">
                <a16:creationId xmlns:a16="http://schemas.microsoft.com/office/drawing/2014/main" id="{0175A5FF-8BCC-835C-6814-FD498E78079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51550" y="1970088"/>
            <a:ext cx="2687638"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0D6E-847B-515D-5A22-1B910205E0B9}"/>
            </a:ext>
          </a:extLst>
        </p:cNvPr>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2CAEA080-7751-0003-11C2-3132A89EB2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E4FFCA4-B0A2-7942-94C9-225E9DE0DE3B}" type="slidenum">
              <a:rPr lang="en-US" altLang="en-US" sz="1400" smtClean="0"/>
              <a:pPr>
                <a:spcBef>
                  <a:spcPct val="0"/>
                </a:spcBef>
                <a:buFontTx/>
                <a:buNone/>
              </a:pPr>
              <a:t>26</a:t>
            </a:fld>
            <a:endParaRPr lang="en-US" altLang="en-US" sz="1400" dirty="0"/>
          </a:p>
        </p:txBody>
      </p:sp>
      <p:sp>
        <p:nvSpPr>
          <p:cNvPr id="44034" name="Text Box 2">
            <a:extLst>
              <a:ext uri="{FF2B5EF4-FFF2-40B4-BE49-F238E27FC236}">
                <a16:creationId xmlns:a16="http://schemas.microsoft.com/office/drawing/2014/main" id="{A0007218-D7CF-5FBC-DDE4-31C3EBEC2CF1}"/>
              </a:ext>
            </a:extLst>
          </p:cNvPr>
          <p:cNvSpPr txBox="1">
            <a:spLocks noChangeArrowheads="1"/>
          </p:cNvSpPr>
          <p:nvPr/>
        </p:nvSpPr>
        <p:spPr bwMode="auto">
          <a:xfrm>
            <a:off x="76200" y="228600"/>
            <a:ext cx="5791200" cy="6494085"/>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x-none" sz="3200" dirty="0">
                <a:solidFill>
                  <a:schemeClr val="bg1">
                    <a:lumMod val="50000"/>
                  </a:schemeClr>
                </a:solidFill>
              </a:rPr>
              <a:t>	Documentary Filmmaker and author Michael Moore writes, </a:t>
            </a:r>
            <a:r>
              <a:rPr lang="ja-JP" altLang="en-US" sz="3200">
                <a:solidFill>
                  <a:schemeClr val="bg1">
                    <a:lumMod val="50000"/>
                  </a:schemeClr>
                </a:solidFill>
              </a:rPr>
              <a:t>“</a:t>
            </a:r>
            <a:r>
              <a:rPr lang="en-US" altLang="ja-JP" sz="3200" dirty="0">
                <a:solidFill>
                  <a:schemeClr val="bg1">
                    <a:lumMod val="50000"/>
                  </a:schemeClr>
                </a:solidFill>
              </a:rPr>
              <a:t>For kids who are exposed to books at home, the loss of a library is sad. But for kids who come from environments where people don</a:t>
            </a:r>
            <a:r>
              <a:rPr lang="ja-JP" altLang="en-US" sz="3200">
                <a:solidFill>
                  <a:schemeClr val="bg1">
                    <a:lumMod val="50000"/>
                  </a:schemeClr>
                </a:solidFill>
              </a:rPr>
              <a:t>’</a:t>
            </a:r>
            <a:r>
              <a:rPr lang="en-US" altLang="ja-JP" sz="3200" dirty="0">
                <a:solidFill>
                  <a:schemeClr val="bg1">
                    <a:lumMod val="50000"/>
                  </a:schemeClr>
                </a:solidFill>
              </a:rPr>
              <a:t>t read, the loss of a library is a tragedy that might keep them from every discovering the joys of read—or gathering the kind of information that will decide their lot in life. </a:t>
            </a:r>
            <a:endParaRPr lang="en-US" altLang="x-none" sz="3200" i="1" dirty="0">
              <a:solidFill>
                <a:schemeClr val="bg1">
                  <a:lumMod val="50000"/>
                </a:schemeClr>
              </a:solidFill>
            </a:endParaRPr>
          </a:p>
        </p:txBody>
      </p:sp>
      <p:sp>
        <p:nvSpPr>
          <p:cNvPr id="518147" name="Text Box 3">
            <a:extLst>
              <a:ext uri="{FF2B5EF4-FFF2-40B4-BE49-F238E27FC236}">
                <a16:creationId xmlns:a16="http://schemas.microsoft.com/office/drawing/2014/main" id="{4ADA8176-E2AD-311B-5F37-581E4C0C4B92}"/>
              </a:ext>
            </a:extLst>
          </p:cNvPr>
          <p:cNvSpPr txBox="1">
            <a:spLocks noChangeArrowheads="1"/>
          </p:cNvSpPr>
          <p:nvPr/>
        </p:nvSpPr>
        <p:spPr bwMode="auto">
          <a:xfrm>
            <a:off x="0" y="4329113"/>
            <a:ext cx="9144000" cy="584775"/>
          </a:xfrm>
          <a:prstGeom prst="rect">
            <a:avLst/>
          </a:prstGeom>
          <a:noFill/>
          <a:ln>
            <a:noFill/>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en-US" altLang="x-none" sz="3200" dirty="0">
                <a:solidFill>
                  <a:schemeClr val="bg1">
                    <a:lumMod val="50000"/>
                  </a:schemeClr>
                </a:solidFill>
              </a:rPr>
              <a:t>	</a:t>
            </a:r>
          </a:p>
        </p:txBody>
      </p:sp>
      <p:pic>
        <p:nvPicPr>
          <p:cNvPr id="3" name="Picture 2" descr="A person holding a knife&#10;&#10;AI-generated content may be incorrect.">
            <a:extLst>
              <a:ext uri="{FF2B5EF4-FFF2-40B4-BE49-F238E27FC236}">
                <a16:creationId xmlns:a16="http://schemas.microsoft.com/office/drawing/2014/main" id="{483B7DB7-8E66-A070-82DA-29678D9BCE6F}"/>
              </a:ext>
            </a:extLst>
          </p:cNvPr>
          <p:cNvPicPr>
            <a:picLocks noChangeAspect="1"/>
          </p:cNvPicPr>
          <p:nvPr/>
        </p:nvPicPr>
        <p:blipFill>
          <a:blip r:embed="rId3"/>
          <a:stretch>
            <a:fillRect/>
          </a:stretch>
        </p:blipFill>
        <p:spPr>
          <a:xfrm>
            <a:off x="5849583" y="762000"/>
            <a:ext cx="3312234" cy="5077437"/>
          </a:xfrm>
          <a:prstGeom prst="rect">
            <a:avLst/>
          </a:prstGeom>
        </p:spPr>
      </p:pic>
    </p:spTree>
    <p:extLst>
      <p:ext uri="{BB962C8B-B14F-4D97-AF65-F5344CB8AC3E}">
        <p14:creationId xmlns:p14="http://schemas.microsoft.com/office/powerpoint/2010/main" val="2442921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FF81214A-86AF-F4CA-FDB5-FCE89CAC9B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E4FFCA4-B0A2-7942-94C9-225E9DE0DE3B}" type="slidenum">
              <a:rPr lang="en-US" altLang="en-US" sz="1400" smtClean="0"/>
              <a:pPr>
                <a:spcBef>
                  <a:spcPct val="0"/>
                </a:spcBef>
                <a:buFontTx/>
                <a:buNone/>
              </a:pPr>
              <a:t>27</a:t>
            </a:fld>
            <a:endParaRPr lang="en-US" altLang="en-US" sz="1400"/>
          </a:p>
        </p:txBody>
      </p:sp>
      <p:sp>
        <p:nvSpPr>
          <p:cNvPr id="44034" name="Text Box 2">
            <a:extLst>
              <a:ext uri="{FF2B5EF4-FFF2-40B4-BE49-F238E27FC236}">
                <a16:creationId xmlns:a16="http://schemas.microsoft.com/office/drawing/2014/main" id="{548A8478-14D7-0709-E42F-3C4B49245B42}"/>
              </a:ext>
            </a:extLst>
          </p:cNvPr>
          <p:cNvSpPr txBox="1">
            <a:spLocks noChangeArrowheads="1"/>
          </p:cNvSpPr>
          <p:nvPr/>
        </p:nvSpPr>
        <p:spPr bwMode="auto">
          <a:xfrm>
            <a:off x="0" y="0"/>
            <a:ext cx="9144000" cy="584775"/>
          </a:xfrm>
          <a:prstGeom prst="rect">
            <a:avLst/>
          </a:prstGeom>
          <a:noFill/>
          <a:ln>
            <a:noFill/>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x-none" sz="3200" dirty="0">
                <a:solidFill>
                  <a:schemeClr val="bg1">
                    <a:lumMod val="50000"/>
                  </a:schemeClr>
                </a:solidFill>
              </a:rPr>
              <a:t>	</a:t>
            </a:r>
            <a:endParaRPr lang="en-US" altLang="x-none" sz="3200" i="1" dirty="0">
              <a:solidFill>
                <a:schemeClr val="bg1">
                  <a:lumMod val="50000"/>
                </a:schemeClr>
              </a:solidFill>
            </a:endParaRPr>
          </a:p>
        </p:txBody>
      </p:sp>
      <p:sp>
        <p:nvSpPr>
          <p:cNvPr id="518147" name="Text Box 3">
            <a:extLst>
              <a:ext uri="{FF2B5EF4-FFF2-40B4-BE49-F238E27FC236}">
                <a16:creationId xmlns:a16="http://schemas.microsoft.com/office/drawing/2014/main" id="{C888592E-1D44-B674-BAAE-D700C9CD2C03}"/>
              </a:ext>
            </a:extLst>
          </p:cNvPr>
          <p:cNvSpPr txBox="1">
            <a:spLocks noChangeArrowheads="1"/>
          </p:cNvSpPr>
          <p:nvPr/>
        </p:nvSpPr>
        <p:spPr bwMode="auto">
          <a:xfrm>
            <a:off x="152400" y="685800"/>
            <a:ext cx="4336534" cy="5016758"/>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en-US" altLang="x-none" sz="3200" dirty="0">
                <a:solidFill>
                  <a:schemeClr val="bg1">
                    <a:lumMod val="50000"/>
                  </a:schemeClr>
                </a:solidFill>
              </a:rPr>
              <a:t>	</a:t>
            </a:r>
            <a:r>
              <a:rPr lang="en-US" altLang="ja-JP" sz="3200" dirty="0">
                <a:solidFill>
                  <a:schemeClr val="bg1">
                    <a:lumMod val="50000"/>
                  </a:schemeClr>
                </a:solidFill>
              </a:rPr>
              <a:t>Jonathan Kozol declares that school libraries “remain the clearest window to a world of noncom-</a:t>
            </a:r>
            <a:r>
              <a:rPr lang="en-US" altLang="ja-JP" sz="3200" dirty="0" err="1">
                <a:solidFill>
                  <a:schemeClr val="bg1">
                    <a:lumMod val="50000"/>
                  </a:schemeClr>
                </a:solidFill>
              </a:rPr>
              <a:t>mercial</a:t>
            </a:r>
            <a:r>
              <a:rPr lang="en-US" altLang="ja-JP" sz="3200" dirty="0">
                <a:solidFill>
                  <a:schemeClr val="bg1">
                    <a:lumMod val="50000"/>
                  </a:schemeClr>
                </a:solidFill>
              </a:rPr>
              <a:t> satisfactions and enticements that most children in poor neighborhoods will ever know.</a:t>
            </a:r>
            <a:r>
              <a:rPr lang="ja-JP" altLang="en-US" sz="3200">
                <a:solidFill>
                  <a:schemeClr val="bg1">
                    <a:lumMod val="50000"/>
                  </a:schemeClr>
                </a:solidFill>
              </a:rPr>
              <a:t>’”</a:t>
            </a:r>
            <a:endParaRPr lang="en-US" altLang="x-none" sz="3200" dirty="0">
              <a:solidFill>
                <a:schemeClr val="bg1">
                  <a:lumMod val="50000"/>
                </a:schemeClr>
              </a:solidFill>
            </a:endParaRPr>
          </a:p>
        </p:txBody>
      </p:sp>
      <p:pic>
        <p:nvPicPr>
          <p:cNvPr id="3" name="Picture 2" descr="A book cover of a school bus&#10;&#10;AI-generated content may be incorrect.">
            <a:extLst>
              <a:ext uri="{FF2B5EF4-FFF2-40B4-BE49-F238E27FC236}">
                <a16:creationId xmlns:a16="http://schemas.microsoft.com/office/drawing/2014/main" id="{7B8E03BE-89FC-2209-9D27-E489319C740F}"/>
              </a:ext>
            </a:extLst>
          </p:cNvPr>
          <p:cNvPicPr>
            <a:picLocks noChangeAspect="1"/>
          </p:cNvPicPr>
          <p:nvPr/>
        </p:nvPicPr>
        <p:blipFill>
          <a:blip r:embed="rId3"/>
          <a:stretch>
            <a:fillRect/>
          </a:stretch>
        </p:blipFill>
        <p:spPr>
          <a:xfrm>
            <a:off x="4655067" y="0"/>
            <a:ext cx="4453128" cy="6858000"/>
          </a:xfrm>
          <a:prstGeom prst="rect">
            <a:avLst/>
          </a:prstGeom>
        </p:spPr>
      </p:pic>
    </p:spTree>
    <p:extLst>
      <p:ext uri="{BB962C8B-B14F-4D97-AF65-F5344CB8AC3E}">
        <p14:creationId xmlns:p14="http://schemas.microsoft.com/office/powerpoint/2010/main" val="2071892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a:extLst>
              <a:ext uri="{FF2B5EF4-FFF2-40B4-BE49-F238E27FC236}">
                <a16:creationId xmlns:a16="http://schemas.microsoft.com/office/drawing/2014/main" id="{DC941A3F-6C67-0A88-A2C3-30128BB11F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FF852B-7ABA-2548-89B4-7E51F9BF5F46}" type="slidenum">
              <a:rPr lang="en-US" altLang="en-US" sz="1400" smtClean="0"/>
              <a:pPr>
                <a:spcBef>
                  <a:spcPct val="0"/>
                </a:spcBef>
                <a:buFontTx/>
                <a:buNone/>
              </a:pPr>
              <a:t>28</a:t>
            </a:fld>
            <a:endParaRPr lang="en-US" altLang="en-US" sz="1400"/>
          </a:p>
        </p:txBody>
      </p:sp>
      <p:sp>
        <p:nvSpPr>
          <p:cNvPr id="3" name="TextBox 2">
            <a:extLst>
              <a:ext uri="{FF2B5EF4-FFF2-40B4-BE49-F238E27FC236}">
                <a16:creationId xmlns:a16="http://schemas.microsoft.com/office/drawing/2014/main" id="{DD518190-F6B1-7777-6184-6D6CC1A1216A}"/>
              </a:ext>
            </a:extLst>
          </p:cNvPr>
          <p:cNvSpPr txBox="1"/>
          <p:nvPr/>
        </p:nvSpPr>
        <p:spPr>
          <a:xfrm>
            <a:off x="304800" y="457200"/>
            <a:ext cx="8534400" cy="2400300"/>
          </a:xfrm>
          <a:prstGeom prst="rect">
            <a:avLst/>
          </a:prstGeom>
          <a:noFill/>
        </p:spPr>
        <p:txBody>
          <a:bodyPr>
            <a:spAutoFit/>
          </a:bodyPr>
          <a:lstStyle/>
          <a:p>
            <a:pPr algn="ctr" eaLnBrk="1" hangingPunct="1">
              <a:defRPr/>
            </a:pPr>
            <a:r>
              <a:rPr lang="en-US" sz="2400">
                <a:solidFill>
                  <a:schemeClr val="bg2">
                    <a:lumMod val="50000"/>
                  </a:schemeClr>
                </a:solidFill>
                <a:latin typeface="Arial" pitchFamily="-108" charset="0"/>
                <a:ea typeface="+mn-ea"/>
              </a:rPr>
              <a:t>The 2011 National Indian Education Study Reported:</a:t>
            </a:r>
          </a:p>
          <a:p>
            <a:pPr eaLnBrk="1" hangingPunct="1">
              <a:defRPr/>
            </a:pPr>
            <a:endParaRPr lang="en-US">
              <a:solidFill>
                <a:schemeClr val="bg2">
                  <a:lumMod val="50000"/>
                </a:schemeClr>
              </a:solidFill>
              <a:latin typeface="Arial" pitchFamily="-108" charset="0"/>
              <a:ea typeface="+mn-ea"/>
            </a:endParaRPr>
          </a:p>
          <a:p>
            <a:pPr eaLnBrk="1" hangingPunct="1">
              <a:defRPr/>
            </a:pPr>
            <a:endParaRPr lang="en-US">
              <a:solidFill>
                <a:schemeClr val="bg2">
                  <a:lumMod val="50000"/>
                </a:schemeClr>
              </a:solidFill>
              <a:latin typeface="Arial" pitchFamily="-108" charset="0"/>
              <a:ea typeface="+mn-ea"/>
            </a:endParaRPr>
          </a:p>
          <a:p>
            <a:pPr eaLnBrk="1" hangingPunct="1">
              <a:tabLst>
                <a:tab pos="4343400" algn="l"/>
              </a:tabLst>
              <a:defRPr/>
            </a:pPr>
            <a:r>
              <a:rPr lang="en-US">
                <a:solidFill>
                  <a:schemeClr val="bg2">
                    <a:lumMod val="50000"/>
                  </a:schemeClr>
                </a:solidFill>
                <a:latin typeface="Arial" pitchFamily="-108" charset="0"/>
                <a:ea typeface="+mn-ea"/>
              </a:rPr>
              <a:t>Low Density AI/AN Public Schools	58% of homes had more than 25 books</a:t>
            </a:r>
          </a:p>
          <a:p>
            <a:pPr eaLnBrk="1" hangingPunct="1">
              <a:tabLst>
                <a:tab pos="4343400" algn="l"/>
              </a:tabLst>
              <a:defRPr/>
            </a:pPr>
            <a:endParaRPr lang="en-US">
              <a:solidFill>
                <a:schemeClr val="bg2">
                  <a:lumMod val="50000"/>
                </a:schemeClr>
              </a:solidFill>
              <a:latin typeface="Arial" pitchFamily="-108" charset="0"/>
              <a:ea typeface="+mn-ea"/>
            </a:endParaRPr>
          </a:p>
          <a:p>
            <a:pPr eaLnBrk="1" hangingPunct="1">
              <a:tabLst>
                <a:tab pos="4343400" algn="l"/>
              </a:tabLst>
              <a:defRPr/>
            </a:pPr>
            <a:r>
              <a:rPr lang="en-US">
                <a:solidFill>
                  <a:schemeClr val="bg2">
                    <a:lumMod val="50000"/>
                  </a:schemeClr>
                </a:solidFill>
                <a:latin typeface="Arial" pitchFamily="-108" charset="0"/>
                <a:ea typeface="+mn-ea"/>
              </a:rPr>
              <a:t>High Density AI/AN Public Schools	44% of homes had more than 25 books</a:t>
            </a:r>
          </a:p>
          <a:p>
            <a:pPr eaLnBrk="1" hangingPunct="1">
              <a:tabLst>
                <a:tab pos="4343400" algn="l"/>
              </a:tabLst>
              <a:defRPr/>
            </a:pPr>
            <a:endParaRPr lang="en-US">
              <a:solidFill>
                <a:schemeClr val="bg2">
                  <a:lumMod val="50000"/>
                </a:schemeClr>
              </a:solidFill>
              <a:latin typeface="Arial" pitchFamily="-108" charset="0"/>
              <a:ea typeface="+mn-ea"/>
            </a:endParaRPr>
          </a:p>
          <a:p>
            <a:pPr eaLnBrk="1" hangingPunct="1">
              <a:tabLst>
                <a:tab pos="4343400" algn="l"/>
              </a:tabLst>
              <a:defRPr/>
            </a:pPr>
            <a:r>
              <a:rPr lang="en-US">
                <a:solidFill>
                  <a:schemeClr val="bg2">
                    <a:lumMod val="50000"/>
                  </a:schemeClr>
                </a:solidFill>
                <a:latin typeface="Arial" pitchFamily="-108" charset="0"/>
                <a:ea typeface="+mn-ea"/>
              </a:rPr>
              <a:t>Bureau of Indian Education Schools	37% of homes had more than 25 books</a:t>
            </a:r>
          </a:p>
        </p:txBody>
      </p:sp>
      <p:sp>
        <p:nvSpPr>
          <p:cNvPr id="56323" name="TextBox 1">
            <a:extLst>
              <a:ext uri="{FF2B5EF4-FFF2-40B4-BE49-F238E27FC236}">
                <a16:creationId xmlns:a16="http://schemas.microsoft.com/office/drawing/2014/main" id="{87BA0AD3-078E-456D-655A-7019632BBDC3}"/>
              </a:ext>
            </a:extLst>
          </p:cNvPr>
          <p:cNvSpPr txBox="1">
            <a:spLocks noChangeArrowheads="1"/>
          </p:cNvSpPr>
          <p:nvPr/>
        </p:nvSpPr>
        <p:spPr bwMode="auto">
          <a:xfrm>
            <a:off x="762000" y="3417888"/>
            <a:ext cx="73914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1933"/>
                </a:solidFill>
              </a:rPr>
              <a:t>AI/AN = American Indian/Alaska Native</a:t>
            </a:r>
          </a:p>
          <a:p>
            <a:pPr algn="ctr" eaLnBrk="1" hangingPunct="1">
              <a:spcBef>
                <a:spcPct val="0"/>
              </a:spcBef>
              <a:buFontTx/>
              <a:buNone/>
            </a:pPr>
            <a:r>
              <a:rPr lang="en-US" altLang="en-US" sz="1800">
                <a:solidFill>
                  <a:srgbClr val="001933"/>
                </a:solidFill>
              </a:rPr>
              <a:t>BIE = Bureau of Indian Education</a:t>
            </a:r>
          </a:p>
          <a:p>
            <a:pPr eaLnBrk="1" hangingPunct="1">
              <a:spcBef>
                <a:spcPct val="0"/>
              </a:spcBef>
              <a:buFontTx/>
              <a:buNone/>
            </a:pPr>
            <a:endParaRPr lang="en-US" altLang="en-US" sz="1800">
              <a:solidFill>
                <a:srgbClr val="001933"/>
              </a:solidFill>
            </a:endParaRPr>
          </a:p>
          <a:p>
            <a:pPr eaLnBrk="1" hangingPunct="1">
              <a:spcBef>
                <a:spcPct val="0"/>
              </a:spcBef>
              <a:buFontTx/>
              <a:buNone/>
            </a:pPr>
            <a:endParaRPr lang="en-US" altLang="en-US" sz="1800">
              <a:solidFill>
                <a:srgbClr val="001933"/>
              </a:solidFill>
            </a:endParaRPr>
          </a:p>
          <a:p>
            <a:pPr eaLnBrk="1" hangingPunct="1">
              <a:spcBef>
                <a:spcPct val="0"/>
              </a:spcBef>
              <a:buFontTx/>
              <a:buNone/>
            </a:pPr>
            <a:r>
              <a:rPr lang="en-US" altLang="en-US" sz="2000">
                <a:solidFill>
                  <a:srgbClr val="001933"/>
                </a:solidFill>
              </a:rPr>
              <a:t>I suspect that if one examined Low and High Density Hispanic and Black schools one would find the same pattern that this research shows. Generally non-Asian ethnic minority students have fewer books in their homes and less access to school and public libraries.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a:extLst>
              <a:ext uri="{FF2B5EF4-FFF2-40B4-BE49-F238E27FC236}">
                <a16:creationId xmlns:a16="http://schemas.microsoft.com/office/drawing/2014/main" id="{8CB2C2A4-6951-ED84-F3C2-2DFE15CAD5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9E51ED-6A1C-9F4E-BCB3-386B5358DF37}" type="slidenum">
              <a:rPr lang="en-US" altLang="en-US" sz="1400" smtClean="0"/>
              <a:pPr>
                <a:spcBef>
                  <a:spcPct val="0"/>
                </a:spcBef>
                <a:buFontTx/>
                <a:buNone/>
              </a:pPr>
              <a:t>29</a:t>
            </a:fld>
            <a:endParaRPr lang="en-US" altLang="en-US" sz="1400"/>
          </a:p>
        </p:txBody>
      </p:sp>
      <p:sp>
        <p:nvSpPr>
          <p:cNvPr id="58370" name="Text Box 2">
            <a:extLst>
              <a:ext uri="{FF2B5EF4-FFF2-40B4-BE49-F238E27FC236}">
                <a16:creationId xmlns:a16="http://schemas.microsoft.com/office/drawing/2014/main" id="{EF40DC75-86C5-3248-A1E2-14742E7AF0F8}"/>
              </a:ext>
            </a:extLst>
          </p:cNvPr>
          <p:cNvSpPr txBox="1">
            <a:spLocks noChangeArrowheads="1"/>
          </p:cNvSpPr>
          <p:nvPr/>
        </p:nvSpPr>
        <p:spPr bwMode="auto">
          <a:xfrm>
            <a:off x="76200" y="136526"/>
            <a:ext cx="6894513"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t>	</a:t>
            </a:r>
            <a:r>
              <a:rPr lang="en-US" altLang="en-US" sz="2800" dirty="0">
                <a:solidFill>
                  <a:srgbClr val="161616"/>
                </a:solidFill>
              </a:rPr>
              <a:t>Researching</a:t>
            </a:r>
            <a:r>
              <a:rPr lang="en-US" altLang="en-US" sz="2800" b="1" dirty="0">
                <a:solidFill>
                  <a:srgbClr val="161616"/>
                </a:solidFill>
              </a:rPr>
              <a:t> </a:t>
            </a:r>
            <a:r>
              <a:rPr lang="en-US" altLang="en-US" dirty="0">
                <a:solidFill>
                  <a:srgbClr val="161616"/>
                </a:solidFill>
              </a:rPr>
              <a:t>American Indian education, I have looked at how American Indian and other students were taught to read, what reading experts have recommended, and whether American Indian and other non-English languages and cultures should be taught and valued in schools. </a:t>
            </a:r>
            <a:r>
              <a:rPr lang="en-US" altLang="en-US" dirty="0">
                <a:solidFill>
                  <a:srgbClr val="FF0000"/>
                </a:solidFill>
              </a:rPr>
              <a:t>Too often there has been too much emphasis on pronouncing words “right” in standard English versus understanding the meaning of what is being read.</a:t>
            </a:r>
          </a:p>
        </p:txBody>
      </p:sp>
      <p:pic>
        <p:nvPicPr>
          <p:cNvPr id="58371" name="Picture 4" descr="TAIS">
            <a:extLst>
              <a:ext uri="{FF2B5EF4-FFF2-40B4-BE49-F238E27FC236}">
                <a16:creationId xmlns:a16="http://schemas.microsoft.com/office/drawing/2014/main" id="{C4815D44-4BA9-1104-F360-A7A8DFFA8C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8650" y="0"/>
            <a:ext cx="2165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a:extLst>
              <a:ext uri="{FF2B5EF4-FFF2-40B4-BE49-F238E27FC236}">
                <a16:creationId xmlns:a16="http://schemas.microsoft.com/office/drawing/2014/main" id="{C5A2496D-F638-1128-2310-E89D195AC42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86588" y="3581400"/>
            <a:ext cx="21574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53210CF-1D81-26C0-F8DC-53E98ADA5A6B}"/>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9458" name="Slide Number Placeholder 3">
            <a:extLst>
              <a:ext uri="{FF2B5EF4-FFF2-40B4-BE49-F238E27FC236}">
                <a16:creationId xmlns:a16="http://schemas.microsoft.com/office/drawing/2014/main" id="{1B46ED7B-94F1-A780-29B2-11FB3D2DD5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1268409-E0D3-5E4E-BFD4-75042E8FA2DE}" type="slidenum">
              <a:rPr lang="en-US" altLang="en-US" sz="1400" smtClean="0"/>
              <a:pPr>
                <a:spcBef>
                  <a:spcPct val="0"/>
                </a:spcBef>
                <a:buFontTx/>
                <a:buNone/>
              </a:pPr>
              <a:t>3</a:t>
            </a:fld>
            <a:endParaRPr lang="en-US" altLang="en-US" sz="1400"/>
          </a:p>
        </p:txBody>
      </p:sp>
      <p:sp>
        <p:nvSpPr>
          <p:cNvPr id="19459" name="Content Placeholder 7">
            <a:extLst>
              <a:ext uri="{FF2B5EF4-FFF2-40B4-BE49-F238E27FC236}">
                <a16:creationId xmlns:a16="http://schemas.microsoft.com/office/drawing/2014/main" id="{63E05245-AB31-D6B0-4393-3A4E647982CE}"/>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20484" name="TextBox 9">
            <a:extLst>
              <a:ext uri="{FF2B5EF4-FFF2-40B4-BE49-F238E27FC236}">
                <a16:creationId xmlns:a16="http://schemas.microsoft.com/office/drawing/2014/main" id="{0E858B2C-58FF-DDF9-972F-33C4C32157E6}"/>
              </a:ext>
            </a:extLst>
          </p:cNvPr>
          <p:cNvSpPr txBox="1">
            <a:spLocks noChangeArrowheads="1"/>
          </p:cNvSpPr>
          <p:nvPr/>
        </p:nvSpPr>
        <p:spPr bwMode="auto">
          <a:xfrm>
            <a:off x="0" y="0"/>
            <a:ext cx="9144000" cy="6986588"/>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defRPr/>
            </a:pPr>
            <a:r>
              <a:rPr lang="en-US" altLang="x-none" dirty="0">
                <a:solidFill>
                  <a:srgbClr val="161616"/>
                </a:solidFill>
              </a:rPr>
              <a:t>	There</a:t>
            </a:r>
            <a:r>
              <a:rPr lang="en-US" altLang="en-US" dirty="0">
                <a:solidFill>
                  <a:srgbClr val="161616"/>
                </a:solidFill>
              </a:rPr>
              <a:t>’</a:t>
            </a:r>
            <a:r>
              <a:rPr lang="en-US" altLang="x-none" dirty="0">
                <a:solidFill>
                  <a:srgbClr val="161616"/>
                </a:solidFill>
              </a:rPr>
              <a:t>s no such thing as a kid who hates reading. There are kids who love reading, and kids who are reading the wrong books.</a:t>
            </a:r>
          </a:p>
          <a:p>
            <a:pPr eaLnBrk="1" hangingPunct="1">
              <a:spcBef>
                <a:spcPct val="0"/>
              </a:spcBef>
              <a:buFontTx/>
              <a:buNone/>
              <a:defRPr/>
            </a:pPr>
            <a:r>
              <a:rPr lang="en-US" altLang="x-none" dirty="0">
                <a:solidFill>
                  <a:srgbClr val="00000F"/>
                </a:solidFill>
              </a:rPr>
              <a:t>	—</a:t>
            </a:r>
            <a:r>
              <a:rPr lang="en-US" altLang="x-none" dirty="0">
                <a:solidFill>
                  <a:srgbClr val="161616"/>
                </a:solidFill>
              </a:rPr>
              <a:t>James Patterson, Best Selling Author</a:t>
            </a:r>
          </a:p>
          <a:p>
            <a:pPr eaLnBrk="1" hangingPunct="1">
              <a:spcBef>
                <a:spcPct val="0"/>
              </a:spcBef>
              <a:buFontTx/>
              <a:buNone/>
              <a:defRPr/>
            </a:pPr>
            <a:endParaRPr lang="en-US" dirty="0">
              <a:solidFill>
                <a:schemeClr val="tx2">
                  <a:lumMod val="10000"/>
                </a:schemeClr>
              </a:solidFill>
            </a:endParaRPr>
          </a:p>
          <a:p>
            <a:pPr eaLnBrk="1" hangingPunct="1">
              <a:spcBef>
                <a:spcPct val="0"/>
              </a:spcBef>
              <a:buFontTx/>
              <a:buNone/>
              <a:defRPr/>
            </a:pPr>
            <a:r>
              <a:rPr lang="en-US" dirty="0">
                <a:solidFill>
                  <a:schemeClr val="tx2">
                    <a:lumMod val="10000"/>
                  </a:schemeClr>
                </a:solidFill>
              </a:rPr>
              <a:t>	A parent’s testimony: “Ashley in her early years in elementary school had trouble identifying letters and sounds (phonics). It was a struggle for her to understand her assigned readings. Then one of her teachers discovered what type of books she liked, and the teacher started her with matching picture books, then she progressed into chapter books. She loves to read now!”</a:t>
            </a:r>
            <a:endParaRPr lang="en-US" altLang="x-none" dirty="0">
              <a:solidFill>
                <a:schemeClr val="tx2">
                  <a:lumMod val="10000"/>
                </a:schemeClr>
              </a:solidFill>
            </a:endParaRPr>
          </a:p>
          <a:p>
            <a:pPr eaLnBrk="1" hangingPunct="1">
              <a:spcBef>
                <a:spcPct val="0"/>
              </a:spcBef>
              <a:buFontTx/>
              <a:buNone/>
              <a:defRPr/>
            </a:pPr>
            <a:r>
              <a:rPr lang="en-US" dirty="0">
                <a:solidFill>
                  <a:schemeClr val="tx2">
                    <a:lumMod val="1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a:extLst>
              <a:ext uri="{FF2B5EF4-FFF2-40B4-BE49-F238E27FC236}">
                <a16:creationId xmlns:a16="http://schemas.microsoft.com/office/drawing/2014/main" id="{43C573C5-BA3C-E326-5468-81B8B684CBDD}"/>
              </a:ext>
            </a:extLst>
          </p:cNvPr>
          <p:cNvSpPr txBox="1">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0000"/>
                </a:solidFill>
                <a:latin typeface="Arial Narrow" panose="020B0604020202020204" pitchFamily="34" charset="0"/>
              </a:rPr>
              <a:t>	</a:t>
            </a:r>
            <a:r>
              <a:rPr lang="en-US" altLang="en-US" sz="2800">
                <a:solidFill>
                  <a:srgbClr val="000000"/>
                </a:solidFill>
                <a:latin typeface="Arial Narrow" panose="020B0604020202020204" pitchFamily="34" charset="0"/>
              </a:rPr>
              <a:t>After visiting Indian schools Reverend S.D. Hinman reported in 1869, </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It is a wonder to me how readily they learn to read our language; little fellows will read correctly page after page of their school books, and be able to spell every word, and yet not comprehend the meaning of a single sentence</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 and he complained about the </a:t>
            </a:r>
            <a:r>
              <a:rPr lang="ja-JP" altLang="en-US" sz="2800">
                <a:solidFill>
                  <a:srgbClr val="000000"/>
                </a:solidFill>
                <a:latin typeface="Arial Narrow" panose="020B0604020202020204" pitchFamily="34" charset="0"/>
              </a:rPr>
              <a:t>“</a:t>
            </a:r>
            <a:r>
              <a:rPr lang="en-US" altLang="ja-JP" sz="2800">
                <a:solidFill>
                  <a:srgbClr val="000000"/>
                </a:solidFill>
                <a:latin typeface="Arial Narrow" panose="020B0604020202020204" pitchFamily="34" charset="0"/>
              </a:rPr>
              <a:t>monotony and necessary sameness of the school-room duty.</a:t>
            </a:r>
            <a:r>
              <a:rPr lang="ja-JP" altLang="en-US" sz="2800">
                <a:solidFill>
                  <a:srgbClr val="000000"/>
                </a:solidFill>
                <a:latin typeface="Arial Narrow" panose="020B0604020202020204" pitchFamily="34" charset="0"/>
              </a:rPr>
              <a:t>”</a:t>
            </a:r>
            <a:endParaRPr lang="en-US" altLang="en-US" sz="2800">
              <a:solidFill>
                <a:srgbClr val="000000"/>
              </a:solidFill>
              <a:latin typeface="Arial Narrow" panose="020B0604020202020204" pitchFamily="34" charset="0"/>
            </a:endParaRPr>
          </a:p>
        </p:txBody>
      </p:sp>
      <p:sp>
        <p:nvSpPr>
          <p:cNvPr id="6" name="TextBox 5">
            <a:extLst>
              <a:ext uri="{FF2B5EF4-FFF2-40B4-BE49-F238E27FC236}">
                <a16:creationId xmlns:a16="http://schemas.microsoft.com/office/drawing/2014/main" id="{5FDED09E-FD6A-B5B9-A711-541EE5A0F8FE}"/>
              </a:ext>
            </a:extLst>
          </p:cNvPr>
          <p:cNvSpPr txBox="1">
            <a:spLocks noChangeArrowheads="1"/>
          </p:cNvSpPr>
          <p:nvPr/>
        </p:nvSpPr>
        <p:spPr bwMode="auto">
          <a:xfrm>
            <a:off x="0" y="36576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rgbClr val="000000"/>
                </a:solidFill>
              </a:rPr>
              <a:t>	</a:t>
            </a:r>
            <a:r>
              <a:rPr lang="en-US" altLang="en-US" sz="2800">
                <a:solidFill>
                  <a:srgbClr val="000000"/>
                </a:solidFill>
                <a:latin typeface="Arial Narrow" panose="020B0604020202020204" pitchFamily="34" charset="0"/>
              </a:rPr>
              <a:t>The importance of student interest and engagement is highlighted in the 2006 report, </a:t>
            </a:r>
            <a:r>
              <a:rPr lang="en-US" altLang="en-US" sz="2800" i="1">
                <a:solidFill>
                  <a:srgbClr val="000000"/>
                </a:solidFill>
                <a:latin typeface="Arial Narrow" panose="020B0604020202020204" pitchFamily="34" charset="0"/>
              </a:rPr>
              <a:t>The Silent Epidemic: Perspectives on High School Dropouts, </a:t>
            </a:r>
            <a:r>
              <a:rPr lang="en-US" altLang="en-US" sz="2800">
                <a:solidFill>
                  <a:srgbClr val="000000"/>
                </a:solidFill>
                <a:latin typeface="Arial Narrow" panose="020B0604020202020204" pitchFamily="34" charset="0"/>
              </a:rPr>
              <a:t>which found</a:t>
            </a:r>
            <a:r>
              <a:rPr lang="en-US" altLang="en-US" sz="2800" i="1">
                <a:solidFill>
                  <a:srgbClr val="000000"/>
                </a:solidFill>
                <a:latin typeface="Arial Narrow" panose="020B0604020202020204" pitchFamily="34" charset="0"/>
              </a:rPr>
              <a:t> </a:t>
            </a:r>
            <a:r>
              <a:rPr lang="en-US" altLang="en-US" sz="2800">
                <a:solidFill>
                  <a:srgbClr val="000000"/>
                </a:solidFill>
                <a:latin typeface="Arial Narrow" panose="020B0604020202020204" pitchFamily="34" charset="0"/>
              </a:rPr>
              <a:t>that the major reason for dropping out given by almost half of high school dropouts was that their classes were boring; over two-thirds said they were not motivated to work hard in school (Bridgeland, DiIulio &amp; Morison).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a:extLst>
              <a:ext uri="{FF2B5EF4-FFF2-40B4-BE49-F238E27FC236}">
                <a16:creationId xmlns:a16="http://schemas.microsoft.com/office/drawing/2014/main" id="{2E1A2734-76FE-80E9-0FBE-7B15E4EE0808}"/>
              </a:ext>
            </a:extLst>
          </p:cNvPr>
          <p:cNvSpPr txBox="1">
            <a:spLocks noChangeArrowheads="1"/>
          </p:cNvSpPr>
          <p:nvPr/>
        </p:nvSpPr>
        <p:spPr bwMode="auto">
          <a:xfrm>
            <a:off x="152400" y="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0000"/>
                </a:solidFill>
              </a:rPr>
              <a:t>	</a:t>
            </a:r>
            <a:endParaRPr lang="en-US" altLang="en-US" sz="2800">
              <a:solidFill>
                <a:srgbClr val="000000"/>
              </a:solidFill>
            </a:endParaRPr>
          </a:p>
        </p:txBody>
      </p:sp>
      <p:sp>
        <p:nvSpPr>
          <p:cNvPr id="62466" name="TextBox 5">
            <a:extLst>
              <a:ext uri="{FF2B5EF4-FFF2-40B4-BE49-F238E27FC236}">
                <a16:creationId xmlns:a16="http://schemas.microsoft.com/office/drawing/2014/main" id="{47AC7929-4B64-9273-FD85-D8F6BBD0CD0D}"/>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rgbClr val="161616"/>
                </a:solidFill>
              </a:rPr>
              <a:t>	</a:t>
            </a:r>
            <a:r>
              <a:rPr lang="en-US" altLang="en-US" sz="3600" dirty="0">
                <a:solidFill>
                  <a:srgbClr val="161616"/>
                </a:solidFill>
              </a:rPr>
              <a:t>Today, American Indian students have twice the national dropout rate and the most common reason they (and other students) give for dropping out is that school is boring. Hispanic, Black, and American Indian students are doing better, but still have not closed the graduation gap with White and Asian students. However, when the Congressionally chartered National Reading Panel studied how to teach reading it did not look at the role of student engagement/ motivation.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3">
            <a:extLst>
              <a:ext uri="{FF2B5EF4-FFF2-40B4-BE49-F238E27FC236}">
                <a16:creationId xmlns:a16="http://schemas.microsoft.com/office/drawing/2014/main" id="{5CC608F7-5E78-5EE7-9284-B27EF0344A47}"/>
              </a:ext>
            </a:extLst>
          </p:cNvPr>
          <p:cNvSpPr>
            <a:spLocks noGrp="1" noChangeArrowheads="1"/>
          </p:cNvSpPr>
          <p:nvPr>
            <p:ph type="title"/>
          </p:nvPr>
        </p:nvSpPr>
        <p:spPr>
          <a:xfrm>
            <a:off x="0" y="0"/>
            <a:ext cx="9220200" cy="2286000"/>
          </a:xfrm>
        </p:spPr>
        <p:txBody>
          <a:bodyPr/>
          <a:lstStyle/>
          <a:p>
            <a:pPr eaLnBrk="1" hangingPunct="1"/>
            <a:endParaRPr lang="en-US" altLang="en-US" sz="3200" b="1">
              <a:solidFill>
                <a:srgbClr val="002E2E"/>
              </a:solidFill>
              <a:ea typeface="ＭＳ Ｐゴシック" panose="020B0600070205080204" pitchFamily="34" charset="-128"/>
            </a:endParaRPr>
          </a:p>
        </p:txBody>
      </p:sp>
      <p:sp>
        <p:nvSpPr>
          <p:cNvPr id="64514" name="Footer Placeholder 4">
            <a:extLst>
              <a:ext uri="{FF2B5EF4-FFF2-40B4-BE49-F238E27FC236}">
                <a16:creationId xmlns:a16="http://schemas.microsoft.com/office/drawing/2014/main" id="{D25BCAFA-99E4-6612-D48C-2311687D7E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400">
              <a:solidFill>
                <a:srgbClr val="001933"/>
              </a:solidFill>
              <a:latin typeface="Calibri" panose="020F0502020204030204" pitchFamily="34" charset="0"/>
            </a:endParaRPr>
          </a:p>
        </p:txBody>
      </p:sp>
      <p:sp>
        <p:nvSpPr>
          <p:cNvPr id="4" name="Rectangle 4">
            <a:extLst>
              <a:ext uri="{FF2B5EF4-FFF2-40B4-BE49-F238E27FC236}">
                <a16:creationId xmlns:a16="http://schemas.microsoft.com/office/drawing/2014/main" id="{2401F07D-72AA-FD6F-E6E2-15D7AB259B46}"/>
              </a:ext>
            </a:extLst>
          </p:cNvPr>
          <p:cNvSpPr>
            <a:spLocks noChangeArrowheads="1"/>
          </p:cNvSpPr>
          <p:nvPr/>
        </p:nvSpPr>
        <p:spPr bwMode="auto">
          <a:xfrm>
            <a:off x="-9525" y="87700"/>
            <a:ext cx="9153525" cy="2185214"/>
          </a:xfrm>
          <a:prstGeom prst="rect">
            <a:avLst/>
          </a:prstGeom>
          <a:noFill/>
          <a:ln>
            <a:noFill/>
          </a:ln>
          <a:effectLst/>
        </p:spPr>
        <p:txBody>
          <a:bodyPr anchor="ctr">
            <a:spAutoFit/>
          </a:bodyPr>
          <a:lstStyle/>
          <a:p>
            <a:pPr algn="ctr">
              <a:defRPr/>
            </a:pPr>
            <a:r>
              <a:rPr lang="en-US" altLang="en-US" sz="1400" dirty="0"/>
              <a:t>   </a:t>
            </a:r>
            <a:r>
              <a:rPr lang="en-US" altLang="en-US" sz="1400" dirty="0">
                <a:solidFill>
                  <a:schemeClr val="bg1">
                    <a:lumMod val="50000"/>
                  </a:schemeClr>
                </a:solidFill>
              </a:rPr>
              <a:t>  </a:t>
            </a:r>
            <a:r>
              <a:rPr lang="en-US" sz="2400" b="1" dirty="0">
                <a:solidFill>
                  <a:schemeClr val="bg1">
                    <a:lumMod val="50000"/>
                  </a:schemeClr>
                </a:solidFill>
              </a:rPr>
              <a:t>High school completion rates of 25-year-olds and older,</a:t>
            </a:r>
          </a:p>
          <a:p>
            <a:pPr algn="ctr">
              <a:defRPr/>
            </a:pPr>
            <a:r>
              <a:rPr lang="en-US" sz="2400" b="1" dirty="0">
                <a:solidFill>
                  <a:schemeClr val="bg1">
                    <a:lumMod val="50000"/>
                  </a:schemeClr>
                </a:solidFill>
              </a:rPr>
              <a:t>by race/ethnicity</a:t>
            </a:r>
          </a:p>
          <a:p>
            <a:pPr algn="ctr">
              <a:defRPr/>
            </a:pPr>
            <a:r>
              <a:rPr lang="en-US" altLang="en-US" sz="2400" b="1" dirty="0">
                <a:solidFill>
                  <a:schemeClr val="bg1">
                    <a:lumMod val="50000"/>
                  </a:schemeClr>
                </a:solidFill>
                <a:cs typeface="Arial" panose="020B0604020202020204" pitchFamily="34" charset="0"/>
              </a:rPr>
              <a:t>U.S. Department of the Treasury</a:t>
            </a:r>
          </a:p>
          <a:p>
            <a:pPr algn="ctr">
              <a:defRPr/>
            </a:pPr>
            <a:r>
              <a:rPr lang="en-US" altLang="en-US" sz="1200" b="1" dirty="0">
                <a:solidFill>
                  <a:schemeClr val="bg1">
                    <a:lumMod val="50000"/>
                  </a:schemeClr>
                </a:solidFill>
                <a:cs typeface="Arial" panose="020B0604020202020204" pitchFamily="34" charset="0"/>
                <a:hlinkClick r:id="rId2"/>
              </a:rPr>
              <a:t>https://</a:t>
            </a:r>
            <a:r>
              <a:rPr lang="en-US" altLang="en-US" sz="1200" b="1" dirty="0" err="1">
                <a:solidFill>
                  <a:schemeClr val="bg1">
                    <a:lumMod val="50000"/>
                  </a:schemeClr>
                </a:solidFill>
                <a:cs typeface="Arial" panose="020B0604020202020204" pitchFamily="34" charset="0"/>
                <a:hlinkClick r:id="rId2"/>
              </a:rPr>
              <a:t>home.treasury.gov</a:t>
            </a:r>
            <a:r>
              <a:rPr lang="en-US" altLang="en-US" sz="1200" b="1" dirty="0">
                <a:solidFill>
                  <a:schemeClr val="bg1">
                    <a:lumMod val="50000"/>
                  </a:schemeClr>
                </a:solidFill>
                <a:cs typeface="Arial" panose="020B0604020202020204" pitchFamily="34" charset="0"/>
                <a:hlinkClick r:id="rId2"/>
              </a:rPr>
              <a:t>/news/featured-stories/post-5-racial-differences-in-educational-experiences-and-attainment</a:t>
            </a:r>
            <a:endParaRPr lang="en-US" altLang="en-US" sz="1200" b="1" dirty="0">
              <a:solidFill>
                <a:schemeClr val="bg1">
                  <a:lumMod val="50000"/>
                </a:schemeClr>
              </a:solidFill>
              <a:cs typeface="Arial" panose="020B0604020202020204" pitchFamily="34" charset="0"/>
            </a:endParaRPr>
          </a:p>
          <a:p>
            <a:pPr algn="ctr">
              <a:defRPr/>
            </a:pPr>
            <a:endParaRPr lang="en-US" altLang="en-US" sz="2400" dirty="0">
              <a:solidFill>
                <a:schemeClr val="bg1">
                  <a:lumMod val="50000"/>
                </a:schemeClr>
              </a:solidFill>
            </a:endParaRPr>
          </a:p>
          <a:p>
            <a:pPr>
              <a:defRPr/>
            </a:pPr>
            <a:br>
              <a:rPr lang="en-US" altLang="en-US" sz="1400" dirty="0">
                <a:solidFill>
                  <a:schemeClr val="bg1">
                    <a:lumMod val="50000"/>
                  </a:schemeClr>
                </a:solidFill>
              </a:rPr>
            </a:br>
            <a:endParaRPr lang="en-US" altLang="en-US" sz="1400" dirty="0">
              <a:solidFill>
                <a:schemeClr val="bg1">
                  <a:lumMod val="50000"/>
                </a:schemeClr>
              </a:solidFill>
            </a:endParaRPr>
          </a:p>
        </p:txBody>
      </p:sp>
      <p:pic>
        <p:nvPicPr>
          <p:cNvPr id="3" name="Picture 2" descr="A graph of different colored lines&#10;&#10;Description automatically generated">
            <a:extLst>
              <a:ext uri="{FF2B5EF4-FFF2-40B4-BE49-F238E27FC236}">
                <a16:creationId xmlns:a16="http://schemas.microsoft.com/office/drawing/2014/main" id="{77249DBD-FC69-6C4B-C393-057C54E139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837" y="1747330"/>
            <a:ext cx="7162800" cy="5088899"/>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220E-B304-8539-41B9-06C7577E898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14F57DE-0A4A-0D9B-F02E-285178B82462}"/>
              </a:ext>
            </a:extLst>
          </p:cNvPr>
          <p:cNvSpPr>
            <a:spLocks noGrp="1"/>
          </p:cNvSpPr>
          <p:nvPr>
            <p:ph type="sldNum" sz="quarter" idx="12"/>
          </p:nvPr>
        </p:nvSpPr>
        <p:spPr/>
        <p:txBody>
          <a:bodyPr/>
          <a:lstStyle/>
          <a:p>
            <a:pPr>
              <a:defRPr/>
            </a:pPr>
            <a:fld id="{1FD9C7B9-3156-3145-A4E0-B7D09831A58F}" type="slidenum">
              <a:rPr lang="en-US" altLang="en-US" smtClean="0"/>
              <a:pPr>
                <a:defRPr/>
              </a:pPr>
              <a:t>33</a:t>
            </a:fld>
            <a:endParaRPr lang="en-US" altLang="en-US"/>
          </a:p>
        </p:txBody>
      </p:sp>
      <p:pic>
        <p:nvPicPr>
          <p:cNvPr id="5" name="Picture 4" descr="A graph of a number of people&#10;&#10;Description automatically generated with medium confidence">
            <a:extLst>
              <a:ext uri="{FF2B5EF4-FFF2-40B4-BE49-F238E27FC236}">
                <a16:creationId xmlns:a16="http://schemas.microsoft.com/office/drawing/2014/main" id="{39CEAA6E-2E7E-A1D2-A3F0-257933EE3E1D}"/>
              </a:ext>
            </a:extLst>
          </p:cNvPr>
          <p:cNvPicPr>
            <a:picLocks noChangeAspect="1"/>
          </p:cNvPicPr>
          <p:nvPr/>
        </p:nvPicPr>
        <p:blipFill>
          <a:blip r:embed="rId2"/>
          <a:stretch>
            <a:fillRect/>
          </a:stretch>
        </p:blipFill>
        <p:spPr>
          <a:xfrm>
            <a:off x="-16243" y="1"/>
            <a:ext cx="9160243" cy="5257800"/>
          </a:xfrm>
          <a:prstGeom prst="rect">
            <a:avLst/>
          </a:prstGeom>
        </p:spPr>
      </p:pic>
      <p:sp>
        <p:nvSpPr>
          <p:cNvPr id="4" name="TextBox 3">
            <a:extLst>
              <a:ext uri="{FF2B5EF4-FFF2-40B4-BE49-F238E27FC236}">
                <a16:creationId xmlns:a16="http://schemas.microsoft.com/office/drawing/2014/main" id="{1B4ED5DF-AF63-F23F-32C9-436C1CF6DA1C}"/>
              </a:ext>
            </a:extLst>
          </p:cNvPr>
          <p:cNvSpPr txBox="1"/>
          <p:nvPr/>
        </p:nvSpPr>
        <p:spPr>
          <a:xfrm>
            <a:off x="76200" y="5410200"/>
            <a:ext cx="8991600" cy="1077218"/>
          </a:xfrm>
          <a:prstGeom prst="rect">
            <a:avLst/>
          </a:prstGeom>
          <a:noFill/>
        </p:spPr>
        <p:txBody>
          <a:bodyPr wrap="square" rtlCol="0">
            <a:spAutoFit/>
          </a:bodyPr>
          <a:lstStyle/>
          <a:p>
            <a:r>
              <a:rPr lang="en-US" sz="3200" dirty="0">
                <a:solidFill>
                  <a:schemeClr val="accent1">
                    <a:lumMod val="50000"/>
                  </a:schemeClr>
                </a:solidFill>
              </a:rPr>
              <a:t>What are some of the reasons that students are absent from their classes?</a:t>
            </a:r>
          </a:p>
        </p:txBody>
      </p:sp>
    </p:spTree>
    <p:extLst>
      <p:ext uri="{BB962C8B-B14F-4D97-AF65-F5344CB8AC3E}">
        <p14:creationId xmlns:p14="http://schemas.microsoft.com/office/powerpoint/2010/main" val="286239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5538" name="Slide Number Placeholder 6">
            <a:extLst>
              <a:ext uri="{FF2B5EF4-FFF2-40B4-BE49-F238E27FC236}">
                <a16:creationId xmlns:a16="http://schemas.microsoft.com/office/drawing/2014/main" id="{F65B866F-C80F-009D-D9D6-C8344C8D1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7E6D59E-A7BC-C349-A3E8-CD33100F092C}" type="slidenum">
              <a:rPr lang="en-US" altLang="en-US" sz="1400" smtClean="0"/>
              <a:pPr>
                <a:spcBef>
                  <a:spcPct val="0"/>
                </a:spcBef>
                <a:buFontTx/>
                <a:buNone/>
              </a:pPr>
              <a:t>34</a:t>
            </a:fld>
            <a:endParaRPr lang="en-US" altLang="en-US" sz="1400"/>
          </a:p>
        </p:txBody>
      </p:sp>
      <p:sp>
        <p:nvSpPr>
          <p:cNvPr id="65539" name="Rectangle 2">
            <a:extLst>
              <a:ext uri="{FF2B5EF4-FFF2-40B4-BE49-F238E27FC236}">
                <a16:creationId xmlns:a16="http://schemas.microsoft.com/office/drawing/2014/main" id="{20914EB3-77F1-39EF-F2DD-0B906E95E046}"/>
              </a:ext>
            </a:extLst>
          </p:cNvPr>
          <p:cNvSpPr>
            <a:spLocks noGrp="1" noChangeArrowheads="1"/>
          </p:cNvSpPr>
          <p:nvPr>
            <p:ph type="title"/>
          </p:nvPr>
        </p:nvSpPr>
        <p:spPr>
          <a:xfrm>
            <a:off x="609600" y="274638"/>
            <a:ext cx="8077200" cy="868362"/>
          </a:xfrm>
        </p:spPr>
        <p:txBody>
          <a:bodyPr/>
          <a:lstStyle/>
          <a:p>
            <a:pPr eaLnBrk="1" hangingPunct="1"/>
            <a:r>
              <a:rPr lang="en-US" altLang="en-US" sz="1400" i="1">
                <a:solidFill>
                  <a:srgbClr val="001933"/>
                </a:solidFill>
                <a:ea typeface="ＭＳ Ｐゴシック" panose="020B0600070205080204" pitchFamily="34" charset="-128"/>
              </a:rPr>
              <a:t>Source: Postsecondary Education Opportunity</a:t>
            </a:r>
            <a:endParaRPr lang="en-US" altLang="en-US" sz="3200" i="1">
              <a:solidFill>
                <a:srgbClr val="001933"/>
              </a:solidFill>
              <a:ea typeface="ＭＳ Ｐゴシック" panose="020B0600070205080204" pitchFamily="34" charset="-128"/>
            </a:endParaRPr>
          </a:p>
        </p:txBody>
      </p:sp>
      <p:pic>
        <p:nvPicPr>
          <p:cNvPr id="65540" name="Content Placeholder 4">
            <a:extLst>
              <a:ext uri="{FF2B5EF4-FFF2-40B4-BE49-F238E27FC236}">
                <a16:creationId xmlns:a16="http://schemas.microsoft.com/office/drawing/2014/main" id="{992554BA-1024-2C6D-EE89-166AB89925FF}"/>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685800" y="0"/>
            <a:ext cx="10815638"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a:extLst>
              <a:ext uri="{FF2B5EF4-FFF2-40B4-BE49-F238E27FC236}">
                <a16:creationId xmlns:a16="http://schemas.microsoft.com/office/drawing/2014/main" id="{74C14813-58E2-E365-8AA2-B75592A3D6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B6AEB2A-2D3C-8A41-95F2-9D17BD14FC4D}" type="slidenum">
              <a:rPr lang="en-US" altLang="en-US" sz="1400" smtClean="0"/>
              <a:pPr>
                <a:spcBef>
                  <a:spcPct val="0"/>
                </a:spcBef>
                <a:buFontTx/>
                <a:buNone/>
              </a:pPr>
              <a:t>35</a:t>
            </a:fld>
            <a:endParaRPr lang="en-US" altLang="en-US" sz="1400"/>
          </a:p>
        </p:txBody>
      </p:sp>
      <p:sp>
        <p:nvSpPr>
          <p:cNvPr id="310274" name="Text Box 2">
            <a:extLst>
              <a:ext uri="{FF2B5EF4-FFF2-40B4-BE49-F238E27FC236}">
                <a16:creationId xmlns:a16="http://schemas.microsoft.com/office/drawing/2014/main" id="{DC43112A-03E1-98AC-F7F5-589F3ABF4366}"/>
              </a:ext>
            </a:extLst>
          </p:cNvPr>
          <p:cNvSpPr txBox="1">
            <a:spLocks noChangeArrowheads="1"/>
          </p:cNvSpPr>
          <p:nvPr/>
        </p:nvSpPr>
        <p:spPr bwMode="auto">
          <a:xfrm>
            <a:off x="304800" y="533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Times" pitchFamily="2" charset="0"/>
            </a:endParaRPr>
          </a:p>
        </p:txBody>
      </p:sp>
      <p:pic>
        <p:nvPicPr>
          <p:cNvPr id="67587" name="Picture 2">
            <a:extLst>
              <a:ext uri="{FF2B5EF4-FFF2-40B4-BE49-F238E27FC236}">
                <a16:creationId xmlns:a16="http://schemas.microsoft.com/office/drawing/2014/main" id="{33EB552F-3A9D-77C5-6E7F-967532D5E3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10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746E40-165E-8B0E-7C8C-2F2344BCB6CC}"/>
              </a:ext>
            </a:extLst>
          </p:cNvPr>
          <p:cNvSpPr txBox="1"/>
          <p:nvPr/>
        </p:nvSpPr>
        <p:spPr>
          <a:xfrm>
            <a:off x="1" y="4800600"/>
            <a:ext cx="9144000" cy="2062103"/>
          </a:xfrm>
          <a:prstGeom prst="rect">
            <a:avLst/>
          </a:prstGeom>
          <a:noFill/>
        </p:spPr>
        <p:txBody>
          <a:bodyPr wrap="square" rtlCol="0">
            <a:spAutoFit/>
          </a:bodyPr>
          <a:lstStyle/>
          <a:p>
            <a:r>
              <a:rPr lang="en-US" sz="3200" dirty="0">
                <a:solidFill>
                  <a:schemeClr val="bg1">
                    <a:lumMod val="50000"/>
                  </a:schemeClr>
                </a:solidFill>
              </a:rPr>
              <a:t>Low educational achievement usually (but not always) leads to living in poverty. Children growing up in poverty, on average, do not do well in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10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D0533D-2D83-EE84-849F-669F3EB986FD}"/>
              </a:ext>
            </a:extLst>
          </p:cNvPr>
          <p:cNvSpPr>
            <a:spLocks noGrp="1"/>
          </p:cNvSpPr>
          <p:nvPr>
            <p:ph type="sldNum" sz="quarter" idx="12"/>
          </p:nvPr>
        </p:nvSpPr>
        <p:spPr/>
        <p:txBody>
          <a:bodyPr/>
          <a:lstStyle/>
          <a:p>
            <a:pPr>
              <a:defRPr/>
            </a:pPr>
            <a:fld id="{E9EAE72B-B380-EE44-879D-4EBB14563D40}" type="slidenum">
              <a:rPr lang="en-US" altLang="en-US" smtClean="0"/>
              <a:pPr>
                <a:defRPr/>
              </a:pPr>
              <a:t>36</a:t>
            </a:fld>
            <a:endParaRPr lang="en-US" altLang="en-US"/>
          </a:p>
        </p:txBody>
      </p:sp>
      <p:pic>
        <p:nvPicPr>
          <p:cNvPr id="4" name="Picture 3">
            <a:extLst>
              <a:ext uri="{FF2B5EF4-FFF2-40B4-BE49-F238E27FC236}">
                <a16:creationId xmlns:a16="http://schemas.microsoft.com/office/drawing/2014/main" id="{715068C1-7AEF-AEF4-B4AB-4F0B8522B9A7}"/>
              </a:ext>
            </a:extLst>
          </p:cNvPr>
          <p:cNvPicPr>
            <a:picLocks noChangeAspect="1"/>
          </p:cNvPicPr>
          <p:nvPr/>
        </p:nvPicPr>
        <p:blipFill>
          <a:blip r:embed="rId2"/>
          <a:stretch>
            <a:fillRect/>
          </a:stretch>
        </p:blipFill>
        <p:spPr>
          <a:xfrm>
            <a:off x="-432575" y="-152399"/>
            <a:ext cx="10033776" cy="7180420"/>
          </a:xfrm>
          <a:prstGeom prst="rect">
            <a:avLst/>
          </a:prstGeom>
        </p:spPr>
      </p:pic>
    </p:spTree>
    <p:extLst>
      <p:ext uri="{BB962C8B-B14F-4D97-AF65-F5344CB8AC3E}">
        <p14:creationId xmlns:p14="http://schemas.microsoft.com/office/powerpoint/2010/main" val="3674690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77A07D23-E64D-C572-1879-2EBDEC926521}"/>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1682" name="Slide Number Placeholder 2">
            <a:extLst>
              <a:ext uri="{FF2B5EF4-FFF2-40B4-BE49-F238E27FC236}">
                <a16:creationId xmlns:a16="http://schemas.microsoft.com/office/drawing/2014/main" id="{F19DB4A0-1CED-8C84-2AB4-AD456A8BEB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4809032-EE30-A74F-9C18-8909C4099EEB}" type="slidenum">
              <a:rPr lang="en-US" altLang="en-US" sz="1400" smtClean="0"/>
              <a:pPr>
                <a:spcBef>
                  <a:spcPct val="0"/>
                </a:spcBef>
                <a:buFontTx/>
                <a:buNone/>
              </a:pPr>
              <a:t>37</a:t>
            </a:fld>
            <a:endParaRPr lang="en-US" altLang="en-US" sz="1400"/>
          </a:p>
        </p:txBody>
      </p:sp>
      <p:pic>
        <p:nvPicPr>
          <p:cNvPr id="71683" name="Picture 4" descr="State by State Reading.pdf">
            <a:extLst>
              <a:ext uri="{FF2B5EF4-FFF2-40B4-BE49-F238E27FC236}">
                <a16:creationId xmlns:a16="http://schemas.microsoft.com/office/drawing/2014/main" id="{04E99F8F-C43F-44F1-47AC-38D84911C82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50" y="533400"/>
            <a:ext cx="9112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76DF18F9-61EA-BC9B-AE51-9A575F46497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2706" name="Slide Number Placeholder 2">
            <a:extLst>
              <a:ext uri="{FF2B5EF4-FFF2-40B4-BE49-F238E27FC236}">
                <a16:creationId xmlns:a16="http://schemas.microsoft.com/office/drawing/2014/main" id="{72C8E920-46EE-9874-1C03-7ED3290393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6DE19A-67CD-A249-9A79-CDC47065E5AE}" type="slidenum">
              <a:rPr lang="en-US" altLang="en-US" sz="1400" smtClean="0"/>
              <a:pPr>
                <a:spcBef>
                  <a:spcPct val="0"/>
                </a:spcBef>
                <a:buFontTx/>
                <a:buNone/>
              </a:pPr>
              <a:t>38</a:t>
            </a:fld>
            <a:endParaRPr lang="en-US" altLang="en-US" sz="1400"/>
          </a:p>
        </p:txBody>
      </p:sp>
      <p:pic>
        <p:nvPicPr>
          <p:cNvPr id="72707" name="Picture 2" descr="Theories of School Failure.pdf">
            <a:extLst>
              <a:ext uri="{FF2B5EF4-FFF2-40B4-BE49-F238E27FC236}">
                <a16:creationId xmlns:a16="http://schemas.microsoft.com/office/drawing/2014/main" id="{760633DA-B8E2-D4C4-DA62-9A1683859EA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152400"/>
            <a:ext cx="61214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3">
            <a:extLst>
              <a:ext uri="{FF2B5EF4-FFF2-40B4-BE49-F238E27FC236}">
                <a16:creationId xmlns:a16="http://schemas.microsoft.com/office/drawing/2014/main" id="{13D34CCD-4205-58D9-323F-7D5B00F0F0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6717FED-B1D6-8147-BA0E-9099960C3409}" type="slidenum">
              <a:rPr lang="en-US" altLang="en-US" sz="1400" smtClean="0"/>
              <a:pPr>
                <a:spcBef>
                  <a:spcPct val="0"/>
                </a:spcBef>
                <a:buFontTx/>
                <a:buNone/>
              </a:pPr>
              <a:t>39</a:t>
            </a:fld>
            <a:endParaRPr lang="en-US" altLang="en-US" sz="1400"/>
          </a:p>
        </p:txBody>
      </p:sp>
      <p:sp>
        <p:nvSpPr>
          <p:cNvPr id="73730" name="Text Box 1026">
            <a:extLst>
              <a:ext uri="{FF2B5EF4-FFF2-40B4-BE49-F238E27FC236}">
                <a16:creationId xmlns:a16="http://schemas.microsoft.com/office/drawing/2014/main" id="{82F2F86D-5996-9664-AEB6-9511DB6BBB5C}"/>
              </a:ext>
            </a:extLst>
          </p:cNvPr>
          <p:cNvSpPr txBox="1">
            <a:spLocks noChangeArrowheads="1"/>
          </p:cNvSpPr>
          <p:nvPr/>
        </p:nvSpPr>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i="1">
                <a:solidFill>
                  <a:srgbClr val="000000"/>
                </a:solidFill>
              </a:rPr>
              <a:t>Phonics as promoted by NCLB and Reading First not a Panacea</a:t>
            </a:r>
            <a:endParaRPr lang="en-US" altLang="en-US" b="1">
              <a:solidFill>
                <a:srgbClr val="000000"/>
              </a:solidFill>
            </a:endParaRPr>
          </a:p>
          <a:p>
            <a:pPr eaLnBrk="1" hangingPunct="1">
              <a:spcBef>
                <a:spcPct val="0"/>
              </a:spcBef>
              <a:buFontTx/>
              <a:buNone/>
            </a:pPr>
            <a:r>
              <a:rPr lang="en-US" altLang="en-US" b="1">
                <a:solidFill>
                  <a:srgbClr val="000000"/>
                </a:solidFill>
              </a:rPr>
              <a:t>	</a:t>
            </a:r>
            <a:r>
              <a:rPr lang="en-US" altLang="en-US">
                <a:solidFill>
                  <a:srgbClr val="000000"/>
                </a:solidFill>
              </a:rPr>
              <a:t>An evaluation of reading achievement around the world found that time spent in </a:t>
            </a:r>
            <a:r>
              <a:rPr lang="en-US" altLang="en-US" u="sng">
                <a:solidFill>
                  <a:srgbClr val="000000"/>
                </a:solidFill>
              </a:rPr>
              <a:t>voluntary</a:t>
            </a:r>
            <a:r>
              <a:rPr lang="en-US" altLang="en-US">
                <a:solidFill>
                  <a:srgbClr val="000000"/>
                </a:solidFill>
              </a:rPr>
              <a:t> reading was a strong predictor of reading achievement along with reading in class, reading material in the school, having a classroom library, borrowing more books from libraries, comprehension instruction, number of books per student in the school library, and emphasis on literature. </a:t>
            </a:r>
            <a:r>
              <a:rPr lang="en-US" altLang="en-US">
                <a:solidFill>
                  <a:srgbClr val="800000"/>
                </a:solidFill>
              </a:rPr>
              <a:t>Phonics, which NCLB</a:t>
            </a:r>
            <a:r>
              <a:rPr lang="ja-JP" altLang="en-US">
                <a:solidFill>
                  <a:srgbClr val="800000"/>
                </a:solidFill>
              </a:rPr>
              <a:t>’</a:t>
            </a:r>
            <a:r>
              <a:rPr lang="en-US" altLang="ja-JP">
                <a:solidFill>
                  <a:srgbClr val="800000"/>
                </a:solidFill>
              </a:rPr>
              <a:t>s Reading First emphasized, was far down on the list (#41).</a:t>
            </a:r>
            <a:endParaRPr lang="en-US" altLang="en-US">
              <a:solidFill>
                <a:srgbClr val="8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a:extLst>
              <a:ext uri="{FF2B5EF4-FFF2-40B4-BE49-F238E27FC236}">
                <a16:creationId xmlns:a16="http://schemas.microsoft.com/office/drawing/2014/main" id="{5243A45F-7C6E-B9F1-02D8-BB563CF543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58FCC31-CEAF-D047-8A69-7A86C9984730}" type="slidenum">
              <a:rPr lang="en-US" altLang="en-US" sz="1400" smtClean="0"/>
              <a:pPr>
                <a:spcBef>
                  <a:spcPct val="0"/>
                </a:spcBef>
                <a:buFontTx/>
                <a:buNone/>
              </a:pPr>
              <a:t>4</a:t>
            </a:fld>
            <a:endParaRPr lang="en-US" altLang="en-US" sz="1400"/>
          </a:p>
        </p:txBody>
      </p:sp>
      <p:sp>
        <p:nvSpPr>
          <p:cNvPr id="100354" name="TextBox 2">
            <a:extLst>
              <a:ext uri="{FF2B5EF4-FFF2-40B4-BE49-F238E27FC236}">
                <a16:creationId xmlns:a16="http://schemas.microsoft.com/office/drawing/2014/main" id="{64EE8910-5654-4BA6-59E3-75BE6CFA05D2}"/>
              </a:ext>
            </a:extLst>
          </p:cNvPr>
          <p:cNvSpPr txBox="1">
            <a:spLocks noChangeArrowheads="1"/>
          </p:cNvSpPr>
          <p:nvPr/>
        </p:nvSpPr>
        <p:spPr bwMode="auto">
          <a:xfrm>
            <a:off x="228600" y="0"/>
            <a:ext cx="868680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dirty="0">
                <a:solidFill>
                  <a:srgbClr val="00004D"/>
                </a:solidFill>
              </a:rPr>
              <a:t>My doctoral dissertation was on “Realism” in elementary school reading textbooks.</a:t>
            </a:r>
          </a:p>
          <a:p>
            <a:pPr algn="ctr" eaLnBrk="1" hangingPunct="1">
              <a:spcBef>
                <a:spcPct val="0"/>
              </a:spcBef>
              <a:buFontTx/>
              <a:buNone/>
            </a:pPr>
            <a:endParaRPr lang="en-US" altLang="en-US" sz="2800" dirty="0">
              <a:solidFill>
                <a:srgbClr val="00004D"/>
              </a:solidFill>
            </a:endParaRPr>
          </a:p>
          <a:p>
            <a:pPr eaLnBrk="1" hangingPunct="1">
              <a:spcBef>
                <a:spcPct val="0"/>
              </a:spcBef>
              <a:buFontTx/>
              <a:buNone/>
            </a:pPr>
            <a:r>
              <a:rPr lang="en-US" altLang="en-US" sz="2800" dirty="0">
                <a:solidFill>
                  <a:srgbClr val="00004D"/>
                </a:solidFill>
              </a:rPr>
              <a:t>I chose the topic after reading that some psychologists in the 1960s had found the stories in basal reading textbooks to be boring.</a:t>
            </a:r>
          </a:p>
          <a:p>
            <a:pPr eaLnBrk="1" hangingPunct="1">
              <a:spcBef>
                <a:spcPct val="0"/>
              </a:spcBef>
              <a:buFontTx/>
              <a:buNone/>
            </a:pPr>
            <a:endParaRPr lang="en-US" altLang="en-US" sz="2800" dirty="0">
              <a:solidFill>
                <a:srgbClr val="00004D"/>
              </a:solidFill>
            </a:endParaRPr>
          </a:p>
          <a:p>
            <a:pPr eaLnBrk="1" hangingPunct="1">
              <a:spcBef>
                <a:spcPct val="0"/>
              </a:spcBef>
              <a:buFontTx/>
              <a:buNone/>
            </a:pPr>
            <a:r>
              <a:rPr lang="en-US" altLang="en-US" sz="2800" dirty="0">
                <a:solidFill>
                  <a:srgbClr val="00004D"/>
                </a:solidFill>
              </a:rPr>
              <a:t>My research found that they were still boring in the 1980s.</a:t>
            </a:r>
          </a:p>
          <a:p>
            <a:pPr eaLnBrk="1" hangingPunct="1">
              <a:spcBef>
                <a:spcPct val="0"/>
              </a:spcBef>
              <a:buFontTx/>
              <a:buNone/>
            </a:pPr>
            <a:endParaRPr lang="en-US" altLang="en-US" sz="2800" dirty="0">
              <a:solidFill>
                <a:srgbClr val="00004D"/>
              </a:solidFill>
            </a:endParaRPr>
          </a:p>
          <a:p>
            <a:pPr eaLnBrk="1" hangingPunct="1">
              <a:spcBef>
                <a:spcPct val="0"/>
              </a:spcBef>
              <a:buFontTx/>
              <a:buNone/>
            </a:pPr>
            <a:r>
              <a:rPr lang="en-US" altLang="en-US" sz="2800" dirty="0">
                <a:solidFill>
                  <a:srgbClr val="00004D"/>
                </a:solidFill>
              </a:rPr>
              <a:t>Any thoughts about the stories in them today or when you were in elementary school?</a:t>
            </a:r>
          </a:p>
          <a:p>
            <a:pPr eaLnBrk="1" hangingPunct="1">
              <a:spcBef>
                <a:spcPct val="0"/>
              </a:spcBef>
              <a:buFontTx/>
              <a:buNone/>
            </a:pPr>
            <a:endParaRPr lang="en-US" altLang="en-US" sz="2800" dirty="0">
              <a:solidFill>
                <a:srgbClr val="00004D"/>
              </a:solidFill>
            </a:endParaRPr>
          </a:p>
          <a:p>
            <a:pPr eaLnBrk="1" hangingPunct="1">
              <a:spcBef>
                <a:spcPct val="0"/>
              </a:spcBef>
              <a:buFontTx/>
              <a:buNone/>
            </a:pPr>
            <a:r>
              <a:rPr lang="en-US" altLang="en-US" sz="2800" dirty="0">
                <a:solidFill>
                  <a:srgbClr val="00004D"/>
                </a:solidFill>
              </a:rPr>
              <a:t>Can you teach a child to read and have them end up hating to read?</a:t>
            </a:r>
          </a:p>
          <a:p>
            <a:pPr algn="ctr" eaLnBrk="1" hangingPunct="1">
              <a:spcBef>
                <a:spcPct val="0"/>
              </a:spcBef>
              <a:buFontTx/>
              <a:buNone/>
            </a:pPr>
            <a:endParaRPr lang="en-US" altLang="en-US" sz="5400" dirty="0">
              <a:solidFill>
                <a:srgbClr val="0000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1">
            <a:extLst>
              <a:ext uri="{FF2B5EF4-FFF2-40B4-BE49-F238E27FC236}">
                <a16:creationId xmlns:a16="http://schemas.microsoft.com/office/drawing/2014/main" id="{36AEEDAD-1A46-7288-B49B-0EF0F413A6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E67DF58-50CA-8B42-BF60-9608BFA023C8}" type="slidenum">
              <a:rPr lang="en-US" altLang="en-US" sz="1400" smtClean="0"/>
              <a:pPr>
                <a:spcBef>
                  <a:spcPct val="0"/>
                </a:spcBef>
                <a:buFontTx/>
                <a:buNone/>
              </a:pPr>
              <a:t>40</a:t>
            </a:fld>
            <a:endParaRPr lang="en-US" altLang="en-US" sz="1400"/>
          </a:p>
        </p:txBody>
      </p:sp>
      <p:sp>
        <p:nvSpPr>
          <p:cNvPr id="3" name="TextBox 2">
            <a:extLst>
              <a:ext uri="{FF2B5EF4-FFF2-40B4-BE49-F238E27FC236}">
                <a16:creationId xmlns:a16="http://schemas.microsoft.com/office/drawing/2014/main" id="{CAF57D08-32B3-979B-AE10-FCA05CF8495B}"/>
              </a:ext>
            </a:extLst>
          </p:cNvPr>
          <p:cNvSpPr txBox="1">
            <a:spLocks noChangeArrowheads="1"/>
          </p:cNvSpPr>
          <p:nvPr/>
        </p:nvSpPr>
        <p:spPr bwMode="auto">
          <a:xfrm>
            <a:off x="0" y="2819400"/>
            <a:ext cx="92964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161616"/>
                </a:solidFill>
              </a:rPr>
              <a:t>Mary had a little lamb.</a:t>
            </a:r>
          </a:p>
          <a:p>
            <a:pPr eaLnBrk="1" hangingPunct="1">
              <a:spcBef>
                <a:spcPct val="0"/>
              </a:spcBef>
              <a:buFontTx/>
              <a:buNone/>
            </a:pPr>
            <a:r>
              <a:rPr lang="en-US" altLang="en-US" sz="2800">
                <a:solidFill>
                  <a:srgbClr val="161616"/>
                </a:solidFill>
              </a:rPr>
              <a:t>She spilled mint jelly on her dress.</a:t>
            </a:r>
          </a:p>
          <a:p>
            <a:pPr eaLnBrk="1" hangingPunct="1">
              <a:spcBef>
                <a:spcPct val="0"/>
              </a:spcBef>
              <a:buFontTx/>
              <a:buNone/>
            </a:pPr>
            <a:endParaRPr lang="en-US" altLang="en-US" sz="2800">
              <a:solidFill>
                <a:srgbClr val="161616"/>
              </a:solidFill>
            </a:endParaRPr>
          </a:p>
          <a:p>
            <a:pPr eaLnBrk="1" hangingPunct="1">
              <a:spcBef>
                <a:spcPct val="0"/>
              </a:spcBef>
              <a:buFontTx/>
              <a:buNone/>
            </a:pPr>
            <a:r>
              <a:rPr lang="en-US" altLang="en-US" sz="2800">
                <a:solidFill>
                  <a:srgbClr val="161616"/>
                </a:solidFill>
              </a:rPr>
              <a:t>Mary had a little lamb.</a:t>
            </a:r>
          </a:p>
          <a:p>
            <a:pPr eaLnBrk="1" hangingPunct="1">
              <a:spcBef>
                <a:spcPct val="0"/>
              </a:spcBef>
              <a:buFontTx/>
              <a:buNone/>
            </a:pPr>
            <a:r>
              <a:rPr lang="en-US" altLang="en-US" sz="2800">
                <a:solidFill>
                  <a:srgbClr val="161616"/>
                </a:solidFill>
              </a:rPr>
              <a:t>It was such a difficult delivery that the vet needed a drink.</a:t>
            </a:r>
          </a:p>
          <a:p>
            <a:pPr eaLnBrk="1" hangingPunct="1">
              <a:spcBef>
                <a:spcPct val="0"/>
              </a:spcBef>
              <a:buFontTx/>
              <a:buNone/>
            </a:pPr>
            <a:endParaRPr lang="en-US" altLang="en-US" sz="2800">
              <a:solidFill>
                <a:srgbClr val="161616"/>
              </a:solidFill>
            </a:endParaRPr>
          </a:p>
          <a:p>
            <a:pPr eaLnBrk="1" hangingPunct="1">
              <a:spcBef>
                <a:spcPct val="0"/>
              </a:spcBef>
              <a:buFontTx/>
              <a:buNone/>
            </a:pPr>
            <a:r>
              <a:rPr lang="en-US" altLang="en-US" sz="2800">
                <a:solidFill>
                  <a:srgbClr val="161616"/>
                </a:solidFill>
              </a:rPr>
              <a:t>Mary had four dates and ate three of them.</a:t>
            </a:r>
          </a:p>
          <a:p>
            <a:pPr eaLnBrk="1" hangingPunct="1">
              <a:spcBef>
                <a:spcPct val="0"/>
              </a:spcBef>
              <a:buFontTx/>
              <a:buNone/>
            </a:pPr>
            <a:endParaRPr lang="en-US" altLang="en-US" sz="1800"/>
          </a:p>
        </p:txBody>
      </p:sp>
      <p:sp>
        <p:nvSpPr>
          <p:cNvPr id="75779" name="TextBox 3">
            <a:extLst>
              <a:ext uri="{FF2B5EF4-FFF2-40B4-BE49-F238E27FC236}">
                <a16:creationId xmlns:a16="http://schemas.microsoft.com/office/drawing/2014/main" id="{655AC0C2-3B6E-FC0F-1680-B4F97BFC6AE2}"/>
              </a:ext>
            </a:extLst>
          </p:cNvPr>
          <p:cNvSpPr txBox="1">
            <a:spLocks noChangeArrowheads="1"/>
          </p:cNvSpPr>
          <p:nvPr/>
        </p:nvSpPr>
        <p:spPr bwMode="auto">
          <a:xfrm>
            <a:off x="0" y="0"/>
            <a:ext cx="91440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a:solidFill>
                  <a:srgbClr val="161616"/>
                </a:solidFill>
              </a:rPr>
              <a:t>The Importance of</a:t>
            </a:r>
          </a:p>
          <a:p>
            <a:pPr algn="ctr" eaLnBrk="1" hangingPunct="1">
              <a:spcBef>
                <a:spcPct val="0"/>
              </a:spcBef>
              <a:buFontTx/>
              <a:buNone/>
            </a:pPr>
            <a:r>
              <a:rPr lang="en-US" altLang="en-US" sz="3600" b="1">
                <a:solidFill>
                  <a:srgbClr val="161616"/>
                </a:solidFill>
              </a:rPr>
              <a:t>Background Knowledge &amp; Context</a:t>
            </a:r>
          </a:p>
          <a:p>
            <a:pPr eaLnBrk="1" hangingPunct="1">
              <a:spcBef>
                <a:spcPct val="0"/>
              </a:spcBef>
              <a:buFontTx/>
              <a:buNone/>
            </a:pPr>
            <a:endParaRPr lang="en-US" altLang="en-US" sz="2800">
              <a:solidFill>
                <a:srgbClr val="161616"/>
              </a:solidFill>
            </a:endParaRPr>
          </a:p>
          <a:p>
            <a:pPr eaLnBrk="1" hangingPunct="1">
              <a:spcBef>
                <a:spcPct val="0"/>
              </a:spcBef>
              <a:buFontTx/>
              <a:buNone/>
            </a:pPr>
            <a:r>
              <a:rPr lang="en-US" altLang="en-US" sz="2800">
                <a:solidFill>
                  <a:srgbClr val="161616"/>
                </a:solidFill>
              </a:rPr>
              <a:t>Mary had a little lamb.</a:t>
            </a:r>
          </a:p>
          <a:p>
            <a:pPr eaLnBrk="1" hangingPunct="1">
              <a:spcBef>
                <a:spcPct val="0"/>
              </a:spcBef>
              <a:buFontTx/>
              <a:buNone/>
            </a:pPr>
            <a:r>
              <a:rPr lang="en-US" altLang="en-US" sz="2800">
                <a:solidFill>
                  <a:srgbClr val="161616"/>
                </a:solidFill>
              </a:rPr>
              <a:t>Its fleece was white as snow.</a:t>
            </a:r>
          </a:p>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1">
            <a:extLst>
              <a:ext uri="{FF2B5EF4-FFF2-40B4-BE49-F238E27FC236}">
                <a16:creationId xmlns:a16="http://schemas.microsoft.com/office/drawing/2014/main" id="{3293B0B1-6066-CAA4-575E-B7AF16B06F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C2F020-79E7-0242-BF1D-FC81B4C42C57}" type="slidenum">
              <a:rPr lang="en-US" altLang="en-US" sz="1400" smtClean="0"/>
              <a:pPr>
                <a:spcBef>
                  <a:spcPct val="0"/>
                </a:spcBef>
                <a:buFontTx/>
                <a:buNone/>
              </a:pPr>
              <a:t>41</a:t>
            </a:fld>
            <a:endParaRPr lang="en-US" altLang="en-US" sz="1400"/>
          </a:p>
        </p:txBody>
      </p:sp>
      <p:sp>
        <p:nvSpPr>
          <p:cNvPr id="3" name="TextBox 2">
            <a:extLst>
              <a:ext uri="{FF2B5EF4-FFF2-40B4-BE49-F238E27FC236}">
                <a16:creationId xmlns:a16="http://schemas.microsoft.com/office/drawing/2014/main" id="{777365F5-53BB-37EC-224C-4D9DCEB02252}"/>
              </a:ext>
            </a:extLst>
          </p:cNvPr>
          <p:cNvSpPr txBox="1">
            <a:spLocks noChangeArrowheads="1"/>
          </p:cNvSpPr>
          <p:nvPr/>
        </p:nvSpPr>
        <p:spPr bwMode="auto">
          <a:xfrm>
            <a:off x="0" y="2678113"/>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161616"/>
                </a:solidFill>
              </a:rPr>
              <a:t> 	</a:t>
            </a:r>
            <a:r>
              <a:rPr lang="ja-JP" altLang="en-US" sz="2800">
                <a:solidFill>
                  <a:srgbClr val="161616"/>
                </a:solidFill>
              </a:rPr>
              <a:t>“</a:t>
            </a:r>
            <a:r>
              <a:rPr lang="en-US" altLang="ja-JP" sz="2800">
                <a:solidFill>
                  <a:srgbClr val="161616"/>
                </a:solidFill>
              </a:rPr>
              <a:t>In my district, fourth graders who can already read long and short vowel sounds within the context of their readings are required to spend time with worksheets categorizing these sounds.</a:t>
            </a:r>
            <a:r>
              <a:rPr lang="ja-JP" altLang="en-US" sz="2800">
                <a:solidFill>
                  <a:srgbClr val="161616"/>
                </a:solidFill>
              </a:rPr>
              <a:t>”</a:t>
            </a:r>
            <a:endParaRPr lang="en-US" altLang="ja-JP" sz="2800">
              <a:solidFill>
                <a:srgbClr val="161616"/>
              </a:solidFill>
            </a:endParaRPr>
          </a:p>
          <a:p>
            <a:pPr eaLnBrk="1" hangingPunct="1">
              <a:spcBef>
                <a:spcPct val="0"/>
              </a:spcBef>
              <a:buFontTx/>
              <a:buNone/>
            </a:pPr>
            <a:r>
              <a:rPr lang="en-US" altLang="en-US" sz="2800">
                <a:solidFill>
                  <a:srgbClr val="161616"/>
                </a:solidFill>
              </a:rPr>
              <a:t> 	</a:t>
            </a:r>
            <a:r>
              <a:rPr lang="ja-JP" altLang="en-US" sz="2800">
                <a:solidFill>
                  <a:srgbClr val="161616"/>
                </a:solidFill>
              </a:rPr>
              <a:t>“</a:t>
            </a:r>
            <a:r>
              <a:rPr lang="en-US" altLang="ja-JP" sz="2800">
                <a:solidFill>
                  <a:srgbClr val="161616"/>
                </a:solidFill>
              </a:rPr>
              <a:t>In these basals [reading textbooks that her school used], each story seems to exist in its own vacuum, unconnected to the common history and humanity of the many groups within the American and global culture</a:t>
            </a:r>
            <a:r>
              <a:rPr lang="ja-JP" altLang="en-US" sz="2800">
                <a:solidFill>
                  <a:srgbClr val="161616"/>
                </a:solidFill>
              </a:rPr>
              <a:t>”</a:t>
            </a:r>
            <a:r>
              <a:rPr lang="en-US" altLang="ja-JP" sz="2800">
                <a:solidFill>
                  <a:srgbClr val="161616"/>
                </a:solidFill>
              </a:rPr>
              <a:t> (Fayden, 2005).</a:t>
            </a:r>
          </a:p>
        </p:txBody>
      </p:sp>
      <p:sp>
        <p:nvSpPr>
          <p:cNvPr id="76803" name="TextBox 3">
            <a:extLst>
              <a:ext uri="{FF2B5EF4-FFF2-40B4-BE49-F238E27FC236}">
                <a16:creationId xmlns:a16="http://schemas.microsoft.com/office/drawing/2014/main" id="{98D7754A-B8F4-7BD0-0F25-238B09C0A696}"/>
              </a:ext>
            </a:extLst>
          </p:cNvPr>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161616"/>
                </a:solidFill>
              </a:rPr>
              <a:t>	</a:t>
            </a:r>
            <a:r>
              <a:rPr lang="ja-JP" altLang="en-US" sz="2800">
                <a:solidFill>
                  <a:srgbClr val="161616"/>
                </a:solidFill>
              </a:rPr>
              <a:t>“</a:t>
            </a:r>
            <a:r>
              <a:rPr lang="en-US" altLang="ja-JP" sz="2800">
                <a:solidFill>
                  <a:srgbClr val="161616"/>
                </a:solidFill>
              </a:rPr>
              <a:t>When children were asked the purpose of reading, poor readers, often ethnic minority children, were left with the understanding that reading was decoding and vocalizing the words correctly for the teacher. In contrast, middle-class children learned that reading was garnering information.</a:t>
            </a:r>
            <a:r>
              <a:rPr lang="ja-JP" altLang="en-US" sz="2800">
                <a:solidFill>
                  <a:srgbClr val="161616"/>
                </a:solidFill>
              </a:rPr>
              <a:t>”</a:t>
            </a:r>
            <a:endParaRPr lang="en-US" altLang="ja-JP" sz="2800">
              <a:solidFill>
                <a:srgbClr val="16161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a:extLst>
              <a:ext uri="{FF2B5EF4-FFF2-40B4-BE49-F238E27FC236}">
                <a16:creationId xmlns:a16="http://schemas.microsoft.com/office/drawing/2014/main" id="{20DB191A-EA89-938E-9A93-FA99476D4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D0DA527-3D11-2C48-B188-49154FC12A61}" type="slidenum">
              <a:rPr lang="en-US" altLang="en-US" sz="1400" smtClean="0"/>
              <a:pPr>
                <a:spcBef>
                  <a:spcPct val="0"/>
                </a:spcBef>
                <a:buFontTx/>
                <a:buNone/>
              </a:pPr>
              <a:t>42</a:t>
            </a:fld>
            <a:endParaRPr lang="en-US" altLang="en-US" sz="1400"/>
          </a:p>
        </p:txBody>
      </p:sp>
      <p:sp>
        <p:nvSpPr>
          <p:cNvPr id="77826" name="Rectangle 2">
            <a:extLst>
              <a:ext uri="{FF2B5EF4-FFF2-40B4-BE49-F238E27FC236}">
                <a16:creationId xmlns:a16="http://schemas.microsoft.com/office/drawing/2014/main" id="{D8EC56FC-1387-2B84-4AC3-FC1E391E4049}"/>
              </a:ext>
            </a:extLst>
          </p:cNvPr>
          <p:cNvSpPr>
            <a:spLocks noGrp="1" noChangeArrowheads="1"/>
          </p:cNvSpPr>
          <p:nvPr>
            <p:ph type="title" idx="4294967295"/>
          </p:nvPr>
        </p:nvSpPr>
        <p:spPr/>
        <p:txBody>
          <a:bodyPr/>
          <a:lstStyle/>
          <a:p>
            <a:pPr eaLnBrk="1" hangingPunct="1"/>
            <a:endParaRPr lang="en-US" altLang="en-US">
              <a:ea typeface="ＭＳ Ｐゴシック" panose="020B0600070205080204" pitchFamily="34" charset="-128"/>
            </a:endParaRPr>
          </a:p>
        </p:txBody>
      </p:sp>
      <p:grpSp>
        <p:nvGrpSpPr>
          <p:cNvPr id="77827" name="Group 3">
            <a:extLst>
              <a:ext uri="{FF2B5EF4-FFF2-40B4-BE49-F238E27FC236}">
                <a16:creationId xmlns:a16="http://schemas.microsoft.com/office/drawing/2014/main" id="{C8F98C81-F1C0-C2BD-502C-146A8BDB039D}"/>
              </a:ext>
            </a:extLst>
          </p:cNvPr>
          <p:cNvGrpSpPr>
            <a:grpSpLocks/>
          </p:cNvGrpSpPr>
          <p:nvPr/>
        </p:nvGrpSpPr>
        <p:grpSpPr bwMode="auto">
          <a:xfrm>
            <a:off x="350838" y="1017588"/>
            <a:ext cx="8321675" cy="5373687"/>
            <a:chOff x="221" y="641"/>
            <a:chExt cx="5242" cy="3385"/>
          </a:xfrm>
        </p:grpSpPr>
        <p:pic>
          <p:nvPicPr>
            <p:cNvPr id="77837" name="Picture 4" descr="boxshad_white">
              <a:extLst>
                <a:ext uri="{FF2B5EF4-FFF2-40B4-BE49-F238E27FC236}">
                  <a16:creationId xmlns:a16="http://schemas.microsoft.com/office/drawing/2014/main" id="{D74BA789-B0C6-DDDE-9167-45B651B2A9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1" y="870"/>
              <a:ext cx="2222" cy="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Picture 5" descr="boxshad_white">
              <a:extLst>
                <a:ext uri="{FF2B5EF4-FFF2-40B4-BE49-F238E27FC236}">
                  <a16:creationId xmlns:a16="http://schemas.microsoft.com/office/drawing/2014/main" id="{1CDEB97D-EE55-4455-B03D-8577B991F1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 y="641"/>
              <a:ext cx="2791"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28" name="Group 6">
            <a:extLst>
              <a:ext uri="{FF2B5EF4-FFF2-40B4-BE49-F238E27FC236}">
                <a16:creationId xmlns:a16="http://schemas.microsoft.com/office/drawing/2014/main" id="{1B31C9D6-ADEF-101E-7DD7-EC2619D5A330}"/>
              </a:ext>
            </a:extLst>
          </p:cNvPr>
          <p:cNvGrpSpPr>
            <a:grpSpLocks/>
          </p:cNvGrpSpPr>
          <p:nvPr/>
        </p:nvGrpSpPr>
        <p:grpSpPr bwMode="auto">
          <a:xfrm>
            <a:off x="542925" y="6243638"/>
            <a:ext cx="6242050" cy="603250"/>
            <a:chOff x="342" y="3933"/>
            <a:chExt cx="3932" cy="380"/>
          </a:xfrm>
        </p:grpSpPr>
        <p:sp>
          <p:nvSpPr>
            <p:cNvPr id="77834" name="Text Box 7">
              <a:extLst>
                <a:ext uri="{FF2B5EF4-FFF2-40B4-BE49-F238E27FC236}">
                  <a16:creationId xmlns:a16="http://schemas.microsoft.com/office/drawing/2014/main" id="{74F60FB0-BE77-F1B0-66A5-95618AF929F6}"/>
                </a:ext>
              </a:extLst>
            </p:cNvPr>
            <p:cNvSpPr txBox="1">
              <a:spLocks noChangeArrowheads="1"/>
            </p:cNvSpPr>
            <p:nvPr/>
          </p:nvSpPr>
          <p:spPr bwMode="auto">
            <a:xfrm>
              <a:off x="342" y="4101"/>
              <a:ext cx="39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800">
                  <a:solidFill>
                    <a:schemeClr val="bg1"/>
                  </a:solidFill>
                </a:rPr>
                <a:t>SOURCE: National Center for Education Statistics, National Assessment of Educational Progress (NAEP), 1992–2000 Reading Assessments.</a:t>
              </a:r>
            </a:p>
            <a:p>
              <a:pPr>
                <a:spcBef>
                  <a:spcPct val="0"/>
                </a:spcBef>
                <a:buFontTx/>
                <a:buNone/>
              </a:pPr>
              <a:endParaRPr lang="en-US" altLang="en-US" sz="800">
                <a:solidFill>
                  <a:schemeClr val="bg1"/>
                </a:solidFill>
              </a:endParaRPr>
            </a:p>
          </p:txBody>
        </p:sp>
        <p:sp>
          <p:nvSpPr>
            <p:cNvPr id="77835" name="Text Box 8">
              <a:extLst>
                <a:ext uri="{FF2B5EF4-FFF2-40B4-BE49-F238E27FC236}">
                  <a16:creationId xmlns:a16="http://schemas.microsoft.com/office/drawing/2014/main" id="{8D797A48-12B2-72A4-A9C3-4A8D636BA097}"/>
                </a:ext>
              </a:extLst>
            </p:cNvPr>
            <p:cNvSpPr txBox="1">
              <a:spLocks noChangeArrowheads="1"/>
            </p:cNvSpPr>
            <p:nvPr/>
          </p:nvSpPr>
          <p:spPr bwMode="auto">
            <a:xfrm>
              <a:off x="470" y="3933"/>
              <a:ext cx="9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800">
                  <a:solidFill>
                    <a:schemeClr val="bg1"/>
                  </a:solidFill>
                </a:rPr>
                <a:t>Significantly different  from 2000.</a:t>
              </a:r>
            </a:p>
          </p:txBody>
        </p:sp>
        <p:pic>
          <p:nvPicPr>
            <p:cNvPr id="77836" name="Picture 9" descr="star">
              <a:extLst>
                <a:ext uri="{FF2B5EF4-FFF2-40B4-BE49-F238E27FC236}">
                  <a16:creationId xmlns:a16="http://schemas.microsoft.com/office/drawing/2014/main" id="{F10BF1C7-232F-13AF-07F0-B88CBC0F2B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 y="3959"/>
              <a:ext cx="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29" name="Group 10">
            <a:extLst>
              <a:ext uri="{FF2B5EF4-FFF2-40B4-BE49-F238E27FC236}">
                <a16:creationId xmlns:a16="http://schemas.microsoft.com/office/drawing/2014/main" id="{3847BA59-8181-6E91-CAE6-FF06B21D2C27}"/>
              </a:ext>
            </a:extLst>
          </p:cNvPr>
          <p:cNvGrpSpPr>
            <a:grpSpLocks/>
          </p:cNvGrpSpPr>
          <p:nvPr/>
        </p:nvGrpSpPr>
        <p:grpSpPr bwMode="auto">
          <a:xfrm>
            <a:off x="0" y="0"/>
            <a:ext cx="9144000" cy="749300"/>
            <a:chOff x="0" y="0"/>
            <a:chExt cx="5760" cy="472"/>
          </a:xfrm>
        </p:grpSpPr>
        <p:sp>
          <p:nvSpPr>
            <p:cNvPr id="77832" name="Rectangle 11">
              <a:extLst>
                <a:ext uri="{FF2B5EF4-FFF2-40B4-BE49-F238E27FC236}">
                  <a16:creationId xmlns:a16="http://schemas.microsoft.com/office/drawing/2014/main" id="{40C16226-EA6C-68DE-6956-DC3F4ECE6C76}"/>
                </a:ext>
              </a:extLst>
            </p:cNvPr>
            <p:cNvSpPr>
              <a:spLocks noChangeArrowheads="1"/>
            </p:cNvSpPr>
            <p:nvPr/>
          </p:nvSpPr>
          <p:spPr bwMode="auto">
            <a:xfrm>
              <a:off x="0" y="0"/>
              <a:ext cx="5760" cy="472"/>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77833" name="Picture 12" descr="title_slide18">
              <a:extLst>
                <a:ext uri="{FF2B5EF4-FFF2-40B4-BE49-F238E27FC236}">
                  <a16:creationId xmlns:a16="http://schemas.microsoft.com/office/drawing/2014/main" id="{408F0519-D4BC-B3BF-6736-930EC37D09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7" y="56"/>
              <a:ext cx="350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830" name="Picture 13" descr="19 1">
            <a:extLst>
              <a:ext uri="{FF2B5EF4-FFF2-40B4-BE49-F238E27FC236}">
                <a16:creationId xmlns:a16="http://schemas.microsoft.com/office/drawing/2014/main" id="{80E7FF9B-0A16-122E-D040-3D7AA1E6891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6275" y="1230313"/>
            <a:ext cx="387826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4" descr="19 2">
            <a:extLst>
              <a:ext uri="{FF2B5EF4-FFF2-40B4-BE49-F238E27FC236}">
                <a16:creationId xmlns:a16="http://schemas.microsoft.com/office/drawing/2014/main" id="{5F8480FC-FCCE-990A-2313-B64C1863EE7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57800" y="1600200"/>
            <a:ext cx="31321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0D1C4B5E-3221-29BF-C996-28ADDA3D8B4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9874" name="Slide Number Placeholder 2">
            <a:extLst>
              <a:ext uri="{FF2B5EF4-FFF2-40B4-BE49-F238E27FC236}">
                <a16:creationId xmlns:a16="http://schemas.microsoft.com/office/drawing/2014/main" id="{872B678E-51D9-7BB1-02A4-63787A9F2D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1BF5363-7689-E943-B306-B0704B25948F}" type="slidenum">
              <a:rPr lang="en-US" altLang="en-US" sz="1400" smtClean="0"/>
              <a:pPr>
                <a:spcBef>
                  <a:spcPct val="0"/>
                </a:spcBef>
                <a:buFontTx/>
                <a:buNone/>
              </a:pPr>
              <a:t>43</a:t>
            </a:fld>
            <a:endParaRPr lang="en-US" altLang="en-US" sz="1400"/>
          </a:p>
        </p:txBody>
      </p:sp>
      <p:pic>
        <p:nvPicPr>
          <p:cNvPr id="79875" name="Picture 3">
            <a:extLst>
              <a:ext uri="{FF2B5EF4-FFF2-40B4-BE49-F238E27FC236}">
                <a16:creationId xmlns:a16="http://schemas.microsoft.com/office/drawing/2014/main" id="{0F8F6AA1-0B40-4468-ED46-2E942081F79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9CAE5C5-BE7C-3A8D-A539-1F2453FB7227}"/>
              </a:ext>
            </a:extLst>
          </p:cNvPr>
          <p:cNvSpPr txBox="1"/>
          <p:nvPr/>
        </p:nvSpPr>
        <p:spPr>
          <a:xfrm>
            <a:off x="0" y="3733801"/>
            <a:ext cx="9144000" cy="3108543"/>
          </a:xfrm>
          <a:prstGeom prst="rect">
            <a:avLst/>
          </a:prstGeom>
          <a:noFill/>
        </p:spPr>
        <p:txBody>
          <a:bodyPr wrap="square">
            <a:spAutoFit/>
          </a:bodyPr>
          <a:lstStyle/>
          <a:p>
            <a:pPr>
              <a:defRPr/>
            </a:pPr>
            <a:r>
              <a:rPr lang="en-US" sz="2800" dirty="0">
                <a:solidFill>
                  <a:schemeClr val="bg1">
                    <a:lumMod val="50000"/>
                  </a:schemeClr>
                </a:solidFill>
                <a:latin typeface="Arial" charset="0"/>
                <a:ea typeface="ＭＳ Ｐゴシック" charset="-128"/>
              </a:rPr>
              <a:t>	A study out of the American Psychological Association, conducted by psychologist Jean Twenge and her colleagues, finds that the reading decline among American teens is worse than expected. In 2016, only 16 percent of high school seniors reported daily reading of a book or magazine. In the past it was a problem of watching too much TV, now it’s too much social media.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6578-4EF5-61CA-9FB2-BD7230691852}"/>
              </a:ext>
            </a:extLst>
          </p:cNvPr>
          <p:cNvSpPr>
            <a:spLocks noGrp="1"/>
          </p:cNvSpPr>
          <p:nvPr>
            <p:ph type="title"/>
          </p:nvPr>
        </p:nvSpPr>
        <p:spPr>
          <a:xfrm>
            <a:off x="0" y="274638"/>
            <a:ext cx="9144000" cy="6583362"/>
          </a:xfrm>
        </p:spPr>
        <p:txBody>
          <a:bodyPr/>
          <a:lstStyle/>
          <a:p>
            <a:pPr algn="l">
              <a:defRPr/>
            </a:pPr>
            <a:r>
              <a:rPr lang="en-US" sz="3000" dirty="0">
                <a:solidFill>
                  <a:schemeClr val="bg1">
                    <a:lumMod val="50000"/>
                  </a:schemeClr>
                </a:solidFill>
              </a:rPr>
              <a:t>	Forty years ago, 60% of high school seniors reported reading daily. Teens have replaced book and print media reading with digital activities such as video games and social media. According to Twenge this sets up high schoolers for failure in college when they must read hundreds of pages in order to keep up with schoolwork: “Being able to read long-form text is crucial for understanding complex issues and developing critical thinking skills—like deciding which presidential candidate to vote for this coming November. </a:t>
            </a:r>
            <a:r>
              <a:rPr lang="en-US" sz="3000" dirty="0">
                <a:solidFill>
                  <a:schemeClr val="accent6"/>
                </a:solidFill>
              </a:rPr>
              <a:t>Democracies need informed voters and involved citizens who can think through issues, and that might be more difficult for people of all ages now that online information is the norm.”</a:t>
            </a:r>
            <a:br>
              <a:rPr lang="en-US" dirty="0">
                <a:solidFill>
                  <a:schemeClr val="accent6"/>
                </a:solidFill>
              </a:rPr>
            </a:br>
            <a:endParaRPr lang="en-US" dirty="0">
              <a:solidFill>
                <a:schemeClr val="accent6"/>
              </a:solidFill>
            </a:endParaRPr>
          </a:p>
        </p:txBody>
      </p:sp>
      <p:sp>
        <p:nvSpPr>
          <p:cNvPr id="80898" name="Slide Number Placeholder 2">
            <a:extLst>
              <a:ext uri="{FF2B5EF4-FFF2-40B4-BE49-F238E27FC236}">
                <a16:creationId xmlns:a16="http://schemas.microsoft.com/office/drawing/2014/main" id="{E86444D8-566B-9CB6-A4F7-2D567E5823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C825E4-71C6-3543-90AC-D940BA2B57BE}" type="slidenum">
              <a:rPr lang="en-US" altLang="en-US" sz="1400" smtClean="0"/>
              <a:pPr>
                <a:spcBef>
                  <a:spcPct val="0"/>
                </a:spcBef>
                <a:buFontTx/>
                <a:buNone/>
              </a:pPr>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a:extLst>
              <a:ext uri="{FF2B5EF4-FFF2-40B4-BE49-F238E27FC236}">
                <a16:creationId xmlns:a16="http://schemas.microsoft.com/office/drawing/2014/main" id="{B54EFA0C-13BB-D980-A81F-E096B0C83C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DA3191-44D3-C54F-A374-D807B1636E3A}" type="slidenum">
              <a:rPr lang="en-US" altLang="en-US" sz="1400" smtClean="0"/>
              <a:pPr>
                <a:spcBef>
                  <a:spcPct val="0"/>
                </a:spcBef>
                <a:buFontTx/>
                <a:buNone/>
              </a:pPr>
              <a:t>45</a:t>
            </a:fld>
            <a:endParaRPr lang="en-US" altLang="en-US" sz="1400"/>
          </a:p>
        </p:txBody>
      </p:sp>
      <p:sp>
        <p:nvSpPr>
          <p:cNvPr id="81922" name="Text Box 2">
            <a:extLst>
              <a:ext uri="{FF2B5EF4-FFF2-40B4-BE49-F238E27FC236}">
                <a16:creationId xmlns:a16="http://schemas.microsoft.com/office/drawing/2014/main" id="{9977A970-F60A-E212-674A-661C5A5B8C7B}"/>
              </a:ext>
            </a:extLst>
          </p:cNvPr>
          <p:cNvSpPr txBox="1">
            <a:spLocks noChangeArrowheads="1"/>
          </p:cNvSpPr>
          <p:nvPr/>
        </p:nvSpPr>
        <p:spPr bwMode="auto">
          <a:xfrm>
            <a:off x="0" y="-109538"/>
            <a:ext cx="9144000" cy="65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600FF"/>
                </a:solidFill>
                <a:latin typeface="Arial Narrow" panose="020B0604020202020204" pitchFamily="34" charset="0"/>
              </a:rPr>
              <a:t>         </a:t>
            </a:r>
            <a:endParaRPr lang="en-US" altLang="en-US" b="1">
              <a:solidFill>
                <a:srgbClr val="000000"/>
              </a:solidFill>
            </a:endParaRPr>
          </a:p>
          <a:p>
            <a:pPr eaLnBrk="1" hangingPunct="1">
              <a:spcBef>
                <a:spcPct val="0"/>
              </a:spcBef>
              <a:buFontTx/>
              <a:buNone/>
            </a:pPr>
            <a:r>
              <a:rPr lang="en-US" altLang="en-US">
                <a:solidFill>
                  <a:srgbClr val="000000"/>
                </a:solidFill>
              </a:rPr>
              <a:t>    A Navajo elder told NAU Professor</a:t>
            </a:r>
          </a:p>
          <a:p>
            <a:pPr eaLnBrk="1" hangingPunct="1">
              <a:spcBef>
                <a:spcPct val="0"/>
              </a:spcBef>
              <a:buFontTx/>
              <a:buNone/>
            </a:pPr>
            <a:r>
              <a:rPr lang="en-US" altLang="en-US">
                <a:solidFill>
                  <a:srgbClr val="000000"/>
                </a:solidFill>
              </a:rPr>
              <a:t>Emeritus Dr. Evangeline Yazzie, </a:t>
            </a:r>
            <a:r>
              <a:rPr lang="ja-JP" altLang="en-US">
                <a:solidFill>
                  <a:srgbClr val="000000"/>
                </a:solidFill>
              </a:rPr>
              <a:t>“</a:t>
            </a:r>
            <a:r>
              <a:rPr lang="en-US" altLang="ja-JP">
                <a:solidFill>
                  <a:srgbClr val="000000"/>
                </a:solidFill>
              </a:rPr>
              <a:t>You</a:t>
            </a:r>
          </a:p>
          <a:p>
            <a:pPr eaLnBrk="1" hangingPunct="1">
              <a:spcBef>
                <a:spcPct val="0"/>
              </a:spcBef>
              <a:buFontTx/>
              <a:buNone/>
            </a:pPr>
            <a:r>
              <a:rPr lang="en-US" altLang="ja-JP">
                <a:solidFill>
                  <a:srgbClr val="000000"/>
                </a:solidFill>
              </a:rPr>
              <a:t>are asking questions </a:t>
            </a:r>
            <a:r>
              <a:rPr lang="en-US" altLang="en-US">
                <a:solidFill>
                  <a:srgbClr val="000000"/>
                </a:solidFill>
              </a:rPr>
              <a:t>about the reasons</a:t>
            </a:r>
          </a:p>
          <a:p>
            <a:pPr eaLnBrk="1" hangingPunct="1">
              <a:spcBef>
                <a:spcPct val="0"/>
              </a:spcBef>
              <a:buFontTx/>
              <a:buNone/>
            </a:pPr>
            <a:r>
              <a:rPr lang="en-US" altLang="en-US">
                <a:solidFill>
                  <a:srgbClr val="000000"/>
                </a:solidFill>
              </a:rPr>
              <a:t>that we are moving out of our language, I know the reason. The television is robbing our children of language…</a:t>
            </a:r>
            <a:r>
              <a:rPr lang="en-US" altLang="en-US" b="1">
                <a:solidFill>
                  <a:schemeClr val="bg1"/>
                </a:solidFill>
              </a:rPr>
              <a:t>Our children should not sit around the television.</a:t>
            </a:r>
            <a:r>
              <a:rPr lang="ja-JP" altLang="en-US">
                <a:solidFill>
                  <a:srgbClr val="000000"/>
                </a:solidFill>
              </a:rPr>
              <a:t>”</a:t>
            </a:r>
            <a:r>
              <a:rPr lang="en-US" altLang="ja-JP" b="1">
                <a:solidFill>
                  <a:srgbClr val="000000"/>
                </a:solidFill>
              </a:rPr>
              <a:t> </a:t>
            </a:r>
            <a:r>
              <a:rPr lang="en-US" altLang="ja-JP">
                <a:solidFill>
                  <a:srgbClr val="000000"/>
                </a:solidFill>
              </a:rPr>
              <a:t>Yazzie continues, </a:t>
            </a:r>
            <a:r>
              <a:rPr lang="ja-JP" altLang="en-US" b="1">
                <a:solidFill>
                  <a:srgbClr val="1206CC"/>
                </a:solidFill>
              </a:rPr>
              <a:t>“</a:t>
            </a:r>
            <a:r>
              <a:rPr lang="en-US" altLang="ja-JP" b="1">
                <a:solidFill>
                  <a:srgbClr val="1206CC"/>
                </a:solidFill>
              </a:rPr>
              <a:t>The use of the native tongue is like therapy, specific native words express love and caring. Knowing the language presents one with a strong self-identity, a culture with which to identify, and a sense of wellness.</a:t>
            </a:r>
            <a:r>
              <a:rPr lang="ja-JP" altLang="en-US" b="1">
                <a:solidFill>
                  <a:srgbClr val="1206CC"/>
                </a:solidFill>
              </a:rPr>
              <a:t>”</a:t>
            </a:r>
            <a:endParaRPr lang="en-US" altLang="en-US" b="1">
              <a:solidFill>
                <a:srgbClr val="000000"/>
              </a:solidFill>
            </a:endParaRPr>
          </a:p>
        </p:txBody>
      </p:sp>
      <p:pic>
        <p:nvPicPr>
          <p:cNvPr id="81923" name="Picture 3" descr="Yazzie">
            <a:extLst>
              <a:ext uri="{FF2B5EF4-FFF2-40B4-BE49-F238E27FC236}">
                <a16:creationId xmlns:a16="http://schemas.microsoft.com/office/drawing/2014/main" id="{97639ED0-76BB-EDEA-62C6-18C2EC97ED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6188" y="0"/>
            <a:ext cx="154781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a:extLst>
              <a:ext uri="{FF2B5EF4-FFF2-40B4-BE49-F238E27FC236}">
                <a16:creationId xmlns:a16="http://schemas.microsoft.com/office/drawing/2014/main" id="{D154617E-C2EA-1C8F-5C9C-EF809FF671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90B6799-8B09-8949-8000-D90DFB80D741}" type="slidenum">
              <a:rPr lang="en-US" altLang="en-US" sz="1400" smtClean="0"/>
              <a:pPr>
                <a:spcBef>
                  <a:spcPct val="0"/>
                </a:spcBef>
                <a:buFontTx/>
                <a:buNone/>
              </a:pPr>
              <a:t>46</a:t>
            </a:fld>
            <a:endParaRPr lang="en-US" altLang="en-US" sz="1400"/>
          </a:p>
        </p:txBody>
      </p:sp>
      <p:sp>
        <p:nvSpPr>
          <p:cNvPr id="83970" name="Text Box 2">
            <a:extLst>
              <a:ext uri="{FF2B5EF4-FFF2-40B4-BE49-F238E27FC236}">
                <a16:creationId xmlns:a16="http://schemas.microsoft.com/office/drawing/2014/main" id="{5318A5AE-424D-4C4F-7714-9B061200A87E}"/>
              </a:ext>
            </a:extLst>
          </p:cNvPr>
          <p:cNvSpPr txBox="1">
            <a:spLocks noChangeArrowheads="1"/>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i="1" dirty="0">
                <a:solidFill>
                  <a:srgbClr val="0600FF"/>
                </a:solidFill>
              </a:rPr>
              <a:t>Today’s Television &amp; Internet Culture</a:t>
            </a:r>
            <a:endParaRPr lang="en-US" altLang="en-US" b="1" dirty="0">
              <a:solidFill>
                <a:srgbClr val="000000"/>
              </a:solidFill>
            </a:endParaRPr>
          </a:p>
        </p:txBody>
      </p:sp>
      <p:sp>
        <p:nvSpPr>
          <p:cNvPr id="83971" name="Text Box 3">
            <a:extLst>
              <a:ext uri="{FF2B5EF4-FFF2-40B4-BE49-F238E27FC236}">
                <a16:creationId xmlns:a16="http://schemas.microsoft.com/office/drawing/2014/main" id="{24B4B568-3BBE-6FDC-BE95-0CC6C96E90F7}"/>
              </a:ext>
            </a:extLst>
          </p:cNvPr>
          <p:cNvSpPr txBox="1">
            <a:spLocks noChangeArrowheads="1"/>
          </p:cNvSpPr>
          <p:nvPr/>
        </p:nvSpPr>
        <p:spPr bwMode="auto">
          <a:xfrm>
            <a:off x="0" y="917575"/>
            <a:ext cx="92360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000000"/>
                </a:solidFill>
              </a:rPr>
              <a:t>	A Navajo elder told Dr. McCauley, </a:t>
            </a:r>
            <a:r>
              <a:rPr lang="ja-JP" altLang="en-US">
                <a:solidFill>
                  <a:srgbClr val="000000"/>
                </a:solidFill>
              </a:rPr>
              <a:t>“</a:t>
            </a:r>
            <a:r>
              <a:rPr lang="en-US" altLang="ja-JP" b="1" dirty="0">
                <a:solidFill>
                  <a:srgbClr val="000090"/>
                </a:solidFill>
              </a:rPr>
              <a:t>television has ruined us</a:t>
            </a:r>
            <a:r>
              <a:rPr lang="en-US" altLang="ja-JP" dirty="0">
                <a:solidFill>
                  <a:schemeClr val="bg1"/>
                </a:solidFill>
              </a:rPr>
              <a:t>.</a:t>
            </a:r>
            <a:r>
              <a:rPr lang="en-US" altLang="ja-JP" dirty="0">
                <a:solidFill>
                  <a:srgbClr val="000000"/>
                </a:solidFill>
              </a:rPr>
              <a:t> A long time ago, they used to say, don</a:t>
            </a:r>
            <a:r>
              <a:rPr lang="ja-JP" altLang="en-US">
                <a:solidFill>
                  <a:srgbClr val="000000"/>
                </a:solidFill>
              </a:rPr>
              <a:t>’</a:t>
            </a:r>
            <a:r>
              <a:rPr lang="en-US" altLang="ja-JP" dirty="0">
                <a:solidFill>
                  <a:srgbClr val="000000"/>
                </a:solidFill>
              </a:rPr>
              <a:t>t do anything negative or say anything negative in front of children. It </a:t>
            </a:r>
            <a:r>
              <a:rPr lang="en-US" altLang="ja-JP" dirty="0" err="1">
                <a:solidFill>
                  <a:srgbClr val="000000"/>
                </a:solidFill>
              </a:rPr>
              <a:t>doesn</a:t>
            </a:r>
            <a:r>
              <a:rPr lang="ja-JP" altLang="en-US">
                <a:solidFill>
                  <a:srgbClr val="000000"/>
                </a:solidFill>
              </a:rPr>
              <a:t>’</a:t>
            </a:r>
            <a:r>
              <a:rPr lang="en-US" altLang="ja-JP" dirty="0">
                <a:solidFill>
                  <a:srgbClr val="000000"/>
                </a:solidFill>
              </a:rPr>
              <a:t>t take that long for a child to catch onto things like this. Therefore a mother and a father </a:t>
            </a:r>
            <a:r>
              <a:rPr lang="en-US" altLang="ja-JP" dirty="0" err="1">
                <a:solidFill>
                  <a:srgbClr val="000000"/>
                </a:solidFill>
              </a:rPr>
              <a:t>shouldn</a:t>
            </a:r>
            <a:r>
              <a:rPr lang="ja-JP" altLang="en-US">
                <a:solidFill>
                  <a:srgbClr val="000000"/>
                </a:solidFill>
              </a:rPr>
              <a:t>’</a:t>
            </a:r>
            <a:r>
              <a:rPr lang="en-US" altLang="ja-JP" dirty="0">
                <a:solidFill>
                  <a:srgbClr val="000000"/>
                </a:solidFill>
              </a:rPr>
              <a:t>t use harsh words in front of the children…. These days…they see movies with people having sex in them and they</a:t>
            </a:r>
            <a:r>
              <a:rPr lang="ja-JP" altLang="en-US">
                <a:solidFill>
                  <a:srgbClr val="000000"/>
                </a:solidFill>
              </a:rPr>
              <a:t>’</a:t>
            </a:r>
            <a:r>
              <a:rPr lang="en-US" altLang="ja-JP" dirty="0">
                <a:solidFill>
                  <a:srgbClr val="000000"/>
                </a:solidFill>
              </a:rPr>
              <a:t>re watching. In these movies they shoot each other…. </a:t>
            </a:r>
            <a:r>
              <a:rPr lang="en-US" altLang="ja-JP" b="1" dirty="0">
                <a:solidFill>
                  <a:schemeClr val="bg1"/>
                </a:solidFill>
              </a:rPr>
              <a:t>Movies are being watched every day, but there is nothing good in it.</a:t>
            </a:r>
            <a:r>
              <a:rPr lang="ja-JP" altLang="en-US" b="1">
                <a:solidFill>
                  <a:schemeClr val="bg1"/>
                </a:solidFill>
              </a:rPr>
              <a:t>”</a:t>
            </a:r>
            <a:endParaRPr lang="en-US" altLang="ja-JP" b="1" dirty="0">
              <a:solidFill>
                <a:schemeClr val="bg1"/>
              </a:solidFill>
            </a:endParaRPr>
          </a:p>
          <a:p>
            <a:pPr eaLnBrk="1" hangingPunct="1">
              <a:spcBef>
                <a:spcPct val="0"/>
              </a:spcBef>
              <a:buFontTx/>
              <a:buNone/>
            </a:pPr>
            <a:r>
              <a:rPr lang="en-US" altLang="ja-JP" b="1" dirty="0">
                <a:solidFill>
                  <a:schemeClr val="bg1"/>
                </a:solidFill>
              </a:rPr>
              <a:t>	</a:t>
            </a:r>
            <a:r>
              <a:rPr lang="en-US" altLang="en-US" sz="1800" b="1" dirty="0">
                <a:solidFill>
                  <a:schemeClr val="bg2">
                    <a:lumMod val="50000"/>
                  </a:schemeClr>
                </a:solidFill>
              </a:rPr>
              <a:t>	</a:t>
            </a:r>
            <a:endParaRPr lang="en-US" altLang="en-US" sz="1800" dirty="0">
              <a:solidFill>
                <a:schemeClr val="bg2">
                  <a:lumMod val="50000"/>
                </a:schemeClr>
              </a:solidFill>
            </a:endParaRPr>
          </a:p>
        </p:txBody>
      </p:sp>
    </p:spTree>
  </p:cSld>
  <p:clrMapOvr>
    <a:masterClrMapping/>
  </p:clrMapOvr>
  <p:transition advTm="5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01F1FD-4850-3111-22B2-BBE716C642A1}"/>
              </a:ext>
            </a:extLst>
          </p:cNvPr>
          <p:cNvSpPr>
            <a:spLocks noGrp="1"/>
          </p:cNvSpPr>
          <p:nvPr>
            <p:ph type="sldNum" sz="quarter" idx="12"/>
          </p:nvPr>
        </p:nvSpPr>
        <p:spPr/>
        <p:txBody>
          <a:bodyPr/>
          <a:lstStyle/>
          <a:p>
            <a:pPr>
              <a:defRPr/>
            </a:pPr>
            <a:fld id="{E9EAE72B-B380-EE44-879D-4EBB14563D40}" type="slidenum">
              <a:rPr lang="en-US" altLang="en-US" smtClean="0"/>
              <a:pPr>
                <a:defRPr/>
              </a:pPr>
              <a:t>47</a:t>
            </a:fld>
            <a:endParaRPr lang="en-US" altLang="en-US"/>
          </a:p>
        </p:txBody>
      </p:sp>
      <p:sp>
        <p:nvSpPr>
          <p:cNvPr id="3" name="TextBox 2">
            <a:extLst>
              <a:ext uri="{FF2B5EF4-FFF2-40B4-BE49-F238E27FC236}">
                <a16:creationId xmlns:a16="http://schemas.microsoft.com/office/drawing/2014/main" id="{CC801FF5-43D9-9D94-1F6F-4A7E43B1848E}"/>
              </a:ext>
            </a:extLst>
          </p:cNvPr>
          <p:cNvSpPr txBox="1"/>
          <p:nvPr/>
        </p:nvSpPr>
        <p:spPr>
          <a:xfrm>
            <a:off x="0" y="990600"/>
            <a:ext cx="9144000" cy="2831544"/>
          </a:xfrm>
          <a:prstGeom prst="rect">
            <a:avLst/>
          </a:prstGeom>
          <a:noFill/>
        </p:spPr>
        <p:txBody>
          <a:bodyPr wrap="square" rtlCol="0">
            <a:spAutoFit/>
          </a:bodyPr>
          <a:lstStyle/>
          <a:p>
            <a:pPr algn="ctr"/>
            <a:r>
              <a:rPr lang="en-US" altLang="ja-JP" sz="4000" b="1" dirty="0">
                <a:solidFill>
                  <a:schemeClr val="accent6"/>
                </a:solidFill>
              </a:rPr>
              <a:t>Is social media ruining us today?</a:t>
            </a:r>
          </a:p>
          <a:p>
            <a:pPr algn="ctr"/>
            <a:endParaRPr lang="en-US" altLang="ja-JP" sz="4000" b="1" dirty="0">
              <a:solidFill>
                <a:schemeClr val="accent6"/>
              </a:solidFill>
            </a:endParaRPr>
          </a:p>
          <a:p>
            <a:pPr algn="ctr"/>
            <a:endParaRPr lang="en-US" altLang="ja-JP" sz="4000" b="1" dirty="0">
              <a:solidFill>
                <a:schemeClr val="accent6"/>
              </a:solidFill>
            </a:endParaRPr>
          </a:p>
          <a:p>
            <a:pPr algn="ctr"/>
            <a:r>
              <a:rPr lang="en-US" altLang="ja-JP" sz="4000" b="1" dirty="0">
                <a:solidFill>
                  <a:schemeClr val="accent6"/>
                </a:solidFill>
              </a:rPr>
              <a:t>Any Comments?</a:t>
            </a:r>
          </a:p>
          <a:p>
            <a:endParaRPr lang="en-US" dirty="0"/>
          </a:p>
        </p:txBody>
      </p:sp>
    </p:spTree>
    <p:extLst>
      <p:ext uri="{BB962C8B-B14F-4D97-AF65-F5344CB8AC3E}">
        <p14:creationId xmlns:p14="http://schemas.microsoft.com/office/powerpoint/2010/main" val="1541558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a:extLst>
              <a:ext uri="{FF2B5EF4-FFF2-40B4-BE49-F238E27FC236}">
                <a16:creationId xmlns:a16="http://schemas.microsoft.com/office/drawing/2014/main" id="{CABCAB95-3592-9075-256F-F9818F01CF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449594-AA2D-684E-B363-27CA27E4142A}" type="slidenum">
              <a:rPr lang="en-US" altLang="en-US" sz="1400" smtClean="0"/>
              <a:pPr>
                <a:spcBef>
                  <a:spcPct val="0"/>
                </a:spcBef>
                <a:buFontTx/>
                <a:buNone/>
              </a:pPr>
              <a:t>48</a:t>
            </a:fld>
            <a:endParaRPr lang="en-US" altLang="en-US" sz="1400"/>
          </a:p>
        </p:txBody>
      </p:sp>
      <p:sp>
        <p:nvSpPr>
          <p:cNvPr id="86018" name="Text Box 2">
            <a:extLst>
              <a:ext uri="{FF2B5EF4-FFF2-40B4-BE49-F238E27FC236}">
                <a16:creationId xmlns:a16="http://schemas.microsoft.com/office/drawing/2014/main" id="{ADE29474-997C-5025-E651-9B148E472509}"/>
              </a:ext>
            </a:extLst>
          </p:cNvPr>
          <p:cNvSpPr txBox="1">
            <a:spLocks noChangeArrowheads="1"/>
          </p:cNvSpPr>
          <p:nvPr/>
        </p:nvSpPr>
        <p:spPr bwMode="auto">
          <a:xfrm>
            <a:off x="152400" y="304800"/>
            <a:ext cx="3733800"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000000"/>
                </a:solidFill>
              </a:rPr>
              <a:t>	The National Reading Panel</a:t>
            </a:r>
            <a:r>
              <a:rPr lang="ja-JP" altLang="en-US">
                <a:solidFill>
                  <a:srgbClr val="000000"/>
                </a:solidFill>
              </a:rPr>
              <a:t>’</a:t>
            </a:r>
            <a:r>
              <a:rPr lang="en-US" altLang="ja-JP" dirty="0">
                <a:solidFill>
                  <a:srgbClr val="000000"/>
                </a:solidFill>
              </a:rPr>
              <a:t>s 2000 report found that there was </a:t>
            </a:r>
            <a:r>
              <a:rPr lang="ja-JP" altLang="en-US">
                <a:solidFill>
                  <a:srgbClr val="000000"/>
                </a:solidFill>
              </a:rPr>
              <a:t>“</a:t>
            </a:r>
            <a:r>
              <a:rPr lang="en-US" altLang="ja-JP" dirty="0">
                <a:solidFill>
                  <a:srgbClr val="000000"/>
                </a:solidFill>
              </a:rPr>
              <a:t>common agree-</a:t>
            </a:r>
            <a:r>
              <a:rPr lang="en-US" altLang="ja-JP" dirty="0" err="1">
                <a:solidFill>
                  <a:srgbClr val="000000"/>
                </a:solidFill>
              </a:rPr>
              <a:t>ment</a:t>
            </a:r>
            <a:r>
              <a:rPr lang="en-US" altLang="ja-JP" dirty="0">
                <a:solidFill>
                  <a:srgbClr val="000000"/>
                </a:solidFill>
              </a:rPr>
              <a:t> that fluency develops from reading practice.</a:t>
            </a:r>
            <a:r>
              <a:rPr lang="ja-JP" altLang="en-US">
                <a:solidFill>
                  <a:srgbClr val="000000"/>
                </a:solidFill>
              </a:rPr>
              <a:t>”</a:t>
            </a:r>
            <a:r>
              <a:rPr lang="en-US" altLang="ja-JP" dirty="0">
                <a:solidFill>
                  <a:srgbClr val="000000"/>
                </a:solidFill>
              </a:rPr>
              <a:t> However, it placed its greatest emphasis on teaching phonics.</a:t>
            </a:r>
            <a:endParaRPr lang="en-US" altLang="en-US" dirty="0">
              <a:solidFill>
                <a:srgbClr val="000000"/>
              </a:solidFill>
            </a:endParaRPr>
          </a:p>
        </p:txBody>
      </p:sp>
      <p:pic>
        <p:nvPicPr>
          <p:cNvPr id="86019" name="Picture 4" descr="NRP2">
            <a:extLst>
              <a:ext uri="{FF2B5EF4-FFF2-40B4-BE49-F238E27FC236}">
                <a16:creationId xmlns:a16="http://schemas.microsoft.com/office/drawing/2014/main" id="{F7D1CC31-FF56-46E0-EE6E-6E9E32D47B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8413" y="0"/>
            <a:ext cx="533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AC543CDE-FD6E-FC26-8617-0C1CEF75DB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AC79673-025C-7340-BA77-12199E2D4B4E}" type="slidenum">
              <a:rPr lang="en-US" altLang="en-US" sz="1400" smtClean="0"/>
              <a:pPr>
                <a:spcBef>
                  <a:spcPct val="0"/>
                </a:spcBef>
                <a:buFontTx/>
                <a:buNone/>
              </a:pPr>
              <a:t>49</a:t>
            </a:fld>
            <a:endParaRPr lang="en-US" altLang="en-US" sz="1400"/>
          </a:p>
        </p:txBody>
      </p:sp>
      <p:sp>
        <p:nvSpPr>
          <p:cNvPr id="57346" name="Text Box 3">
            <a:extLst>
              <a:ext uri="{FF2B5EF4-FFF2-40B4-BE49-F238E27FC236}">
                <a16:creationId xmlns:a16="http://schemas.microsoft.com/office/drawing/2014/main" id="{123CA2B1-64EF-2730-6E90-C2912363D8F0}"/>
              </a:ext>
            </a:extLst>
          </p:cNvPr>
          <p:cNvSpPr txBox="1">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ja-JP" sz="2800" b="1" dirty="0">
                <a:solidFill>
                  <a:srgbClr val="161616"/>
                </a:solidFill>
              </a:rPr>
              <a:t>Is the Current Emphasis in the USA </a:t>
            </a:r>
            <a:r>
              <a:rPr lang="en-US" altLang="en-US" sz="2800" b="1" dirty="0">
                <a:solidFill>
                  <a:srgbClr val="161616"/>
                </a:solidFill>
              </a:rPr>
              <a:t>On the Importance of Phonics Going in the Wrong Direction</a:t>
            </a:r>
          </a:p>
        </p:txBody>
      </p:sp>
      <p:sp>
        <p:nvSpPr>
          <p:cNvPr id="4" name="TextBox 3">
            <a:extLst>
              <a:ext uri="{FF2B5EF4-FFF2-40B4-BE49-F238E27FC236}">
                <a16:creationId xmlns:a16="http://schemas.microsoft.com/office/drawing/2014/main" id="{B81AC895-2F07-F3DF-7BF3-221BDFC2F650}"/>
              </a:ext>
            </a:extLst>
          </p:cNvPr>
          <p:cNvSpPr txBox="1">
            <a:spLocks noChangeArrowheads="1"/>
          </p:cNvSpPr>
          <p:nvPr/>
        </p:nvSpPr>
        <p:spPr bwMode="auto">
          <a:xfrm>
            <a:off x="228600" y="1329531"/>
            <a:ext cx="5867400" cy="4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161616"/>
                </a:solidFill>
              </a:rPr>
              <a:t>	</a:t>
            </a:r>
            <a:r>
              <a:rPr lang="en-US" altLang="en-US" sz="2800" dirty="0">
                <a:solidFill>
                  <a:srgbClr val="161616"/>
                </a:solidFill>
              </a:rPr>
              <a:t>Often students were taught to just sound out (parrot) words. Edmund </a:t>
            </a:r>
            <a:r>
              <a:rPr lang="en-US" altLang="en-US" sz="2800" dirty="0" err="1">
                <a:solidFill>
                  <a:srgbClr val="161616"/>
                </a:solidFill>
              </a:rPr>
              <a:t>Nequatewa</a:t>
            </a:r>
            <a:r>
              <a:rPr lang="en-US" altLang="en-US" sz="2800" dirty="0">
                <a:solidFill>
                  <a:srgbClr val="161616"/>
                </a:solidFill>
              </a:rPr>
              <a:t> (Hopi) recalled going to school in the 1890s: </a:t>
            </a:r>
            <a:r>
              <a:rPr lang="ja-JP" altLang="en-US" sz="2800">
                <a:solidFill>
                  <a:srgbClr val="161616"/>
                </a:solidFill>
              </a:rPr>
              <a:t>“</a:t>
            </a:r>
            <a:r>
              <a:rPr lang="en-US" altLang="ja-JP" sz="2800" dirty="0">
                <a:solidFill>
                  <a:srgbClr val="161616"/>
                </a:solidFill>
              </a:rPr>
              <a:t>The only thing they were learning in the classes was reading and arithmetic. I could read all right but many times I really won</a:t>
            </a:r>
            <a:r>
              <a:rPr lang="ja-JP" altLang="en-US" sz="2800">
                <a:solidFill>
                  <a:srgbClr val="161616"/>
                </a:solidFill>
              </a:rPr>
              <a:t>’</a:t>
            </a:r>
            <a:r>
              <a:rPr lang="en-US" altLang="ja-JP" sz="2800" dirty="0">
                <a:solidFill>
                  <a:srgbClr val="161616"/>
                </a:solidFill>
              </a:rPr>
              <a:t>t understand what I was reading about. I could pronounce the words, that’s all…</a:t>
            </a:r>
            <a:r>
              <a:rPr lang="ja-JP" altLang="en-US" sz="2800">
                <a:solidFill>
                  <a:srgbClr val="161616"/>
                </a:solidFill>
              </a:rPr>
              <a:t>”</a:t>
            </a:r>
            <a:endParaRPr lang="en-US" altLang="en-US" sz="2800" dirty="0"/>
          </a:p>
        </p:txBody>
      </p:sp>
      <p:pic>
        <p:nvPicPr>
          <p:cNvPr id="5" name="Picture 4" descr="4cm129.jpg">
            <a:extLst>
              <a:ext uri="{FF2B5EF4-FFF2-40B4-BE49-F238E27FC236}">
                <a16:creationId xmlns:a16="http://schemas.microsoft.com/office/drawing/2014/main" id="{B3AA480A-BDBA-C717-ABFB-A19260AFDE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72200" y="1329531"/>
            <a:ext cx="30480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06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a:extLst>
              <a:ext uri="{FF2B5EF4-FFF2-40B4-BE49-F238E27FC236}">
                <a16:creationId xmlns:a16="http://schemas.microsoft.com/office/drawing/2014/main" id="{03B8FD8C-8C8F-66F9-6725-98D97B5422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A20032D-4B34-674B-A1D5-D7B7DABD93B1}" type="slidenum">
              <a:rPr lang="en-US" altLang="en-US" sz="1400" smtClean="0"/>
              <a:pPr>
                <a:spcBef>
                  <a:spcPct val="0"/>
                </a:spcBef>
                <a:buFontTx/>
                <a:buNone/>
              </a:pPr>
              <a:t>5</a:t>
            </a:fld>
            <a:endParaRPr lang="en-US" altLang="en-US" sz="1400"/>
          </a:p>
        </p:txBody>
      </p:sp>
      <p:pic>
        <p:nvPicPr>
          <p:cNvPr id="23554" name="Picture 2">
            <a:extLst>
              <a:ext uri="{FF2B5EF4-FFF2-40B4-BE49-F238E27FC236}">
                <a16:creationId xmlns:a16="http://schemas.microsoft.com/office/drawing/2014/main" id="{4AE8A304-000B-DEE7-D83C-A431BACB5B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2133600"/>
            <a:ext cx="53340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61CAD4C8-4EB5-9527-9F3A-386F6120B5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958975"/>
            <a:ext cx="28908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DAD1F609-A118-905F-6B30-5BEBB01FFE83}"/>
              </a:ext>
            </a:extLst>
          </p:cNvPr>
          <p:cNvSpPr txBox="1">
            <a:spLocks noChangeArrowheads="1"/>
          </p:cNvSpPr>
          <p:nvPr/>
        </p:nvSpPr>
        <p:spPr bwMode="auto">
          <a:xfrm>
            <a:off x="457200" y="2286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ja-JP" sz="2400" b="1" dirty="0">
                <a:solidFill>
                  <a:srgbClr val="161616"/>
                </a:solidFill>
              </a:rPr>
              <a:t>Promoting the bipartisan No Child Left Behind Act of 2001 President George W. Bush stated, </a:t>
            </a:r>
            <a:r>
              <a:rPr lang="ja-JP" altLang="en-US" sz="2400" b="1">
                <a:solidFill>
                  <a:srgbClr val="161616"/>
                </a:solidFill>
              </a:rPr>
              <a:t>“</a:t>
            </a:r>
            <a:r>
              <a:rPr lang="en-US" altLang="en-US" sz="2400" b="1" dirty="0">
                <a:solidFill>
                  <a:srgbClr val="161616"/>
                </a:solidFill>
                <a:latin typeface="Comic Sans MS" panose="030F0902030302020204" pitchFamily="66" charset="0"/>
              </a:rPr>
              <a:t>The most basic educational skill is reading. The most basic obligation of any school is to teach reading</a:t>
            </a:r>
            <a:r>
              <a:rPr lang="ja-JP" altLang="en-US" sz="2400" b="1">
                <a:solidFill>
                  <a:srgbClr val="161616"/>
                </a:solidFill>
              </a:rPr>
              <a:t>”</a:t>
            </a:r>
            <a:endParaRPr lang="en-US" altLang="en-US" sz="2400" b="1" dirty="0">
              <a:solidFill>
                <a:srgbClr val="161616"/>
              </a:solidFill>
              <a:latin typeface="Comic Sans MS" panose="030F0902030302020204" pitchFamily="66"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a:extLst>
              <a:ext uri="{FF2B5EF4-FFF2-40B4-BE49-F238E27FC236}">
                <a16:creationId xmlns:a16="http://schemas.microsoft.com/office/drawing/2014/main" id="{278E90D0-1404-9889-CB43-92D26E78EE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5D50212-B5F9-B14C-88EC-0A55D3F25664}" type="slidenum">
              <a:rPr lang="en-US" altLang="en-US" sz="1400" smtClean="0"/>
              <a:pPr>
                <a:spcBef>
                  <a:spcPct val="0"/>
                </a:spcBef>
                <a:buFontTx/>
                <a:buNone/>
              </a:pPr>
              <a:t>50</a:t>
            </a:fld>
            <a:endParaRPr lang="en-US" altLang="en-US" sz="1400"/>
          </a:p>
        </p:txBody>
      </p:sp>
      <p:sp>
        <p:nvSpPr>
          <p:cNvPr id="88066" name="Text Box 2">
            <a:extLst>
              <a:ext uri="{FF2B5EF4-FFF2-40B4-BE49-F238E27FC236}">
                <a16:creationId xmlns:a16="http://schemas.microsoft.com/office/drawing/2014/main" id="{AE901536-F265-66E0-8A00-29DE1CD4ED2F}"/>
              </a:ext>
            </a:extLst>
          </p:cNvPr>
          <p:cNvSpPr txBox="1">
            <a:spLocks noChangeArrowheads="1"/>
          </p:cNvSpPr>
          <p:nvPr/>
        </p:nvSpPr>
        <p:spPr bwMode="auto">
          <a:xfrm>
            <a:off x="0" y="0"/>
            <a:ext cx="914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sz="3600">
                <a:solidFill>
                  <a:srgbClr val="161616"/>
                </a:solidFill>
              </a:rPr>
              <a:t>The National Reading Panel ignored what Sylvia Ashton Warner learned in teaching Māori students in New Zealand that:</a:t>
            </a:r>
          </a:p>
        </p:txBody>
      </p:sp>
      <p:sp>
        <p:nvSpPr>
          <p:cNvPr id="493571" name="Text Box 3">
            <a:extLst>
              <a:ext uri="{FF2B5EF4-FFF2-40B4-BE49-F238E27FC236}">
                <a16:creationId xmlns:a16="http://schemas.microsoft.com/office/drawing/2014/main" id="{B1C30527-A433-0CD2-582C-A0D473433996}"/>
              </a:ext>
            </a:extLst>
          </p:cNvPr>
          <p:cNvSpPr txBox="1">
            <a:spLocks noChangeArrowheads="1"/>
          </p:cNvSpPr>
          <p:nvPr/>
        </p:nvSpPr>
        <p:spPr bwMode="auto">
          <a:xfrm>
            <a:off x="-92075" y="2189163"/>
            <a:ext cx="9236075"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b="1">
              <a:solidFill>
                <a:srgbClr val="161616"/>
              </a:solidFill>
            </a:endParaRPr>
          </a:p>
          <a:p>
            <a:pPr eaLnBrk="1" hangingPunct="1">
              <a:spcBef>
                <a:spcPct val="0"/>
              </a:spcBef>
              <a:buFont typeface="Wingdings" pitchFamily="2" charset="2"/>
              <a:buChar char="u"/>
            </a:pPr>
            <a:r>
              <a:rPr lang="en-US" altLang="en-US" sz="3600">
                <a:solidFill>
                  <a:srgbClr val="161616"/>
                </a:solidFill>
              </a:rPr>
              <a:t>First words must have an intense meaning [for the child].</a:t>
            </a:r>
          </a:p>
          <a:p>
            <a:pPr eaLnBrk="1" hangingPunct="1">
              <a:spcBef>
                <a:spcPct val="0"/>
              </a:spcBef>
              <a:buFont typeface="Wingdings" pitchFamily="2" charset="2"/>
              <a:buChar char="u"/>
            </a:pPr>
            <a:r>
              <a:rPr lang="en-US" altLang="en-US" sz="3600">
                <a:solidFill>
                  <a:srgbClr val="161616"/>
                </a:solidFill>
              </a:rPr>
              <a:t>First words must be already part of the dynamic life [of the child].</a:t>
            </a:r>
          </a:p>
          <a:p>
            <a:pPr eaLnBrk="1" hangingPunct="1">
              <a:spcBef>
                <a:spcPct val="0"/>
              </a:spcBef>
              <a:buFont typeface="Wingdings" pitchFamily="2" charset="2"/>
              <a:buChar char="u"/>
            </a:pPr>
            <a:r>
              <a:rPr lang="en-US" altLang="en-US" sz="3600">
                <a:solidFill>
                  <a:srgbClr val="161616"/>
                </a:solidFill>
              </a:rPr>
              <a:t>First books must be made of the stuff of the child himself, whatever and wherever the child. (</a:t>
            </a:r>
            <a:r>
              <a:rPr lang="en-US" altLang="en-US" sz="3600" i="1">
                <a:solidFill>
                  <a:srgbClr val="161616"/>
                </a:solidFill>
              </a:rPr>
              <a:t>Teacher</a:t>
            </a:r>
            <a:r>
              <a:rPr lang="en-US" altLang="en-US" sz="3600">
                <a:solidFill>
                  <a:srgbClr val="161616"/>
                </a:solidFill>
              </a:rPr>
              <a:t>, 1963) </a:t>
            </a:r>
          </a:p>
          <a:p>
            <a:pPr eaLnBrk="1" hangingPunct="1">
              <a:spcBef>
                <a:spcPct val="0"/>
              </a:spcBef>
              <a:buFont typeface="Wingdings" pitchFamily="2" charset="2"/>
              <a:buChar char="u"/>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3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a:extLst>
              <a:ext uri="{FF2B5EF4-FFF2-40B4-BE49-F238E27FC236}">
                <a16:creationId xmlns:a16="http://schemas.microsoft.com/office/drawing/2014/main" id="{90FBA15D-4289-C8EA-8ABE-0C4FB0693E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29AFA6-F61E-B34A-B083-D0CC9B88BB8F}" type="slidenum">
              <a:rPr lang="en-US" altLang="en-US" sz="1400" smtClean="0"/>
              <a:pPr>
                <a:spcBef>
                  <a:spcPct val="0"/>
                </a:spcBef>
                <a:buFontTx/>
                <a:buNone/>
              </a:pPr>
              <a:t>51</a:t>
            </a:fld>
            <a:endParaRPr lang="en-US" altLang="en-US" sz="1400"/>
          </a:p>
        </p:txBody>
      </p:sp>
      <p:sp>
        <p:nvSpPr>
          <p:cNvPr id="90114" name="Text Box 2">
            <a:extLst>
              <a:ext uri="{FF2B5EF4-FFF2-40B4-BE49-F238E27FC236}">
                <a16:creationId xmlns:a16="http://schemas.microsoft.com/office/drawing/2014/main" id="{58215824-B9FD-0FDE-3250-510B13D82826}"/>
              </a:ext>
            </a:extLst>
          </p:cNvPr>
          <p:cNvSpPr txBox="1">
            <a:spLocks noChangeArrowheads="1"/>
          </p:cNvSpPr>
          <p:nvPr/>
        </p:nvSpPr>
        <p:spPr bwMode="auto">
          <a:xfrm>
            <a:off x="152400" y="152400"/>
            <a:ext cx="88392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itchFamily="2" charset="2"/>
              <a:buNone/>
            </a:pPr>
            <a:r>
              <a:rPr lang="en-US" altLang="en-US" sz="3600" dirty="0" err="1">
                <a:solidFill>
                  <a:srgbClr val="000000"/>
                </a:solidFill>
                <a:latin typeface="Arial Narrow" panose="020B0604020202020204" pitchFamily="34" charset="0"/>
              </a:rPr>
              <a:t>Polingaysi</a:t>
            </a:r>
            <a:r>
              <a:rPr lang="en-US" altLang="en-US" sz="3600" dirty="0">
                <a:solidFill>
                  <a:srgbClr val="000000"/>
                </a:solidFill>
                <a:latin typeface="Arial Narrow" panose="020B0604020202020204" pitchFamily="34" charset="0"/>
              </a:rPr>
              <a:t> </a:t>
            </a:r>
            <a:r>
              <a:rPr lang="en-US" altLang="en-US" sz="3600" dirty="0" err="1">
                <a:solidFill>
                  <a:srgbClr val="000000"/>
                </a:solidFill>
                <a:latin typeface="Arial Narrow" panose="020B0604020202020204" pitchFamily="34" charset="0"/>
              </a:rPr>
              <a:t>Qoyawayma</a:t>
            </a:r>
            <a:r>
              <a:rPr lang="en-US" altLang="en-US" sz="3600" dirty="0">
                <a:solidFill>
                  <a:srgbClr val="000000"/>
                </a:solidFill>
                <a:latin typeface="Arial Narrow" panose="020B0604020202020204" pitchFamily="34" charset="0"/>
              </a:rPr>
              <a:t> in the 1930s</a:t>
            </a:r>
          </a:p>
          <a:p>
            <a:pPr eaLnBrk="1" hangingPunct="1">
              <a:spcBef>
                <a:spcPct val="0"/>
              </a:spcBef>
              <a:buFont typeface="Wingdings" pitchFamily="2" charset="2"/>
              <a:buNone/>
            </a:pPr>
            <a:r>
              <a:rPr lang="en-US" altLang="en-US" sz="3600" dirty="0">
                <a:solidFill>
                  <a:srgbClr val="000000"/>
                </a:solidFill>
                <a:latin typeface="Arial Narrow" panose="020B0604020202020204" pitchFamily="34" charset="0"/>
              </a:rPr>
              <a:t>was told by her supervisors to use</a:t>
            </a:r>
          </a:p>
          <a:p>
            <a:pPr eaLnBrk="1" hangingPunct="1">
              <a:spcBef>
                <a:spcPct val="0"/>
              </a:spcBef>
              <a:buFont typeface="Wingdings" pitchFamily="2" charset="2"/>
              <a:buNone/>
            </a:pPr>
            <a:r>
              <a:rPr lang="en-US" altLang="en-US" sz="3600" dirty="0">
                <a:solidFill>
                  <a:srgbClr val="000000"/>
                </a:solidFill>
                <a:latin typeface="Arial Narrow" panose="020B0604020202020204" pitchFamily="34" charset="0"/>
              </a:rPr>
              <a:t>a “canned” curriculum to teach only</a:t>
            </a:r>
          </a:p>
          <a:p>
            <a:pPr eaLnBrk="1" hangingPunct="1">
              <a:spcBef>
                <a:spcPct val="0"/>
              </a:spcBef>
              <a:buFont typeface="Wingdings" pitchFamily="2" charset="2"/>
              <a:buNone/>
            </a:pPr>
            <a:r>
              <a:rPr lang="en-US" altLang="en-US" sz="3600" dirty="0">
                <a:solidFill>
                  <a:srgbClr val="000000"/>
                </a:solidFill>
                <a:latin typeface="Arial Narrow" panose="020B0604020202020204" pitchFamily="34" charset="0"/>
              </a:rPr>
              <a:t>in English, but she wrote in her 1964</a:t>
            </a:r>
          </a:p>
          <a:p>
            <a:pPr eaLnBrk="1" hangingPunct="1">
              <a:spcBef>
                <a:spcPct val="0"/>
              </a:spcBef>
              <a:buFont typeface="Wingdings" pitchFamily="2" charset="2"/>
              <a:buNone/>
            </a:pPr>
            <a:r>
              <a:rPr lang="en-US" altLang="en-US" sz="3600" dirty="0">
                <a:solidFill>
                  <a:srgbClr val="000000"/>
                </a:solidFill>
                <a:latin typeface="Arial Narrow" panose="020B0604020202020204" pitchFamily="34" charset="0"/>
              </a:rPr>
              <a:t>autobiography </a:t>
            </a:r>
            <a:r>
              <a:rPr lang="en-US" altLang="en-US" sz="3600" i="1" dirty="0">
                <a:solidFill>
                  <a:srgbClr val="000000"/>
                </a:solidFill>
                <a:latin typeface="Arial Narrow" panose="020B0604020202020204" pitchFamily="34" charset="0"/>
              </a:rPr>
              <a:t>No Turning Back,</a:t>
            </a:r>
          </a:p>
          <a:p>
            <a:pPr eaLnBrk="1" hangingPunct="1">
              <a:spcBef>
                <a:spcPct val="0"/>
              </a:spcBef>
              <a:buFont typeface="Wingdings" pitchFamily="2" charset="2"/>
              <a:buNone/>
            </a:pPr>
            <a:r>
              <a:rPr lang="ja-JP" altLang="en-US" sz="3600">
                <a:solidFill>
                  <a:srgbClr val="000000"/>
                </a:solidFill>
                <a:latin typeface="Arial Narrow" panose="020B0604020202020204" pitchFamily="34" charset="0"/>
              </a:rPr>
              <a:t>“</a:t>
            </a:r>
            <a:r>
              <a:rPr lang="en-US" altLang="ja-JP" sz="3600" dirty="0">
                <a:solidFill>
                  <a:srgbClr val="0070C0"/>
                </a:solidFill>
                <a:latin typeface="Arial Narrow" panose="020B0604020202020204" pitchFamily="34" charset="0"/>
              </a:rPr>
              <a:t>What do these white-man stories</a:t>
            </a:r>
          </a:p>
          <a:p>
            <a:pPr eaLnBrk="1" hangingPunct="1">
              <a:spcBef>
                <a:spcPct val="0"/>
              </a:spcBef>
              <a:buFont typeface="Wingdings" pitchFamily="2" charset="2"/>
              <a:buNone/>
            </a:pPr>
            <a:r>
              <a:rPr lang="en-US" altLang="en-US" sz="3600" dirty="0">
                <a:solidFill>
                  <a:srgbClr val="0070C0"/>
                </a:solidFill>
                <a:latin typeface="Arial Narrow" panose="020B0604020202020204" pitchFamily="34" charset="0"/>
              </a:rPr>
              <a:t>mean to a Hopi child? </a:t>
            </a:r>
            <a:r>
              <a:rPr lang="en-US" altLang="en-US" sz="3600" dirty="0">
                <a:solidFill>
                  <a:srgbClr val="000000"/>
                </a:solidFill>
                <a:latin typeface="Arial Narrow" panose="020B0604020202020204" pitchFamily="34" charset="0"/>
              </a:rPr>
              <a:t>What is a </a:t>
            </a:r>
            <a:r>
              <a:rPr lang="ja-JP" altLang="en-US" sz="3600">
                <a:solidFill>
                  <a:srgbClr val="000000"/>
                </a:solidFill>
                <a:latin typeface="Arial Narrow" panose="020B0604020202020204" pitchFamily="34" charset="0"/>
              </a:rPr>
              <a:t>‘</a:t>
            </a:r>
            <a:r>
              <a:rPr lang="en-US" altLang="ja-JP" sz="3600" dirty="0">
                <a:solidFill>
                  <a:srgbClr val="000000"/>
                </a:solidFill>
                <a:latin typeface="Arial Narrow" panose="020B0604020202020204" pitchFamily="34" charset="0"/>
              </a:rPr>
              <a:t>choo-choo</a:t>
            </a:r>
            <a:r>
              <a:rPr lang="ja-JP" altLang="en-US" sz="3600">
                <a:solidFill>
                  <a:srgbClr val="000000"/>
                </a:solidFill>
                <a:latin typeface="Arial Narrow" panose="020B0604020202020204" pitchFamily="34" charset="0"/>
              </a:rPr>
              <a:t>’</a:t>
            </a:r>
            <a:r>
              <a:rPr lang="en-US" altLang="ja-JP" sz="3600" dirty="0">
                <a:solidFill>
                  <a:srgbClr val="000000"/>
                </a:solidFill>
                <a:latin typeface="Arial Narrow" panose="020B0604020202020204" pitchFamily="34" charset="0"/>
              </a:rPr>
              <a:t> to these little ones who have never seen a train? No! I will not begin with the outside world of which they have no knowledge. I shall begin with the familiar. The everyday things. The things of home and family.</a:t>
            </a:r>
            <a:r>
              <a:rPr lang="ja-JP" altLang="en-US" sz="3600">
                <a:solidFill>
                  <a:srgbClr val="000000"/>
                </a:solidFill>
                <a:latin typeface="Arial Narrow" panose="020B0604020202020204" pitchFamily="34" charset="0"/>
              </a:rPr>
              <a:t>”</a:t>
            </a:r>
            <a:endParaRPr lang="en-US" altLang="en-US" sz="3600" dirty="0">
              <a:solidFill>
                <a:srgbClr val="000000"/>
              </a:solidFill>
              <a:latin typeface="Arial Narrow" panose="020B0604020202020204" pitchFamily="34" charset="0"/>
            </a:endParaRPr>
          </a:p>
        </p:txBody>
      </p:sp>
      <p:pic>
        <p:nvPicPr>
          <p:cNvPr id="90115" name="Picture 3" descr="qoyawayma.jpg">
            <a:extLst>
              <a:ext uri="{FF2B5EF4-FFF2-40B4-BE49-F238E27FC236}">
                <a16:creationId xmlns:a16="http://schemas.microsoft.com/office/drawing/2014/main" id="{8C28D564-2B7A-7FA9-9BF7-C57B2714C47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0" y="0"/>
            <a:ext cx="2286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a:extLst>
              <a:ext uri="{FF2B5EF4-FFF2-40B4-BE49-F238E27FC236}">
                <a16:creationId xmlns:a16="http://schemas.microsoft.com/office/drawing/2014/main" id="{C0A3F1A0-6957-A7AF-5790-37CA7B198E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EBBEF00-8840-F749-B4A9-E3C12E0F2E42}" type="slidenum">
              <a:rPr lang="en-US" altLang="en-US" sz="1400" smtClean="0"/>
              <a:pPr>
                <a:spcBef>
                  <a:spcPct val="0"/>
                </a:spcBef>
                <a:buFontTx/>
                <a:buNone/>
              </a:pPr>
              <a:t>52</a:t>
            </a:fld>
            <a:endParaRPr lang="en-US" altLang="en-US" sz="1400"/>
          </a:p>
        </p:txBody>
      </p:sp>
      <p:sp>
        <p:nvSpPr>
          <p:cNvPr id="92162" name="Text Box 2">
            <a:extLst>
              <a:ext uri="{FF2B5EF4-FFF2-40B4-BE49-F238E27FC236}">
                <a16:creationId xmlns:a16="http://schemas.microsoft.com/office/drawing/2014/main" id="{3DF0B6CD-F77C-9E57-3CFF-34FD1BE2D8D1}"/>
              </a:ext>
            </a:extLst>
          </p:cNvPr>
          <p:cNvSpPr txBox="1">
            <a:spLocks noChangeArrowheads="1"/>
          </p:cNvSpPr>
          <p:nvPr/>
        </p:nvSpPr>
        <p:spPr bwMode="auto">
          <a:xfrm>
            <a:off x="0" y="685800"/>
            <a:ext cx="5715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000000"/>
                </a:solidFill>
              </a:rPr>
              <a:t>	</a:t>
            </a:r>
            <a:r>
              <a:rPr lang="en-US" altLang="en-US" sz="2800" dirty="0">
                <a:solidFill>
                  <a:srgbClr val="000000"/>
                </a:solidFill>
              </a:rPr>
              <a:t>The 2001 </a:t>
            </a:r>
            <a:r>
              <a:rPr lang="en-US" altLang="en-US" sz="2800" i="1" dirty="0">
                <a:solidFill>
                  <a:srgbClr val="000000"/>
                </a:solidFill>
              </a:rPr>
              <a:t>Reading and the Native American Learner Research Report </a:t>
            </a:r>
            <a:r>
              <a:rPr lang="en-US" altLang="en-US" sz="2800" dirty="0">
                <a:solidFill>
                  <a:srgbClr val="000000"/>
                </a:solidFill>
              </a:rPr>
              <a:t>concluded: </a:t>
            </a:r>
            <a:r>
              <a:rPr lang="ja-JP" altLang="en-US" sz="2800">
                <a:solidFill>
                  <a:srgbClr val="000000"/>
                </a:solidFill>
              </a:rPr>
              <a:t>“</a:t>
            </a:r>
            <a:r>
              <a:rPr lang="en-US" altLang="ja-JP" sz="2800" dirty="0">
                <a:solidFill>
                  <a:srgbClr val="000000"/>
                </a:solidFill>
              </a:rPr>
              <a:t>current research suggests that the relatively low level of academic success among American Indian elementary and secondary school students, as a group, is largely the result of discontinuities between the cultures and language of these students</a:t>
            </a:r>
            <a:r>
              <a:rPr lang="ja-JP" altLang="en-US" sz="2800">
                <a:solidFill>
                  <a:srgbClr val="000000"/>
                </a:solidFill>
              </a:rPr>
              <a:t>’</a:t>
            </a:r>
            <a:r>
              <a:rPr lang="en-US" altLang="ja-JP" sz="2800" dirty="0">
                <a:solidFill>
                  <a:srgbClr val="000000"/>
                </a:solidFill>
              </a:rPr>
              <a:t> homes and the communities and the language and culture of mainstream classrooms.</a:t>
            </a:r>
            <a:endParaRPr lang="en-US" altLang="en-US" sz="2800" dirty="0">
              <a:solidFill>
                <a:srgbClr val="000000"/>
              </a:solidFill>
            </a:endParaRPr>
          </a:p>
        </p:txBody>
      </p:sp>
      <p:pic>
        <p:nvPicPr>
          <p:cNvPr id="92163" name="Picture 1032" descr="reserach_cover">
            <a:extLst>
              <a:ext uri="{FF2B5EF4-FFF2-40B4-BE49-F238E27FC236}">
                <a16:creationId xmlns:a16="http://schemas.microsoft.com/office/drawing/2014/main" id="{970DF4C4-2FAD-48AE-17B5-4B15F12505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990600"/>
            <a:ext cx="3429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3A05D50-61FB-5EE1-81AC-CDCF709330FD}"/>
              </a:ext>
            </a:extLst>
          </p:cNvPr>
          <p:cNvSpPr txBox="1"/>
          <p:nvPr/>
        </p:nvSpPr>
        <p:spPr>
          <a:xfrm>
            <a:off x="0" y="152400"/>
            <a:ext cx="9144000" cy="523220"/>
          </a:xfrm>
          <a:prstGeom prst="rect">
            <a:avLst/>
          </a:prstGeom>
          <a:noFill/>
        </p:spPr>
        <p:txBody>
          <a:bodyPr wrap="square" rtlCol="0">
            <a:spAutoFit/>
          </a:bodyPr>
          <a:lstStyle/>
          <a:p>
            <a:pPr algn="ctr"/>
            <a:r>
              <a:rPr lang="en-US" sz="2800" b="1" dirty="0">
                <a:solidFill>
                  <a:schemeClr val="tx2">
                    <a:lumMod val="10000"/>
                  </a:schemeClr>
                </a:solidFill>
              </a:rPr>
              <a:t>Cultural Discontinuities Between Home and School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a:extLst>
              <a:ext uri="{FF2B5EF4-FFF2-40B4-BE49-F238E27FC236}">
                <a16:creationId xmlns:a16="http://schemas.microsoft.com/office/drawing/2014/main" id="{F257C555-1521-BB15-B09C-AF665B1354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FB79CF0-FF19-2043-A744-70E2560F4C94}" type="slidenum">
              <a:rPr lang="en-US" altLang="en-US" sz="1400" smtClean="0"/>
              <a:pPr>
                <a:spcBef>
                  <a:spcPct val="0"/>
                </a:spcBef>
                <a:buFontTx/>
                <a:buNone/>
              </a:pPr>
              <a:t>53</a:t>
            </a:fld>
            <a:endParaRPr lang="en-US" altLang="en-US" sz="1400"/>
          </a:p>
        </p:txBody>
      </p:sp>
      <p:sp>
        <p:nvSpPr>
          <p:cNvPr id="94210" name="Text Box 2">
            <a:extLst>
              <a:ext uri="{FF2B5EF4-FFF2-40B4-BE49-F238E27FC236}">
                <a16:creationId xmlns:a16="http://schemas.microsoft.com/office/drawing/2014/main" id="{0C981B44-B40E-E503-737D-AC7E45675A5B}"/>
              </a:ext>
            </a:extLst>
          </p:cNvPr>
          <p:cNvSpPr txBox="1">
            <a:spLocks noChangeArrowheads="1"/>
          </p:cNvSpPr>
          <p:nvPr/>
        </p:nvSpPr>
        <p:spPr bwMode="auto">
          <a:xfrm>
            <a:off x="0" y="0"/>
            <a:ext cx="3657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rPr>
              <a:t>	</a:t>
            </a:r>
            <a:r>
              <a:rPr lang="en-US" altLang="en-US" sz="2800">
                <a:solidFill>
                  <a:srgbClr val="001933"/>
                </a:solidFill>
              </a:rPr>
              <a:t>Newbery Award winner and teacher Ann Nolan Clark wrote, </a:t>
            </a:r>
            <a:r>
              <a:rPr lang="ja-JP" altLang="en-US" sz="2800">
                <a:solidFill>
                  <a:srgbClr val="001933"/>
                </a:solidFill>
              </a:rPr>
              <a:t>“</a:t>
            </a:r>
            <a:r>
              <a:rPr lang="en-US" altLang="ja-JP" sz="2800">
                <a:solidFill>
                  <a:srgbClr val="001933"/>
                </a:solidFill>
              </a:rPr>
              <a:t>What a book says must be interesting to the child who reads it or listens to it read to him. The story must be vital to him. He must be able to live it as the pages turn. It must enrich the world he knows and lead him into a wider, larger unfamiliar world.</a:t>
            </a:r>
            <a:r>
              <a:rPr lang="ja-JP" altLang="en-US" sz="2800">
                <a:solidFill>
                  <a:srgbClr val="001933"/>
                </a:solidFill>
              </a:rPr>
              <a:t>”</a:t>
            </a:r>
            <a:endParaRPr lang="en-US" altLang="en-US" sz="2800">
              <a:solidFill>
                <a:srgbClr val="001933"/>
              </a:solidFill>
            </a:endParaRPr>
          </a:p>
        </p:txBody>
      </p:sp>
      <p:pic>
        <p:nvPicPr>
          <p:cNvPr id="94211" name="Picture 4" descr="0140544968.jpg.gif">
            <a:extLst>
              <a:ext uri="{FF2B5EF4-FFF2-40B4-BE49-F238E27FC236}">
                <a16:creationId xmlns:a16="http://schemas.microsoft.com/office/drawing/2014/main" id="{AB02BEE2-2C2D-50C3-5F7A-7F5242860DA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86175" y="0"/>
            <a:ext cx="545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3">
            <a:extLst>
              <a:ext uri="{FF2B5EF4-FFF2-40B4-BE49-F238E27FC236}">
                <a16:creationId xmlns:a16="http://schemas.microsoft.com/office/drawing/2014/main" id="{65328EAF-9271-A7BB-5CC6-210091A84C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41527E1-4838-F84B-A223-286CD270B205}" type="slidenum">
              <a:rPr lang="en-US" altLang="en-US" sz="1400" smtClean="0"/>
              <a:pPr>
                <a:spcBef>
                  <a:spcPct val="0"/>
                </a:spcBef>
                <a:buFontTx/>
                <a:buNone/>
              </a:pPr>
              <a:t>54</a:t>
            </a:fld>
            <a:endParaRPr lang="en-US" altLang="en-US" sz="1400"/>
          </a:p>
        </p:txBody>
      </p:sp>
      <p:sp>
        <p:nvSpPr>
          <p:cNvPr id="96258" name="Text Box 2">
            <a:extLst>
              <a:ext uri="{FF2B5EF4-FFF2-40B4-BE49-F238E27FC236}">
                <a16:creationId xmlns:a16="http://schemas.microsoft.com/office/drawing/2014/main" id="{77EEBA6D-5178-F031-7CD0-A34F7FF9F66D}"/>
              </a:ext>
            </a:extLst>
          </p:cNvPr>
          <p:cNvSpPr txBox="1">
            <a:spLocks noChangeArrowheads="1"/>
          </p:cNvSpPr>
          <p:nvPr/>
        </p:nvSpPr>
        <p:spPr bwMode="auto">
          <a:xfrm>
            <a:off x="0" y="0"/>
            <a:ext cx="9144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1">
              <a:solidFill>
                <a:srgbClr val="000000"/>
              </a:solidFill>
            </a:endParaRPr>
          </a:p>
        </p:txBody>
      </p:sp>
      <p:pic>
        <p:nvPicPr>
          <p:cNvPr id="96259" name="Picture 4" descr="In My Mother's House">
            <a:extLst>
              <a:ext uri="{FF2B5EF4-FFF2-40B4-BE49-F238E27FC236}">
                <a16:creationId xmlns:a16="http://schemas.microsoft.com/office/drawing/2014/main" id="{846F5083-2831-BE53-0B20-B4E90B8628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25875" y="0"/>
            <a:ext cx="531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5">
            <a:extLst>
              <a:ext uri="{FF2B5EF4-FFF2-40B4-BE49-F238E27FC236}">
                <a16:creationId xmlns:a16="http://schemas.microsoft.com/office/drawing/2014/main" id="{7132A567-0EE2-642E-3A8A-D1A2A83C8C8D}"/>
              </a:ext>
            </a:extLst>
          </p:cNvPr>
          <p:cNvSpPr txBox="1">
            <a:spLocks noChangeArrowheads="1"/>
          </p:cNvSpPr>
          <p:nvPr/>
        </p:nvSpPr>
        <p:spPr bwMode="auto">
          <a:xfrm>
            <a:off x="0" y="798513"/>
            <a:ext cx="3810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161616"/>
                </a:solidFill>
              </a:rPr>
              <a:t>Clark</a:t>
            </a:r>
            <a:r>
              <a:rPr lang="ja-JP" altLang="en-US">
                <a:solidFill>
                  <a:srgbClr val="161616"/>
                </a:solidFill>
              </a:rPr>
              <a:t>’</a:t>
            </a:r>
            <a:r>
              <a:rPr lang="en-US" altLang="ja-JP">
                <a:solidFill>
                  <a:srgbClr val="161616"/>
                </a:solidFill>
              </a:rPr>
              <a:t>s 1941 Caldecott Medal book </a:t>
            </a:r>
            <a:r>
              <a:rPr lang="en-US" altLang="ja-JP" i="1">
                <a:solidFill>
                  <a:srgbClr val="161616"/>
                </a:solidFill>
              </a:rPr>
              <a:t>In My Mother</a:t>
            </a:r>
            <a:r>
              <a:rPr lang="ja-JP" altLang="en-US" i="1">
                <a:solidFill>
                  <a:srgbClr val="161616"/>
                </a:solidFill>
              </a:rPr>
              <a:t>’</a:t>
            </a:r>
            <a:r>
              <a:rPr lang="en-US" altLang="ja-JP" i="1">
                <a:solidFill>
                  <a:srgbClr val="161616"/>
                </a:solidFill>
              </a:rPr>
              <a:t>s House</a:t>
            </a:r>
            <a:r>
              <a:rPr lang="en-US" altLang="ja-JP">
                <a:solidFill>
                  <a:srgbClr val="161616"/>
                </a:solidFill>
              </a:rPr>
              <a:t> illustrated by Velino Herrera was written for her third grade Tesuque Pueblo students in New Mexico.</a:t>
            </a:r>
            <a:endParaRPr lang="en-US" altLang="en-US">
              <a:solidFill>
                <a:srgbClr val="16161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a:extLst>
              <a:ext uri="{FF2B5EF4-FFF2-40B4-BE49-F238E27FC236}">
                <a16:creationId xmlns:a16="http://schemas.microsoft.com/office/drawing/2014/main" id="{4745E47F-95BF-5CC3-48CC-5018E95287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4734D7-3751-7D48-ADEC-D87130174B83}" type="slidenum">
              <a:rPr lang="en-US" altLang="en-US" sz="1400" smtClean="0"/>
              <a:pPr>
                <a:spcBef>
                  <a:spcPct val="0"/>
                </a:spcBef>
                <a:buFontTx/>
                <a:buNone/>
              </a:pPr>
              <a:t>55</a:t>
            </a:fld>
            <a:endParaRPr lang="en-US" altLang="en-US" sz="1400"/>
          </a:p>
        </p:txBody>
      </p:sp>
      <p:sp>
        <p:nvSpPr>
          <p:cNvPr id="98306" name="Text Box 4">
            <a:extLst>
              <a:ext uri="{FF2B5EF4-FFF2-40B4-BE49-F238E27FC236}">
                <a16:creationId xmlns:a16="http://schemas.microsoft.com/office/drawing/2014/main" id="{2E17BF3C-27AA-5D7F-C4B4-3F28D80E5039}"/>
              </a:ext>
            </a:extLst>
          </p:cNvPr>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800" b="1">
                <a:solidFill>
                  <a:srgbClr val="000000"/>
                </a:solidFill>
              </a:rPr>
              <a:t>To Read Well</a:t>
            </a:r>
          </a:p>
          <a:p>
            <a:pPr algn="ctr" eaLnBrk="1" hangingPunct="1">
              <a:spcBef>
                <a:spcPct val="0"/>
              </a:spcBef>
              <a:buFontTx/>
              <a:buNone/>
            </a:pPr>
            <a:r>
              <a:rPr lang="en-US" altLang="en-US" sz="4800" b="1">
                <a:solidFill>
                  <a:srgbClr val="000000"/>
                </a:solidFill>
              </a:rPr>
              <a:t>Children Need:</a:t>
            </a:r>
          </a:p>
          <a:p>
            <a:pPr algn="just" eaLnBrk="1" hangingPunct="1">
              <a:spcBef>
                <a:spcPct val="0"/>
              </a:spcBef>
              <a:buFontTx/>
              <a:buNone/>
            </a:pPr>
            <a:endParaRPr lang="en-US" altLang="en-US" sz="3600" b="1">
              <a:solidFill>
                <a:srgbClr val="000000"/>
              </a:solidFill>
            </a:endParaRPr>
          </a:p>
          <a:p>
            <a:pPr algn="just" eaLnBrk="1" hangingPunct="1">
              <a:spcBef>
                <a:spcPct val="0"/>
              </a:spcBef>
              <a:buFont typeface="Wingdings" pitchFamily="2" charset="2"/>
              <a:buChar char="§"/>
            </a:pPr>
            <a:r>
              <a:rPr lang="en-US" altLang="en-US" sz="3600" b="1">
                <a:solidFill>
                  <a:srgbClr val="000000"/>
                </a:solidFill>
              </a:rPr>
              <a:t>  Home Libraries</a:t>
            </a:r>
            <a:endParaRPr lang="en-US" altLang="en-US" sz="3600"/>
          </a:p>
        </p:txBody>
      </p:sp>
      <p:sp>
        <p:nvSpPr>
          <p:cNvPr id="108548" name="TextBox 4">
            <a:extLst>
              <a:ext uri="{FF2B5EF4-FFF2-40B4-BE49-F238E27FC236}">
                <a16:creationId xmlns:a16="http://schemas.microsoft.com/office/drawing/2014/main" id="{0258D804-218F-9D2D-7860-284A385AA7A5}"/>
              </a:ext>
            </a:extLst>
          </p:cNvPr>
          <p:cNvSpPr txBox="1">
            <a:spLocks noChangeArrowheads="1"/>
          </p:cNvSpPr>
          <p:nvPr/>
        </p:nvSpPr>
        <p:spPr bwMode="auto">
          <a:xfrm>
            <a:off x="0" y="2590800"/>
            <a:ext cx="5181600" cy="4154488"/>
          </a:xfrm>
          <a:prstGeom prst="rect">
            <a:avLst/>
          </a:prstGeom>
          <a:noFill/>
          <a:ln>
            <a:noFill/>
          </a:ln>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defRPr/>
            </a:pPr>
            <a:r>
              <a:rPr lang="en-US" sz="3600" b="1">
                <a:solidFill>
                  <a:srgbClr val="000000"/>
                </a:solidFill>
                <a:cs typeface="Arial" charset="0"/>
              </a:rPr>
              <a:t>Classroom Libraries</a:t>
            </a:r>
          </a:p>
          <a:p>
            <a:pPr eaLnBrk="1" hangingPunct="1">
              <a:buFont typeface="Wingdings" charset="0"/>
              <a:buChar char="§"/>
              <a:defRPr/>
            </a:pPr>
            <a:r>
              <a:rPr lang="en-US" sz="3600" b="1">
                <a:solidFill>
                  <a:srgbClr val="000000"/>
                </a:solidFill>
                <a:cs typeface="Arial" charset="0"/>
              </a:rPr>
              <a:t>School Libraries</a:t>
            </a:r>
          </a:p>
          <a:p>
            <a:pPr eaLnBrk="1" hangingPunct="1">
              <a:buFont typeface="Wingdings" charset="0"/>
              <a:buChar char="§"/>
              <a:defRPr/>
            </a:pPr>
            <a:r>
              <a:rPr lang="en-US" sz="3600" b="1">
                <a:solidFill>
                  <a:srgbClr val="000000"/>
                </a:solidFill>
                <a:cs typeface="Arial" charset="0"/>
              </a:rPr>
              <a:t>Community/Public Libraries</a:t>
            </a:r>
          </a:p>
          <a:p>
            <a:pPr eaLnBrk="1" hangingPunct="1">
              <a:defRPr/>
            </a:pPr>
            <a:endParaRPr lang="en-US" sz="3600" b="1">
              <a:solidFill>
                <a:srgbClr val="000000"/>
              </a:solidFill>
              <a:cs typeface="Arial" charset="0"/>
            </a:endParaRPr>
          </a:p>
          <a:p>
            <a:pPr indent="0" eaLnBrk="1" hangingPunct="1">
              <a:defRPr/>
            </a:pPr>
            <a:r>
              <a:rPr lang="en-US" sz="2800" b="1">
                <a:solidFill>
                  <a:srgbClr val="000000"/>
                </a:solidFill>
                <a:cs typeface="Arial" charset="0"/>
              </a:rPr>
              <a:t>Children need to be read to and encouraged to read.</a:t>
            </a:r>
            <a:endParaRPr lang="en-US" sz="2800">
              <a:cs typeface="Arial" charset="0"/>
            </a:endParaRPr>
          </a:p>
        </p:txBody>
      </p:sp>
      <p:pic>
        <p:nvPicPr>
          <p:cNvPr id="98308" name="Picture 5" descr="TIL_9_2.jpg">
            <a:extLst>
              <a:ext uri="{FF2B5EF4-FFF2-40B4-BE49-F238E27FC236}">
                <a16:creationId xmlns:a16="http://schemas.microsoft.com/office/drawing/2014/main" id="{6F3AAF57-1895-D1A7-AEBA-D07E99D5220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48250" y="2057400"/>
            <a:ext cx="4095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a:extLst>
              <a:ext uri="{FF2B5EF4-FFF2-40B4-BE49-F238E27FC236}">
                <a16:creationId xmlns:a16="http://schemas.microsoft.com/office/drawing/2014/main" id="{928DAD5D-4AD0-BFBE-0CC6-3F468592FC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C44DBB4-0D9A-4B47-B9D5-A8C9A6D25EE5}" type="slidenum">
              <a:rPr lang="en-US" altLang="en-US" sz="1400" smtClean="0"/>
              <a:pPr>
                <a:spcBef>
                  <a:spcPct val="0"/>
                </a:spcBef>
                <a:buFontTx/>
                <a:buNone/>
              </a:pPr>
              <a:t>56</a:t>
            </a:fld>
            <a:endParaRPr lang="en-US" altLang="en-US" sz="1400"/>
          </a:p>
        </p:txBody>
      </p:sp>
      <p:sp>
        <p:nvSpPr>
          <p:cNvPr id="100354" name="Text Box 4">
            <a:extLst>
              <a:ext uri="{FF2B5EF4-FFF2-40B4-BE49-F238E27FC236}">
                <a16:creationId xmlns:a16="http://schemas.microsoft.com/office/drawing/2014/main" id="{430771CE-B28B-0187-2B4F-F3A8E2980EA7}"/>
              </a:ext>
            </a:extLst>
          </p:cNvPr>
          <p:cNvSpPr txBox="1">
            <a:spLocks noChangeArrowheads="1"/>
          </p:cNvSpPr>
          <p:nvPr/>
        </p:nvSpPr>
        <p:spPr bwMode="auto">
          <a:xfrm>
            <a:off x="304800" y="1524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5400" b="1">
                <a:solidFill>
                  <a:srgbClr val="000000"/>
                </a:solidFill>
              </a:rPr>
              <a:t>Dr. Sandra Fox</a:t>
            </a:r>
          </a:p>
        </p:txBody>
      </p:sp>
      <p:sp>
        <p:nvSpPr>
          <p:cNvPr id="100355" name="TextBox 4">
            <a:extLst>
              <a:ext uri="{FF2B5EF4-FFF2-40B4-BE49-F238E27FC236}">
                <a16:creationId xmlns:a16="http://schemas.microsoft.com/office/drawing/2014/main" id="{42FADB2F-B8A9-C82A-C50A-10AA11329618}"/>
              </a:ext>
            </a:extLst>
          </p:cNvPr>
          <p:cNvSpPr txBox="1">
            <a:spLocks noChangeArrowheads="1"/>
          </p:cNvSpPr>
          <p:nvPr/>
        </p:nvSpPr>
        <p:spPr bwMode="auto">
          <a:xfrm>
            <a:off x="228600" y="1143000"/>
            <a:ext cx="60198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00"/>
                </a:solidFill>
              </a:rPr>
              <a:t>Oglala Sioux educator and recipient of the NIEA’s Lifetime Achievement Award Dr. Sandra Fox in her </a:t>
            </a:r>
            <a:r>
              <a:rPr lang="en-US" altLang="en-US" i="1">
                <a:solidFill>
                  <a:srgbClr val="000000"/>
                </a:solidFill>
              </a:rPr>
              <a:t>Creating Sacred Places for Students</a:t>
            </a:r>
            <a:r>
              <a:rPr lang="en-US" altLang="en-US">
                <a:solidFill>
                  <a:srgbClr val="000000"/>
                </a:solidFill>
              </a:rPr>
              <a:t> curriculum asserts that </a:t>
            </a:r>
            <a:r>
              <a:rPr lang="ja-JP" altLang="en-US">
                <a:solidFill>
                  <a:srgbClr val="FF0000"/>
                </a:solidFill>
              </a:rPr>
              <a:t>“</a:t>
            </a:r>
            <a:r>
              <a:rPr lang="en-US" altLang="ja-JP">
                <a:solidFill>
                  <a:srgbClr val="FF0000"/>
                </a:solidFill>
              </a:rPr>
              <a:t>reading to children is the single most important activity that parents can provide to help their children succeed in school.</a:t>
            </a:r>
            <a:r>
              <a:rPr lang="ja-JP" altLang="en-US">
                <a:solidFill>
                  <a:srgbClr val="FF0000"/>
                </a:solidFill>
              </a:rPr>
              <a:t>”</a:t>
            </a:r>
            <a:r>
              <a:rPr lang="en-US" altLang="ja-JP">
                <a:solidFill>
                  <a:srgbClr val="FF0000"/>
                </a:solidFill>
              </a:rPr>
              <a:t> </a:t>
            </a:r>
            <a:r>
              <a:rPr lang="en-US" altLang="ja-JP">
                <a:solidFill>
                  <a:srgbClr val="000000"/>
                </a:solidFill>
              </a:rPr>
              <a:t>For teachers, she recommends:</a:t>
            </a:r>
          </a:p>
          <a:p>
            <a:pPr eaLnBrk="1" hangingPunct="1">
              <a:spcBef>
                <a:spcPct val="0"/>
              </a:spcBef>
              <a:buFontTx/>
              <a:buNone/>
            </a:pPr>
            <a:endParaRPr lang="en-US" altLang="en-US" sz="1800"/>
          </a:p>
        </p:txBody>
      </p:sp>
      <p:pic>
        <p:nvPicPr>
          <p:cNvPr id="100356" name="Picture 6" descr="Sacred.jpg">
            <a:extLst>
              <a:ext uri="{FF2B5EF4-FFF2-40B4-BE49-F238E27FC236}">
                <a16:creationId xmlns:a16="http://schemas.microsoft.com/office/drawing/2014/main" id="{4F2E496E-C0DF-A3B0-7592-6CA2CA9794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8725" y="1905000"/>
            <a:ext cx="2835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3">
            <a:extLst>
              <a:ext uri="{FF2B5EF4-FFF2-40B4-BE49-F238E27FC236}">
                <a16:creationId xmlns:a16="http://schemas.microsoft.com/office/drawing/2014/main" id="{FFAA26D9-E1E1-DC00-C65D-F22C94D0D2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9FA2566-D385-2249-8824-9D07B8D2FEED}" type="slidenum">
              <a:rPr lang="en-US" altLang="en-US" sz="1400" smtClean="0"/>
              <a:pPr>
                <a:spcBef>
                  <a:spcPct val="0"/>
                </a:spcBef>
                <a:buFontTx/>
                <a:buNone/>
              </a:pPr>
              <a:t>57</a:t>
            </a:fld>
            <a:endParaRPr lang="en-US" altLang="en-US" sz="1400"/>
          </a:p>
        </p:txBody>
      </p:sp>
      <p:sp>
        <p:nvSpPr>
          <p:cNvPr id="102402" name="Text Box 2">
            <a:extLst>
              <a:ext uri="{FF2B5EF4-FFF2-40B4-BE49-F238E27FC236}">
                <a16:creationId xmlns:a16="http://schemas.microsoft.com/office/drawing/2014/main" id="{C8DC0F4C-899E-48EB-DC24-73994EB78C56}"/>
              </a:ext>
            </a:extLst>
          </p:cNvPr>
          <p:cNvSpPr txBox="1">
            <a:spLocks noChangeArrowheads="1"/>
          </p:cNvSpPr>
          <p:nvPr/>
        </p:nvSpPr>
        <p:spPr bwMode="auto">
          <a:xfrm>
            <a:off x="228600" y="60960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itchFamily="2" charset="2"/>
              <a:buChar char="·"/>
            </a:pPr>
            <a:r>
              <a:rPr lang="en-US" altLang="en-US">
                <a:solidFill>
                  <a:srgbClr val="000000"/>
                </a:solidFill>
              </a:rPr>
              <a:t>Use reading materials that relate to children</a:t>
            </a:r>
            <a:r>
              <a:rPr lang="ja-JP" altLang="en-US">
                <a:solidFill>
                  <a:srgbClr val="000000"/>
                </a:solidFill>
              </a:rPr>
              <a:t>’</a:t>
            </a:r>
            <a:r>
              <a:rPr lang="en-US" altLang="ja-JP">
                <a:solidFill>
                  <a:srgbClr val="000000"/>
                </a:solidFill>
              </a:rPr>
              <a:t>s lives, to help them understand that literature is experience written down and that it is interesting to read.</a:t>
            </a:r>
            <a:endParaRPr lang="en-US" altLang="en-US">
              <a:solidFill>
                <a:srgbClr val="000000"/>
              </a:solidFill>
            </a:endParaRPr>
          </a:p>
        </p:txBody>
      </p:sp>
      <p:sp>
        <p:nvSpPr>
          <p:cNvPr id="205827" name="Text Box 3">
            <a:extLst>
              <a:ext uri="{FF2B5EF4-FFF2-40B4-BE49-F238E27FC236}">
                <a16:creationId xmlns:a16="http://schemas.microsoft.com/office/drawing/2014/main" id="{ABEF0D39-F21A-0E8D-868F-717D698FC65C}"/>
              </a:ext>
            </a:extLst>
          </p:cNvPr>
          <p:cNvSpPr txBox="1">
            <a:spLocks noChangeArrowheads="1"/>
          </p:cNvSpPr>
          <p:nvPr/>
        </p:nvSpPr>
        <p:spPr bwMode="auto">
          <a:xfrm>
            <a:off x="228600" y="2743200"/>
            <a:ext cx="5791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itchFamily="2" charset="2"/>
              <a:buChar char="·"/>
            </a:pPr>
            <a:r>
              <a:rPr lang="en-US" altLang="en-US">
                <a:solidFill>
                  <a:srgbClr val="000000"/>
                </a:solidFill>
              </a:rPr>
              <a:t>Strengthen and expand children</a:t>
            </a:r>
            <a:r>
              <a:rPr lang="ja-JP" altLang="en-US">
                <a:solidFill>
                  <a:srgbClr val="000000"/>
                </a:solidFill>
              </a:rPr>
              <a:t>’</a:t>
            </a:r>
            <a:r>
              <a:rPr lang="en-US" altLang="ja-JP">
                <a:solidFill>
                  <a:srgbClr val="000000"/>
                </a:solidFill>
              </a:rPr>
              <a:t>s language abilities by providing them many opportunities to have new experiences, to learn new words, and to practice oral language in English </a:t>
            </a:r>
            <a:r>
              <a:rPr lang="en-US" altLang="ja-JP" u="sng">
                <a:solidFill>
                  <a:srgbClr val="000000"/>
                </a:solidFill>
              </a:rPr>
              <a:t>and in their Native language.</a:t>
            </a:r>
            <a:endParaRPr lang="en-US" altLang="en-US" sz="2400" u="sng"/>
          </a:p>
        </p:txBody>
      </p:sp>
      <p:pic>
        <p:nvPicPr>
          <p:cNvPr id="5" name="Picture 4" descr="father-reading-to-children.jpg">
            <a:extLst>
              <a:ext uri="{FF2B5EF4-FFF2-40B4-BE49-F238E27FC236}">
                <a16:creationId xmlns:a16="http://schemas.microsoft.com/office/drawing/2014/main" id="{B10CF6EF-F6A7-B54F-63B4-57263217333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67400" y="3124200"/>
            <a:ext cx="32766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1">
            <a:extLst>
              <a:ext uri="{FF2B5EF4-FFF2-40B4-BE49-F238E27FC236}">
                <a16:creationId xmlns:a16="http://schemas.microsoft.com/office/drawing/2014/main" id="{38DA29E1-0067-6A11-A322-564CD9BAAF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4134470-5402-7F40-90C8-535BD34C5B87}" type="slidenum">
              <a:rPr lang="en-US" altLang="en-US" sz="1400" smtClean="0"/>
              <a:pPr>
                <a:spcBef>
                  <a:spcPct val="0"/>
                </a:spcBef>
                <a:buFontTx/>
                <a:buNone/>
              </a:pPr>
              <a:t>58</a:t>
            </a:fld>
            <a:endParaRPr lang="en-US" altLang="en-US" sz="1400"/>
          </a:p>
        </p:txBody>
      </p:sp>
      <p:pic>
        <p:nvPicPr>
          <p:cNvPr id="104450" name="Picture 5" descr="Literacy.tif">
            <a:extLst>
              <a:ext uri="{FF2B5EF4-FFF2-40B4-BE49-F238E27FC236}">
                <a16:creationId xmlns:a16="http://schemas.microsoft.com/office/drawing/2014/main" id="{8BE66A42-2519-49BF-056E-46504930499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52600"/>
            <a:ext cx="90535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9">
            <a:extLst>
              <a:ext uri="{FF2B5EF4-FFF2-40B4-BE49-F238E27FC236}">
                <a16:creationId xmlns:a16="http://schemas.microsoft.com/office/drawing/2014/main" id="{927BE1F0-8C6B-E243-96C4-73E8EB69FBE7}"/>
              </a:ext>
            </a:extLst>
          </p:cNvPr>
          <p:cNvSpPr txBox="1">
            <a:spLocks noChangeArrowheads="1"/>
          </p:cNvSpPr>
          <p:nvPr/>
        </p:nvSpPr>
        <p:spPr bwMode="auto">
          <a:xfrm>
            <a:off x="0" y="38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001933"/>
                </a:solidFill>
              </a:rPr>
              <a:t>The Literacy Engagement Framework (Jim Cummins, 2011</a:t>
            </a:r>
            <a:r>
              <a:rPr lang="en-US" altLang="en-US" sz="2400">
                <a:solidFill>
                  <a:srgbClr val="001933"/>
                </a:solidFill>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1">
            <a:extLst>
              <a:ext uri="{FF2B5EF4-FFF2-40B4-BE49-F238E27FC236}">
                <a16:creationId xmlns:a16="http://schemas.microsoft.com/office/drawing/2014/main" id="{94653E1B-9230-95E0-CAD1-DDE3F875E0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4F9F34D-412E-EA4C-B273-2DB70AF328BC}" type="slidenum">
              <a:rPr lang="en-US" altLang="en-US" sz="1400" smtClean="0"/>
              <a:pPr>
                <a:spcBef>
                  <a:spcPct val="0"/>
                </a:spcBef>
                <a:buFontTx/>
                <a:buNone/>
              </a:pPr>
              <a:t>59</a:t>
            </a:fld>
            <a:endParaRPr lang="en-US" altLang="en-US" sz="1400"/>
          </a:p>
        </p:txBody>
      </p:sp>
      <p:pic>
        <p:nvPicPr>
          <p:cNvPr id="105474" name="Picture 2" descr="71mVIBSSJvL._SL500_SX289_BO1,204,203,200_.jpg">
            <a:extLst>
              <a:ext uri="{FF2B5EF4-FFF2-40B4-BE49-F238E27FC236}">
                <a16:creationId xmlns:a16="http://schemas.microsoft.com/office/drawing/2014/main" id="{4D112558-D996-5CC0-4165-97CFEAE6699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105400" y="0"/>
            <a:ext cx="4038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3">
            <a:extLst>
              <a:ext uri="{FF2B5EF4-FFF2-40B4-BE49-F238E27FC236}">
                <a16:creationId xmlns:a16="http://schemas.microsoft.com/office/drawing/2014/main" id="{E879BB75-DA9A-8D15-EBCF-6417FA351DFE}"/>
              </a:ext>
            </a:extLst>
          </p:cNvPr>
          <p:cNvSpPr txBox="1">
            <a:spLocks noChangeArrowheads="1"/>
          </p:cNvSpPr>
          <p:nvPr/>
        </p:nvSpPr>
        <p:spPr bwMode="auto">
          <a:xfrm>
            <a:off x="152400" y="228600"/>
            <a:ext cx="4800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a:solidFill>
                  <a:srgbClr val="00004D"/>
                </a:solidFill>
              </a:rPr>
              <a:t>	</a:t>
            </a:r>
            <a:r>
              <a:rPr lang="en-US" altLang="en-US" sz="3600">
                <a:solidFill>
                  <a:srgbClr val="00004D"/>
                </a:solidFill>
              </a:rPr>
              <a:t>How a child’s ethnic/racial group is portrayed in books (including children’s books and history textbooks), movies, and other media can be very important for the child’s identity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3">
            <a:extLst>
              <a:ext uri="{FF2B5EF4-FFF2-40B4-BE49-F238E27FC236}">
                <a16:creationId xmlns:a16="http://schemas.microsoft.com/office/drawing/2014/main" id="{3905F1C4-0A7A-93DF-87C0-42F30BC31DD9}"/>
              </a:ext>
            </a:extLst>
          </p:cNvPr>
          <p:cNvSpPr>
            <a:spLocks noGrp="1" noChangeArrowheads="1"/>
          </p:cNvSpPr>
          <p:nvPr>
            <p:ph type="title"/>
          </p:nvPr>
        </p:nvSpPr>
        <p:spPr>
          <a:xfrm flipH="1" flipV="1">
            <a:off x="-2209800" y="-304800"/>
            <a:ext cx="2209800" cy="579438"/>
          </a:xfrm>
        </p:spPr>
        <p:txBody>
          <a:bodyPr/>
          <a:lstStyle/>
          <a:p>
            <a:pPr eaLnBrk="1" hangingPunct="1"/>
            <a:endParaRPr lang="en-US" altLang="en-US" sz="3200" b="1" dirty="0">
              <a:solidFill>
                <a:srgbClr val="002E2E"/>
              </a:solidFill>
              <a:latin typeface="Arial" panose="020B0604020202020204" pitchFamily="34" charset="0"/>
              <a:ea typeface="ＭＳ Ｐゴシック" panose="020B0600070205080204" pitchFamily="34" charset="-128"/>
            </a:endParaRPr>
          </a:p>
        </p:txBody>
      </p:sp>
      <p:sp>
        <p:nvSpPr>
          <p:cNvPr id="24578" name="Footer Placeholder 4">
            <a:extLst>
              <a:ext uri="{FF2B5EF4-FFF2-40B4-BE49-F238E27FC236}">
                <a16:creationId xmlns:a16="http://schemas.microsoft.com/office/drawing/2014/main" id="{FDF19658-D7DA-4299-F729-3C89DF200A3B}"/>
              </a:ext>
            </a:extLst>
          </p:cNvPr>
          <p:cNvSpPr>
            <a:spLocks noGrp="1"/>
          </p:cNvSpPr>
          <p:nvPr>
            <p:ph type="ftr" sz="quarter" idx="11"/>
          </p:nvPr>
        </p:nvSpPr>
        <p:spPr>
          <a:xfrm>
            <a:off x="0" y="5562600"/>
            <a:ext cx="9144000" cy="115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Tx/>
              <a:buNone/>
            </a:pPr>
            <a:r>
              <a:rPr lang="en-US" altLang="en-US" sz="2400" dirty="0">
                <a:solidFill>
                  <a:srgbClr val="001933"/>
                </a:solidFill>
              </a:rPr>
              <a:t>The No Child Left Behind (NCLB) Act of 2001 and its Reading First provisions spent 6 billion dollars in an unsuccessful effort to close the test score gap between “minority” and “white” students.</a:t>
            </a:r>
            <a:endParaRPr lang="en-US" altLang="en-US" sz="2400" b="1" dirty="0">
              <a:solidFill>
                <a:srgbClr val="001933"/>
              </a:solidFill>
            </a:endParaRPr>
          </a:p>
        </p:txBody>
      </p:sp>
      <p:pic>
        <p:nvPicPr>
          <p:cNvPr id="5" name="Picture 4" descr="A graph of different colored lines&#10;&#10;Description automatically generated">
            <a:extLst>
              <a:ext uri="{FF2B5EF4-FFF2-40B4-BE49-F238E27FC236}">
                <a16:creationId xmlns:a16="http://schemas.microsoft.com/office/drawing/2014/main" id="{3D49D5A3-8A71-9D7A-C24F-746951F9C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 y="617599"/>
            <a:ext cx="7543800" cy="4833257"/>
          </a:xfrm>
          <a:prstGeom prst="rect">
            <a:avLst/>
          </a:prstGeom>
        </p:spPr>
      </p:pic>
      <p:sp>
        <p:nvSpPr>
          <p:cNvPr id="6" name="TextBox 5">
            <a:extLst>
              <a:ext uri="{FF2B5EF4-FFF2-40B4-BE49-F238E27FC236}">
                <a16:creationId xmlns:a16="http://schemas.microsoft.com/office/drawing/2014/main" id="{21468CC8-8165-D9E8-8C29-CC7B9E8D82DF}"/>
              </a:ext>
            </a:extLst>
          </p:cNvPr>
          <p:cNvSpPr txBox="1"/>
          <p:nvPr/>
        </p:nvSpPr>
        <p:spPr>
          <a:xfrm>
            <a:off x="0" y="136524"/>
            <a:ext cx="9144000" cy="369332"/>
          </a:xfrm>
          <a:prstGeom prst="rect">
            <a:avLst/>
          </a:prstGeom>
          <a:noFill/>
        </p:spPr>
        <p:txBody>
          <a:bodyPr wrap="square" rtlCol="0">
            <a:spAutoFit/>
          </a:bodyPr>
          <a:lstStyle/>
          <a:p>
            <a:pPr algn="ctr"/>
            <a:r>
              <a:rPr lang="en-US" b="1" dirty="0">
                <a:solidFill>
                  <a:schemeClr val="bg2">
                    <a:lumMod val="50000"/>
                  </a:schemeClr>
                </a:solidFill>
              </a:rPr>
              <a:t>4</a:t>
            </a:r>
            <a:r>
              <a:rPr lang="en-US" b="1" baseline="30000" dirty="0">
                <a:solidFill>
                  <a:schemeClr val="bg2">
                    <a:lumMod val="50000"/>
                  </a:schemeClr>
                </a:solidFill>
              </a:rPr>
              <a:t>th</a:t>
            </a:r>
            <a:r>
              <a:rPr lang="en-US" b="1" dirty="0">
                <a:solidFill>
                  <a:schemeClr val="bg2">
                    <a:lumMod val="50000"/>
                  </a:schemeClr>
                </a:solidFill>
              </a:rPr>
              <a:t> Grade Reading Scores: National Assessment of Student Progress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a:extLst>
              <a:ext uri="{FF2B5EF4-FFF2-40B4-BE49-F238E27FC236}">
                <a16:creationId xmlns:a16="http://schemas.microsoft.com/office/drawing/2014/main" id="{B46FBA50-1CC4-4D84-9C42-43BE61C9B1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AA26415-B968-524A-80E2-8705D04BEF28}" type="slidenum">
              <a:rPr lang="en-US" altLang="en-US" sz="1400" smtClean="0"/>
              <a:pPr>
                <a:spcBef>
                  <a:spcPct val="0"/>
                </a:spcBef>
                <a:buFontTx/>
                <a:buNone/>
              </a:pPr>
              <a:t>60</a:t>
            </a:fld>
            <a:endParaRPr lang="en-US" altLang="en-US" sz="1400"/>
          </a:p>
        </p:txBody>
      </p:sp>
      <p:sp>
        <p:nvSpPr>
          <p:cNvPr id="106498" name="Text Box 2">
            <a:extLst>
              <a:ext uri="{FF2B5EF4-FFF2-40B4-BE49-F238E27FC236}">
                <a16:creationId xmlns:a16="http://schemas.microsoft.com/office/drawing/2014/main" id="{16EE6E4D-4AEF-9A6B-DD10-3335475AD385}"/>
              </a:ext>
            </a:extLst>
          </p:cNvPr>
          <p:cNvSpPr txBox="1">
            <a:spLocks noChangeArrowheads="1"/>
          </p:cNvSpPr>
          <p:nvPr/>
        </p:nvSpPr>
        <p:spPr bwMode="auto">
          <a:xfrm>
            <a:off x="0" y="457200"/>
            <a:ext cx="42672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a:solidFill>
                  <a:srgbClr val="000000"/>
                </a:solidFill>
              </a:rPr>
              <a:t>It is long past time to remember what Luther Standing Bear declared in 1933 about young Indians (and other children) needing to be </a:t>
            </a:r>
            <a:r>
              <a:rPr lang="ja-JP" altLang="en-US">
                <a:solidFill>
                  <a:srgbClr val="000000"/>
                </a:solidFill>
              </a:rPr>
              <a:t>“</a:t>
            </a:r>
            <a:r>
              <a:rPr lang="en-US" altLang="ja-JP">
                <a:solidFill>
                  <a:srgbClr val="000000"/>
                </a:solidFill>
              </a:rPr>
              <a:t>doubly educated</a:t>
            </a:r>
            <a:r>
              <a:rPr lang="ja-JP" altLang="en-US">
                <a:solidFill>
                  <a:srgbClr val="000000"/>
                </a:solidFill>
              </a:rPr>
              <a:t>”</a:t>
            </a:r>
            <a:r>
              <a:rPr lang="en-US" altLang="ja-JP">
                <a:solidFill>
                  <a:srgbClr val="000000"/>
                </a:solidFill>
              </a:rPr>
              <a:t> so that they learn </a:t>
            </a:r>
            <a:r>
              <a:rPr lang="ja-JP" altLang="en-US">
                <a:solidFill>
                  <a:srgbClr val="000000"/>
                </a:solidFill>
              </a:rPr>
              <a:t>“</a:t>
            </a:r>
            <a:r>
              <a:rPr lang="en-US" altLang="ja-JP">
                <a:solidFill>
                  <a:srgbClr val="000000"/>
                </a:solidFill>
              </a:rPr>
              <a:t>to appreciate both their traditional life and modern life.</a:t>
            </a:r>
            <a:r>
              <a:rPr lang="ja-JP" altLang="en-US">
                <a:solidFill>
                  <a:srgbClr val="000000"/>
                </a:solidFill>
              </a:rPr>
              <a:t>”</a:t>
            </a:r>
            <a:endParaRPr lang="en-US" altLang="en-US">
              <a:solidFill>
                <a:srgbClr val="000000"/>
              </a:solidFill>
            </a:endParaRPr>
          </a:p>
        </p:txBody>
      </p:sp>
      <p:pic>
        <p:nvPicPr>
          <p:cNvPr id="106499" name="Picture 3">
            <a:extLst>
              <a:ext uri="{FF2B5EF4-FFF2-40B4-BE49-F238E27FC236}">
                <a16:creationId xmlns:a16="http://schemas.microsoft.com/office/drawing/2014/main" id="{72CA40F5-0FB1-9BF7-61C6-90F7B50659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4825" y="0"/>
            <a:ext cx="482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a:extLst>
              <a:ext uri="{FF2B5EF4-FFF2-40B4-BE49-F238E27FC236}">
                <a16:creationId xmlns:a16="http://schemas.microsoft.com/office/drawing/2014/main" id="{AC010AC7-90E9-E9C1-55CC-16D524C15F94}"/>
              </a:ext>
            </a:extLst>
          </p:cNvPr>
          <p:cNvSpPr txBox="1">
            <a:spLocks noChangeArrowheads="1"/>
          </p:cNvSpPr>
          <p:nvPr/>
        </p:nvSpPr>
        <p:spPr bwMode="auto">
          <a:xfrm>
            <a:off x="304800" y="5334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b="1"/>
          </a:p>
        </p:txBody>
      </p:sp>
      <p:pic>
        <p:nvPicPr>
          <p:cNvPr id="108546" name="Picture 3" descr="Calvin">
            <a:extLst>
              <a:ext uri="{FF2B5EF4-FFF2-40B4-BE49-F238E27FC236}">
                <a16:creationId xmlns:a16="http://schemas.microsoft.com/office/drawing/2014/main" id="{ACA92528-429A-D52E-3071-BC29109A72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0"/>
            <a:ext cx="5564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1">
            <a:extLst>
              <a:ext uri="{FF2B5EF4-FFF2-40B4-BE49-F238E27FC236}">
                <a16:creationId xmlns:a16="http://schemas.microsoft.com/office/drawing/2014/main" id="{92CF6776-0E19-E3F5-3829-CBEEE49EE4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7594BB7-0681-154C-9C93-0931920F3189}" type="slidenum">
              <a:rPr lang="en-US" altLang="en-US" sz="1400" smtClean="0"/>
              <a:pPr>
                <a:spcBef>
                  <a:spcPct val="0"/>
                </a:spcBef>
                <a:buFontTx/>
                <a:buNone/>
              </a:pPr>
              <a:t>62</a:t>
            </a:fld>
            <a:endParaRPr lang="en-US" altLang="en-US" sz="1400"/>
          </a:p>
        </p:txBody>
      </p:sp>
      <p:sp>
        <p:nvSpPr>
          <p:cNvPr id="110594" name="TextBox 2">
            <a:extLst>
              <a:ext uri="{FF2B5EF4-FFF2-40B4-BE49-F238E27FC236}">
                <a16:creationId xmlns:a16="http://schemas.microsoft.com/office/drawing/2014/main" id="{1F0A73DF-7377-1D0C-CBF0-908AA6B9115F}"/>
              </a:ext>
            </a:extLst>
          </p:cNvPr>
          <p:cNvSpPr txBox="1">
            <a:spLocks noChangeArrowheads="1"/>
          </p:cNvSpPr>
          <p:nvPr/>
        </p:nvSpPr>
        <p:spPr bwMode="auto">
          <a:xfrm>
            <a:off x="0" y="457200"/>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5400">
                <a:solidFill>
                  <a:srgbClr val="00004D"/>
                </a:solidFill>
              </a:rPr>
              <a:t>Avoid</a:t>
            </a:r>
          </a:p>
          <a:p>
            <a:pPr algn="ctr" eaLnBrk="1" hangingPunct="1">
              <a:spcBef>
                <a:spcPct val="0"/>
              </a:spcBef>
              <a:buFontTx/>
              <a:buNone/>
            </a:pPr>
            <a:endParaRPr lang="en-US" altLang="en-US" sz="5400">
              <a:solidFill>
                <a:srgbClr val="00004D"/>
              </a:solidFill>
            </a:endParaRPr>
          </a:p>
          <a:p>
            <a:pPr algn="ctr" eaLnBrk="1" hangingPunct="1">
              <a:spcBef>
                <a:spcPct val="0"/>
              </a:spcBef>
              <a:buFontTx/>
              <a:buNone/>
            </a:pPr>
            <a:r>
              <a:rPr lang="en-US" altLang="en-US" sz="5400">
                <a:solidFill>
                  <a:srgbClr val="00004D"/>
                </a:solidFill>
              </a:rPr>
              <a:t>Readicide</a:t>
            </a:r>
          </a:p>
          <a:p>
            <a:pPr algn="ctr" eaLnBrk="1" hangingPunct="1">
              <a:spcBef>
                <a:spcPct val="0"/>
              </a:spcBef>
              <a:buFontTx/>
              <a:buNone/>
            </a:pPr>
            <a:endParaRPr lang="en-US" altLang="en-US" sz="5400">
              <a:solidFill>
                <a:srgbClr val="00004D"/>
              </a:solidFill>
            </a:endParaRPr>
          </a:p>
          <a:p>
            <a:pPr algn="ctr" eaLnBrk="1" hangingPunct="1">
              <a:spcBef>
                <a:spcPct val="0"/>
              </a:spcBef>
              <a:buFontTx/>
              <a:buNone/>
            </a:pPr>
            <a:r>
              <a:rPr lang="en-US" altLang="en-US" sz="5400">
                <a:solidFill>
                  <a:srgbClr val="00004D"/>
                </a:solidFill>
              </a:rPr>
              <a:t>And</a:t>
            </a:r>
          </a:p>
          <a:p>
            <a:pPr algn="ctr" eaLnBrk="1" hangingPunct="1">
              <a:spcBef>
                <a:spcPct val="0"/>
              </a:spcBef>
              <a:buFontTx/>
              <a:buNone/>
            </a:pPr>
            <a:endParaRPr lang="en-US" altLang="en-US" sz="5400">
              <a:solidFill>
                <a:srgbClr val="00004D"/>
              </a:solidFill>
            </a:endParaRPr>
          </a:p>
          <a:p>
            <a:pPr algn="ctr" eaLnBrk="1" hangingPunct="1">
              <a:spcBef>
                <a:spcPct val="0"/>
              </a:spcBef>
              <a:buFontTx/>
              <a:buNone/>
            </a:pPr>
            <a:r>
              <a:rPr lang="en-US" altLang="en-US" sz="5400">
                <a:solidFill>
                  <a:srgbClr val="00004D"/>
                </a:solidFill>
              </a:rPr>
              <a:t>Writicide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1">
            <a:extLst>
              <a:ext uri="{FF2B5EF4-FFF2-40B4-BE49-F238E27FC236}">
                <a16:creationId xmlns:a16="http://schemas.microsoft.com/office/drawing/2014/main" id="{34ADFC8A-A620-5CE8-8CD4-7B4679945C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6485C05-6BE8-0B4D-964C-D78CD1064193}" type="slidenum">
              <a:rPr lang="en-US" altLang="en-US" sz="1400" smtClean="0"/>
              <a:pPr>
                <a:spcBef>
                  <a:spcPct val="0"/>
                </a:spcBef>
                <a:buFontTx/>
                <a:buNone/>
              </a:pPr>
              <a:t>63</a:t>
            </a:fld>
            <a:endParaRPr lang="en-US" altLang="en-US" sz="1400"/>
          </a:p>
        </p:txBody>
      </p:sp>
      <p:sp>
        <p:nvSpPr>
          <p:cNvPr id="100354" name="TextBox 2">
            <a:extLst>
              <a:ext uri="{FF2B5EF4-FFF2-40B4-BE49-F238E27FC236}">
                <a16:creationId xmlns:a16="http://schemas.microsoft.com/office/drawing/2014/main" id="{FFB079FC-3033-6B7F-2B0E-C93114BD1C52}"/>
              </a:ext>
            </a:extLst>
          </p:cNvPr>
          <p:cNvSpPr txBox="1">
            <a:spLocks noChangeArrowheads="1"/>
          </p:cNvSpPr>
          <p:nvPr/>
        </p:nvSpPr>
        <p:spPr bwMode="auto">
          <a:xfrm>
            <a:off x="0" y="228600"/>
            <a:ext cx="45085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rgbClr val="00004D"/>
                </a:solidFill>
              </a:rPr>
              <a:t>What makes a good basketball player?</a:t>
            </a:r>
          </a:p>
          <a:p>
            <a:pPr algn="ctr" eaLnBrk="1" hangingPunct="1">
              <a:spcBef>
                <a:spcPct val="0"/>
              </a:spcBef>
              <a:buFontTx/>
              <a:buNone/>
            </a:pPr>
            <a:endParaRPr lang="en-US" altLang="en-US" sz="3600" dirty="0">
              <a:solidFill>
                <a:srgbClr val="00004D"/>
              </a:solidFill>
            </a:endParaRPr>
          </a:p>
          <a:p>
            <a:pPr algn="ctr" eaLnBrk="1" hangingPunct="1">
              <a:spcBef>
                <a:spcPct val="0"/>
              </a:spcBef>
              <a:buFontTx/>
              <a:buNone/>
            </a:pPr>
            <a:r>
              <a:rPr lang="en-US" altLang="en-US" sz="3600" dirty="0">
                <a:solidFill>
                  <a:srgbClr val="00004D"/>
                </a:solidFill>
              </a:rPr>
              <a:t>Coaching (Teaching)?</a:t>
            </a:r>
          </a:p>
          <a:p>
            <a:pPr algn="ctr" eaLnBrk="1" hangingPunct="1">
              <a:spcBef>
                <a:spcPct val="0"/>
              </a:spcBef>
              <a:buFontTx/>
              <a:buNone/>
            </a:pPr>
            <a:r>
              <a:rPr lang="en-US" altLang="en-US" sz="3600" dirty="0">
                <a:solidFill>
                  <a:srgbClr val="00004D"/>
                </a:solidFill>
              </a:rPr>
              <a:t>The Joy of Playing?</a:t>
            </a:r>
          </a:p>
          <a:p>
            <a:pPr algn="ctr" eaLnBrk="1" hangingPunct="1">
              <a:spcBef>
                <a:spcPct val="0"/>
              </a:spcBef>
              <a:buFontTx/>
              <a:buNone/>
            </a:pPr>
            <a:r>
              <a:rPr lang="en-US" altLang="en-US" sz="3600" dirty="0">
                <a:solidFill>
                  <a:srgbClr val="00004D"/>
                </a:solidFill>
              </a:rPr>
              <a:t>Practice?</a:t>
            </a:r>
          </a:p>
          <a:p>
            <a:pPr algn="ctr" eaLnBrk="1" hangingPunct="1">
              <a:spcBef>
                <a:spcPct val="0"/>
              </a:spcBef>
              <a:buFontTx/>
              <a:buNone/>
            </a:pPr>
            <a:r>
              <a:rPr lang="en-US" altLang="en-US" sz="3600" dirty="0">
                <a:solidFill>
                  <a:srgbClr val="00004D"/>
                </a:solidFill>
              </a:rPr>
              <a:t>Drive/Grit?</a:t>
            </a:r>
          </a:p>
          <a:p>
            <a:pPr algn="ctr" eaLnBrk="1" hangingPunct="1">
              <a:spcBef>
                <a:spcPct val="0"/>
              </a:spcBef>
              <a:buFontTx/>
              <a:buNone/>
            </a:pPr>
            <a:endParaRPr lang="en-US" altLang="en-US" sz="3600" dirty="0">
              <a:solidFill>
                <a:srgbClr val="00004D"/>
              </a:solidFill>
            </a:endParaRPr>
          </a:p>
          <a:p>
            <a:pPr algn="ctr" eaLnBrk="1" hangingPunct="1">
              <a:spcBef>
                <a:spcPct val="0"/>
              </a:spcBef>
              <a:buFontTx/>
              <a:buNone/>
            </a:pPr>
            <a:r>
              <a:rPr lang="en-US" altLang="en-US" sz="3600" dirty="0">
                <a:solidFill>
                  <a:srgbClr val="00004D"/>
                </a:solidFill>
              </a:rPr>
              <a:t>Is the making of a</a:t>
            </a:r>
          </a:p>
          <a:p>
            <a:pPr algn="ctr" eaLnBrk="1" hangingPunct="1">
              <a:spcBef>
                <a:spcPct val="0"/>
              </a:spcBef>
              <a:buFontTx/>
              <a:buNone/>
            </a:pPr>
            <a:r>
              <a:rPr lang="en-US" altLang="en-US" sz="3600" dirty="0">
                <a:solidFill>
                  <a:srgbClr val="00004D"/>
                </a:solidFill>
              </a:rPr>
              <a:t>good reader any different?</a:t>
            </a:r>
          </a:p>
        </p:txBody>
      </p:sp>
      <p:pic>
        <p:nvPicPr>
          <p:cNvPr id="2" name="Content Placeholder 2">
            <a:extLst>
              <a:ext uri="{FF2B5EF4-FFF2-40B4-BE49-F238E27FC236}">
                <a16:creationId xmlns:a16="http://schemas.microsoft.com/office/drawing/2014/main" id="{C71BB2C4-9299-6B20-E01D-869D423F74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8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035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3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1">
            <a:extLst>
              <a:ext uri="{FF2B5EF4-FFF2-40B4-BE49-F238E27FC236}">
                <a16:creationId xmlns:a16="http://schemas.microsoft.com/office/drawing/2014/main" id="{323923E2-1D0C-0879-9B72-D84DFB84A4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D7F33A-5123-B949-9E4E-16429655BECB}" type="slidenum">
              <a:rPr lang="en-US" altLang="en-US" sz="1400" smtClean="0"/>
              <a:pPr>
                <a:spcBef>
                  <a:spcPct val="0"/>
                </a:spcBef>
                <a:buFontTx/>
                <a:buNone/>
              </a:pPr>
              <a:t>64</a:t>
            </a:fld>
            <a:endParaRPr lang="en-US" altLang="en-US" sz="1400"/>
          </a:p>
        </p:txBody>
      </p:sp>
      <p:sp>
        <p:nvSpPr>
          <p:cNvPr id="3" name="TextBox 2">
            <a:extLst>
              <a:ext uri="{FF2B5EF4-FFF2-40B4-BE49-F238E27FC236}">
                <a16:creationId xmlns:a16="http://schemas.microsoft.com/office/drawing/2014/main" id="{C2B850A5-1384-6BCA-DA7D-35528F47CC13}"/>
              </a:ext>
            </a:extLst>
          </p:cNvPr>
          <p:cNvSpPr txBox="1"/>
          <p:nvPr/>
        </p:nvSpPr>
        <p:spPr>
          <a:xfrm>
            <a:off x="457200" y="228600"/>
            <a:ext cx="8610600" cy="6494463"/>
          </a:xfrm>
          <a:prstGeom prst="rect">
            <a:avLst/>
          </a:prstGeom>
          <a:noFill/>
        </p:spPr>
        <p:txBody>
          <a:bodyPr>
            <a:spAutoFit/>
          </a:bodyPr>
          <a:lstStyle/>
          <a:p>
            <a:pPr>
              <a:defRPr/>
            </a:pPr>
            <a:r>
              <a:rPr lang="en-US" sz="3200">
                <a:solidFill>
                  <a:schemeClr val="accent4">
                    <a:lumMod val="10000"/>
                  </a:schemeClr>
                </a:solidFill>
                <a:latin typeface="Arial" charset="0"/>
                <a:ea typeface="ＭＳ Ｐゴシック" charset="-128"/>
              </a:rPr>
              <a:t>E. D. Hirsch’s Literacies:</a:t>
            </a:r>
          </a:p>
          <a:p>
            <a:pPr>
              <a:defRPr/>
            </a:pPr>
            <a:endParaRPr lang="en-US" sz="3200">
              <a:solidFill>
                <a:schemeClr val="accent4">
                  <a:lumMod val="10000"/>
                </a:schemeClr>
              </a:solidFill>
              <a:latin typeface="Arial" charset="0"/>
              <a:ea typeface="ＭＳ Ｐゴシック" charset="-128"/>
            </a:endParaRPr>
          </a:p>
          <a:p>
            <a:pPr marL="457200" indent="-457200">
              <a:defRPr/>
            </a:pPr>
            <a:r>
              <a:rPr lang="en-US" sz="3200">
                <a:solidFill>
                  <a:schemeClr val="accent4">
                    <a:lumMod val="10000"/>
                  </a:schemeClr>
                </a:solidFill>
                <a:latin typeface="Arial" charset="0"/>
                <a:ea typeface="ＭＳ Ｐゴシック" charset="-128"/>
              </a:rPr>
              <a:t>Functional Literacy: The ability to read and understand the average newspaper article. (Being able to read conversational language written down)</a:t>
            </a:r>
          </a:p>
          <a:p>
            <a:pPr marL="457200" indent="-457200">
              <a:defRPr/>
            </a:pPr>
            <a:endParaRPr lang="en-US" sz="3200">
              <a:solidFill>
                <a:schemeClr val="accent4">
                  <a:lumMod val="10000"/>
                </a:schemeClr>
              </a:solidFill>
              <a:latin typeface="Arial" charset="0"/>
              <a:ea typeface="ＭＳ Ｐゴシック" charset="-128"/>
            </a:endParaRPr>
          </a:p>
          <a:p>
            <a:pPr marL="457200" indent="-457200">
              <a:defRPr/>
            </a:pPr>
            <a:r>
              <a:rPr lang="en-US" sz="3200">
                <a:solidFill>
                  <a:schemeClr val="accent4">
                    <a:lumMod val="10000"/>
                  </a:schemeClr>
                </a:solidFill>
                <a:latin typeface="Arial" charset="0"/>
                <a:ea typeface="ＭＳ Ｐゴシック" charset="-128"/>
              </a:rPr>
              <a:t>Cultural Literacy: Includes being able to understand allusions to cultural activities like “Three strikes and you’re out.”</a:t>
            </a:r>
          </a:p>
          <a:p>
            <a:pPr marL="457200" indent="-457200">
              <a:defRPr/>
            </a:pPr>
            <a:endParaRPr lang="en-US" sz="3200">
              <a:solidFill>
                <a:schemeClr val="accent4">
                  <a:lumMod val="10000"/>
                </a:schemeClr>
              </a:solidFill>
              <a:latin typeface="Arial" charset="0"/>
              <a:ea typeface="ＭＳ Ｐゴシック" charset="-128"/>
            </a:endParaRPr>
          </a:p>
          <a:p>
            <a:pPr marL="457200" indent="-457200">
              <a:defRPr/>
            </a:pPr>
            <a:r>
              <a:rPr lang="en-US" sz="3200">
                <a:solidFill>
                  <a:schemeClr val="accent4">
                    <a:lumMod val="10000"/>
                  </a:schemeClr>
                </a:solidFill>
                <a:latin typeface="Arial" charset="0"/>
                <a:ea typeface="ＭＳ Ｐゴシック" charset="-128"/>
              </a:rPr>
              <a:t>Critical Literacy: How to tell fake news. (Triangulation)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1">
            <a:extLst>
              <a:ext uri="{FF2B5EF4-FFF2-40B4-BE49-F238E27FC236}">
                <a16:creationId xmlns:a16="http://schemas.microsoft.com/office/drawing/2014/main" id="{0D16962F-CE9F-0A4C-AF6D-9FB842A833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056935D-1143-DE4D-A2C5-7406A002A249}" type="slidenum">
              <a:rPr lang="en-US" altLang="en-US" sz="1050"/>
              <a:pPr>
                <a:spcBef>
                  <a:spcPct val="0"/>
                </a:spcBef>
                <a:buFontTx/>
                <a:buNone/>
              </a:pPr>
              <a:t>65</a:t>
            </a:fld>
            <a:endParaRPr lang="en-US" altLang="en-US" sz="1050"/>
          </a:p>
        </p:txBody>
      </p:sp>
      <p:sp>
        <p:nvSpPr>
          <p:cNvPr id="124930" name="TextBox 2">
            <a:extLst>
              <a:ext uri="{FF2B5EF4-FFF2-40B4-BE49-F238E27FC236}">
                <a16:creationId xmlns:a16="http://schemas.microsoft.com/office/drawing/2014/main" id="{0F1DC935-B5D7-DF44-9A80-54D272FA8FDB}"/>
              </a:ext>
            </a:extLst>
          </p:cNvPr>
          <p:cNvSpPr txBox="1">
            <a:spLocks noChangeArrowheads="1"/>
          </p:cNvSpPr>
          <p:nvPr/>
        </p:nvSpPr>
        <p:spPr bwMode="auto">
          <a:xfrm>
            <a:off x="0" y="0"/>
            <a:ext cx="91440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600" b="1" dirty="0">
                <a:solidFill>
                  <a:srgbClr val="161616"/>
                </a:solidFill>
              </a:rPr>
              <a:t>5 Reasons You Should Get</a:t>
            </a:r>
            <a:r>
              <a:rPr lang="en-US" altLang="en-US" sz="2600" dirty="0">
                <a:solidFill>
                  <a:srgbClr val="161616"/>
                </a:solidFill>
              </a:rPr>
              <a:t> </a:t>
            </a:r>
            <a:r>
              <a:rPr lang="en-US" altLang="en-US" sz="2600" b="1" dirty="0">
                <a:solidFill>
                  <a:srgbClr val="161616"/>
                </a:solidFill>
              </a:rPr>
              <a:t>Caught Reading This Month</a:t>
            </a:r>
            <a:endParaRPr lang="en-US" altLang="en-US" sz="2600" dirty="0">
              <a:solidFill>
                <a:srgbClr val="161616"/>
              </a:solidFill>
            </a:endParaRPr>
          </a:p>
          <a:p>
            <a:pPr eaLnBrk="1" hangingPunct="1">
              <a:spcBef>
                <a:spcPct val="0"/>
              </a:spcBef>
              <a:buFontTx/>
              <a:buNone/>
            </a:pPr>
            <a:endParaRPr lang="en-US" altLang="en-US" sz="1800" dirty="0">
              <a:solidFill>
                <a:srgbClr val="161616"/>
              </a:solidFill>
            </a:endParaRPr>
          </a:p>
          <a:p>
            <a:pPr marL="457200" indent="-457200" eaLnBrk="1" hangingPunct="1">
              <a:spcBef>
                <a:spcPct val="0"/>
              </a:spcBef>
              <a:buFont typeface="Arial" panose="020B0604020202020204" pitchFamily="34" charset="0"/>
              <a:buChar char="•"/>
            </a:pPr>
            <a:r>
              <a:rPr lang="en-US" altLang="en-US" sz="2800" dirty="0">
                <a:solidFill>
                  <a:srgbClr val="161616"/>
                </a:solidFill>
              </a:rPr>
              <a:t>A study by the National Endowment for the Arts found that people who read books are more likely to be civically engaged, exercise, and enjoy cultural experiences.</a:t>
            </a:r>
          </a:p>
          <a:p>
            <a:pPr marL="457200" indent="-457200" eaLnBrk="1" hangingPunct="1">
              <a:spcBef>
                <a:spcPct val="0"/>
              </a:spcBef>
              <a:buFont typeface="Arial" panose="020B0604020202020204" pitchFamily="34" charset="0"/>
              <a:buChar char="•"/>
            </a:pPr>
            <a:r>
              <a:rPr lang="en-US" altLang="en-US" sz="2800" dirty="0">
                <a:solidFill>
                  <a:srgbClr val="161616"/>
                </a:solidFill>
              </a:rPr>
              <a:t>Reading fiction was found to make readers more empathetic with others who are different from themselves.</a:t>
            </a:r>
          </a:p>
          <a:p>
            <a:pPr marL="457200" indent="-457200" eaLnBrk="1" hangingPunct="1">
              <a:spcBef>
                <a:spcPct val="0"/>
              </a:spcBef>
              <a:buFont typeface="Arial" panose="020B0604020202020204" pitchFamily="34" charset="0"/>
              <a:buChar char="•"/>
            </a:pPr>
            <a:r>
              <a:rPr lang="en-US" altLang="en-US" sz="2800" dirty="0">
                <a:solidFill>
                  <a:srgbClr val="161616"/>
                </a:solidFill>
              </a:rPr>
              <a:t>The more types of reading materials available in a home, the higher students are in reading proficiency, according to the Educational Testing Service.</a:t>
            </a:r>
          </a:p>
          <a:p>
            <a:pPr marL="457200" indent="-457200" eaLnBrk="1" hangingPunct="1">
              <a:spcBef>
                <a:spcPct val="0"/>
              </a:spcBef>
              <a:buFont typeface="Arial" panose="020B0604020202020204" pitchFamily="34" charset="0"/>
              <a:buChar char="•"/>
            </a:pPr>
            <a:r>
              <a:rPr lang="en-US" altLang="en-US" sz="2800" dirty="0">
                <a:solidFill>
                  <a:srgbClr val="161616"/>
                </a:solidFill>
              </a:rPr>
              <a:t>Research suggests that people who read are two and a half times less likely to be diagnosed with dementia.</a:t>
            </a:r>
          </a:p>
          <a:p>
            <a:pPr marL="457200" indent="-457200" eaLnBrk="1" hangingPunct="1">
              <a:spcBef>
                <a:spcPct val="0"/>
              </a:spcBef>
              <a:buFont typeface="Arial" panose="020B0604020202020204" pitchFamily="34" charset="0"/>
              <a:buChar char="•"/>
            </a:pPr>
            <a:r>
              <a:rPr lang="en-US" altLang="en-US" sz="2800" dirty="0">
                <a:solidFill>
                  <a:srgbClr val="161616"/>
                </a:solidFill>
              </a:rPr>
              <a:t>Reading expands your vocabulary, and makes you smarter!	</a:t>
            </a:r>
          </a:p>
        </p:txBody>
      </p:sp>
    </p:spTree>
    <p:extLst>
      <p:ext uri="{BB962C8B-B14F-4D97-AF65-F5344CB8AC3E}">
        <p14:creationId xmlns:p14="http://schemas.microsoft.com/office/powerpoint/2010/main" val="1636257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4BB5-F242-A2D6-C948-AB27DB835BBD}"/>
              </a:ext>
            </a:extLst>
          </p:cNvPr>
          <p:cNvSpPr>
            <a:spLocks noGrp="1"/>
          </p:cNvSpPr>
          <p:nvPr>
            <p:ph type="title"/>
          </p:nvPr>
        </p:nvSpPr>
        <p:spPr/>
        <p:txBody>
          <a:bodyPr/>
          <a:lstStyle/>
          <a:p>
            <a:endParaRPr lang="en-US"/>
          </a:p>
        </p:txBody>
      </p:sp>
      <p:pic>
        <p:nvPicPr>
          <p:cNvPr id="6" name="Content Placeholder 5" descr="Cartoon of a goat and mouse at a bar&#10;&#10;AI-generated content may be incorrect.">
            <a:extLst>
              <a:ext uri="{FF2B5EF4-FFF2-40B4-BE49-F238E27FC236}">
                <a16:creationId xmlns:a16="http://schemas.microsoft.com/office/drawing/2014/main" id="{5EA991CC-95CB-56A5-5878-0DAA543A2548}"/>
              </a:ext>
            </a:extLst>
          </p:cNvPr>
          <p:cNvPicPr>
            <a:picLocks noGrp="1" noChangeAspect="1"/>
          </p:cNvPicPr>
          <p:nvPr>
            <p:ph idx="1"/>
          </p:nvPr>
        </p:nvPicPr>
        <p:blipFill>
          <a:blip r:embed="rId2"/>
          <a:stretch>
            <a:fillRect/>
          </a:stretch>
        </p:blipFill>
        <p:spPr>
          <a:xfrm>
            <a:off x="0" y="1219200"/>
            <a:ext cx="9144000" cy="2844800"/>
          </a:xfrm>
        </p:spPr>
      </p:pic>
      <p:sp>
        <p:nvSpPr>
          <p:cNvPr id="4" name="Slide Number Placeholder 3">
            <a:extLst>
              <a:ext uri="{FF2B5EF4-FFF2-40B4-BE49-F238E27FC236}">
                <a16:creationId xmlns:a16="http://schemas.microsoft.com/office/drawing/2014/main" id="{FFCAA00C-A19D-DAC8-4CCF-DBA05D00AFB9}"/>
              </a:ext>
            </a:extLst>
          </p:cNvPr>
          <p:cNvSpPr>
            <a:spLocks noGrp="1"/>
          </p:cNvSpPr>
          <p:nvPr>
            <p:ph type="sldNum" sz="quarter" idx="12"/>
          </p:nvPr>
        </p:nvSpPr>
        <p:spPr/>
        <p:txBody>
          <a:bodyPr/>
          <a:lstStyle/>
          <a:p>
            <a:pPr>
              <a:defRPr/>
            </a:pPr>
            <a:fld id="{BC344AE1-5266-2543-88F0-7D2B48DB1ABA}" type="slidenum">
              <a:rPr lang="en-US" altLang="en-US" smtClean="0"/>
              <a:pPr>
                <a:defRPr/>
              </a:pPr>
              <a:t>66</a:t>
            </a:fld>
            <a:endParaRPr lang="en-US" altLang="en-US"/>
          </a:p>
        </p:txBody>
      </p:sp>
      <p:sp>
        <p:nvSpPr>
          <p:cNvPr id="7" name="TextBox 6">
            <a:extLst>
              <a:ext uri="{FF2B5EF4-FFF2-40B4-BE49-F238E27FC236}">
                <a16:creationId xmlns:a16="http://schemas.microsoft.com/office/drawing/2014/main" id="{08DE4D6D-BF51-7211-352B-9C6DCDCBB0C8}"/>
              </a:ext>
            </a:extLst>
          </p:cNvPr>
          <p:cNvSpPr txBox="1"/>
          <p:nvPr/>
        </p:nvSpPr>
        <p:spPr>
          <a:xfrm>
            <a:off x="0" y="4876800"/>
            <a:ext cx="9144000" cy="461665"/>
          </a:xfrm>
          <a:prstGeom prst="rect">
            <a:avLst/>
          </a:prstGeom>
          <a:noFill/>
        </p:spPr>
        <p:txBody>
          <a:bodyPr wrap="square" rtlCol="0">
            <a:spAutoFit/>
          </a:bodyPr>
          <a:lstStyle/>
          <a:p>
            <a:pPr algn="ctr"/>
            <a:r>
              <a:rPr lang="en-US" sz="2400" b="1" i="1" dirty="0">
                <a:solidFill>
                  <a:schemeClr val="bg1">
                    <a:lumMod val="50000"/>
                  </a:schemeClr>
                </a:solidFill>
              </a:rPr>
              <a:t>Arizona Daily Sun </a:t>
            </a:r>
            <a:r>
              <a:rPr lang="en-US" sz="2400" b="1" dirty="0">
                <a:solidFill>
                  <a:schemeClr val="bg1">
                    <a:lumMod val="50000"/>
                  </a:schemeClr>
                </a:solidFill>
              </a:rPr>
              <a:t>8/19/2025</a:t>
            </a:r>
            <a:r>
              <a:rPr lang="en-US" sz="2400" b="1" dirty="0"/>
              <a:t>i</a:t>
            </a:r>
          </a:p>
        </p:txBody>
      </p:sp>
    </p:spTree>
    <p:extLst>
      <p:ext uri="{BB962C8B-B14F-4D97-AF65-F5344CB8AC3E}">
        <p14:creationId xmlns:p14="http://schemas.microsoft.com/office/powerpoint/2010/main" val="2252952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0224-D6B3-8FE7-DAC6-0CC294DE3333}"/>
              </a:ext>
            </a:extLst>
          </p:cNvPr>
          <p:cNvSpPr>
            <a:spLocks noGrp="1"/>
          </p:cNvSpPr>
          <p:nvPr>
            <p:ph type="title"/>
          </p:nvPr>
        </p:nvSpPr>
        <p:spPr>
          <a:xfrm>
            <a:off x="76200" y="0"/>
            <a:ext cx="8991600" cy="914400"/>
          </a:xfrm>
        </p:spPr>
        <p:txBody>
          <a:bodyPr/>
          <a:lstStyle/>
          <a:p>
            <a:r>
              <a:rPr lang="en-US" dirty="0">
                <a:solidFill>
                  <a:schemeClr val="bg2">
                    <a:lumMod val="50000"/>
                  </a:schemeClr>
                </a:solidFill>
              </a:rPr>
              <a:t>Want a Good Grade in this Class?</a:t>
            </a:r>
          </a:p>
        </p:txBody>
      </p:sp>
      <p:sp>
        <p:nvSpPr>
          <p:cNvPr id="3" name="Content Placeholder 2">
            <a:extLst>
              <a:ext uri="{FF2B5EF4-FFF2-40B4-BE49-F238E27FC236}">
                <a16:creationId xmlns:a16="http://schemas.microsoft.com/office/drawing/2014/main" id="{DB73786F-A5DA-9AE8-A7DC-7326F05D9BD6}"/>
              </a:ext>
            </a:extLst>
          </p:cNvPr>
          <p:cNvSpPr>
            <a:spLocks noGrp="1"/>
          </p:cNvSpPr>
          <p:nvPr>
            <p:ph idx="1"/>
          </p:nvPr>
        </p:nvSpPr>
        <p:spPr>
          <a:xfrm>
            <a:off x="457200" y="914400"/>
            <a:ext cx="8382000" cy="5211763"/>
          </a:xfrm>
        </p:spPr>
        <p:txBody>
          <a:bodyPr/>
          <a:lstStyle/>
          <a:p>
            <a:pPr marL="514350" indent="-514350">
              <a:buFont typeface="+mj-lt"/>
              <a:buAutoNum type="arabicPeriod"/>
            </a:pPr>
            <a:r>
              <a:rPr lang="en-US" dirty="0">
                <a:solidFill>
                  <a:schemeClr val="bg2">
                    <a:lumMod val="50000"/>
                  </a:schemeClr>
                </a:solidFill>
              </a:rPr>
              <a:t>Come to class.</a:t>
            </a:r>
          </a:p>
          <a:p>
            <a:pPr marL="514350" indent="-514350">
              <a:buFont typeface="+mj-lt"/>
              <a:buAutoNum type="arabicPeriod"/>
            </a:pPr>
            <a:r>
              <a:rPr lang="en-US" dirty="0">
                <a:solidFill>
                  <a:schemeClr val="bg2">
                    <a:lumMod val="50000"/>
                  </a:schemeClr>
                </a:solidFill>
              </a:rPr>
              <a:t>Take notes. Taking notes helps keep you engaged, even when the class is boring.</a:t>
            </a:r>
          </a:p>
          <a:p>
            <a:pPr marL="514350" indent="-514350">
              <a:buFont typeface="+mj-lt"/>
              <a:buAutoNum type="arabicPeriod"/>
            </a:pPr>
            <a:r>
              <a:rPr lang="en-US" dirty="0">
                <a:solidFill>
                  <a:schemeClr val="bg2">
                    <a:lumMod val="50000"/>
                  </a:schemeClr>
                </a:solidFill>
              </a:rPr>
              <a:t>Before midterm and final review notes</a:t>
            </a:r>
          </a:p>
          <a:p>
            <a:pPr marL="514350" indent="-514350">
              <a:buFont typeface="+mj-lt"/>
              <a:buAutoNum type="arabicPeriod"/>
            </a:pPr>
            <a:r>
              <a:rPr lang="en-US" dirty="0">
                <a:solidFill>
                  <a:schemeClr val="bg2">
                    <a:lumMod val="50000"/>
                  </a:schemeClr>
                </a:solidFill>
              </a:rPr>
              <a:t>Do the weekly discussions &amp; don’t wait to Sunday evening to do them.</a:t>
            </a:r>
          </a:p>
          <a:p>
            <a:pPr marL="514350" indent="-514350">
              <a:buFont typeface="+mj-lt"/>
              <a:buAutoNum type="arabicPeriod"/>
            </a:pPr>
            <a:r>
              <a:rPr lang="en-US" dirty="0">
                <a:solidFill>
                  <a:schemeClr val="bg2">
                    <a:lumMod val="50000"/>
                  </a:schemeClr>
                </a:solidFill>
              </a:rPr>
              <a:t>Take notes on Alexie book &amp; CRT articles to help you write your essay on them.</a:t>
            </a:r>
          </a:p>
          <a:p>
            <a:pPr marL="514350" indent="-514350">
              <a:buFont typeface="+mj-lt"/>
              <a:buAutoNum type="arabicPeriod"/>
            </a:pPr>
            <a:endParaRPr lang="en-US" dirty="0">
              <a:solidFill>
                <a:schemeClr val="bg2">
                  <a:lumMod val="50000"/>
                </a:schemeClr>
              </a:solidFill>
            </a:endParaRPr>
          </a:p>
          <a:p>
            <a:pPr marL="0" indent="0">
              <a:buNone/>
            </a:pPr>
            <a:r>
              <a:rPr lang="en-US" dirty="0">
                <a:solidFill>
                  <a:schemeClr val="bg2">
                    <a:lumMod val="50000"/>
                  </a:schemeClr>
                </a:solidFill>
              </a:rPr>
              <a:t>Self discipline is a key to academic &amp; life success.</a:t>
            </a:r>
          </a:p>
        </p:txBody>
      </p:sp>
      <p:sp>
        <p:nvSpPr>
          <p:cNvPr id="4" name="Slide Number Placeholder 3">
            <a:extLst>
              <a:ext uri="{FF2B5EF4-FFF2-40B4-BE49-F238E27FC236}">
                <a16:creationId xmlns:a16="http://schemas.microsoft.com/office/drawing/2014/main" id="{3E40BCDE-D0BB-0977-F6FF-BBAFBCE47B7B}"/>
              </a:ext>
            </a:extLst>
          </p:cNvPr>
          <p:cNvSpPr>
            <a:spLocks noGrp="1"/>
          </p:cNvSpPr>
          <p:nvPr>
            <p:ph type="sldNum" sz="quarter" idx="12"/>
          </p:nvPr>
        </p:nvSpPr>
        <p:spPr/>
        <p:txBody>
          <a:bodyPr/>
          <a:lstStyle/>
          <a:p>
            <a:pPr>
              <a:defRPr/>
            </a:pPr>
            <a:fld id="{BC344AE1-5266-2543-88F0-7D2B48DB1ABA}" type="slidenum">
              <a:rPr lang="en-US" altLang="en-US" smtClean="0"/>
              <a:pPr>
                <a:defRPr/>
              </a:pPr>
              <a:t>67</a:t>
            </a:fld>
            <a:endParaRPr lang="en-US" altLang="en-US"/>
          </a:p>
        </p:txBody>
      </p:sp>
    </p:spTree>
    <p:extLst>
      <p:ext uri="{BB962C8B-B14F-4D97-AF65-F5344CB8AC3E}">
        <p14:creationId xmlns:p14="http://schemas.microsoft.com/office/powerpoint/2010/main" val="2333647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F431EED6-2454-4945-F6DD-6D36A09E15C4}"/>
              </a:ext>
            </a:extLst>
          </p:cNvPr>
          <p:cNvSpPr>
            <a:spLocks noGrp="1" noChangeArrowheads="1"/>
          </p:cNvSpPr>
          <p:nvPr>
            <p:ph type="ctrTitle"/>
          </p:nvPr>
        </p:nvSpPr>
        <p:spPr/>
        <p:txBody>
          <a:bodyPr/>
          <a:lstStyle/>
          <a:p>
            <a:endParaRPr lang="en-US" altLang="en-US">
              <a:ea typeface="ＭＳ Ｐゴシック" panose="020B0600070205080204" pitchFamily="34" charset="-128"/>
            </a:endParaRPr>
          </a:p>
        </p:txBody>
      </p:sp>
      <p:sp>
        <p:nvSpPr>
          <p:cNvPr id="113666" name="Subtitle 2">
            <a:extLst>
              <a:ext uri="{FF2B5EF4-FFF2-40B4-BE49-F238E27FC236}">
                <a16:creationId xmlns:a16="http://schemas.microsoft.com/office/drawing/2014/main" id="{CF408002-7F9A-F453-25E2-F20D1B6124FA}"/>
              </a:ext>
            </a:extLst>
          </p:cNvPr>
          <p:cNvSpPr>
            <a:spLocks noGrp="1" noChangeArrowheads="1"/>
          </p:cNvSpPr>
          <p:nvPr>
            <p:ph type="subTitle" idx="1"/>
          </p:nvPr>
        </p:nvSpPr>
        <p:spPr/>
        <p:txBody>
          <a:bodyPr/>
          <a:lstStyle/>
          <a:p>
            <a:endParaRPr lang="en-US" altLang="en-US">
              <a:ea typeface="ＭＳ Ｐゴシック" panose="020B0600070205080204" pitchFamily="34" charset="-128"/>
            </a:endParaRPr>
          </a:p>
        </p:txBody>
      </p:sp>
      <p:pic>
        <p:nvPicPr>
          <p:cNvPr id="113667" name="Picture 3" descr="NA-CE303_SKIP_9U_20150113164811.jpg">
            <a:extLst>
              <a:ext uri="{FF2B5EF4-FFF2-40B4-BE49-F238E27FC236}">
                <a16:creationId xmlns:a16="http://schemas.microsoft.com/office/drawing/2014/main" id="{4370A41C-DA6D-81A3-A648-E8E36438642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1588" y="0"/>
            <a:ext cx="5345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Box 4">
            <a:extLst>
              <a:ext uri="{FF2B5EF4-FFF2-40B4-BE49-F238E27FC236}">
                <a16:creationId xmlns:a16="http://schemas.microsoft.com/office/drawing/2014/main" id="{16AB6B54-D823-EE38-5F18-7AD94CFAD71E}"/>
              </a:ext>
            </a:extLst>
          </p:cNvPr>
          <p:cNvSpPr txBox="1">
            <a:spLocks noChangeArrowheads="1"/>
          </p:cNvSpPr>
          <p:nvPr/>
        </p:nvSpPr>
        <p:spPr bwMode="auto">
          <a:xfrm>
            <a:off x="117475" y="1211263"/>
            <a:ext cx="18018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a:t>The Importance of Being There.</a:t>
            </a:r>
          </a:p>
          <a:p>
            <a:pPr>
              <a:spcBef>
                <a:spcPct val="0"/>
              </a:spcBef>
              <a:buFontTx/>
              <a:buNone/>
            </a:pPr>
            <a:endParaRPr lang="en-US" altLang="en-US" sz="1800" b="1"/>
          </a:p>
          <a:p>
            <a:pPr>
              <a:spcBef>
                <a:spcPct val="0"/>
              </a:spcBef>
              <a:buFontTx/>
              <a:buNone/>
            </a:pPr>
            <a:r>
              <a:rPr lang="en-US" altLang="en-US" sz="1800" b="1"/>
              <a:t>From the </a:t>
            </a:r>
            <a:r>
              <a:rPr lang="en-US" altLang="en-US" sz="1800" b="1" i="1"/>
              <a:t>Wall Street Journal</a:t>
            </a:r>
            <a:r>
              <a:rPr lang="en-US" altLang="en-US" sz="1800" b="1"/>
              <a:t>, 1/14/2015</a:t>
            </a:r>
          </a:p>
        </p:txBody>
      </p:sp>
      <p:sp>
        <p:nvSpPr>
          <p:cNvPr id="102405" name="TextBox 5">
            <a:extLst>
              <a:ext uri="{FF2B5EF4-FFF2-40B4-BE49-F238E27FC236}">
                <a16:creationId xmlns:a16="http://schemas.microsoft.com/office/drawing/2014/main" id="{4486079C-5E48-E360-1350-F047126AF208}"/>
              </a:ext>
            </a:extLst>
          </p:cNvPr>
          <p:cNvSpPr txBox="1">
            <a:spLocks noChangeArrowheads="1"/>
          </p:cNvSpPr>
          <p:nvPr/>
        </p:nvSpPr>
        <p:spPr bwMode="auto">
          <a:xfrm>
            <a:off x="-12700" y="228600"/>
            <a:ext cx="3824288" cy="6555641"/>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altLang="x-none" sz="2800" dirty="0">
                <a:solidFill>
                  <a:srgbClr val="002060"/>
                </a:solidFill>
              </a:rPr>
              <a:t>	</a:t>
            </a:r>
            <a:r>
              <a:rPr lang="en-US" altLang="x-none" sz="2800" dirty="0">
                <a:solidFill>
                  <a:schemeClr val="tx2">
                    <a:lumMod val="10000"/>
                  </a:schemeClr>
                </a:solidFill>
              </a:rPr>
              <a:t>There are a number of correlates to academic success besides being a good reader. Students who watch less television and whose parents have higher incomes do better, on average, in school. In addition, K-12 and university students who miss fewer </a:t>
            </a:r>
            <a:r>
              <a:rPr lang="en-US" altLang="x-none" sz="2800">
                <a:solidFill>
                  <a:schemeClr val="tx2">
                    <a:lumMod val="10000"/>
                  </a:schemeClr>
                </a:solidFill>
              </a:rPr>
              <a:t>classes on average get better grades.</a:t>
            </a:r>
            <a:endParaRPr lang="en-US" altLang="x-none" sz="2800" dirty="0">
              <a:solidFill>
                <a:schemeClr val="tx2">
                  <a:lumMod val="10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1">
            <a:extLst>
              <a:ext uri="{FF2B5EF4-FFF2-40B4-BE49-F238E27FC236}">
                <a16:creationId xmlns:a16="http://schemas.microsoft.com/office/drawing/2014/main" id="{4F6A5194-A84F-80F7-B82A-DE46B31C28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54D41E-51B8-3248-8F3B-B8060E7EA57B}" type="slidenum">
              <a:rPr lang="en-US" altLang="en-US" sz="1400" smtClean="0"/>
              <a:pPr>
                <a:spcBef>
                  <a:spcPct val="0"/>
                </a:spcBef>
                <a:buFontTx/>
                <a:buNone/>
              </a:pPr>
              <a:t>69</a:t>
            </a:fld>
            <a:endParaRPr lang="en-US" altLang="en-US" sz="1400"/>
          </a:p>
        </p:txBody>
      </p:sp>
      <p:sp>
        <p:nvSpPr>
          <p:cNvPr id="114690" name="TextBox 2">
            <a:extLst>
              <a:ext uri="{FF2B5EF4-FFF2-40B4-BE49-F238E27FC236}">
                <a16:creationId xmlns:a16="http://schemas.microsoft.com/office/drawing/2014/main" id="{B0BCF21F-9FBA-EC05-4E94-4344CF8D7CB7}"/>
              </a:ext>
            </a:extLst>
          </p:cNvPr>
          <p:cNvSpPr txBox="1">
            <a:spLocks noChangeArrowheads="1"/>
          </p:cNvSpPr>
          <p:nvPr/>
        </p:nvSpPr>
        <p:spPr bwMode="auto">
          <a:xfrm>
            <a:off x="0" y="0"/>
            <a:ext cx="91440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dirty="0">
                <a:solidFill>
                  <a:srgbClr val="161616"/>
                </a:solidFill>
              </a:rPr>
              <a:t>Selected References</a:t>
            </a:r>
          </a:p>
          <a:p>
            <a:pPr eaLnBrk="1" hangingPunct="1">
              <a:spcBef>
                <a:spcPct val="0"/>
              </a:spcBef>
              <a:buFontTx/>
              <a:buNone/>
            </a:pPr>
            <a:r>
              <a:rPr lang="en-US" altLang="en-US" sz="1800" dirty="0">
                <a:solidFill>
                  <a:srgbClr val="161616"/>
                </a:solidFill>
              </a:rPr>
              <a:t>Alvord, Lori </a:t>
            </a:r>
            <a:r>
              <a:rPr lang="en-US" altLang="en-US" sz="1800" dirty="0" err="1">
                <a:solidFill>
                  <a:srgbClr val="161616"/>
                </a:solidFill>
              </a:rPr>
              <a:t>Arviso</a:t>
            </a:r>
            <a:r>
              <a:rPr lang="en-US" altLang="en-US" sz="1800" dirty="0">
                <a:solidFill>
                  <a:srgbClr val="161616"/>
                </a:solidFill>
              </a:rPr>
              <a:t>, &amp; Van Pelt, E. C. (1999). </a:t>
            </a:r>
            <a:r>
              <a:rPr lang="en-US" altLang="en-US" sz="1800" i="1" dirty="0">
                <a:solidFill>
                  <a:srgbClr val="161616"/>
                </a:solidFill>
              </a:rPr>
              <a:t>The Scalpel and the Silver Bear</a:t>
            </a:r>
            <a:r>
              <a:rPr lang="en-US" altLang="en-US" sz="1800" dirty="0">
                <a:solidFill>
                  <a:srgbClr val="161616"/>
                </a:solidFill>
              </a:rPr>
              <a:t>. New York: Bantam.</a:t>
            </a:r>
          </a:p>
          <a:p>
            <a:pPr eaLnBrk="1" hangingPunct="1">
              <a:spcBef>
                <a:spcPct val="0"/>
              </a:spcBef>
              <a:buFontTx/>
              <a:buNone/>
            </a:pPr>
            <a:r>
              <a:rPr lang="en-US" altLang="en-US" sz="1800" dirty="0">
                <a:solidFill>
                  <a:srgbClr val="161616"/>
                </a:solidFill>
              </a:rPr>
              <a:t>Ashton Warner, Sylvia. (1964). </a:t>
            </a:r>
            <a:r>
              <a:rPr lang="en-US" altLang="en-US" sz="1800" i="1" dirty="0">
                <a:solidFill>
                  <a:srgbClr val="161616"/>
                </a:solidFill>
              </a:rPr>
              <a:t>Teacher</a:t>
            </a:r>
            <a:r>
              <a:rPr lang="en-US" altLang="en-US" sz="1800" dirty="0">
                <a:solidFill>
                  <a:srgbClr val="161616"/>
                </a:solidFill>
              </a:rPr>
              <a:t>. Toronto: Bantam.</a:t>
            </a:r>
            <a:endParaRPr lang="en-US" altLang="en-US" sz="1800" b="1" dirty="0">
              <a:solidFill>
                <a:srgbClr val="161616"/>
              </a:solidFill>
            </a:endParaRPr>
          </a:p>
          <a:p>
            <a:pPr eaLnBrk="1" hangingPunct="1">
              <a:spcBef>
                <a:spcPct val="0"/>
              </a:spcBef>
              <a:buFontTx/>
              <a:buNone/>
            </a:pPr>
            <a:r>
              <a:rPr lang="en-US" altLang="en-US" sz="1800" dirty="0">
                <a:solidFill>
                  <a:srgbClr val="000000"/>
                </a:solidFill>
              </a:rPr>
              <a:t>Bridgeland , J.M., </a:t>
            </a:r>
            <a:r>
              <a:rPr lang="en-US" altLang="en-US" sz="1800" dirty="0" err="1">
                <a:solidFill>
                  <a:srgbClr val="000000"/>
                </a:solidFill>
              </a:rPr>
              <a:t>DiIulio</a:t>
            </a:r>
            <a:r>
              <a:rPr lang="en-US" altLang="en-US" sz="1800" dirty="0">
                <a:solidFill>
                  <a:srgbClr val="000000"/>
                </a:solidFill>
              </a:rPr>
              <a:t>, Jr., J.J., &amp; Morison, K.B. (2006). </a:t>
            </a:r>
            <a:r>
              <a:rPr lang="en-US" altLang="en-US" sz="1800" i="1" dirty="0">
                <a:solidFill>
                  <a:srgbClr val="000000"/>
                </a:solidFill>
              </a:rPr>
              <a:t>The Silent Epidemic: Perspectives on High School Dropouts. </a:t>
            </a:r>
            <a:r>
              <a:rPr lang="en-US" altLang="en-US" sz="1800" dirty="0">
                <a:solidFill>
                  <a:srgbClr val="000000"/>
                </a:solidFill>
              </a:rPr>
              <a:t>Washington, DC: Civic Enterprises (a report of the Bill &amp; Melinda Gates Foundation).</a:t>
            </a:r>
          </a:p>
          <a:p>
            <a:pPr eaLnBrk="1" hangingPunct="1">
              <a:spcBef>
                <a:spcPct val="0"/>
              </a:spcBef>
              <a:buFontTx/>
              <a:buNone/>
            </a:pPr>
            <a:r>
              <a:rPr lang="en-US" altLang="en-US" sz="1800" dirty="0">
                <a:solidFill>
                  <a:srgbClr val="161616"/>
                </a:solidFill>
              </a:rPr>
              <a:t>Clark, Ann Nolan. (1969). </a:t>
            </a:r>
            <a:r>
              <a:rPr lang="en-US" altLang="en-US" sz="1800" i="1" dirty="0">
                <a:solidFill>
                  <a:srgbClr val="161616"/>
                </a:solidFill>
              </a:rPr>
              <a:t>Journey to the People</a:t>
            </a:r>
            <a:r>
              <a:rPr lang="en-US" altLang="en-US" sz="1800" dirty="0">
                <a:solidFill>
                  <a:srgbClr val="161616"/>
                </a:solidFill>
              </a:rPr>
              <a:t>. New York: Viking.</a:t>
            </a:r>
          </a:p>
          <a:p>
            <a:pPr eaLnBrk="1" hangingPunct="1">
              <a:spcBef>
                <a:spcPct val="0"/>
              </a:spcBef>
              <a:buFontTx/>
              <a:buNone/>
            </a:pPr>
            <a:r>
              <a:rPr lang="en-US" altLang="en-US" sz="1800" dirty="0">
                <a:solidFill>
                  <a:srgbClr val="161616"/>
                </a:solidFill>
              </a:rPr>
              <a:t>Cummins, Jim</a:t>
            </a:r>
            <a:r>
              <a:rPr lang="en-US" altLang="en-US" sz="1800" dirty="0">
                <a:solidFill>
                  <a:srgbClr val="001933"/>
                </a:solidFill>
              </a:rPr>
              <a:t>. (2011). </a:t>
            </a:r>
            <a:r>
              <a:rPr lang="en-US" altLang="en-US" sz="1800" i="1" dirty="0">
                <a:solidFill>
                  <a:srgbClr val="001933"/>
                </a:solidFill>
              </a:rPr>
              <a:t>Putting the evidence back into evidence-based policies for </a:t>
            </a:r>
            <a:r>
              <a:rPr lang="en-GB" altLang="en-US" sz="1800" i="1" dirty="0">
                <a:solidFill>
                  <a:srgbClr val="001933"/>
                </a:solidFill>
              </a:rPr>
              <a:t>underachieving</a:t>
            </a:r>
            <a:r>
              <a:rPr lang="en-US" altLang="en-US" sz="1800" i="1" dirty="0">
                <a:solidFill>
                  <a:srgbClr val="001933"/>
                </a:solidFill>
              </a:rPr>
              <a:t> students. </a:t>
            </a:r>
            <a:r>
              <a:rPr lang="en-GB" altLang="en-US" sz="1800" dirty="0">
                <a:solidFill>
                  <a:srgbClr val="001933"/>
                </a:solidFill>
              </a:rPr>
              <a:t>Language Policy Division, Directorate of Education and Languages, DGIV</a:t>
            </a:r>
            <a:r>
              <a:rPr lang="en-US" altLang="en-US" sz="1800" dirty="0">
                <a:solidFill>
                  <a:srgbClr val="001933"/>
                </a:solidFill>
              </a:rPr>
              <a:t>, </a:t>
            </a:r>
            <a:r>
              <a:rPr lang="en-GB" altLang="en-US" sz="1800" dirty="0">
                <a:solidFill>
                  <a:srgbClr val="001933"/>
                </a:solidFill>
              </a:rPr>
              <a:t>Council of Europe, Strasbourg.</a:t>
            </a:r>
            <a:endParaRPr lang="en-US" altLang="en-US" sz="1800" dirty="0">
              <a:solidFill>
                <a:srgbClr val="001933"/>
              </a:solidFill>
            </a:endParaRPr>
          </a:p>
          <a:p>
            <a:pPr eaLnBrk="1" hangingPunct="1">
              <a:spcBef>
                <a:spcPct val="0"/>
              </a:spcBef>
              <a:buFontTx/>
              <a:buNone/>
            </a:pPr>
            <a:r>
              <a:rPr lang="en-US" altLang="en-US" sz="1800" dirty="0">
                <a:solidFill>
                  <a:srgbClr val="161616"/>
                </a:solidFill>
              </a:rPr>
              <a:t>Evans, M. D. R., Kelley, J., Sikora, J, &amp; </a:t>
            </a:r>
            <a:r>
              <a:rPr lang="en-US" altLang="en-US" sz="1800" dirty="0" err="1">
                <a:solidFill>
                  <a:srgbClr val="161616"/>
                </a:solidFill>
              </a:rPr>
              <a:t>Treiman</a:t>
            </a:r>
            <a:r>
              <a:rPr lang="en-US" altLang="en-US" sz="1800" dirty="0">
                <a:solidFill>
                  <a:srgbClr val="161616"/>
                </a:solidFill>
              </a:rPr>
              <a:t>, D. J. (2010). Family scholarly culture and educational success: Books and schooling in 27 nations. </a:t>
            </a:r>
            <a:r>
              <a:rPr lang="en-US" altLang="en-US" sz="1800" i="1" dirty="0">
                <a:solidFill>
                  <a:srgbClr val="161616"/>
                </a:solidFill>
              </a:rPr>
              <a:t>Research in Social Stratification &amp; Mobility</a:t>
            </a:r>
            <a:r>
              <a:rPr lang="en-US" altLang="en-US" sz="1800" dirty="0">
                <a:solidFill>
                  <a:srgbClr val="161616"/>
                </a:solidFill>
              </a:rPr>
              <a:t>, 28(2), 171-197.</a:t>
            </a:r>
          </a:p>
          <a:p>
            <a:pPr eaLnBrk="1" hangingPunct="1">
              <a:spcBef>
                <a:spcPct val="0"/>
              </a:spcBef>
              <a:buFontTx/>
              <a:buNone/>
            </a:pPr>
            <a:r>
              <a:rPr lang="en-US" altLang="en-US" sz="1800" dirty="0" err="1">
                <a:solidFill>
                  <a:srgbClr val="161616"/>
                </a:solidFill>
              </a:rPr>
              <a:t>Fayden</a:t>
            </a:r>
            <a:r>
              <a:rPr lang="en-US" altLang="en-US" sz="1800" dirty="0">
                <a:solidFill>
                  <a:srgbClr val="161616"/>
                </a:solidFill>
              </a:rPr>
              <a:t>, </a:t>
            </a:r>
            <a:r>
              <a:rPr lang="en-US" altLang="en-US" sz="1800" dirty="0" err="1">
                <a:solidFill>
                  <a:srgbClr val="161616"/>
                </a:solidFill>
              </a:rPr>
              <a:t>Terese</a:t>
            </a:r>
            <a:r>
              <a:rPr lang="en-US" altLang="en-US" sz="1800" dirty="0">
                <a:solidFill>
                  <a:srgbClr val="161616"/>
                </a:solidFill>
              </a:rPr>
              <a:t>, (2005). </a:t>
            </a:r>
            <a:r>
              <a:rPr lang="en-US" altLang="en-US" sz="1800" i="1" dirty="0">
                <a:solidFill>
                  <a:srgbClr val="161616"/>
                </a:solidFill>
              </a:rPr>
              <a:t>How Children Learn: Getting Beyond the Deficit Myth</a:t>
            </a:r>
            <a:r>
              <a:rPr lang="en-US" altLang="en-US" sz="1800" dirty="0">
                <a:solidFill>
                  <a:srgbClr val="161616"/>
                </a:solidFill>
              </a:rPr>
              <a:t>. Boulder, CO: Paradigm.</a:t>
            </a:r>
          </a:p>
          <a:p>
            <a:pPr eaLnBrk="1" hangingPunct="1">
              <a:spcBef>
                <a:spcPct val="0"/>
              </a:spcBef>
              <a:buFontTx/>
              <a:buNone/>
            </a:pPr>
            <a:r>
              <a:rPr lang="en-US" altLang="en-US" sz="1800" dirty="0">
                <a:solidFill>
                  <a:srgbClr val="161616"/>
                </a:solidFill>
              </a:rPr>
              <a:t>Fox, Sandra J. (2000). </a:t>
            </a:r>
            <a:r>
              <a:rPr lang="en-US" altLang="en-US" sz="1800" i="1" dirty="0">
                <a:solidFill>
                  <a:srgbClr val="161616"/>
                </a:solidFill>
              </a:rPr>
              <a:t>Creating a Sacred Place to Support Young American Indian and Other Learners</a:t>
            </a:r>
            <a:r>
              <a:rPr lang="en-US" altLang="en-US" sz="1800" dirty="0">
                <a:solidFill>
                  <a:srgbClr val="161616"/>
                </a:solidFill>
              </a:rPr>
              <a:t> (Vol. 1). Polson, MT: National Indian School Board Association.</a:t>
            </a:r>
          </a:p>
          <a:p>
            <a:pPr eaLnBrk="1" hangingPunct="1">
              <a:spcBef>
                <a:spcPct val="0"/>
              </a:spcBef>
              <a:buFontTx/>
              <a:buNone/>
            </a:pPr>
            <a:r>
              <a:rPr lang="en-US" altLang="en-US" sz="1800" dirty="0">
                <a:solidFill>
                  <a:srgbClr val="161616"/>
                </a:solidFill>
              </a:rPr>
              <a:t>Hirsch, Jr., E.D. (1987). </a:t>
            </a:r>
            <a:r>
              <a:rPr lang="en-US" altLang="en-US" sz="1800" i="1" dirty="0">
                <a:solidFill>
                  <a:srgbClr val="161616"/>
                </a:solidFill>
              </a:rPr>
              <a:t>Cultural Literacy: What Every American Needs to Know</a:t>
            </a:r>
            <a:r>
              <a:rPr lang="en-US" altLang="en-US" sz="1800" dirty="0">
                <a:solidFill>
                  <a:srgbClr val="161616"/>
                </a:solidFill>
              </a:rPr>
              <a:t>. Boston: Houghton Mifflin.</a:t>
            </a:r>
          </a:p>
          <a:p>
            <a:pPr eaLnBrk="1" hangingPunct="1">
              <a:spcBef>
                <a:spcPct val="0"/>
              </a:spcBef>
              <a:buFontTx/>
              <a:buNone/>
            </a:pPr>
            <a:r>
              <a:rPr lang="en-US" altLang="en-US" sz="1800" dirty="0" err="1">
                <a:solidFill>
                  <a:srgbClr val="161616"/>
                </a:solidFill>
              </a:rPr>
              <a:t>Kneale</a:t>
            </a:r>
            <a:r>
              <a:rPr lang="en-US" altLang="en-US" sz="1800" dirty="0">
                <a:solidFill>
                  <a:srgbClr val="161616"/>
                </a:solidFill>
              </a:rPr>
              <a:t>, Albert H. 1950. </a:t>
            </a:r>
            <a:r>
              <a:rPr lang="en-US" altLang="en-US" sz="1800" i="1" dirty="0">
                <a:solidFill>
                  <a:srgbClr val="161616"/>
                </a:solidFill>
              </a:rPr>
              <a:t>Indian Agent</a:t>
            </a:r>
            <a:r>
              <a:rPr lang="en-US" altLang="en-US" sz="1800" dirty="0">
                <a:solidFill>
                  <a:srgbClr val="161616"/>
                </a:solidFill>
              </a:rPr>
              <a:t>. Caldwell, ID: Caxton.</a:t>
            </a:r>
          </a:p>
          <a:p>
            <a:pPr eaLnBrk="1" hangingPunct="1">
              <a:spcBef>
                <a:spcPct val="0"/>
              </a:spcBef>
              <a:buFontTx/>
              <a:buNone/>
            </a:pPr>
            <a:r>
              <a:rPr lang="en-US" altLang="en-US" sz="1800" dirty="0">
                <a:solidFill>
                  <a:srgbClr val="161616"/>
                </a:solidFill>
              </a:rPr>
              <a:t>Krashen, S. (2004). </a:t>
            </a:r>
            <a:r>
              <a:rPr lang="en-US" altLang="en-US" sz="1800" i="1" dirty="0">
                <a:solidFill>
                  <a:srgbClr val="161616"/>
                </a:solidFill>
              </a:rPr>
              <a:t>The Power of Reading </a:t>
            </a:r>
            <a:r>
              <a:rPr lang="en-US" altLang="en-US" sz="1800" dirty="0">
                <a:solidFill>
                  <a:srgbClr val="161616"/>
                </a:solidFill>
              </a:rPr>
              <a:t>(2</a:t>
            </a:r>
            <a:r>
              <a:rPr lang="en-US" altLang="en-US" sz="1800" baseline="30000" dirty="0">
                <a:solidFill>
                  <a:srgbClr val="161616"/>
                </a:solidFill>
              </a:rPr>
              <a:t>nd</a:t>
            </a:r>
            <a:r>
              <a:rPr lang="en-US" altLang="en-US" sz="1800" dirty="0">
                <a:solidFill>
                  <a:srgbClr val="161616"/>
                </a:solidFill>
              </a:rPr>
              <a:t> Ed.). Westport, CN: Libraries Unlimited.</a:t>
            </a:r>
          </a:p>
          <a:p>
            <a:pPr eaLnBrk="1" hangingPunct="1">
              <a:spcBef>
                <a:spcPct val="0"/>
              </a:spcBef>
              <a:buNone/>
            </a:pPr>
            <a:r>
              <a:rPr lang="en-US" altLang="x-none" sz="1800" dirty="0" err="1">
                <a:solidFill>
                  <a:schemeClr val="accent4">
                    <a:lumMod val="10000"/>
                  </a:schemeClr>
                </a:solidFill>
              </a:rPr>
              <a:t>Reyhner</a:t>
            </a:r>
            <a:r>
              <a:rPr lang="en-US" altLang="x-none" sz="1800" dirty="0">
                <a:solidFill>
                  <a:schemeClr val="accent4">
                    <a:lumMod val="10000"/>
                  </a:schemeClr>
                </a:solidFill>
              </a:rPr>
              <a:t>, Jon. (2001). </a:t>
            </a:r>
            <a:r>
              <a:rPr lang="en-US" altLang="x-none" sz="1800" i="1" dirty="0">
                <a:solidFill>
                  <a:schemeClr val="accent4">
                    <a:lumMod val="10000"/>
                  </a:schemeClr>
                </a:solidFill>
              </a:rPr>
              <a:t>Teaching Reading to American Indian/Alaska Students. </a:t>
            </a:r>
            <a:r>
              <a:rPr lang="en-US" altLang="x-none" sz="1800" dirty="0">
                <a:solidFill>
                  <a:schemeClr val="accent4">
                    <a:lumMod val="10000"/>
                  </a:schemeClr>
                </a:solidFill>
              </a:rPr>
              <a:t>Charleston, WV: ERIC/CRESS. http://</a:t>
            </a:r>
            <a:r>
              <a:rPr lang="en-US" altLang="x-none" sz="1800" dirty="0" err="1">
                <a:solidFill>
                  <a:schemeClr val="accent4">
                    <a:lumMod val="10000"/>
                  </a:schemeClr>
                </a:solidFill>
              </a:rPr>
              <a:t>www.ericdigests.org</a:t>
            </a:r>
            <a:r>
              <a:rPr lang="en-US" altLang="x-none" sz="1800" dirty="0">
                <a:solidFill>
                  <a:schemeClr val="accent4">
                    <a:lumMod val="10000"/>
                  </a:schemeClr>
                </a:solidFill>
              </a:rPr>
              <a:t>/2002-3/</a:t>
            </a:r>
            <a:r>
              <a:rPr lang="en-US" altLang="x-none" sz="1800" dirty="0" err="1">
                <a:solidFill>
                  <a:schemeClr val="accent4">
                    <a:lumMod val="10000"/>
                  </a:schemeClr>
                </a:solidFill>
              </a:rPr>
              <a:t>reading.htm</a:t>
            </a:r>
            <a:endParaRPr lang="en-US" altLang="x-none" sz="1800" dirty="0">
              <a:solidFill>
                <a:schemeClr val="accent4">
                  <a:lumMod val="10000"/>
                </a:schemeClr>
              </a:solidFill>
            </a:endParaRPr>
          </a:p>
        </p:txBody>
      </p:sp>
      <p:sp>
        <p:nvSpPr>
          <p:cNvPr id="114691" name="TextBox 1">
            <a:extLst>
              <a:ext uri="{FF2B5EF4-FFF2-40B4-BE49-F238E27FC236}">
                <a16:creationId xmlns:a16="http://schemas.microsoft.com/office/drawing/2014/main" id="{B6429CF3-98BF-AF78-1181-BF2546FB7921}"/>
              </a:ext>
            </a:extLst>
          </p:cNvPr>
          <p:cNvSpPr txBox="1">
            <a:spLocks noChangeArrowheads="1"/>
          </p:cNvSpPr>
          <p:nvPr/>
        </p:nvSpPr>
        <p:spPr bwMode="auto">
          <a:xfrm>
            <a:off x="-2451100" y="-342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57216F4-6F93-8CD9-5B64-69088381662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5602" name="Slide Number Placeholder 3">
            <a:extLst>
              <a:ext uri="{FF2B5EF4-FFF2-40B4-BE49-F238E27FC236}">
                <a16:creationId xmlns:a16="http://schemas.microsoft.com/office/drawing/2014/main" id="{83F30296-681D-1508-E0F8-75D36CA0E9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542E054-A446-FD47-8046-F126619BBA19}" type="slidenum">
              <a:rPr lang="en-US" altLang="en-US" sz="1400" smtClean="0"/>
              <a:pPr>
                <a:spcBef>
                  <a:spcPct val="0"/>
                </a:spcBef>
                <a:buFontTx/>
                <a:buNone/>
              </a:pPr>
              <a:t>7</a:t>
            </a:fld>
            <a:endParaRPr lang="en-US" altLang="en-US" sz="1400"/>
          </a:p>
        </p:txBody>
      </p:sp>
      <p:pic>
        <p:nvPicPr>
          <p:cNvPr id="3" name="Content Placeholder 2" descr="A black and yellow book cover with a black background&#10;&#10;AI-generated content may be incorrect.">
            <a:extLst>
              <a:ext uri="{FF2B5EF4-FFF2-40B4-BE49-F238E27FC236}">
                <a16:creationId xmlns:a16="http://schemas.microsoft.com/office/drawing/2014/main" id="{2210E5ED-0743-39FD-D42C-8B3641E79742}"/>
              </a:ext>
            </a:extLst>
          </p:cNvPr>
          <p:cNvPicPr>
            <a:picLocks noGrp="1" noChangeAspect="1"/>
          </p:cNvPicPr>
          <p:nvPr>
            <p:ph idx="1"/>
          </p:nvPr>
        </p:nvPicPr>
        <p:blipFill>
          <a:blip r:embed="rId2"/>
          <a:stretch>
            <a:fillRect/>
          </a:stretch>
        </p:blipFill>
        <p:spPr>
          <a:xfrm>
            <a:off x="6781800" y="3332328"/>
            <a:ext cx="2362200" cy="3525672"/>
          </a:xfrm>
        </p:spPr>
      </p:pic>
      <p:sp>
        <p:nvSpPr>
          <p:cNvPr id="25604" name="TextBox 9">
            <a:extLst>
              <a:ext uri="{FF2B5EF4-FFF2-40B4-BE49-F238E27FC236}">
                <a16:creationId xmlns:a16="http://schemas.microsoft.com/office/drawing/2014/main" id="{C5F6C975-D538-96D7-F087-FB70AA6C8CEB}"/>
              </a:ext>
            </a:extLst>
          </p:cNvPr>
          <p:cNvSpPr txBox="1">
            <a:spLocks noChangeArrowheads="1"/>
          </p:cNvSpPr>
          <p:nvPr/>
        </p:nvSpPr>
        <p:spPr bwMode="auto">
          <a:xfrm>
            <a:off x="236402" y="-381000"/>
            <a:ext cx="631679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dirty="0">
              <a:solidFill>
                <a:srgbClr val="161616"/>
              </a:solidFill>
            </a:endParaRPr>
          </a:p>
          <a:p>
            <a:pPr eaLnBrk="1" hangingPunct="1">
              <a:spcBef>
                <a:spcPct val="0"/>
              </a:spcBef>
              <a:buFontTx/>
              <a:buNone/>
            </a:pPr>
            <a:endParaRPr lang="en-US" altLang="en-US" sz="3600" dirty="0">
              <a:solidFill>
                <a:srgbClr val="161616"/>
              </a:solidFill>
            </a:endParaRPr>
          </a:p>
          <a:p>
            <a:pPr eaLnBrk="1" hangingPunct="1">
              <a:spcBef>
                <a:spcPct val="0"/>
              </a:spcBef>
              <a:buFontTx/>
              <a:buNone/>
            </a:pPr>
            <a:endParaRPr lang="en-US" altLang="en-US" sz="3600" dirty="0">
              <a:solidFill>
                <a:srgbClr val="161616"/>
              </a:solidFill>
            </a:endParaRPr>
          </a:p>
          <a:p>
            <a:pPr eaLnBrk="1" hangingPunct="1">
              <a:spcBef>
                <a:spcPct val="0"/>
              </a:spcBef>
              <a:buFontTx/>
              <a:buNone/>
            </a:pPr>
            <a:r>
              <a:rPr lang="en-US" altLang="en-US" sz="3600" dirty="0">
                <a:solidFill>
                  <a:srgbClr val="161616"/>
                </a:solidFill>
              </a:rPr>
              <a:t>Students who read well tend to do well in school. Some cultures promote literacy more than others. Jews, Christians and Muslims are sometimes called “People of the Book.”</a:t>
            </a:r>
          </a:p>
          <a:p>
            <a:pPr eaLnBrk="1" hangingPunct="1">
              <a:spcBef>
                <a:spcPct val="0"/>
              </a:spcBef>
              <a:buFontTx/>
              <a:buNone/>
            </a:pPr>
            <a:endParaRPr lang="en-US" altLang="en-US" sz="3600" dirty="0">
              <a:solidFill>
                <a:srgbClr val="161616"/>
              </a:solidFill>
            </a:endParaRPr>
          </a:p>
          <a:p>
            <a:pPr eaLnBrk="1" hangingPunct="1">
              <a:spcBef>
                <a:spcPct val="0"/>
              </a:spcBef>
              <a:buFontTx/>
              <a:buNone/>
            </a:pPr>
            <a:endParaRPr lang="en-US" altLang="en-US" sz="3600" dirty="0">
              <a:solidFill>
                <a:srgbClr val="161616"/>
              </a:solidFill>
            </a:endParaRPr>
          </a:p>
        </p:txBody>
      </p:sp>
      <p:pic>
        <p:nvPicPr>
          <p:cNvPr id="5" name="Picture 4" descr="A black leather bound bible&#10;&#10;AI-generated content may be incorrect.">
            <a:extLst>
              <a:ext uri="{FF2B5EF4-FFF2-40B4-BE49-F238E27FC236}">
                <a16:creationId xmlns:a16="http://schemas.microsoft.com/office/drawing/2014/main" id="{DE913E0E-5696-4D72-33BC-D1C0C00E279C}"/>
              </a:ext>
            </a:extLst>
          </p:cNvPr>
          <p:cNvPicPr>
            <a:picLocks noChangeAspect="1"/>
          </p:cNvPicPr>
          <p:nvPr/>
        </p:nvPicPr>
        <p:blipFill>
          <a:blip r:embed="rId3"/>
          <a:stretch>
            <a:fillRect/>
          </a:stretch>
        </p:blipFill>
        <p:spPr>
          <a:xfrm>
            <a:off x="6472088" y="0"/>
            <a:ext cx="3052912" cy="358252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1">
            <a:extLst>
              <a:ext uri="{FF2B5EF4-FFF2-40B4-BE49-F238E27FC236}">
                <a16:creationId xmlns:a16="http://schemas.microsoft.com/office/drawing/2014/main" id="{543D873C-5667-44AA-D51D-912D2A813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7C3088-B48E-9C4E-B8CE-A1CA047CCA22}" type="slidenum">
              <a:rPr lang="en-US" altLang="en-US" sz="1400" smtClean="0"/>
              <a:pPr>
                <a:spcBef>
                  <a:spcPct val="0"/>
                </a:spcBef>
                <a:buFontTx/>
                <a:buNone/>
              </a:pPr>
              <a:t>70</a:t>
            </a:fld>
            <a:endParaRPr lang="en-US" altLang="en-US" sz="1400"/>
          </a:p>
        </p:txBody>
      </p:sp>
      <p:sp>
        <p:nvSpPr>
          <p:cNvPr id="101378" name="TextBox 2">
            <a:extLst>
              <a:ext uri="{FF2B5EF4-FFF2-40B4-BE49-F238E27FC236}">
                <a16:creationId xmlns:a16="http://schemas.microsoft.com/office/drawing/2014/main" id="{5D641CE1-68F3-5E29-CA17-F78DF458DC8E}"/>
              </a:ext>
            </a:extLst>
          </p:cNvPr>
          <p:cNvSpPr txBox="1">
            <a:spLocks noChangeArrowheads="1"/>
          </p:cNvSpPr>
          <p:nvPr/>
        </p:nvSpPr>
        <p:spPr bwMode="auto">
          <a:xfrm>
            <a:off x="0" y="0"/>
            <a:ext cx="9144000" cy="7294305"/>
          </a:xfrm>
          <a:prstGeom prst="rect">
            <a:avLst/>
          </a:prstGeom>
          <a:noFill/>
          <a:ln>
            <a:noFill/>
          </a:ln>
        </p:spPr>
        <p:txBody>
          <a:bodyPr>
            <a:spAutoFit/>
          </a:bodyPr>
          <a:lstStyle>
            <a:lvl1pPr marL="228600" indent="-2286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defRPr/>
            </a:pPr>
            <a:r>
              <a:rPr lang="en-US" altLang="x-none" sz="1800" dirty="0" err="1">
                <a:solidFill>
                  <a:schemeClr val="accent4">
                    <a:lumMod val="10000"/>
                  </a:schemeClr>
                </a:solidFill>
              </a:rPr>
              <a:t>Reyhner</a:t>
            </a:r>
            <a:r>
              <a:rPr lang="en-US" altLang="x-none" sz="1800" dirty="0">
                <a:solidFill>
                  <a:schemeClr val="accent4">
                    <a:lumMod val="10000"/>
                  </a:schemeClr>
                </a:solidFill>
              </a:rPr>
              <a:t>, J., &amp; </a:t>
            </a:r>
            <a:r>
              <a:rPr lang="en-US" altLang="x-none" sz="1800" dirty="0" err="1">
                <a:solidFill>
                  <a:schemeClr val="accent4">
                    <a:lumMod val="10000"/>
                  </a:schemeClr>
                </a:solidFill>
              </a:rPr>
              <a:t>Cockrum</a:t>
            </a:r>
            <a:r>
              <a:rPr lang="en-US" altLang="x-none" sz="1800" dirty="0">
                <a:solidFill>
                  <a:schemeClr val="accent4">
                    <a:lumMod val="10000"/>
                  </a:schemeClr>
                </a:solidFill>
              </a:rPr>
              <a:t>, W. (2016). Cultural Issues Related to Teaching Reading. In P.R. Schmidt &amp; A.M. Lazar (Eds.), </a:t>
            </a:r>
            <a:r>
              <a:rPr lang="en-US" altLang="x-none" sz="1800" i="1" dirty="0">
                <a:solidFill>
                  <a:schemeClr val="accent4">
                    <a:lumMod val="10000"/>
                  </a:schemeClr>
                </a:solidFill>
              </a:rPr>
              <a:t>Reconceptualizing Literacy in the New Age of Multiculturalism and Pluralism</a:t>
            </a:r>
            <a:r>
              <a:rPr lang="en-US" altLang="x-none" sz="1800" dirty="0">
                <a:solidFill>
                  <a:schemeClr val="accent4">
                    <a:lumMod val="10000"/>
                  </a:schemeClr>
                </a:solidFill>
              </a:rPr>
              <a:t>, 2</a:t>
            </a:r>
            <a:r>
              <a:rPr lang="en-US" altLang="x-none" sz="1800" baseline="30000" dirty="0">
                <a:solidFill>
                  <a:schemeClr val="accent4">
                    <a:lumMod val="10000"/>
                  </a:schemeClr>
                </a:solidFill>
              </a:rPr>
              <a:t>nd</a:t>
            </a:r>
            <a:r>
              <a:rPr lang="en-US" altLang="x-none" sz="1800" dirty="0">
                <a:solidFill>
                  <a:schemeClr val="accent4">
                    <a:lumMod val="10000"/>
                  </a:schemeClr>
                </a:solidFill>
              </a:rPr>
              <a:t> ed. (pp. 215-232). Greenwich, CN: Information Age.</a:t>
            </a:r>
          </a:p>
          <a:p>
            <a:pPr eaLnBrk="1" hangingPunct="1">
              <a:spcBef>
                <a:spcPct val="0"/>
              </a:spcBef>
              <a:buFontTx/>
              <a:buNone/>
              <a:defRPr/>
            </a:pPr>
            <a:r>
              <a:rPr lang="en-US" altLang="x-none" sz="1800" dirty="0" err="1">
                <a:solidFill>
                  <a:schemeClr val="accent4">
                    <a:lumMod val="10000"/>
                  </a:schemeClr>
                </a:solidFill>
              </a:rPr>
              <a:t>Reyhner</a:t>
            </a:r>
            <a:r>
              <a:rPr lang="en-US" altLang="x-none" sz="1800" dirty="0">
                <a:solidFill>
                  <a:schemeClr val="accent4">
                    <a:lumMod val="10000"/>
                  </a:schemeClr>
                </a:solidFill>
              </a:rPr>
              <a:t>, J., &amp; </a:t>
            </a:r>
            <a:r>
              <a:rPr lang="en-US" altLang="x-none" sz="1800" dirty="0" err="1">
                <a:solidFill>
                  <a:schemeClr val="accent4">
                    <a:lumMod val="10000"/>
                  </a:schemeClr>
                </a:solidFill>
              </a:rPr>
              <a:t>Cockrum</a:t>
            </a:r>
            <a:r>
              <a:rPr lang="en-US" altLang="x-none" sz="1800" dirty="0">
                <a:solidFill>
                  <a:schemeClr val="accent4">
                    <a:lumMod val="10000"/>
                  </a:schemeClr>
                </a:solidFill>
              </a:rPr>
              <a:t>, W. (2015). Promoting Indigenous literacy. In J. </a:t>
            </a:r>
            <a:r>
              <a:rPr lang="en-US" altLang="x-none" sz="1800" dirty="0" err="1">
                <a:solidFill>
                  <a:schemeClr val="accent4">
                    <a:lumMod val="10000"/>
                  </a:schemeClr>
                </a:solidFill>
              </a:rPr>
              <a:t>Reyhner</a:t>
            </a:r>
            <a:r>
              <a:rPr lang="en-US" altLang="x-none" sz="1800" dirty="0">
                <a:solidFill>
                  <a:schemeClr val="accent4">
                    <a:lumMod val="10000"/>
                  </a:schemeClr>
                </a:solidFill>
              </a:rPr>
              <a:t> (Ed.). (2015). </a:t>
            </a:r>
            <a:r>
              <a:rPr lang="en-US" altLang="x-none" sz="1800" i="1" dirty="0">
                <a:solidFill>
                  <a:schemeClr val="accent4">
                    <a:lumMod val="10000"/>
                  </a:schemeClr>
                </a:solidFill>
              </a:rPr>
              <a:t>Teaching Indigenous Students: Honoring Place, Community and Culture </a:t>
            </a:r>
            <a:r>
              <a:rPr lang="en-US" altLang="x-none" sz="1800" dirty="0">
                <a:solidFill>
                  <a:schemeClr val="accent4">
                    <a:lumMod val="10000"/>
                  </a:schemeClr>
                </a:solidFill>
              </a:rPr>
              <a:t>(pp. 51-69). Norman, OK: University of Oklahoma.</a:t>
            </a:r>
          </a:p>
          <a:p>
            <a:pPr eaLnBrk="1" hangingPunct="1">
              <a:spcBef>
                <a:spcPct val="0"/>
              </a:spcBef>
              <a:buFontTx/>
              <a:buNone/>
              <a:defRPr/>
            </a:pPr>
            <a:r>
              <a:rPr lang="en-US" altLang="x-none" sz="1800" dirty="0" err="1">
                <a:solidFill>
                  <a:schemeClr val="accent4">
                    <a:lumMod val="10000"/>
                  </a:schemeClr>
                </a:solidFill>
              </a:rPr>
              <a:t>Reyhner</a:t>
            </a:r>
            <a:r>
              <a:rPr lang="en-US" altLang="x-none" sz="1800" dirty="0">
                <a:solidFill>
                  <a:schemeClr val="accent4">
                    <a:lumMod val="10000"/>
                  </a:schemeClr>
                </a:solidFill>
              </a:rPr>
              <a:t>, Jon, &amp; Hurtado, D.S. (2008). Reading First, literacy, and American Indian/Alaska Native students. </a:t>
            </a:r>
            <a:r>
              <a:rPr lang="en-US" altLang="x-none" sz="1800" i="1" dirty="0">
                <a:solidFill>
                  <a:schemeClr val="accent4">
                    <a:lumMod val="10000"/>
                  </a:schemeClr>
                </a:solidFill>
              </a:rPr>
              <a:t>Journal of American Indian Education</a:t>
            </a:r>
            <a:r>
              <a:rPr lang="en-US" altLang="x-none" sz="1800" dirty="0">
                <a:solidFill>
                  <a:schemeClr val="accent4">
                    <a:lumMod val="10000"/>
                  </a:schemeClr>
                </a:solidFill>
              </a:rPr>
              <a:t>, </a:t>
            </a:r>
            <a:r>
              <a:rPr lang="en-US" altLang="x-none" sz="1800" i="1" dirty="0">
                <a:solidFill>
                  <a:schemeClr val="accent4">
                    <a:lumMod val="10000"/>
                  </a:schemeClr>
                </a:solidFill>
              </a:rPr>
              <a:t>47</a:t>
            </a:r>
            <a:r>
              <a:rPr lang="en-US" altLang="x-none" sz="1800" dirty="0">
                <a:solidFill>
                  <a:schemeClr val="accent4">
                    <a:lumMod val="10000"/>
                  </a:schemeClr>
                </a:solidFill>
              </a:rPr>
              <a:t>(1), 82-95.</a:t>
            </a:r>
          </a:p>
          <a:p>
            <a:pPr eaLnBrk="1" hangingPunct="1">
              <a:spcBef>
                <a:spcPct val="0"/>
              </a:spcBef>
              <a:buFontTx/>
              <a:buNone/>
              <a:defRPr/>
            </a:pPr>
            <a:r>
              <a:rPr lang="en-US" altLang="x-none" sz="1800" dirty="0">
                <a:solidFill>
                  <a:schemeClr val="accent4">
                    <a:lumMod val="10000"/>
                  </a:schemeClr>
                </a:solidFill>
              </a:rPr>
              <a:t>Seaman, P. David, (Ed.). (1993). </a:t>
            </a:r>
            <a:r>
              <a:rPr lang="en-US" altLang="x-none" sz="1800" i="1" dirty="0">
                <a:solidFill>
                  <a:schemeClr val="accent4">
                    <a:lumMod val="10000"/>
                  </a:schemeClr>
                </a:solidFill>
              </a:rPr>
              <a:t>Born a Chief: The Nineteenth Century Hopi Boyhood of Edmund </a:t>
            </a:r>
            <a:r>
              <a:rPr lang="en-US" altLang="x-none" sz="1800" i="1" dirty="0" err="1">
                <a:solidFill>
                  <a:schemeClr val="accent4">
                    <a:lumMod val="10000"/>
                  </a:schemeClr>
                </a:solidFill>
              </a:rPr>
              <a:t>Nequatewa</a:t>
            </a:r>
            <a:r>
              <a:rPr lang="en-US" altLang="x-none" sz="1800" dirty="0">
                <a:solidFill>
                  <a:schemeClr val="accent4">
                    <a:lumMod val="10000"/>
                  </a:schemeClr>
                </a:solidFill>
              </a:rPr>
              <a:t>, as told to Alfred F. Whiting. Tucson: University of Arizona Press.</a:t>
            </a:r>
          </a:p>
          <a:p>
            <a:pPr eaLnBrk="1" hangingPunct="1">
              <a:spcBef>
                <a:spcPct val="0"/>
              </a:spcBef>
              <a:buFontTx/>
              <a:buNone/>
              <a:defRPr/>
            </a:pPr>
            <a:r>
              <a:rPr lang="en-US" altLang="x-none" sz="1800" dirty="0">
                <a:solidFill>
                  <a:schemeClr val="accent4">
                    <a:lumMod val="10000"/>
                  </a:schemeClr>
                </a:solidFill>
              </a:rPr>
              <a:t>Standing Bear, Luther. (1928). </a:t>
            </a:r>
            <a:r>
              <a:rPr lang="en-US" altLang="x-none" sz="1800" i="1" dirty="0">
                <a:solidFill>
                  <a:schemeClr val="accent4">
                    <a:lumMod val="10000"/>
                  </a:schemeClr>
                </a:solidFill>
              </a:rPr>
              <a:t>My People the Sioux.</a:t>
            </a:r>
            <a:r>
              <a:rPr lang="en-US" altLang="x-none" sz="1800" dirty="0">
                <a:solidFill>
                  <a:schemeClr val="accent4">
                    <a:lumMod val="10000"/>
                  </a:schemeClr>
                </a:solidFill>
              </a:rPr>
              <a:t> Edited by E. A. </a:t>
            </a:r>
            <a:r>
              <a:rPr lang="en-US" altLang="x-none" sz="1800" dirty="0" err="1">
                <a:solidFill>
                  <a:schemeClr val="accent4">
                    <a:lumMod val="10000"/>
                  </a:schemeClr>
                </a:solidFill>
              </a:rPr>
              <a:t>Brininstool</a:t>
            </a:r>
            <a:r>
              <a:rPr lang="en-US" altLang="x-none" sz="1800" dirty="0">
                <a:solidFill>
                  <a:schemeClr val="accent4">
                    <a:lumMod val="10000"/>
                  </a:schemeClr>
                </a:solidFill>
              </a:rPr>
              <a:t>. Boston: Houghton Mifflin.</a:t>
            </a:r>
          </a:p>
          <a:p>
            <a:pPr eaLnBrk="1" hangingPunct="1">
              <a:spcBef>
                <a:spcPct val="0"/>
              </a:spcBef>
              <a:buFontTx/>
              <a:buNone/>
              <a:defRPr/>
            </a:pPr>
            <a:r>
              <a:rPr lang="en-US" altLang="x-none" sz="1800" dirty="0">
                <a:solidFill>
                  <a:schemeClr val="accent4">
                    <a:lumMod val="10000"/>
                  </a:schemeClr>
                </a:solidFill>
              </a:rPr>
              <a:t>St. Charles, J., &amp; Costantino, M. (2000). </a:t>
            </a:r>
            <a:r>
              <a:rPr lang="en-US" altLang="x-none" sz="1800" i="1" dirty="0">
                <a:solidFill>
                  <a:schemeClr val="accent4">
                    <a:lumMod val="10000"/>
                  </a:schemeClr>
                </a:solidFill>
              </a:rPr>
              <a:t>Reading and the Native American Learner: Research Report.</a:t>
            </a:r>
            <a:r>
              <a:rPr lang="en-US" altLang="x-none" sz="1800" dirty="0">
                <a:solidFill>
                  <a:schemeClr val="accent4">
                    <a:lumMod val="10000"/>
                  </a:schemeClr>
                </a:solidFill>
              </a:rPr>
              <a:t> Olympia, WA: Office of the Superintendent of Public Instruction, Office of Indian Education.</a:t>
            </a:r>
          </a:p>
          <a:p>
            <a:pPr eaLnBrk="1" hangingPunct="1">
              <a:spcBef>
                <a:spcPct val="0"/>
              </a:spcBef>
              <a:buFontTx/>
              <a:buNone/>
              <a:defRPr/>
            </a:pPr>
            <a:r>
              <a:rPr lang="en-US" altLang="x-none" sz="1800" dirty="0">
                <a:solidFill>
                  <a:schemeClr val="accent4">
                    <a:lumMod val="10000"/>
                  </a:schemeClr>
                </a:solidFill>
              </a:rPr>
              <a:t>Suina, Joseph H. (1988). Epilogue: And When I Went to School. In R. Cocking &amp; J. P. Mestre (Eds.), </a:t>
            </a:r>
            <a:r>
              <a:rPr lang="en-US" altLang="x-none" sz="1800" i="1" dirty="0">
                <a:solidFill>
                  <a:schemeClr val="accent4">
                    <a:lumMod val="10000"/>
                  </a:schemeClr>
                </a:solidFill>
              </a:rPr>
              <a:t>Linguistic and Cultural Influence on Learning Mathematics</a:t>
            </a:r>
            <a:r>
              <a:rPr lang="en-US" altLang="x-none" sz="1800" dirty="0">
                <a:solidFill>
                  <a:schemeClr val="accent4">
                    <a:lumMod val="10000"/>
                  </a:schemeClr>
                </a:solidFill>
              </a:rPr>
              <a:t>. Hillsdale, NJ: Erlbaum.</a:t>
            </a:r>
          </a:p>
          <a:p>
            <a:pPr eaLnBrk="1" hangingPunct="1">
              <a:spcBef>
                <a:spcPct val="0"/>
              </a:spcBef>
              <a:buFontTx/>
              <a:buNone/>
              <a:defRPr/>
            </a:pPr>
            <a:r>
              <a:rPr lang="en-US" sz="1800" dirty="0">
                <a:solidFill>
                  <a:schemeClr val="bg1">
                    <a:lumMod val="50000"/>
                  </a:schemeClr>
                </a:solidFill>
              </a:rPr>
              <a:t>Twenge, Jean M., Gabrielle N. Martin, Brian H. </a:t>
            </a:r>
            <a:r>
              <a:rPr lang="en-US" sz="1800" dirty="0" err="1">
                <a:solidFill>
                  <a:schemeClr val="bg1">
                    <a:lumMod val="50000"/>
                  </a:schemeClr>
                </a:solidFill>
              </a:rPr>
              <a:t>Spitzberg</a:t>
            </a:r>
            <a:r>
              <a:rPr lang="en-US" sz="1800" dirty="0">
                <a:solidFill>
                  <a:schemeClr val="bg1">
                    <a:lumMod val="50000"/>
                  </a:schemeClr>
                </a:solidFill>
              </a:rPr>
              <a:t>. (2018). Trends in U.S. Adolescents’ Media Use, 1976–2016: The Rise of Digital Media, the Decline of TV, and the (near) Demise of Print. </a:t>
            </a:r>
            <a:r>
              <a:rPr lang="en-US" sz="1800" i="1" dirty="0">
                <a:solidFill>
                  <a:schemeClr val="bg1">
                    <a:lumMod val="50000"/>
                  </a:schemeClr>
                </a:solidFill>
              </a:rPr>
              <a:t>Psychology of Popular Media Culture, 8</a:t>
            </a:r>
            <a:r>
              <a:rPr lang="en-US" sz="1800" dirty="0">
                <a:solidFill>
                  <a:schemeClr val="bg1">
                    <a:lumMod val="50000"/>
                  </a:schemeClr>
                </a:solidFill>
              </a:rPr>
              <a:t>(4), 329-345.</a:t>
            </a:r>
            <a:endParaRPr lang="en-US" altLang="x-none" sz="1800" dirty="0">
              <a:solidFill>
                <a:schemeClr val="bg1">
                  <a:lumMod val="50000"/>
                </a:schemeClr>
              </a:solidFill>
            </a:endParaRPr>
          </a:p>
          <a:p>
            <a:pPr eaLnBrk="1" hangingPunct="1">
              <a:spcBef>
                <a:spcPct val="0"/>
              </a:spcBef>
              <a:buNone/>
              <a:defRPr/>
            </a:pPr>
            <a:r>
              <a:rPr lang="en-US" altLang="x-none" sz="1800" dirty="0" err="1">
                <a:solidFill>
                  <a:schemeClr val="accent4">
                    <a:lumMod val="10000"/>
                  </a:schemeClr>
                </a:solidFill>
              </a:rPr>
              <a:t>Qöyawayma</a:t>
            </a:r>
            <a:r>
              <a:rPr lang="en-US" altLang="x-none" sz="1800" dirty="0">
                <a:solidFill>
                  <a:schemeClr val="accent4">
                    <a:lumMod val="10000"/>
                  </a:schemeClr>
                </a:solidFill>
              </a:rPr>
              <a:t>, </a:t>
            </a:r>
            <a:r>
              <a:rPr lang="en-US" altLang="x-none" sz="1800" dirty="0" err="1">
                <a:solidFill>
                  <a:schemeClr val="accent4">
                    <a:lumMod val="10000"/>
                  </a:schemeClr>
                </a:solidFill>
              </a:rPr>
              <a:t>Polingaysi</a:t>
            </a:r>
            <a:r>
              <a:rPr lang="en-US" altLang="x-none" sz="1800" dirty="0">
                <a:solidFill>
                  <a:schemeClr val="accent4">
                    <a:lumMod val="10000"/>
                  </a:schemeClr>
                </a:solidFill>
              </a:rPr>
              <a:t>. (Elizabeth Q. White) (as told to Vada F. Carlson). (1964). </a:t>
            </a:r>
            <a:r>
              <a:rPr lang="en-US" altLang="x-none" sz="1800" i="1" dirty="0">
                <a:solidFill>
                  <a:schemeClr val="accent4">
                    <a:lumMod val="10000"/>
                  </a:schemeClr>
                </a:solidFill>
              </a:rPr>
              <a:t>No Turning Back: A Hopi Indian Woman's Struggle to Live in Two Worlds</a:t>
            </a:r>
            <a:r>
              <a:rPr lang="en-US" altLang="x-none" sz="1800" dirty="0">
                <a:solidFill>
                  <a:schemeClr val="accent4">
                    <a:lumMod val="10000"/>
                  </a:schemeClr>
                </a:solidFill>
              </a:rPr>
              <a:t>. Albuquerque: University of New Mexico Press.</a:t>
            </a:r>
          </a:p>
          <a:p>
            <a:pPr eaLnBrk="1" hangingPunct="1">
              <a:spcBef>
                <a:spcPct val="0"/>
              </a:spcBef>
              <a:buFontTx/>
              <a:buNone/>
              <a:defRPr/>
            </a:pPr>
            <a:endParaRPr lang="en-US" altLang="x-none" sz="1800" dirty="0">
              <a:solidFill>
                <a:srgbClr val="16161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C15065E-F580-67AB-671C-A0217F83278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6626" name="Slide Number Placeholder 3">
            <a:extLst>
              <a:ext uri="{FF2B5EF4-FFF2-40B4-BE49-F238E27FC236}">
                <a16:creationId xmlns:a16="http://schemas.microsoft.com/office/drawing/2014/main" id="{A2780526-5EC2-A0F3-A149-9113CACCAA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962F2B-A5D4-F149-84DE-0BCA4A0F132C}" type="slidenum">
              <a:rPr lang="en-US" altLang="en-US" sz="1400" smtClean="0"/>
              <a:pPr>
                <a:spcBef>
                  <a:spcPct val="0"/>
                </a:spcBef>
                <a:buFontTx/>
                <a:buNone/>
              </a:pPr>
              <a:t>8</a:t>
            </a:fld>
            <a:endParaRPr lang="en-US" altLang="en-US" sz="1400"/>
          </a:p>
        </p:txBody>
      </p:sp>
      <p:sp>
        <p:nvSpPr>
          <p:cNvPr id="26627" name="Content Placeholder 7">
            <a:extLst>
              <a:ext uri="{FF2B5EF4-FFF2-40B4-BE49-F238E27FC236}">
                <a16:creationId xmlns:a16="http://schemas.microsoft.com/office/drawing/2014/main" id="{0BFF68B4-38E3-9709-7479-78529A985D40}"/>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26628" name="TextBox 9">
            <a:extLst>
              <a:ext uri="{FF2B5EF4-FFF2-40B4-BE49-F238E27FC236}">
                <a16:creationId xmlns:a16="http://schemas.microsoft.com/office/drawing/2014/main" id="{BE544C8E-1DE8-36EC-C948-0092DD655E3F}"/>
              </a:ext>
            </a:extLst>
          </p:cNvPr>
          <p:cNvSpPr txBox="1">
            <a:spLocks noChangeArrowheads="1"/>
          </p:cNvSpPr>
          <p:nvPr/>
        </p:nvSpPr>
        <p:spPr bwMode="auto">
          <a:xfrm>
            <a:off x="0" y="352425"/>
            <a:ext cx="5105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rgbClr val="161616"/>
                </a:solidFill>
              </a:rPr>
              <a:t>	During the Protestant Reformation in Europe the idea was that “Every man would be his own priest.” Martin Luther and others translated the Bible from Latin to their local languages.</a:t>
            </a:r>
          </a:p>
          <a:p>
            <a:pPr eaLnBrk="1" hangingPunct="1">
              <a:spcBef>
                <a:spcPct val="0"/>
              </a:spcBef>
              <a:buFontTx/>
              <a:buNone/>
            </a:pPr>
            <a:r>
              <a:rPr lang="en-US" altLang="en-US" sz="2800" dirty="0">
                <a:solidFill>
                  <a:srgbClr val="161616"/>
                </a:solidFill>
              </a:rPr>
              <a:t>	In colonial New England the purpose of teaching reading was to be able to read the Bible, participate in Christian culture and be “born again” so you could go to heaven.</a:t>
            </a:r>
          </a:p>
        </p:txBody>
      </p:sp>
      <p:pic>
        <p:nvPicPr>
          <p:cNvPr id="26629" name="Picture 1" descr="hornbook2.jpg">
            <a:extLst>
              <a:ext uri="{FF2B5EF4-FFF2-40B4-BE49-F238E27FC236}">
                <a16:creationId xmlns:a16="http://schemas.microsoft.com/office/drawing/2014/main" id="{8C198952-2CFC-113A-924D-BFED2C836BA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57800" y="0"/>
            <a:ext cx="388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a:extLst>
              <a:ext uri="{FF2B5EF4-FFF2-40B4-BE49-F238E27FC236}">
                <a16:creationId xmlns:a16="http://schemas.microsoft.com/office/drawing/2014/main" id="{42AC2A93-24F4-DD61-FF3D-B69011E1A6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4C8384-B321-2745-828E-6A3E445A8533}" type="slidenum">
              <a:rPr lang="en-US" altLang="en-US" sz="1300" smtClean="0"/>
              <a:pPr>
                <a:spcBef>
                  <a:spcPct val="0"/>
                </a:spcBef>
                <a:buFontTx/>
                <a:buNone/>
              </a:pPr>
              <a:t>9</a:t>
            </a:fld>
            <a:endParaRPr lang="en-US" altLang="en-US" sz="1300"/>
          </a:p>
        </p:txBody>
      </p:sp>
      <p:sp>
        <p:nvSpPr>
          <p:cNvPr id="25602" name="Text Box 2">
            <a:extLst>
              <a:ext uri="{FF2B5EF4-FFF2-40B4-BE49-F238E27FC236}">
                <a16:creationId xmlns:a16="http://schemas.microsoft.com/office/drawing/2014/main" id="{597B46ED-C636-5470-DE25-6F16C5D5A331}"/>
              </a:ext>
            </a:extLst>
          </p:cNvPr>
          <p:cNvSpPr txBox="1">
            <a:spLocks noChangeArrowheads="1"/>
          </p:cNvSpPr>
          <p:nvPr/>
        </p:nvSpPr>
        <p:spPr bwMode="auto">
          <a:xfrm>
            <a:off x="0" y="0"/>
            <a:ext cx="4724400" cy="6678751"/>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defRPr/>
            </a:pPr>
            <a:r>
              <a:rPr lang="en-US" altLang="x-none" sz="2800" b="1" i="1" dirty="0">
                <a:solidFill>
                  <a:srgbClr val="000000"/>
                </a:solidFill>
              </a:rPr>
              <a:t>NCLB (2001) &amp; Every Student Succeeds (2015) Acts Ignored the Role of Culture &amp; Motivation in Learning</a:t>
            </a:r>
          </a:p>
          <a:p>
            <a:pPr eaLnBrk="1" hangingPunct="1">
              <a:spcBef>
                <a:spcPct val="0"/>
              </a:spcBef>
              <a:buFontTx/>
              <a:buNone/>
              <a:tabLst>
                <a:tab pos="455613" algn="l"/>
              </a:tabLst>
              <a:defRPr/>
            </a:pPr>
            <a:r>
              <a:rPr lang="en-US" altLang="x-none" sz="2400" dirty="0">
                <a:solidFill>
                  <a:srgbClr val="000000"/>
                </a:solidFill>
              </a:rPr>
              <a:t>	Students have trouble finding meaning in the one-size-fits-all decontextualized textbook- and standards-based curriculum and instruction used in many schools today.</a:t>
            </a:r>
          </a:p>
          <a:p>
            <a:pPr eaLnBrk="1" hangingPunct="1">
              <a:spcBef>
                <a:spcPct val="0"/>
              </a:spcBef>
              <a:buFontTx/>
              <a:buNone/>
              <a:tabLst>
                <a:tab pos="390525" algn="l"/>
              </a:tabLst>
              <a:defRPr/>
            </a:pPr>
            <a:r>
              <a:rPr lang="en-US" altLang="x-none" sz="2400" dirty="0">
                <a:solidFill>
                  <a:srgbClr val="000000"/>
                </a:solidFill>
              </a:rPr>
              <a:t>	The best way to contextualize education is to relate what students are learning to their experiential </a:t>
            </a:r>
            <a:r>
              <a:rPr lang="en-US" altLang="x-none" sz="2400" dirty="0">
                <a:solidFill>
                  <a:schemeClr val="tx2">
                    <a:lumMod val="10000"/>
                  </a:schemeClr>
                </a:solidFill>
              </a:rPr>
              <a:t>background</a:t>
            </a:r>
            <a:r>
              <a:rPr lang="en-US" sz="2400" dirty="0">
                <a:solidFill>
                  <a:schemeClr val="tx2">
                    <a:lumMod val="10000"/>
                  </a:schemeClr>
                </a:solidFill>
              </a:rPr>
              <a:t>—</a:t>
            </a:r>
            <a:r>
              <a:rPr lang="en-US" altLang="x-none" sz="2400" dirty="0">
                <a:solidFill>
                  <a:srgbClr val="000000"/>
                </a:solidFill>
              </a:rPr>
              <a:t>their heritage, land, and lives. In other words: </a:t>
            </a:r>
            <a:r>
              <a:rPr lang="en-US" altLang="x-none" sz="2400" b="1" dirty="0">
                <a:solidFill>
                  <a:srgbClr val="000000"/>
                </a:solidFill>
              </a:rPr>
              <a:t>To Their Culture!</a:t>
            </a:r>
          </a:p>
        </p:txBody>
      </p:sp>
      <p:pic>
        <p:nvPicPr>
          <p:cNvPr id="28675" name="Picture 1" descr="HOH.jpg">
            <a:extLst>
              <a:ext uri="{FF2B5EF4-FFF2-40B4-BE49-F238E27FC236}">
                <a16:creationId xmlns:a16="http://schemas.microsoft.com/office/drawing/2014/main" id="{DCD288BB-DCA8-4CB6-4FA8-7CFE1BDAA9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0"/>
            <a:ext cx="450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4966</TotalTime>
  <Words>4894</Words>
  <Application>Microsoft Macintosh PowerPoint</Application>
  <PresentationFormat>Letter Paper (8.5x11 in)</PresentationFormat>
  <Paragraphs>335</Paragraphs>
  <Slides>70</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ＭＳ Ｐゴシック</vt:lpstr>
      <vt:lpstr>Arial</vt:lpstr>
      <vt:lpstr>Arial Narrow</vt:lpstr>
      <vt:lpstr>Calibri</vt:lpstr>
      <vt:lpstr>Comic Sans MS</vt:lpstr>
      <vt:lpstr>Symbol</vt:lpstr>
      <vt:lpstr>Times</vt:lpstr>
      <vt:lpstr>Wingdings</vt:lpstr>
      <vt:lpstr>Default Design</vt:lpstr>
      <vt:lpstr>A Culture of Literacy  What Leads to Academic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 Postsecondary Education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Forty years ago, 60% of high school seniors reported reading daily. Teens have replaced book and print media reading with digital activities such as video games and social media. According to Twenge this sets up high schoolers for failure in college when they must read hundreds of pages in order to keep up with schoolwork: “Being able to read long-form text is crucial for understanding complex issues and developing critical thinking skills—like deciding which presidential candidate to vote for this coming November. Democracies need informed voters and involved citizens who can think through issues, and that might be more difficult for people of all ages now that online information is the norm.”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Want a Good Grade in this Class?</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406</cp:revision>
  <cp:lastPrinted>2015-07-30T21:26:32Z</cp:lastPrinted>
  <dcterms:created xsi:type="dcterms:W3CDTF">2012-07-11T19:12:29Z</dcterms:created>
  <dcterms:modified xsi:type="dcterms:W3CDTF">2025-08-27T19:07:25Z</dcterms:modified>
</cp:coreProperties>
</file>