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38"/>
  </p:notesMasterIdLst>
  <p:handoutMasterIdLst>
    <p:handoutMasterId r:id="rId39"/>
  </p:handoutMasterIdLst>
  <p:sldIdLst>
    <p:sldId id="287" r:id="rId2"/>
    <p:sldId id="638" r:id="rId3"/>
    <p:sldId id="631" r:id="rId4"/>
    <p:sldId id="632" r:id="rId5"/>
    <p:sldId id="639" r:id="rId6"/>
    <p:sldId id="640" r:id="rId7"/>
    <p:sldId id="641" r:id="rId8"/>
    <p:sldId id="642" r:id="rId9"/>
    <p:sldId id="635" r:id="rId10"/>
    <p:sldId id="636" r:id="rId11"/>
    <p:sldId id="637" r:id="rId12"/>
    <p:sldId id="602" r:id="rId13"/>
    <p:sldId id="643" r:id="rId14"/>
    <p:sldId id="603" r:id="rId15"/>
    <p:sldId id="604" r:id="rId16"/>
    <p:sldId id="634" r:id="rId17"/>
    <p:sldId id="605" r:id="rId18"/>
    <p:sldId id="606" r:id="rId19"/>
    <p:sldId id="607" r:id="rId20"/>
    <p:sldId id="608" r:id="rId21"/>
    <p:sldId id="609" r:id="rId22"/>
    <p:sldId id="633" r:id="rId23"/>
    <p:sldId id="613" r:id="rId24"/>
    <p:sldId id="614" r:id="rId25"/>
    <p:sldId id="615" r:id="rId26"/>
    <p:sldId id="616" r:id="rId27"/>
    <p:sldId id="617" r:id="rId28"/>
    <p:sldId id="618" r:id="rId29"/>
    <p:sldId id="619" r:id="rId30"/>
    <p:sldId id="620" r:id="rId31"/>
    <p:sldId id="621" r:id="rId32"/>
    <p:sldId id="622" r:id="rId33"/>
    <p:sldId id="256" r:id="rId34"/>
    <p:sldId id="257" r:id="rId35"/>
    <p:sldId id="258" r:id="rId36"/>
    <p:sldId id="259" r:id="rId37"/>
  </p:sldIdLst>
  <p:sldSz cx="9144000" cy="6858000" type="letter"/>
  <p:notesSz cx="9144000" cy="6858000"/>
  <p:defaultTex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 uri="{2D200454-40CA-4A62-9FC3-DE9A4176ACB9}">
      <p15:notesGuideLst xmlns:p15="http://schemas.microsoft.com/office/powerpoint/2012/main">
        <p15:guide id="1" orient="horz" pos="2159">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2"/>
    <p:restoredTop sz="94658"/>
  </p:normalViewPr>
  <p:slideViewPr>
    <p:cSldViewPr>
      <p:cViewPr varScale="1">
        <p:scale>
          <a:sx n="116" d="100"/>
          <a:sy n="116" d="100"/>
        </p:scale>
        <p:origin x="2184" y="176"/>
      </p:cViewPr>
      <p:guideLst>
        <p:guide orient="horz" pos="2160"/>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113" d="100"/>
          <a:sy n="113" d="100"/>
        </p:scale>
        <p:origin x="-2168" y="-96"/>
      </p:cViewPr>
      <p:guideLst>
        <p:guide orient="horz" pos="2159"/>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607AB4B8-3641-0849-B762-673C9D1F97F9}"/>
              </a:ext>
            </a:extLst>
          </p:cNvPr>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224" tIns="45612" rIns="91224" bIns="45612" numCol="1" anchor="t" anchorCtr="0" compatLnSpc="1">
            <a:prstTxWarp prst="textNoShape">
              <a:avLst/>
            </a:prstTxWarp>
          </a:bodyPr>
          <a:lstStyle>
            <a:lvl1pPr defTabSz="911225" eaLnBrk="1" hangingPunct="1">
              <a:defRPr>
                <a:latin typeface="Arial" pitchFamily="-105" charset="0"/>
                <a:ea typeface="+mn-ea"/>
                <a:cs typeface="+mn-cs"/>
              </a:defRPr>
            </a:lvl1pPr>
          </a:lstStyle>
          <a:p>
            <a:pPr>
              <a:defRPr/>
            </a:pPr>
            <a:endParaRPr lang="en-US"/>
          </a:p>
        </p:txBody>
      </p:sp>
      <p:sp>
        <p:nvSpPr>
          <p:cNvPr id="101379" name="Rectangle 3">
            <a:extLst>
              <a:ext uri="{FF2B5EF4-FFF2-40B4-BE49-F238E27FC236}">
                <a16:creationId xmlns:a16="http://schemas.microsoft.com/office/drawing/2014/main" id="{23185D3C-1D48-D943-8E9C-C5EC58510789}"/>
              </a:ext>
            </a:extLst>
          </p:cNvPr>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224" tIns="45612" rIns="91224" bIns="45612" numCol="1" anchor="t" anchorCtr="0" compatLnSpc="1">
            <a:prstTxWarp prst="textNoShape">
              <a:avLst/>
            </a:prstTxWarp>
          </a:bodyPr>
          <a:lstStyle>
            <a:lvl1pPr algn="r" defTabSz="911225" eaLnBrk="1" hangingPunct="1">
              <a:defRPr>
                <a:latin typeface="Arial" pitchFamily="-105" charset="0"/>
                <a:ea typeface="+mn-ea"/>
                <a:cs typeface="+mn-cs"/>
              </a:defRPr>
            </a:lvl1pPr>
          </a:lstStyle>
          <a:p>
            <a:pPr>
              <a:defRPr/>
            </a:pPr>
            <a:endParaRPr lang="en-US"/>
          </a:p>
        </p:txBody>
      </p:sp>
      <p:sp>
        <p:nvSpPr>
          <p:cNvPr id="101380" name="Rectangle 4">
            <a:extLst>
              <a:ext uri="{FF2B5EF4-FFF2-40B4-BE49-F238E27FC236}">
                <a16:creationId xmlns:a16="http://schemas.microsoft.com/office/drawing/2014/main" id="{5B3BE0FF-E07E-DA4E-91A7-CE194D60623C}"/>
              </a:ext>
            </a:extLst>
          </p:cNvPr>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224" tIns="45612" rIns="91224" bIns="45612" numCol="1" anchor="b" anchorCtr="0" compatLnSpc="1">
            <a:prstTxWarp prst="textNoShape">
              <a:avLst/>
            </a:prstTxWarp>
          </a:bodyPr>
          <a:lstStyle>
            <a:lvl1pPr defTabSz="911225" eaLnBrk="1" hangingPunct="1">
              <a:defRPr>
                <a:latin typeface="Arial" pitchFamily="-105" charset="0"/>
                <a:ea typeface="+mn-ea"/>
                <a:cs typeface="+mn-cs"/>
              </a:defRPr>
            </a:lvl1pPr>
          </a:lstStyle>
          <a:p>
            <a:pPr>
              <a:defRPr/>
            </a:pPr>
            <a:endParaRPr lang="en-US"/>
          </a:p>
        </p:txBody>
      </p:sp>
      <p:sp>
        <p:nvSpPr>
          <p:cNvPr id="101381" name="Rectangle 5">
            <a:extLst>
              <a:ext uri="{FF2B5EF4-FFF2-40B4-BE49-F238E27FC236}">
                <a16:creationId xmlns:a16="http://schemas.microsoft.com/office/drawing/2014/main" id="{841A60BA-C9C9-204F-AD0B-A7E8EC088664}"/>
              </a:ext>
            </a:extLst>
          </p:cNvPr>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224" tIns="45612" rIns="91224" bIns="45612" numCol="1" anchor="b" anchorCtr="0" compatLnSpc="1">
            <a:prstTxWarp prst="textNoShape">
              <a:avLst/>
            </a:prstTxWarp>
          </a:bodyPr>
          <a:lstStyle>
            <a:lvl1pPr algn="r" defTabSz="911225" eaLnBrk="1" hangingPunct="1">
              <a:defRPr/>
            </a:lvl1pPr>
          </a:lstStyle>
          <a:p>
            <a:fld id="{3E1F7CF8-A64A-3A4C-B1EF-ACFFE3141AF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9BD8B82-5389-BA42-826A-C12DE009FDC2}"/>
              </a:ext>
            </a:extLst>
          </p:cNvPr>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224" tIns="45612" rIns="91224" bIns="45612" numCol="1" anchor="t" anchorCtr="0" compatLnSpc="1">
            <a:prstTxWarp prst="textNoShape">
              <a:avLst/>
            </a:prstTxWarp>
          </a:bodyPr>
          <a:lstStyle>
            <a:lvl1pPr defTabSz="911225" eaLnBrk="1" hangingPunct="1">
              <a:defRPr>
                <a:latin typeface="Arial" pitchFamily="-105" charset="0"/>
                <a:ea typeface="+mn-ea"/>
                <a:cs typeface="+mn-cs"/>
              </a:defRPr>
            </a:lvl1pPr>
          </a:lstStyle>
          <a:p>
            <a:pPr>
              <a:defRPr/>
            </a:pPr>
            <a:endParaRPr lang="en-US"/>
          </a:p>
        </p:txBody>
      </p:sp>
      <p:sp>
        <p:nvSpPr>
          <p:cNvPr id="29699" name="Rectangle 3">
            <a:extLst>
              <a:ext uri="{FF2B5EF4-FFF2-40B4-BE49-F238E27FC236}">
                <a16:creationId xmlns:a16="http://schemas.microsoft.com/office/drawing/2014/main" id="{1EB74C3E-4E76-CC45-AD58-F5A2275187D9}"/>
              </a:ext>
            </a:extLst>
          </p:cNvPr>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224" tIns="45612" rIns="91224" bIns="45612" numCol="1" anchor="t" anchorCtr="0" compatLnSpc="1">
            <a:prstTxWarp prst="textNoShape">
              <a:avLst/>
            </a:prstTxWarp>
          </a:bodyPr>
          <a:lstStyle>
            <a:lvl1pPr algn="r" defTabSz="911225" eaLnBrk="1" hangingPunct="1">
              <a:defRPr>
                <a:latin typeface="Arial" pitchFamily="-105" charset="0"/>
                <a:ea typeface="+mn-ea"/>
                <a:cs typeface="+mn-cs"/>
              </a:defRPr>
            </a:lvl1pPr>
          </a:lstStyle>
          <a:p>
            <a:pPr>
              <a:defRPr/>
            </a:pPr>
            <a:endParaRPr lang="en-US"/>
          </a:p>
        </p:txBody>
      </p:sp>
      <p:sp>
        <p:nvSpPr>
          <p:cNvPr id="14340" name="Rectangle 4">
            <a:extLst>
              <a:ext uri="{FF2B5EF4-FFF2-40B4-BE49-F238E27FC236}">
                <a16:creationId xmlns:a16="http://schemas.microsoft.com/office/drawing/2014/main" id="{6180DCF0-50F1-C026-C295-901C19931C7F}"/>
              </a:ext>
            </a:extLst>
          </p:cNvPr>
          <p:cNvSpPr>
            <a:spLocks noGrp="1" noRot="1" noChangeAspect="1" noChangeArrowheads="1" noTextEdit="1"/>
          </p:cNvSpPr>
          <p:nvPr>
            <p:ph type="sldImg" idx="2"/>
          </p:nvPr>
        </p:nvSpPr>
        <p:spPr bwMode="auto">
          <a:xfrm>
            <a:off x="2862263" y="515938"/>
            <a:ext cx="3427412" cy="2570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a:extLst>
              <a:ext uri="{FF2B5EF4-FFF2-40B4-BE49-F238E27FC236}">
                <a16:creationId xmlns:a16="http://schemas.microsoft.com/office/drawing/2014/main" id="{CAC1F6C3-BA31-0741-B236-34037B669BE8}"/>
              </a:ext>
            </a:extLst>
          </p:cNvPr>
          <p:cNvSpPr>
            <a:spLocks noGrp="1" noChangeArrowheads="1"/>
          </p:cNvSpPr>
          <p:nvPr>
            <p:ph type="body" sz="quarter" idx="3"/>
          </p:nvPr>
        </p:nvSpPr>
        <p:spPr bwMode="auto">
          <a:xfrm>
            <a:off x="914400" y="3257550"/>
            <a:ext cx="7315200" cy="3084513"/>
          </a:xfrm>
          <a:prstGeom prst="rect">
            <a:avLst/>
          </a:prstGeom>
          <a:noFill/>
          <a:ln w="9525">
            <a:noFill/>
            <a:miter lim="800000"/>
            <a:headEnd/>
            <a:tailEnd/>
          </a:ln>
          <a:effectLst/>
        </p:spPr>
        <p:txBody>
          <a:bodyPr vert="horz" wrap="square" lIns="91224" tIns="45612" rIns="91224" bIns="456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a:extLst>
              <a:ext uri="{FF2B5EF4-FFF2-40B4-BE49-F238E27FC236}">
                <a16:creationId xmlns:a16="http://schemas.microsoft.com/office/drawing/2014/main" id="{CEE450EE-FD45-AF45-92CE-CBD827285160}"/>
              </a:ext>
            </a:extLst>
          </p:cNvPr>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224" tIns="45612" rIns="91224" bIns="45612" numCol="1" anchor="b" anchorCtr="0" compatLnSpc="1">
            <a:prstTxWarp prst="textNoShape">
              <a:avLst/>
            </a:prstTxWarp>
          </a:bodyPr>
          <a:lstStyle>
            <a:lvl1pPr defTabSz="911225" eaLnBrk="1" hangingPunct="1">
              <a:defRPr>
                <a:latin typeface="Arial" pitchFamily="-105" charset="0"/>
                <a:ea typeface="+mn-ea"/>
                <a:cs typeface="+mn-cs"/>
              </a:defRPr>
            </a:lvl1pPr>
          </a:lstStyle>
          <a:p>
            <a:pPr>
              <a:defRPr/>
            </a:pPr>
            <a:endParaRPr lang="en-US"/>
          </a:p>
        </p:txBody>
      </p:sp>
      <p:sp>
        <p:nvSpPr>
          <p:cNvPr id="29703" name="Rectangle 7">
            <a:extLst>
              <a:ext uri="{FF2B5EF4-FFF2-40B4-BE49-F238E27FC236}">
                <a16:creationId xmlns:a16="http://schemas.microsoft.com/office/drawing/2014/main" id="{C882EF97-162C-3240-A053-9F736CA4FE28}"/>
              </a:ext>
            </a:extLst>
          </p:cNvPr>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224" tIns="45612" rIns="91224" bIns="45612" numCol="1" anchor="b" anchorCtr="0" compatLnSpc="1">
            <a:prstTxWarp prst="textNoShape">
              <a:avLst/>
            </a:prstTxWarp>
          </a:bodyPr>
          <a:lstStyle>
            <a:lvl1pPr algn="r" defTabSz="911225" eaLnBrk="1" hangingPunct="1">
              <a:defRPr/>
            </a:lvl1pPr>
          </a:lstStyle>
          <a:p>
            <a:fld id="{8FE49804-3CAE-7649-8B1C-462F83C27AB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822FC23F-D6F7-E6B5-3363-90D87CB5AA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539F7A6-65DD-0744-9A88-CDA46CA72DB8}" type="slidenum">
              <a:rPr lang="en-US" altLang="en-US"/>
              <a:pPr>
                <a:spcBef>
                  <a:spcPct val="0"/>
                </a:spcBef>
              </a:pPr>
              <a:t>1</a:t>
            </a:fld>
            <a:endParaRPr lang="en-US" altLang="en-US"/>
          </a:p>
        </p:txBody>
      </p:sp>
      <p:sp>
        <p:nvSpPr>
          <p:cNvPr id="17410" name="Rectangle 2">
            <a:extLst>
              <a:ext uri="{FF2B5EF4-FFF2-40B4-BE49-F238E27FC236}">
                <a16:creationId xmlns:a16="http://schemas.microsoft.com/office/drawing/2014/main" id="{2F9E88E1-3384-3D98-3B90-B984299C2A41}"/>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4F85231F-DCC0-4914-EC62-75E91FD533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C9AB0826-4F2D-C86C-9D43-4CFF378864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0AD965A-90F6-E944-9503-B98AC4E2045F}" type="slidenum">
              <a:rPr lang="en-US" altLang="en-US"/>
              <a:pPr>
                <a:spcBef>
                  <a:spcPct val="0"/>
                </a:spcBef>
              </a:pPr>
              <a:t>18</a:t>
            </a:fld>
            <a:endParaRPr lang="en-US" altLang="en-US"/>
          </a:p>
        </p:txBody>
      </p:sp>
      <p:sp>
        <p:nvSpPr>
          <p:cNvPr id="44034" name="Rectangle 2">
            <a:extLst>
              <a:ext uri="{FF2B5EF4-FFF2-40B4-BE49-F238E27FC236}">
                <a16:creationId xmlns:a16="http://schemas.microsoft.com/office/drawing/2014/main" id="{7AC9F487-8079-0EB4-2D6D-0D5C2867C8EE}"/>
              </a:ext>
            </a:extLst>
          </p:cNvPr>
          <p:cNvSpPr>
            <a:spLocks noGrp="1" noRot="1" noChangeAspect="1" noChangeArrowheads="1" noTextEdit="1"/>
          </p:cNvSpPr>
          <p:nvPr>
            <p:ph type="sldImg"/>
          </p:nvPr>
        </p:nvSpPr>
        <p:spPr>
          <a:solidFill>
            <a:srgbClr val="FFFFFF"/>
          </a:solidFill>
          <a:ln/>
        </p:spPr>
      </p:sp>
      <p:sp>
        <p:nvSpPr>
          <p:cNvPr id="44035" name="Rectangle 3">
            <a:extLst>
              <a:ext uri="{FF2B5EF4-FFF2-40B4-BE49-F238E27FC236}">
                <a16:creationId xmlns:a16="http://schemas.microsoft.com/office/drawing/2014/main" id="{20863C41-E230-4FE1-94C5-977FA2091B2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84C8AA68-47CA-3AEE-2CF4-FE0CEA1B0D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1F1D6AA-F3B7-694F-8997-4D87AA61AF60}" type="slidenum">
              <a:rPr lang="en-US" altLang="en-US"/>
              <a:pPr>
                <a:spcBef>
                  <a:spcPct val="0"/>
                </a:spcBef>
              </a:pPr>
              <a:t>19</a:t>
            </a:fld>
            <a:endParaRPr lang="en-US" altLang="en-US"/>
          </a:p>
        </p:txBody>
      </p:sp>
      <p:sp>
        <p:nvSpPr>
          <p:cNvPr id="46082" name="Rectangle 2">
            <a:extLst>
              <a:ext uri="{FF2B5EF4-FFF2-40B4-BE49-F238E27FC236}">
                <a16:creationId xmlns:a16="http://schemas.microsoft.com/office/drawing/2014/main" id="{CB6FBC28-B989-1F96-D4D6-9124B5D8CAEE}"/>
              </a:ext>
            </a:extLst>
          </p:cNvPr>
          <p:cNvSpPr>
            <a:spLocks noGrp="1" noRot="1" noChangeAspect="1" noChangeArrowheads="1" noTextEdit="1"/>
          </p:cNvSpPr>
          <p:nvPr>
            <p:ph type="sldImg"/>
          </p:nvPr>
        </p:nvSpPr>
        <p:spPr>
          <a:solidFill>
            <a:srgbClr val="FFFFFF"/>
          </a:solidFill>
          <a:ln/>
        </p:spPr>
      </p:sp>
      <p:sp>
        <p:nvSpPr>
          <p:cNvPr id="46083" name="Rectangle 3">
            <a:extLst>
              <a:ext uri="{FF2B5EF4-FFF2-40B4-BE49-F238E27FC236}">
                <a16:creationId xmlns:a16="http://schemas.microsoft.com/office/drawing/2014/main" id="{88147796-7E42-D05D-3E42-D9DE6033040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EEF5951A-3D1F-274F-DD6C-9123EAC086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B5A6E92-F20B-E049-A9CE-02EB32BD9BE9}" type="slidenum">
              <a:rPr lang="en-US" altLang="en-US"/>
              <a:pPr>
                <a:spcBef>
                  <a:spcPct val="0"/>
                </a:spcBef>
              </a:pPr>
              <a:t>20</a:t>
            </a:fld>
            <a:endParaRPr lang="en-US" altLang="en-US"/>
          </a:p>
        </p:txBody>
      </p:sp>
      <p:sp>
        <p:nvSpPr>
          <p:cNvPr id="48130" name="Rectangle 2">
            <a:extLst>
              <a:ext uri="{FF2B5EF4-FFF2-40B4-BE49-F238E27FC236}">
                <a16:creationId xmlns:a16="http://schemas.microsoft.com/office/drawing/2014/main" id="{F4438021-2F6B-22C1-E480-688103EB7E6F}"/>
              </a:ext>
            </a:extLst>
          </p:cNvPr>
          <p:cNvSpPr>
            <a:spLocks noGrp="1" noRot="1" noChangeAspect="1" noChangeArrowheads="1" noTextEdit="1"/>
          </p:cNvSpPr>
          <p:nvPr>
            <p:ph type="sldImg"/>
          </p:nvPr>
        </p:nvSpPr>
        <p:spPr>
          <a:solidFill>
            <a:srgbClr val="FFFFFF"/>
          </a:solidFill>
          <a:ln/>
        </p:spPr>
      </p:sp>
      <p:sp>
        <p:nvSpPr>
          <p:cNvPr id="48131" name="Rectangle 3">
            <a:extLst>
              <a:ext uri="{FF2B5EF4-FFF2-40B4-BE49-F238E27FC236}">
                <a16:creationId xmlns:a16="http://schemas.microsoft.com/office/drawing/2014/main" id="{E9067974-FF0C-F8DC-7C86-CC2A2CEB22F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A5DD14DA-E85B-A4B8-A6D8-B0A6E5DF9A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2FD7EDE-5BBE-7240-A386-E5FA23015410}" type="slidenum">
              <a:rPr lang="en-US" altLang="en-US"/>
              <a:pPr>
                <a:spcBef>
                  <a:spcPct val="0"/>
                </a:spcBef>
              </a:pPr>
              <a:t>21</a:t>
            </a:fld>
            <a:endParaRPr lang="en-US" altLang="en-US"/>
          </a:p>
        </p:txBody>
      </p:sp>
      <p:sp>
        <p:nvSpPr>
          <p:cNvPr id="50178" name="Rectangle 2">
            <a:extLst>
              <a:ext uri="{FF2B5EF4-FFF2-40B4-BE49-F238E27FC236}">
                <a16:creationId xmlns:a16="http://schemas.microsoft.com/office/drawing/2014/main" id="{9666B1A7-BF96-1EA0-E0A2-36BBB01E2A0A}"/>
              </a:ext>
            </a:extLst>
          </p:cNvPr>
          <p:cNvSpPr>
            <a:spLocks noGrp="1" noRot="1" noChangeAspect="1" noChangeArrowheads="1" noTextEdit="1"/>
          </p:cNvSpPr>
          <p:nvPr>
            <p:ph type="sldImg"/>
          </p:nvPr>
        </p:nvSpPr>
        <p:spPr>
          <a:xfrm>
            <a:off x="2863850" y="515938"/>
            <a:ext cx="3427413" cy="2570162"/>
          </a:xfrm>
          <a:solidFill>
            <a:srgbClr val="FFFFFF"/>
          </a:solidFill>
          <a:ln/>
        </p:spPr>
      </p:sp>
      <p:sp>
        <p:nvSpPr>
          <p:cNvPr id="50179" name="Rectangle 3">
            <a:extLst>
              <a:ext uri="{FF2B5EF4-FFF2-40B4-BE49-F238E27FC236}">
                <a16:creationId xmlns:a16="http://schemas.microsoft.com/office/drawing/2014/main" id="{1B84096D-0C5D-CC67-E035-72B5E88C4AA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47DD84F4-1195-DA47-A344-4456F54D52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DC71166-C641-E54C-B960-341A75D0994E}" type="slidenum">
              <a:rPr lang="en-US" altLang="en-US"/>
              <a:pPr>
                <a:spcBef>
                  <a:spcPct val="0"/>
                </a:spcBef>
              </a:pPr>
              <a:t>23</a:t>
            </a:fld>
            <a:endParaRPr lang="en-US" altLang="en-US"/>
          </a:p>
        </p:txBody>
      </p:sp>
      <p:sp>
        <p:nvSpPr>
          <p:cNvPr id="55298" name="Rectangle 2">
            <a:extLst>
              <a:ext uri="{FF2B5EF4-FFF2-40B4-BE49-F238E27FC236}">
                <a16:creationId xmlns:a16="http://schemas.microsoft.com/office/drawing/2014/main" id="{DE9F3226-756A-8E23-256C-4022D8860EAC}"/>
              </a:ext>
            </a:extLst>
          </p:cNvPr>
          <p:cNvSpPr>
            <a:spLocks noGrp="1" noRot="1" noChangeAspect="1" noChangeArrowheads="1" noTextEdit="1"/>
          </p:cNvSpPr>
          <p:nvPr>
            <p:ph type="sldImg"/>
          </p:nvPr>
        </p:nvSpPr>
        <p:spPr>
          <a:solidFill>
            <a:srgbClr val="FFFFFF"/>
          </a:solidFill>
          <a:ln/>
        </p:spPr>
      </p:sp>
      <p:sp>
        <p:nvSpPr>
          <p:cNvPr id="55299" name="Rectangle 3">
            <a:extLst>
              <a:ext uri="{FF2B5EF4-FFF2-40B4-BE49-F238E27FC236}">
                <a16:creationId xmlns:a16="http://schemas.microsoft.com/office/drawing/2014/main" id="{899752F3-CDD4-D7F9-9B3E-80957AF243C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42E97EB6-31E2-3FB3-2303-3ABE7EAEB4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FEB39D0-7CAC-CC4B-A9A8-C7013EDB7E38}" type="slidenum">
              <a:rPr lang="en-US" altLang="en-US"/>
              <a:pPr>
                <a:spcBef>
                  <a:spcPct val="0"/>
                </a:spcBef>
              </a:pPr>
              <a:t>24</a:t>
            </a:fld>
            <a:endParaRPr lang="en-US" altLang="en-US"/>
          </a:p>
        </p:txBody>
      </p:sp>
      <p:sp>
        <p:nvSpPr>
          <p:cNvPr id="57346" name="Rectangle 2">
            <a:extLst>
              <a:ext uri="{FF2B5EF4-FFF2-40B4-BE49-F238E27FC236}">
                <a16:creationId xmlns:a16="http://schemas.microsoft.com/office/drawing/2014/main" id="{4AC533C1-C861-AA9D-5C79-6455FC728555}"/>
              </a:ext>
            </a:extLst>
          </p:cNvPr>
          <p:cNvSpPr>
            <a:spLocks noGrp="1" noRot="1" noChangeAspect="1" noChangeArrowheads="1" noTextEdit="1"/>
          </p:cNvSpPr>
          <p:nvPr>
            <p:ph type="sldImg"/>
          </p:nvPr>
        </p:nvSpPr>
        <p:spPr>
          <a:solidFill>
            <a:srgbClr val="FFFFFF"/>
          </a:solidFill>
          <a:ln/>
        </p:spPr>
      </p:sp>
      <p:sp>
        <p:nvSpPr>
          <p:cNvPr id="57347" name="Rectangle 3">
            <a:extLst>
              <a:ext uri="{FF2B5EF4-FFF2-40B4-BE49-F238E27FC236}">
                <a16:creationId xmlns:a16="http://schemas.microsoft.com/office/drawing/2014/main" id="{2019E8E9-3D84-A699-089A-1481C438786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07DC0D29-7FEC-1006-553A-0868091CBA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A2A3CDE-AFB3-D542-A966-B8B5B0957EA7}" type="slidenum">
              <a:rPr lang="en-US" altLang="en-US"/>
              <a:pPr>
                <a:spcBef>
                  <a:spcPct val="0"/>
                </a:spcBef>
              </a:pPr>
              <a:t>25</a:t>
            </a:fld>
            <a:endParaRPr lang="en-US" altLang="en-US"/>
          </a:p>
        </p:txBody>
      </p:sp>
      <p:sp>
        <p:nvSpPr>
          <p:cNvPr id="59394" name="Rectangle 2">
            <a:extLst>
              <a:ext uri="{FF2B5EF4-FFF2-40B4-BE49-F238E27FC236}">
                <a16:creationId xmlns:a16="http://schemas.microsoft.com/office/drawing/2014/main" id="{0A372D20-426C-5624-96F6-A7B18E901020}"/>
              </a:ext>
            </a:extLst>
          </p:cNvPr>
          <p:cNvSpPr>
            <a:spLocks noGrp="1" noRot="1" noChangeAspect="1" noChangeArrowheads="1" noTextEdit="1"/>
          </p:cNvSpPr>
          <p:nvPr>
            <p:ph type="sldImg"/>
          </p:nvPr>
        </p:nvSpPr>
        <p:spPr>
          <a:solidFill>
            <a:srgbClr val="FFFFFF"/>
          </a:solidFill>
          <a:ln/>
        </p:spPr>
      </p:sp>
      <p:sp>
        <p:nvSpPr>
          <p:cNvPr id="59395" name="Rectangle 3">
            <a:extLst>
              <a:ext uri="{FF2B5EF4-FFF2-40B4-BE49-F238E27FC236}">
                <a16:creationId xmlns:a16="http://schemas.microsoft.com/office/drawing/2014/main" id="{2363910C-0D2C-D056-2041-6A03CD5D279E}"/>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701C1C3E-4502-1024-064F-19E9B82008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9132CCC-D16C-0342-B344-E9E78A439724}" type="slidenum">
              <a:rPr lang="en-US" altLang="en-US"/>
              <a:pPr>
                <a:spcBef>
                  <a:spcPct val="0"/>
                </a:spcBef>
              </a:pPr>
              <a:t>26</a:t>
            </a:fld>
            <a:endParaRPr lang="en-US" altLang="en-US"/>
          </a:p>
        </p:txBody>
      </p:sp>
      <p:sp>
        <p:nvSpPr>
          <p:cNvPr id="61442" name="Rectangle 2">
            <a:extLst>
              <a:ext uri="{FF2B5EF4-FFF2-40B4-BE49-F238E27FC236}">
                <a16:creationId xmlns:a16="http://schemas.microsoft.com/office/drawing/2014/main" id="{2831151D-B94C-E21D-FA86-08D5DE4374E3}"/>
              </a:ext>
            </a:extLst>
          </p:cNvPr>
          <p:cNvSpPr>
            <a:spLocks noGrp="1" noRot="1" noChangeAspect="1" noChangeArrowheads="1" noTextEdit="1"/>
          </p:cNvSpPr>
          <p:nvPr>
            <p:ph type="sldImg"/>
          </p:nvPr>
        </p:nvSpPr>
        <p:spPr>
          <a:solidFill>
            <a:srgbClr val="FFFFFF"/>
          </a:solidFill>
          <a:ln/>
        </p:spPr>
      </p:sp>
      <p:sp>
        <p:nvSpPr>
          <p:cNvPr id="61443" name="Rectangle 3">
            <a:extLst>
              <a:ext uri="{FF2B5EF4-FFF2-40B4-BE49-F238E27FC236}">
                <a16:creationId xmlns:a16="http://schemas.microsoft.com/office/drawing/2014/main" id="{65AB21F2-BDBA-FC39-0712-1CBDF562F51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5AFB2650-D818-09BD-2C8C-AA7514A297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1D6E832-F2B1-B046-AAC7-5208E16143A2}" type="slidenum">
              <a:rPr lang="en-US" altLang="en-US"/>
              <a:pPr>
                <a:spcBef>
                  <a:spcPct val="0"/>
                </a:spcBef>
              </a:pPr>
              <a:t>27</a:t>
            </a:fld>
            <a:endParaRPr lang="en-US" altLang="en-US"/>
          </a:p>
        </p:txBody>
      </p:sp>
      <p:sp>
        <p:nvSpPr>
          <p:cNvPr id="63490" name="Rectangle 2">
            <a:extLst>
              <a:ext uri="{FF2B5EF4-FFF2-40B4-BE49-F238E27FC236}">
                <a16:creationId xmlns:a16="http://schemas.microsoft.com/office/drawing/2014/main" id="{A785DDAB-933D-3E5E-F082-0A0AA603C6F5}"/>
              </a:ext>
            </a:extLst>
          </p:cNvPr>
          <p:cNvSpPr>
            <a:spLocks noGrp="1" noRot="1" noChangeAspect="1" noChangeArrowheads="1" noTextEdit="1"/>
          </p:cNvSpPr>
          <p:nvPr>
            <p:ph type="sldImg"/>
          </p:nvPr>
        </p:nvSpPr>
        <p:spPr>
          <a:solidFill>
            <a:srgbClr val="FFFFFF"/>
          </a:solidFill>
          <a:ln/>
        </p:spPr>
      </p:sp>
      <p:sp>
        <p:nvSpPr>
          <p:cNvPr id="63491" name="Rectangle 3">
            <a:extLst>
              <a:ext uri="{FF2B5EF4-FFF2-40B4-BE49-F238E27FC236}">
                <a16:creationId xmlns:a16="http://schemas.microsoft.com/office/drawing/2014/main" id="{10A558B9-F397-C243-0207-5DCB6FA7093B}"/>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DD96A0DC-2492-D748-C740-9D7DC0880C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6B65E36-23BC-144B-9472-166EC2399FE7}" type="slidenum">
              <a:rPr lang="en-US" altLang="en-US"/>
              <a:pPr>
                <a:spcBef>
                  <a:spcPct val="0"/>
                </a:spcBef>
              </a:pPr>
              <a:t>28</a:t>
            </a:fld>
            <a:endParaRPr lang="en-US" altLang="en-US"/>
          </a:p>
        </p:txBody>
      </p:sp>
      <p:sp>
        <p:nvSpPr>
          <p:cNvPr id="65538" name="Rectangle 2">
            <a:extLst>
              <a:ext uri="{FF2B5EF4-FFF2-40B4-BE49-F238E27FC236}">
                <a16:creationId xmlns:a16="http://schemas.microsoft.com/office/drawing/2014/main" id="{03C8C265-A737-A127-FBFC-838A44E59F8C}"/>
              </a:ext>
            </a:extLst>
          </p:cNvPr>
          <p:cNvSpPr>
            <a:spLocks noGrp="1" noRot="1" noChangeAspect="1" noChangeArrowheads="1" noTextEdit="1"/>
          </p:cNvSpPr>
          <p:nvPr>
            <p:ph type="sldImg"/>
          </p:nvPr>
        </p:nvSpPr>
        <p:spPr>
          <a:solidFill>
            <a:srgbClr val="FFFFFF"/>
          </a:solidFill>
          <a:ln/>
        </p:spPr>
      </p:sp>
      <p:sp>
        <p:nvSpPr>
          <p:cNvPr id="65539" name="Rectangle 3">
            <a:extLst>
              <a:ext uri="{FF2B5EF4-FFF2-40B4-BE49-F238E27FC236}">
                <a16:creationId xmlns:a16="http://schemas.microsoft.com/office/drawing/2014/main" id="{723B918C-3AD9-A985-EFDE-3F2CDB8E46F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5E5D8494-D4C6-73AD-F861-1EA06801AB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AC930B9-CDD8-B740-BF53-655A28091803}" type="slidenum">
              <a:rPr lang="en-US" altLang="en-US"/>
              <a:pPr>
                <a:spcBef>
                  <a:spcPct val="0"/>
                </a:spcBef>
              </a:pPr>
              <a:t>5</a:t>
            </a:fld>
            <a:endParaRPr lang="en-US" altLang="en-US"/>
          </a:p>
        </p:txBody>
      </p:sp>
      <p:sp>
        <p:nvSpPr>
          <p:cNvPr id="22530" name="Rectangle 2">
            <a:extLst>
              <a:ext uri="{FF2B5EF4-FFF2-40B4-BE49-F238E27FC236}">
                <a16:creationId xmlns:a16="http://schemas.microsoft.com/office/drawing/2014/main" id="{9F43AA2A-E0A1-D8A3-E7BD-F89D5310400E}"/>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3D628DD1-2F89-C442-8887-F028194CA16D}"/>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D7F5C6C8-9244-66B9-6AD1-F808A342DA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15C55F1-F09B-954F-B1C6-1060FFF8D90F}" type="slidenum">
              <a:rPr lang="en-US" altLang="en-US"/>
              <a:pPr>
                <a:spcBef>
                  <a:spcPct val="0"/>
                </a:spcBef>
              </a:pPr>
              <a:t>29</a:t>
            </a:fld>
            <a:endParaRPr lang="en-US" altLang="en-US"/>
          </a:p>
        </p:txBody>
      </p:sp>
      <p:sp>
        <p:nvSpPr>
          <p:cNvPr id="67586" name="Rectangle 2">
            <a:extLst>
              <a:ext uri="{FF2B5EF4-FFF2-40B4-BE49-F238E27FC236}">
                <a16:creationId xmlns:a16="http://schemas.microsoft.com/office/drawing/2014/main" id="{7D849F24-C07A-7E62-2421-5125518E6B05}"/>
              </a:ext>
            </a:extLst>
          </p:cNvPr>
          <p:cNvSpPr>
            <a:spLocks noGrp="1" noRot="1" noChangeAspect="1" noChangeArrowheads="1" noTextEdit="1"/>
          </p:cNvSpPr>
          <p:nvPr>
            <p:ph type="sldImg"/>
          </p:nvPr>
        </p:nvSpPr>
        <p:spPr>
          <a:solidFill>
            <a:srgbClr val="FFFFFF"/>
          </a:solidFill>
          <a:ln/>
        </p:spPr>
      </p:sp>
      <p:sp>
        <p:nvSpPr>
          <p:cNvPr id="67587" name="Rectangle 3">
            <a:extLst>
              <a:ext uri="{FF2B5EF4-FFF2-40B4-BE49-F238E27FC236}">
                <a16:creationId xmlns:a16="http://schemas.microsoft.com/office/drawing/2014/main" id="{5F5FFD5D-99D9-B2FB-4BF9-C834C3B0A15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D10EF4BB-4D88-E963-FC9C-EB70987707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A54B60E-1402-3A47-BD26-B13BBC5A7EA3}" type="slidenum">
              <a:rPr lang="en-US" altLang="en-US"/>
              <a:pPr>
                <a:spcBef>
                  <a:spcPct val="0"/>
                </a:spcBef>
              </a:pPr>
              <a:t>30</a:t>
            </a:fld>
            <a:endParaRPr lang="en-US" altLang="en-US"/>
          </a:p>
        </p:txBody>
      </p:sp>
      <p:sp>
        <p:nvSpPr>
          <p:cNvPr id="69634" name="Rectangle 2">
            <a:extLst>
              <a:ext uri="{FF2B5EF4-FFF2-40B4-BE49-F238E27FC236}">
                <a16:creationId xmlns:a16="http://schemas.microsoft.com/office/drawing/2014/main" id="{525C8640-D9F7-A025-AECE-636C57A694CE}"/>
              </a:ext>
            </a:extLst>
          </p:cNvPr>
          <p:cNvSpPr>
            <a:spLocks noGrp="1" noRot="1" noChangeAspect="1" noChangeArrowheads="1" noTextEdit="1"/>
          </p:cNvSpPr>
          <p:nvPr>
            <p:ph type="sldImg"/>
          </p:nvPr>
        </p:nvSpPr>
        <p:spPr>
          <a:solidFill>
            <a:srgbClr val="FFFFFF"/>
          </a:solidFill>
          <a:ln/>
        </p:spPr>
      </p:sp>
      <p:sp>
        <p:nvSpPr>
          <p:cNvPr id="69635" name="Rectangle 3">
            <a:extLst>
              <a:ext uri="{FF2B5EF4-FFF2-40B4-BE49-F238E27FC236}">
                <a16:creationId xmlns:a16="http://schemas.microsoft.com/office/drawing/2014/main" id="{BCE30FC6-3BA6-2E79-7871-9785F4ECCFA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DE06D494-6D23-F037-572B-C55D06F87A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4984BE9-C014-BC43-A15C-EFBE6BE667E5}" type="slidenum">
              <a:rPr lang="en-US" altLang="en-US"/>
              <a:pPr>
                <a:spcBef>
                  <a:spcPct val="0"/>
                </a:spcBef>
              </a:pPr>
              <a:t>31</a:t>
            </a:fld>
            <a:endParaRPr lang="en-US" altLang="en-US"/>
          </a:p>
        </p:txBody>
      </p:sp>
      <p:sp>
        <p:nvSpPr>
          <p:cNvPr id="71682" name="Rectangle 2">
            <a:extLst>
              <a:ext uri="{FF2B5EF4-FFF2-40B4-BE49-F238E27FC236}">
                <a16:creationId xmlns:a16="http://schemas.microsoft.com/office/drawing/2014/main" id="{6AC5A4F2-2D65-9C30-014A-3B3CEDE813A4}"/>
              </a:ext>
            </a:extLst>
          </p:cNvPr>
          <p:cNvSpPr>
            <a:spLocks noGrp="1" noRot="1" noChangeAspect="1" noChangeArrowheads="1" noTextEdit="1"/>
          </p:cNvSpPr>
          <p:nvPr>
            <p:ph type="sldImg"/>
          </p:nvPr>
        </p:nvSpPr>
        <p:spPr>
          <a:xfrm>
            <a:off x="2857500" y="514350"/>
            <a:ext cx="3429000" cy="2571750"/>
          </a:xfrm>
          <a:solidFill>
            <a:srgbClr val="FFFFFF"/>
          </a:solidFill>
          <a:ln/>
        </p:spPr>
      </p:sp>
      <p:sp>
        <p:nvSpPr>
          <p:cNvPr id="71683" name="Rectangle 3">
            <a:extLst>
              <a:ext uri="{FF2B5EF4-FFF2-40B4-BE49-F238E27FC236}">
                <a16:creationId xmlns:a16="http://schemas.microsoft.com/office/drawing/2014/main" id="{115A5485-1D26-9CFF-0C33-F042ED28EDC5}"/>
              </a:ext>
            </a:extLst>
          </p:cNvPr>
          <p:cNvSpPr>
            <a:spLocks noGrp="1" noChangeArrowheads="1"/>
          </p:cNvSpPr>
          <p:nvPr>
            <p:ph type="body" idx="1"/>
          </p:nvPr>
        </p:nvSpPr>
        <p:spPr>
          <a:xfrm>
            <a:off x="914400" y="3257550"/>
            <a:ext cx="7315200" cy="30861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A5BA0C5C-22C6-5A4A-0F81-211C649333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BCC9025-98F2-7845-979D-33358ECE3735}" type="slidenum">
              <a:rPr lang="en-US" altLang="en-US"/>
              <a:pPr>
                <a:spcBef>
                  <a:spcPct val="0"/>
                </a:spcBef>
              </a:pPr>
              <a:t>32</a:t>
            </a:fld>
            <a:endParaRPr lang="en-US" altLang="en-US"/>
          </a:p>
        </p:txBody>
      </p:sp>
      <p:sp>
        <p:nvSpPr>
          <p:cNvPr id="73730" name="Rectangle 2">
            <a:extLst>
              <a:ext uri="{FF2B5EF4-FFF2-40B4-BE49-F238E27FC236}">
                <a16:creationId xmlns:a16="http://schemas.microsoft.com/office/drawing/2014/main" id="{1565AA6A-2B41-62A3-E9CD-41766EDF14BD}"/>
              </a:ext>
            </a:extLst>
          </p:cNvPr>
          <p:cNvSpPr>
            <a:spLocks noGrp="1" noRot="1" noChangeAspect="1" noChangeArrowheads="1" noTextEdit="1"/>
          </p:cNvSpPr>
          <p:nvPr>
            <p:ph type="sldImg"/>
          </p:nvPr>
        </p:nvSpPr>
        <p:spPr>
          <a:solidFill>
            <a:srgbClr val="FFFFFF"/>
          </a:solidFill>
          <a:ln/>
        </p:spPr>
      </p:sp>
      <p:sp>
        <p:nvSpPr>
          <p:cNvPr id="73731" name="Rectangle 3">
            <a:extLst>
              <a:ext uri="{FF2B5EF4-FFF2-40B4-BE49-F238E27FC236}">
                <a16:creationId xmlns:a16="http://schemas.microsoft.com/office/drawing/2014/main" id="{8D933475-FCDC-C7CE-D2F0-F86291B6BAE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E49804-3CAE-7649-8B1C-462F83C27AB4}" type="slidenum">
              <a:rPr lang="en-US" altLang="en-US" smtClean="0"/>
              <a:pPr/>
              <a:t>33</a:t>
            </a:fld>
            <a:endParaRPr lang="en-US" altLang="en-US"/>
          </a:p>
        </p:txBody>
      </p:sp>
    </p:spTree>
    <p:extLst>
      <p:ext uri="{BB962C8B-B14F-4D97-AF65-F5344CB8AC3E}">
        <p14:creationId xmlns:p14="http://schemas.microsoft.com/office/powerpoint/2010/main" val="3454943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03EB8057-C722-F12A-B07F-617FD27E02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E16F86E-79A2-DC47-8759-5FD632B89B5D}" type="slidenum">
              <a:rPr lang="en-US" altLang="en-US"/>
              <a:pPr>
                <a:spcBef>
                  <a:spcPct val="0"/>
                </a:spcBef>
              </a:pPr>
              <a:t>6</a:t>
            </a:fld>
            <a:endParaRPr lang="en-US" altLang="en-US"/>
          </a:p>
        </p:txBody>
      </p:sp>
      <p:sp>
        <p:nvSpPr>
          <p:cNvPr id="24578" name="Rectangle 2">
            <a:extLst>
              <a:ext uri="{FF2B5EF4-FFF2-40B4-BE49-F238E27FC236}">
                <a16:creationId xmlns:a16="http://schemas.microsoft.com/office/drawing/2014/main" id="{133202E5-E4EC-D162-0F61-54F441D30355}"/>
              </a:ext>
            </a:extLst>
          </p:cNvPr>
          <p:cNvSpPr>
            <a:spLocks noGrp="1" noRot="1" noChangeAspect="1" noChangeArrowheads="1" noTextEdit="1"/>
          </p:cNvSpPr>
          <p:nvPr>
            <p:ph type="sldImg"/>
          </p:nvPr>
        </p:nvSpPr>
        <p:spPr>
          <a:ln/>
        </p:spPr>
      </p:sp>
      <p:sp>
        <p:nvSpPr>
          <p:cNvPr id="125955" name="Rectangle 3">
            <a:extLst>
              <a:ext uri="{FF2B5EF4-FFF2-40B4-BE49-F238E27FC236}">
                <a16:creationId xmlns:a16="http://schemas.microsoft.com/office/drawing/2014/main" id="{D7E9214D-BAA5-2148-AD51-4AE4E88D2DF7}"/>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9B844395-F249-9E1A-0401-FAD2991003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D8E29A3-42AE-C145-B7D4-6B47671C00AC}" type="slidenum">
              <a:rPr lang="en-US" altLang="en-US"/>
              <a:pPr>
                <a:spcBef>
                  <a:spcPct val="0"/>
                </a:spcBef>
              </a:pPr>
              <a:t>7</a:t>
            </a:fld>
            <a:endParaRPr lang="en-US" altLang="en-US"/>
          </a:p>
        </p:txBody>
      </p:sp>
      <p:sp>
        <p:nvSpPr>
          <p:cNvPr id="26626" name="Rectangle 2">
            <a:extLst>
              <a:ext uri="{FF2B5EF4-FFF2-40B4-BE49-F238E27FC236}">
                <a16:creationId xmlns:a16="http://schemas.microsoft.com/office/drawing/2014/main" id="{5F02DB61-2722-FA7A-316D-4C865DBC556F}"/>
              </a:ext>
            </a:extLst>
          </p:cNvPr>
          <p:cNvSpPr>
            <a:spLocks noGrp="1" noRot="1" noChangeAspect="1" noChangeArrowheads="1" noTextEdit="1"/>
          </p:cNvSpPr>
          <p:nvPr>
            <p:ph type="sldImg"/>
          </p:nvPr>
        </p:nvSpPr>
        <p:spPr>
          <a:ln/>
        </p:spPr>
      </p:sp>
      <p:sp>
        <p:nvSpPr>
          <p:cNvPr id="126979" name="Rectangle 3">
            <a:extLst>
              <a:ext uri="{FF2B5EF4-FFF2-40B4-BE49-F238E27FC236}">
                <a16:creationId xmlns:a16="http://schemas.microsoft.com/office/drawing/2014/main" id="{C1408452-F16A-5740-939F-ACAEDE70A28F}"/>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E61262FC-3B55-1FD9-6F07-AE630EB732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BE67A12-D19D-8248-AB42-369127EFD907}" type="slidenum">
              <a:rPr lang="en-US" altLang="en-US"/>
              <a:pPr>
                <a:spcBef>
                  <a:spcPct val="0"/>
                </a:spcBef>
              </a:pPr>
              <a:t>8</a:t>
            </a:fld>
            <a:endParaRPr lang="en-US" altLang="en-US"/>
          </a:p>
        </p:txBody>
      </p:sp>
      <p:sp>
        <p:nvSpPr>
          <p:cNvPr id="28674" name="Rectangle 2">
            <a:extLst>
              <a:ext uri="{FF2B5EF4-FFF2-40B4-BE49-F238E27FC236}">
                <a16:creationId xmlns:a16="http://schemas.microsoft.com/office/drawing/2014/main" id="{21A6A524-8664-A70A-3032-EB4E592A0DF1}"/>
              </a:ext>
            </a:extLst>
          </p:cNvPr>
          <p:cNvSpPr>
            <a:spLocks noGrp="1" noRot="1" noChangeAspect="1" noChangeArrowheads="1" noTextEdit="1"/>
          </p:cNvSpPr>
          <p:nvPr>
            <p:ph type="sldImg"/>
          </p:nvPr>
        </p:nvSpPr>
        <p:spPr>
          <a:ln/>
        </p:spPr>
      </p:sp>
      <p:sp>
        <p:nvSpPr>
          <p:cNvPr id="128003" name="Rectangle 3">
            <a:extLst>
              <a:ext uri="{FF2B5EF4-FFF2-40B4-BE49-F238E27FC236}">
                <a16:creationId xmlns:a16="http://schemas.microsoft.com/office/drawing/2014/main" id="{8683CECD-658E-B247-BD33-30A18AA17B26}"/>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5293B8A8-05E8-317C-C9FD-F28FB4210F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BD4A7CD-253E-254F-B349-301A798DC0C3}" type="slidenum">
              <a:rPr lang="en-US" altLang="en-US"/>
              <a:pPr>
                <a:spcBef>
                  <a:spcPct val="0"/>
                </a:spcBef>
              </a:pPr>
              <a:t>12</a:t>
            </a:fld>
            <a:endParaRPr lang="en-US" altLang="en-US"/>
          </a:p>
        </p:txBody>
      </p:sp>
      <p:sp>
        <p:nvSpPr>
          <p:cNvPr id="33794" name="Rectangle 2">
            <a:extLst>
              <a:ext uri="{FF2B5EF4-FFF2-40B4-BE49-F238E27FC236}">
                <a16:creationId xmlns:a16="http://schemas.microsoft.com/office/drawing/2014/main" id="{5ACCB7DE-B597-0FF8-53F0-F67F0A2E01E8}"/>
              </a:ext>
            </a:extLst>
          </p:cNvPr>
          <p:cNvSpPr>
            <a:spLocks noGrp="1" noRot="1" noChangeAspect="1" noChangeArrowheads="1" noTextEdit="1"/>
          </p:cNvSpPr>
          <p:nvPr>
            <p:ph type="sldImg"/>
          </p:nvPr>
        </p:nvSpPr>
        <p:spPr>
          <a:solidFill>
            <a:srgbClr val="FFFFFF"/>
          </a:solidFill>
          <a:ln/>
        </p:spPr>
      </p:sp>
      <p:sp>
        <p:nvSpPr>
          <p:cNvPr id="33795" name="Rectangle 3">
            <a:extLst>
              <a:ext uri="{FF2B5EF4-FFF2-40B4-BE49-F238E27FC236}">
                <a16:creationId xmlns:a16="http://schemas.microsoft.com/office/drawing/2014/main" id="{50827372-B411-688D-5927-77882030697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81DCA933-8BB4-02DD-DDD8-BFEC338F2D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A315C94-6287-424E-940D-45423001B65E}" type="slidenum">
              <a:rPr lang="en-US" altLang="en-US"/>
              <a:pPr>
                <a:spcBef>
                  <a:spcPct val="0"/>
                </a:spcBef>
              </a:pPr>
              <a:t>14</a:t>
            </a:fld>
            <a:endParaRPr lang="en-US" altLang="en-US"/>
          </a:p>
        </p:txBody>
      </p:sp>
      <p:sp>
        <p:nvSpPr>
          <p:cNvPr id="36866" name="Rectangle 2">
            <a:extLst>
              <a:ext uri="{FF2B5EF4-FFF2-40B4-BE49-F238E27FC236}">
                <a16:creationId xmlns:a16="http://schemas.microsoft.com/office/drawing/2014/main" id="{ACDD0320-6E30-AB78-9A46-F956C7AE926F}"/>
              </a:ext>
            </a:extLst>
          </p:cNvPr>
          <p:cNvSpPr>
            <a:spLocks noGrp="1" noRot="1" noChangeAspect="1" noChangeArrowheads="1" noTextEdit="1"/>
          </p:cNvSpPr>
          <p:nvPr>
            <p:ph type="sldImg"/>
          </p:nvPr>
        </p:nvSpPr>
        <p:spPr>
          <a:solidFill>
            <a:srgbClr val="FFFFFF"/>
          </a:solidFill>
          <a:ln/>
        </p:spPr>
      </p:sp>
      <p:sp>
        <p:nvSpPr>
          <p:cNvPr id="36867" name="Rectangle 3">
            <a:extLst>
              <a:ext uri="{FF2B5EF4-FFF2-40B4-BE49-F238E27FC236}">
                <a16:creationId xmlns:a16="http://schemas.microsoft.com/office/drawing/2014/main" id="{1318C0A5-1BA4-63BE-ADD4-E8F614926419}"/>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9F5F3F1A-877C-9886-6515-DBEEBB9576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6710BE2-6073-F14B-AA39-1D1BEA5E12CE}" type="slidenum">
              <a:rPr lang="en-US" altLang="en-US"/>
              <a:pPr>
                <a:spcBef>
                  <a:spcPct val="0"/>
                </a:spcBef>
              </a:pPr>
              <a:t>15</a:t>
            </a:fld>
            <a:endParaRPr lang="en-US" altLang="en-US"/>
          </a:p>
        </p:txBody>
      </p:sp>
      <p:sp>
        <p:nvSpPr>
          <p:cNvPr id="38914" name="Rectangle 2">
            <a:extLst>
              <a:ext uri="{FF2B5EF4-FFF2-40B4-BE49-F238E27FC236}">
                <a16:creationId xmlns:a16="http://schemas.microsoft.com/office/drawing/2014/main" id="{90486651-6F73-1BED-7B2A-EEC40A9F517E}"/>
              </a:ext>
            </a:extLst>
          </p:cNvPr>
          <p:cNvSpPr>
            <a:spLocks noGrp="1" noRot="1" noChangeAspect="1" noChangeArrowheads="1" noTextEdit="1"/>
          </p:cNvSpPr>
          <p:nvPr>
            <p:ph type="sldImg"/>
          </p:nvPr>
        </p:nvSpPr>
        <p:spPr>
          <a:solidFill>
            <a:srgbClr val="FFFFFF"/>
          </a:solidFill>
          <a:ln/>
        </p:spPr>
      </p:sp>
      <p:sp>
        <p:nvSpPr>
          <p:cNvPr id="38915" name="Rectangle 3">
            <a:extLst>
              <a:ext uri="{FF2B5EF4-FFF2-40B4-BE49-F238E27FC236}">
                <a16:creationId xmlns:a16="http://schemas.microsoft.com/office/drawing/2014/main" id="{9A3BDDDA-1C5D-EF40-5B23-59C9E6C7325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AB43F3B6-7D29-13DD-CF56-B0E9155C43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5F5F21D-DA0B-2647-BAFD-4570C091CC67}" type="slidenum">
              <a:rPr lang="en-US" altLang="en-US"/>
              <a:pPr>
                <a:spcBef>
                  <a:spcPct val="0"/>
                </a:spcBef>
              </a:pPr>
              <a:t>17</a:t>
            </a:fld>
            <a:endParaRPr lang="en-US" altLang="en-US"/>
          </a:p>
        </p:txBody>
      </p:sp>
      <p:sp>
        <p:nvSpPr>
          <p:cNvPr id="41986" name="Rectangle 2">
            <a:extLst>
              <a:ext uri="{FF2B5EF4-FFF2-40B4-BE49-F238E27FC236}">
                <a16:creationId xmlns:a16="http://schemas.microsoft.com/office/drawing/2014/main" id="{DC02800E-396D-801B-0EFE-E938B38F00A1}"/>
              </a:ext>
            </a:extLst>
          </p:cNvPr>
          <p:cNvSpPr>
            <a:spLocks noGrp="1" noRot="1" noChangeAspect="1" noChangeArrowheads="1" noTextEdit="1"/>
          </p:cNvSpPr>
          <p:nvPr>
            <p:ph type="sldImg"/>
          </p:nvPr>
        </p:nvSpPr>
        <p:spPr>
          <a:solidFill>
            <a:srgbClr val="FFFFFF"/>
          </a:solidFill>
          <a:ln/>
        </p:spPr>
      </p:sp>
      <p:sp>
        <p:nvSpPr>
          <p:cNvPr id="41987" name="Rectangle 3">
            <a:extLst>
              <a:ext uri="{FF2B5EF4-FFF2-40B4-BE49-F238E27FC236}">
                <a16:creationId xmlns:a16="http://schemas.microsoft.com/office/drawing/2014/main" id="{C088A4B1-7550-FDD5-EEFD-419C4EDC909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mi-N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mi-NZ"/>
              <a:t>Click to edit Master subtitle style</a:t>
            </a:r>
            <a:endParaRPr lang="en-US"/>
          </a:p>
        </p:txBody>
      </p:sp>
      <p:sp>
        <p:nvSpPr>
          <p:cNvPr id="4" name="Rectangle 4">
            <a:extLst>
              <a:ext uri="{FF2B5EF4-FFF2-40B4-BE49-F238E27FC236}">
                <a16:creationId xmlns:a16="http://schemas.microsoft.com/office/drawing/2014/main" id="{A5E9232A-8B0D-03B6-0509-95E4D6F9595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6FA7FA-D19E-9140-1C4C-E337942310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75457AC-865A-07E4-9E18-4C48C9D9A9EB}"/>
              </a:ext>
            </a:extLst>
          </p:cNvPr>
          <p:cNvSpPr>
            <a:spLocks noGrp="1" noChangeArrowheads="1"/>
          </p:cNvSpPr>
          <p:nvPr>
            <p:ph type="sldNum" sz="quarter" idx="12"/>
          </p:nvPr>
        </p:nvSpPr>
        <p:spPr>
          <a:ln/>
        </p:spPr>
        <p:txBody>
          <a:bodyPr/>
          <a:lstStyle>
            <a:lvl1pPr>
              <a:defRPr/>
            </a:lvl1pPr>
          </a:lstStyle>
          <a:p>
            <a:fld id="{0E0EEB27-10CF-C044-A182-2A72F6265499}" type="slidenum">
              <a:rPr lang="en-US" altLang="en-US"/>
              <a:pPr/>
              <a:t>‹#›</a:t>
            </a:fld>
            <a:endParaRPr lang="en-US" altLang="en-US"/>
          </a:p>
        </p:txBody>
      </p:sp>
    </p:spTree>
    <p:extLst>
      <p:ext uri="{BB962C8B-B14F-4D97-AF65-F5344CB8AC3E}">
        <p14:creationId xmlns:p14="http://schemas.microsoft.com/office/powerpoint/2010/main" val="1452485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Rectangle 4">
            <a:extLst>
              <a:ext uri="{FF2B5EF4-FFF2-40B4-BE49-F238E27FC236}">
                <a16:creationId xmlns:a16="http://schemas.microsoft.com/office/drawing/2014/main" id="{5B163547-5691-C463-5158-CD61D4E3D7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5C2EBC3-9681-E2DC-094A-ACD5C0F671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07838DE-F9E4-968F-046B-CD9BC37EDEBE}"/>
              </a:ext>
            </a:extLst>
          </p:cNvPr>
          <p:cNvSpPr>
            <a:spLocks noGrp="1" noChangeArrowheads="1"/>
          </p:cNvSpPr>
          <p:nvPr>
            <p:ph type="sldNum" sz="quarter" idx="12"/>
          </p:nvPr>
        </p:nvSpPr>
        <p:spPr>
          <a:ln/>
        </p:spPr>
        <p:txBody>
          <a:bodyPr/>
          <a:lstStyle>
            <a:lvl1pPr>
              <a:defRPr/>
            </a:lvl1pPr>
          </a:lstStyle>
          <a:p>
            <a:fld id="{C1A51FC3-8FFF-2E40-890C-DDC10B7A63D0}" type="slidenum">
              <a:rPr lang="en-US" altLang="en-US"/>
              <a:pPr/>
              <a:t>‹#›</a:t>
            </a:fld>
            <a:endParaRPr lang="en-US" altLang="en-US"/>
          </a:p>
        </p:txBody>
      </p:sp>
    </p:spTree>
    <p:extLst>
      <p:ext uri="{BB962C8B-B14F-4D97-AF65-F5344CB8AC3E}">
        <p14:creationId xmlns:p14="http://schemas.microsoft.com/office/powerpoint/2010/main" val="2774977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mi-N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Rectangle 4">
            <a:extLst>
              <a:ext uri="{FF2B5EF4-FFF2-40B4-BE49-F238E27FC236}">
                <a16:creationId xmlns:a16="http://schemas.microsoft.com/office/drawing/2014/main" id="{73CDB42F-FD7E-C567-E741-8BC4A8F8A30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D256AC-050B-D94D-E506-9A807232AA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B0FAB3-7E1B-AC83-479C-C5CB570D60A4}"/>
              </a:ext>
            </a:extLst>
          </p:cNvPr>
          <p:cNvSpPr>
            <a:spLocks noGrp="1" noChangeArrowheads="1"/>
          </p:cNvSpPr>
          <p:nvPr>
            <p:ph type="sldNum" sz="quarter" idx="12"/>
          </p:nvPr>
        </p:nvSpPr>
        <p:spPr>
          <a:ln/>
        </p:spPr>
        <p:txBody>
          <a:bodyPr/>
          <a:lstStyle>
            <a:lvl1pPr>
              <a:defRPr/>
            </a:lvl1pPr>
          </a:lstStyle>
          <a:p>
            <a:fld id="{51D81A4A-7BB9-6549-BC2D-C09E284C1D3E}" type="slidenum">
              <a:rPr lang="en-US" altLang="en-US"/>
              <a:pPr/>
              <a:t>‹#›</a:t>
            </a:fld>
            <a:endParaRPr lang="en-US" altLang="en-US"/>
          </a:p>
        </p:txBody>
      </p:sp>
    </p:spTree>
    <p:extLst>
      <p:ext uri="{BB962C8B-B14F-4D97-AF65-F5344CB8AC3E}">
        <p14:creationId xmlns:p14="http://schemas.microsoft.com/office/powerpoint/2010/main" val="2102146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3" name="Rectangle 4">
            <a:extLst>
              <a:ext uri="{FF2B5EF4-FFF2-40B4-BE49-F238E27FC236}">
                <a16:creationId xmlns:a16="http://schemas.microsoft.com/office/drawing/2014/main" id="{264196B5-6F7A-E5BD-D770-64F9ACD9CC8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6C23198-A1B6-BF1C-F8A8-3AAB18B4B0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393DD02-6417-61E3-92AF-2AF72EC3A807}"/>
              </a:ext>
            </a:extLst>
          </p:cNvPr>
          <p:cNvSpPr>
            <a:spLocks noGrp="1" noChangeArrowheads="1"/>
          </p:cNvSpPr>
          <p:nvPr>
            <p:ph type="sldNum" sz="quarter" idx="12"/>
          </p:nvPr>
        </p:nvSpPr>
        <p:spPr>
          <a:ln/>
        </p:spPr>
        <p:txBody>
          <a:bodyPr/>
          <a:lstStyle>
            <a:lvl1pPr>
              <a:defRPr/>
            </a:lvl1pPr>
          </a:lstStyle>
          <a:p>
            <a:fld id="{09F84B66-7225-C147-A890-98F1A0EA47EB}" type="slidenum">
              <a:rPr lang="en-US" altLang="en-US"/>
              <a:pPr/>
              <a:t>‹#›</a:t>
            </a:fld>
            <a:endParaRPr lang="en-US" altLang="en-US"/>
          </a:p>
        </p:txBody>
      </p:sp>
    </p:spTree>
    <p:extLst>
      <p:ext uri="{BB962C8B-B14F-4D97-AF65-F5344CB8AC3E}">
        <p14:creationId xmlns:p14="http://schemas.microsoft.com/office/powerpoint/2010/main" val="637247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Content Placeholder 2"/>
          <p:cNvSpPr>
            <a:spLocks noGrp="1"/>
          </p:cNvSpPr>
          <p:nvPr>
            <p:ph idx="1"/>
          </p:nvPr>
        </p:nvSpPr>
        <p:spPr/>
        <p:txBody>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Rectangle 4">
            <a:extLst>
              <a:ext uri="{FF2B5EF4-FFF2-40B4-BE49-F238E27FC236}">
                <a16:creationId xmlns:a16="http://schemas.microsoft.com/office/drawing/2014/main" id="{20A4F105-9400-4B1E-0E3D-F2F2E4B49A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2876CE-0445-DA65-9699-B945BBCBA5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1A537C4-9C14-EA9A-5EF8-3C2026D35501}"/>
              </a:ext>
            </a:extLst>
          </p:cNvPr>
          <p:cNvSpPr>
            <a:spLocks noGrp="1" noChangeArrowheads="1"/>
          </p:cNvSpPr>
          <p:nvPr>
            <p:ph type="sldNum" sz="quarter" idx="12"/>
          </p:nvPr>
        </p:nvSpPr>
        <p:spPr>
          <a:ln/>
        </p:spPr>
        <p:txBody>
          <a:bodyPr/>
          <a:lstStyle>
            <a:lvl1pPr>
              <a:defRPr/>
            </a:lvl1pPr>
          </a:lstStyle>
          <a:p>
            <a:fld id="{C2573D9B-F845-584A-8E9B-482202FF60E8}" type="slidenum">
              <a:rPr lang="en-US" altLang="en-US"/>
              <a:pPr/>
              <a:t>‹#›</a:t>
            </a:fld>
            <a:endParaRPr lang="en-US" altLang="en-US"/>
          </a:p>
        </p:txBody>
      </p:sp>
    </p:spTree>
    <p:extLst>
      <p:ext uri="{BB962C8B-B14F-4D97-AF65-F5344CB8AC3E}">
        <p14:creationId xmlns:p14="http://schemas.microsoft.com/office/powerpoint/2010/main" val="2849463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mi-N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mi-NZ"/>
              <a:t>Click to edit Master text styles</a:t>
            </a:r>
          </a:p>
        </p:txBody>
      </p:sp>
      <p:sp>
        <p:nvSpPr>
          <p:cNvPr id="4" name="Rectangle 4">
            <a:extLst>
              <a:ext uri="{FF2B5EF4-FFF2-40B4-BE49-F238E27FC236}">
                <a16:creationId xmlns:a16="http://schemas.microsoft.com/office/drawing/2014/main" id="{B28A7D41-6761-55F8-9712-F80F1A6D78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A0842A-4FE8-6AB5-A0FA-8B8E5C87CF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E1E6EA-69D4-6FC9-8994-0DFC2FD3C589}"/>
              </a:ext>
            </a:extLst>
          </p:cNvPr>
          <p:cNvSpPr>
            <a:spLocks noGrp="1" noChangeArrowheads="1"/>
          </p:cNvSpPr>
          <p:nvPr>
            <p:ph type="sldNum" sz="quarter" idx="12"/>
          </p:nvPr>
        </p:nvSpPr>
        <p:spPr>
          <a:ln/>
        </p:spPr>
        <p:txBody>
          <a:bodyPr/>
          <a:lstStyle>
            <a:lvl1pPr>
              <a:defRPr/>
            </a:lvl1pPr>
          </a:lstStyle>
          <a:p>
            <a:fld id="{5C284607-4100-5E42-A905-2A244A7D4177}" type="slidenum">
              <a:rPr lang="en-US" altLang="en-US"/>
              <a:pPr/>
              <a:t>‹#›</a:t>
            </a:fld>
            <a:endParaRPr lang="en-US" altLang="en-US"/>
          </a:p>
        </p:txBody>
      </p:sp>
    </p:spTree>
    <p:extLst>
      <p:ext uri="{BB962C8B-B14F-4D97-AF65-F5344CB8AC3E}">
        <p14:creationId xmlns:p14="http://schemas.microsoft.com/office/powerpoint/2010/main" val="317221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5" name="Rectangle 4">
            <a:extLst>
              <a:ext uri="{FF2B5EF4-FFF2-40B4-BE49-F238E27FC236}">
                <a16:creationId xmlns:a16="http://schemas.microsoft.com/office/drawing/2014/main" id="{78D35351-7B87-250C-F7C0-4BB49702078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C87F6E3-3489-94BE-33DB-35660F8578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85A7828-80B6-8BD5-93A5-506B837608A4}"/>
              </a:ext>
            </a:extLst>
          </p:cNvPr>
          <p:cNvSpPr>
            <a:spLocks noGrp="1" noChangeArrowheads="1"/>
          </p:cNvSpPr>
          <p:nvPr>
            <p:ph type="sldNum" sz="quarter" idx="12"/>
          </p:nvPr>
        </p:nvSpPr>
        <p:spPr>
          <a:ln/>
        </p:spPr>
        <p:txBody>
          <a:bodyPr/>
          <a:lstStyle>
            <a:lvl1pPr>
              <a:defRPr/>
            </a:lvl1pPr>
          </a:lstStyle>
          <a:p>
            <a:fld id="{2436F620-B680-CD46-A185-46C10CAAEDCB}" type="slidenum">
              <a:rPr lang="en-US" altLang="en-US"/>
              <a:pPr/>
              <a:t>‹#›</a:t>
            </a:fld>
            <a:endParaRPr lang="en-US" altLang="en-US"/>
          </a:p>
        </p:txBody>
      </p:sp>
    </p:spTree>
    <p:extLst>
      <p:ext uri="{BB962C8B-B14F-4D97-AF65-F5344CB8AC3E}">
        <p14:creationId xmlns:p14="http://schemas.microsoft.com/office/powerpoint/2010/main" val="2803831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mi-N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7" name="Rectangle 4">
            <a:extLst>
              <a:ext uri="{FF2B5EF4-FFF2-40B4-BE49-F238E27FC236}">
                <a16:creationId xmlns:a16="http://schemas.microsoft.com/office/drawing/2014/main" id="{33F0F6DF-C1A3-3DEE-2485-E6DB513DF7F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A08C458-2751-4F82-A2D0-87E81FDDC6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A84C3B6-B0CD-A395-35CF-E2CACE10FD1B}"/>
              </a:ext>
            </a:extLst>
          </p:cNvPr>
          <p:cNvSpPr>
            <a:spLocks noGrp="1" noChangeArrowheads="1"/>
          </p:cNvSpPr>
          <p:nvPr>
            <p:ph type="sldNum" sz="quarter" idx="12"/>
          </p:nvPr>
        </p:nvSpPr>
        <p:spPr>
          <a:ln/>
        </p:spPr>
        <p:txBody>
          <a:bodyPr/>
          <a:lstStyle>
            <a:lvl1pPr>
              <a:defRPr/>
            </a:lvl1pPr>
          </a:lstStyle>
          <a:p>
            <a:fld id="{FB04D96D-EDCA-5148-AE7F-C8405C855055}" type="slidenum">
              <a:rPr lang="en-US" altLang="en-US"/>
              <a:pPr/>
              <a:t>‹#›</a:t>
            </a:fld>
            <a:endParaRPr lang="en-US" altLang="en-US"/>
          </a:p>
        </p:txBody>
      </p:sp>
    </p:spTree>
    <p:extLst>
      <p:ext uri="{BB962C8B-B14F-4D97-AF65-F5344CB8AC3E}">
        <p14:creationId xmlns:p14="http://schemas.microsoft.com/office/powerpoint/2010/main" val="296885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Rectangle 4">
            <a:extLst>
              <a:ext uri="{FF2B5EF4-FFF2-40B4-BE49-F238E27FC236}">
                <a16:creationId xmlns:a16="http://schemas.microsoft.com/office/drawing/2014/main" id="{68250321-7EE2-14F4-B1F1-E0D13C2B161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7D7223B-3F47-4615-1A89-94765614AE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C4BD44C-54CF-D63A-C698-652B6ADB0981}"/>
              </a:ext>
            </a:extLst>
          </p:cNvPr>
          <p:cNvSpPr>
            <a:spLocks noGrp="1" noChangeArrowheads="1"/>
          </p:cNvSpPr>
          <p:nvPr>
            <p:ph type="sldNum" sz="quarter" idx="12"/>
          </p:nvPr>
        </p:nvSpPr>
        <p:spPr>
          <a:ln/>
        </p:spPr>
        <p:txBody>
          <a:bodyPr/>
          <a:lstStyle>
            <a:lvl1pPr>
              <a:defRPr/>
            </a:lvl1pPr>
          </a:lstStyle>
          <a:p>
            <a:fld id="{E6007E31-3373-9547-BEA9-11D25B707479}" type="slidenum">
              <a:rPr lang="en-US" altLang="en-US"/>
              <a:pPr/>
              <a:t>‹#›</a:t>
            </a:fld>
            <a:endParaRPr lang="en-US" altLang="en-US"/>
          </a:p>
        </p:txBody>
      </p:sp>
    </p:spTree>
    <p:extLst>
      <p:ext uri="{BB962C8B-B14F-4D97-AF65-F5344CB8AC3E}">
        <p14:creationId xmlns:p14="http://schemas.microsoft.com/office/powerpoint/2010/main" val="3743495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CCB040A-E813-998A-41E9-4195C48A7E4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7B0D882-C248-548F-46D7-5FEE0C0C45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E42E609-07B0-5E99-337B-4F81D6D86893}"/>
              </a:ext>
            </a:extLst>
          </p:cNvPr>
          <p:cNvSpPr>
            <a:spLocks noGrp="1" noChangeArrowheads="1"/>
          </p:cNvSpPr>
          <p:nvPr>
            <p:ph type="sldNum" sz="quarter" idx="12"/>
          </p:nvPr>
        </p:nvSpPr>
        <p:spPr>
          <a:ln/>
        </p:spPr>
        <p:txBody>
          <a:bodyPr/>
          <a:lstStyle>
            <a:lvl1pPr>
              <a:defRPr/>
            </a:lvl1pPr>
          </a:lstStyle>
          <a:p>
            <a:fld id="{88F983C0-A8DB-8944-B284-98FE4884AF97}" type="slidenum">
              <a:rPr lang="en-US" altLang="en-US"/>
              <a:pPr/>
              <a:t>‹#›</a:t>
            </a:fld>
            <a:endParaRPr lang="en-US" altLang="en-US"/>
          </a:p>
        </p:txBody>
      </p:sp>
    </p:spTree>
    <p:extLst>
      <p:ext uri="{BB962C8B-B14F-4D97-AF65-F5344CB8AC3E}">
        <p14:creationId xmlns:p14="http://schemas.microsoft.com/office/powerpoint/2010/main" val="126810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mi-N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mi-NZ"/>
              <a:t>Click to edit Master text styles</a:t>
            </a:r>
          </a:p>
        </p:txBody>
      </p:sp>
      <p:sp>
        <p:nvSpPr>
          <p:cNvPr id="5" name="Rectangle 4">
            <a:extLst>
              <a:ext uri="{FF2B5EF4-FFF2-40B4-BE49-F238E27FC236}">
                <a16:creationId xmlns:a16="http://schemas.microsoft.com/office/drawing/2014/main" id="{E1861F66-A287-F540-8535-11E9A058073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D405D43-92EE-66E7-069D-52ACC4E8FF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46BEFF6-7AEA-86FB-56FE-13902720F786}"/>
              </a:ext>
            </a:extLst>
          </p:cNvPr>
          <p:cNvSpPr>
            <a:spLocks noGrp="1" noChangeArrowheads="1"/>
          </p:cNvSpPr>
          <p:nvPr>
            <p:ph type="sldNum" sz="quarter" idx="12"/>
          </p:nvPr>
        </p:nvSpPr>
        <p:spPr>
          <a:ln/>
        </p:spPr>
        <p:txBody>
          <a:bodyPr/>
          <a:lstStyle>
            <a:lvl1pPr>
              <a:defRPr/>
            </a:lvl1pPr>
          </a:lstStyle>
          <a:p>
            <a:fld id="{36AAAEB3-C94B-F845-964D-31F26C4D9C02}" type="slidenum">
              <a:rPr lang="en-US" altLang="en-US"/>
              <a:pPr/>
              <a:t>‹#›</a:t>
            </a:fld>
            <a:endParaRPr lang="en-US" altLang="en-US"/>
          </a:p>
        </p:txBody>
      </p:sp>
    </p:spTree>
    <p:extLst>
      <p:ext uri="{BB962C8B-B14F-4D97-AF65-F5344CB8AC3E}">
        <p14:creationId xmlns:p14="http://schemas.microsoft.com/office/powerpoint/2010/main" val="1668738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mi-N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mi-NZ"/>
              <a:t>Click to edit Master text styles</a:t>
            </a:r>
          </a:p>
        </p:txBody>
      </p:sp>
      <p:sp>
        <p:nvSpPr>
          <p:cNvPr id="5" name="Rectangle 4">
            <a:extLst>
              <a:ext uri="{FF2B5EF4-FFF2-40B4-BE49-F238E27FC236}">
                <a16:creationId xmlns:a16="http://schemas.microsoft.com/office/drawing/2014/main" id="{F1733F55-6F1E-A2C9-FB98-19583E79DE9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41403CB-92CC-0981-2996-1C078BAE6F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BE254BA-4A99-EC57-C6BA-AD96C06B568D}"/>
              </a:ext>
            </a:extLst>
          </p:cNvPr>
          <p:cNvSpPr>
            <a:spLocks noGrp="1" noChangeArrowheads="1"/>
          </p:cNvSpPr>
          <p:nvPr>
            <p:ph type="sldNum" sz="quarter" idx="12"/>
          </p:nvPr>
        </p:nvSpPr>
        <p:spPr>
          <a:ln/>
        </p:spPr>
        <p:txBody>
          <a:bodyPr/>
          <a:lstStyle>
            <a:lvl1pPr>
              <a:defRPr/>
            </a:lvl1pPr>
          </a:lstStyle>
          <a:p>
            <a:fld id="{2678AD82-86DC-A34C-BFC2-C9E48AB6C99C}" type="slidenum">
              <a:rPr lang="en-US" altLang="en-US"/>
              <a:pPr/>
              <a:t>‹#›</a:t>
            </a:fld>
            <a:endParaRPr lang="en-US" altLang="en-US"/>
          </a:p>
        </p:txBody>
      </p:sp>
    </p:spTree>
    <p:extLst>
      <p:ext uri="{BB962C8B-B14F-4D97-AF65-F5344CB8AC3E}">
        <p14:creationId xmlns:p14="http://schemas.microsoft.com/office/powerpoint/2010/main" val="2293037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CCFF">
            <a:alpha val="0"/>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A31D03A-1C3F-BF29-6916-9368EA20CD9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683C9A0-7126-1BE2-D753-D5792438C40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49D22F7-0B99-474E-A7EF-87624A0A660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82058" tIns="41029" rIns="82058" bIns="41029" numCol="1" anchor="t" anchorCtr="0" compatLnSpc="1">
            <a:prstTxWarp prst="textNoShape">
              <a:avLst/>
            </a:prstTxWarp>
          </a:bodyPr>
          <a:lstStyle>
            <a:lvl1pPr eaLnBrk="1" hangingPunct="1">
              <a:defRPr sz="1300">
                <a:latin typeface="Arial" pitchFamily="-105"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272C29D8-3834-4B46-947B-465200582B5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82058" tIns="41029" rIns="82058" bIns="41029" numCol="1" anchor="t" anchorCtr="0" compatLnSpc="1">
            <a:prstTxWarp prst="textNoShape">
              <a:avLst/>
            </a:prstTxWarp>
          </a:bodyPr>
          <a:lstStyle>
            <a:lvl1pPr algn="ctr" eaLnBrk="1" hangingPunct="1">
              <a:defRPr sz="1300">
                <a:latin typeface="Arial" pitchFamily="-105"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3BECA594-650C-2D43-A644-1F8D23BE412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82058" tIns="41029" rIns="82058" bIns="41029" numCol="1" anchor="t" anchorCtr="0" compatLnSpc="1">
            <a:prstTxWarp prst="textNoShape">
              <a:avLst/>
            </a:prstTxWarp>
          </a:bodyPr>
          <a:lstStyle>
            <a:lvl1pPr algn="r" eaLnBrk="1" hangingPunct="1">
              <a:defRPr sz="1300"/>
            </a:lvl1pPr>
          </a:lstStyle>
          <a:p>
            <a:fld id="{9C6E92CB-14D3-B243-98AC-A339DEFB28C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820738" rtl="0" eaLnBrk="0" fontAlgn="base" hangingPunct="0">
        <a:spcBef>
          <a:spcPct val="0"/>
        </a:spcBef>
        <a:spcAft>
          <a:spcPct val="0"/>
        </a:spcAft>
        <a:defRPr sz="3900">
          <a:solidFill>
            <a:schemeClr val="tx2"/>
          </a:solidFill>
          <a:latin typeface="+mj-lt"/>
          <a:ea typeface="ＭＳ Ｐゴシック" pitchFamily="-109" charset="-128"/>
          <a:cs typeface="ＭＳ Ｐゴシック" pitchFamily="-109" charset="-128"/>
        </a:defRPr>
      </a:lvl1pPr>
      <a:lvl2pPr algn="ctr" defTabSz="820738" rtl="0" eaLnBrk="0" fontAlgn="base" hangingPunct="0">
        <a:spcBef>
          <a:spcPct val="0"/>
        </a:spcBef>
        <a:spcAft>
          <a:spcPct val="0"/>
        </a:spcAft>
        <a:defRPr sz="3900">
          <a:solidFill>
            <a:schemeClr val="tx2"/>
          </a:solidFill>
          <a:latin typeface="Arial" pitchFamily="-109" charset="0"/>
          <a:ea typeface="ＭＳ Ｐゴシック" pitchFamily="-109" charset="-128"/>
          <a:cs typeface="ＭＳ Ｐゴシック" pitchFamily="-109" charset="-128"/>
        </a:defRPr>
      </a:lvl2pPr>
      <a:lvl3pPr algn="ctr" defTabSz="820738" rtl="0" eaLnBrk="0" fontAlgn="base" hangingPunct="0">
        <a:spcBef>
          <a:spcPct val="0"/>
        </a:spcBef>
        <a:spcAft>
          <a:spcPct val="0"/>
        </a:spcAft>
        <a:defRPr sz="3900">
          <a:solidFill>
            <a:schemeClr val="tx2"/>
          </a:solidFill>
          <a:latin typeface="Arial" pitchFamily="-109" charset="0"/>
          <a:ea typeface="ＭＳ Ｐゴシック" pitchFamily="-109" charset="-128"/>
          <a:cs typeface="ＭＳ Ｐゴシック" pitchFamily="-109" charset="-128"/>
        </a:defRPr>
      </a:lvl3pPr>
      <a:lvl4pPr algn="ctr" defTabSz="820738" rtl="0" eaLnBrk="0" fontAlgn="base" hangingPunct="0">
        <a:spcBef>
          <a:spcPct val="0"/>
        </a:spcBef>
        <a:spcAft>
          <a:spcPct val="0"/>
        </a:spcAft>
        <a:defRPr sz="3900">
          <a:solidFill>
            <a:schemeClr val="tx2"/>
          </a:solidFill>
          <a:latin typeface="Arial" pitchFamily="-109" charset="0"/>
          <a:ea typeface="ＭＳ Ｐゴシック" pitchFamily="-109" charset="-128"/>
          <a:cs typeface="ＭＳ Ｐゴシック" pitchFamily="-109" charset="-128"/>
        </a:defRPr>
      </a:lvl4pPr>
      <a:lvl5pPr algn="ctr" defTabSz="820738" rtl="0" eaLnBrk="0" fontAlgn="base" hangingPunct="0">
        <a:spcBef>
          <a:spcPct val="0"/>
        </a:spcBef>
        <a:spcAft>
          <a:spcPct val="0"/>
        </a:spcAft>
        <a:defRPr sz="3900">
          <a:solidFill>
            <a:schemeClr val="tx2"/>
          </a:solidFill>
          <a:latin typeface="Arial" pitchFamily="-109" charset="0"/>
          <a:ea typeface="ＭＳ Ｐゴシック" pitchFamily="-109" charset="-128"/>
          <a:cs typeface="ＭＳ Ｐゴシック" pitchFamily="-109" charset="-128"/>
        </a:defRPr>
      </a:lvl5pPr>
      <a:lvl6pPr marL="457200" algn="ctr" defTabSz="820738" rtl="0" fontAlgn="base">
        <a:spcBef>
          <a:spcPct val="0"/>
        </a:spcBef>
        <a:spcAft>
          <a:spcPct val="0"/>
        </a:spcAft>
        <a:defRPr sz="3900">
          <a:solidFill>
            <a:schemeClr val="tx2"/>
          </a:solidFill>
          <a:latin typeface="Arial" pitchFamily="-109" charset="0"/>
        </a:defRPr>
      </a:lvl6pPr>
      <a:lvl7pPr marL="914400" algn="ctr" defTabSz="820738" rtl="0" fontAlgn="base">
        <a:spcBef>
          <a:spcPct val="0"/>
        </a:spcBef>
        <a:spcAft>
          <a:spcPct val="0"/>
        </a:spcAft>
        <a:defRPr sz="3900">
          <a:solidFill>
            <a:schemeClr val="tx2"/>
          </a:solidFill>
          <a:latin typeface="Arial" pitchFamily="-109" charset="0"/>
        </a:defRPr>
      </a:lvl7pPr>
      <a:lvl8pPr marL="1371600" algn="ctr" defTabSz="820738" rtl="0" fontAlgn="base">
        <a:spcBef>
          <a:spcPct val="0"/>
        </a:spcBef>
        <a:spcAft>
          <a:spcPct val="0"/>
        </a:spcAft>
        <a:defRPr sz="3900">
          <a:solidFill>
            <a:schemeClr val="tx2"/>
          </a:solidFill>
          <a:latin typeface="Arial" pitchFamily="-109" charset="0"/>
        </a:defRPr>
      </a:lvl8pPr>
      <a:lvl9pPr marL="1828800" algn="ctr" defTabSz="820738" rtl="0" fontAlgn="base">
        <a:spcBef>
          <a:spcPct val="0"/>
        </a:spcBef>
        <a:spcAft>
          <a:spcPct val="0"/>
        </a:spcAft>
        <a:defRPr sz="3900">
          <a:solidFill>
            <a:schemeClr val="tx2"/>
          </a:solidFill>
          <a:latin typeface="Arial" pitchFamily="-109" charset="0"/>
        </a:defRPr>
      </a:lvl9pPr>
    </p:titleStyle>
    <p:bodyStyle>
      <a:lvl1pPr marL="307975" indent="-307975" algn="l" defTabSz="820738" rtl="0" eaLnBrk="0" fontAlgn="base" hangingPunct="0">
        <a:spcBef>
          <a:spcPct val="20000"/>
        </a:spcBef>
        <a:spcAft>
          <a:spcPct val="0"/>
        </a:spcAft>
        <a:buChar char="•"/>
        <a:defRPr sz="2900">
          <a:solidFill>
            <a:schemeClr val="tx1"/>
          </a:solidFill>
          <a:latin typeface="+mn-lt"/>
          <a:ea typeface="ＭＳ Ｐゴシック" pitchFamily="-109" charset="-128"/>
          <a:cs typeface="ＭＳ Ｐゴシック" pitchFamily="-109" charset="-128"/>
        </a:defRPr>
      </a:lvl1pPr>
      <a:lvl2pPr marL="666750" indent="-257175" algn="l" defTabSz="820738" rtl="0" eaLnBrk="0" fontAlgn="base" hangingPunct="0">
        <a:spcBef>
          <a:spcPct val="20000"/>
        </a:spcBef>
        <a:spcAft>
          <a:spcPct val="0"/>
        </a:spcAft>
        <a:buChar char="–"/>
        <a:defRPr sz="2500">
          <a:solidFill>
            <a:schemeClr val="tx1"/>
          </a:solidFill>
          <a:latin typeface="+mn-lt"/>
          <a:ea typeface="ＭＳ Ｐゴシック" pitchFamily="-109" charset="-128"/>
        </a:defRPr>
      </a:lvl2pPr>
      <a:lvl3pPr marL="1025525" indent="-204788" algn="l" defTabSz="820738" rtl="0" eaLnBrk="0" fontAlgn="base" hangingPunct="0">
        <a:spcBef>
          <a:spcPct val="20000"/>
        </a:spcBef>
        <a:spcAft>
          <a:spcPct val="0"/>
        </a:spcAft>
        <a:buChar char="•"/>
        <a:defRPr sz="2200">
          <a:solidFill>
            <a:schemeClr val="tx1"/>
          </a:solidFill>
          <a:latin typeface="+mn-lt"/>
          <a:ea typeface="ＭＳ Ｐゴシック" pitchFamily="-109" charset="-128"/>
        </a:defRPr>
      </a:lvl3pPr>
      <a:lvl4pPr marL="1436688" indent="-206375" algn="l" defTabSz="820738" rtl="0" eaLnBrk="0" fontAlgn="base" hangingPunct="0">
        <a:spcBef>
          <a:spcPct val="20000"/>
        </a:spcBef>
        <a:spcAft>
          <a:spcPct val="0"/>
        </a:spcAft>
        <a:buChar char="–"/>
        <a:defRPr>
          <a:solidFill>
            <a:schemeClr val="tx1"/>
          </a:solidFill>
          <a:latin typeface="+mn-lt"/>
          <a:ea typeface="ＭＳ Ｐゴシック" pitchFamily="-109" charset="-128"/>
        </a:defRPr>
      </a:lvl4pPr>
      <a:lvl5pPr marL="1846263" indent="-204788" algn="l" defTabSz="820738" rtl="0" eaLnBrk="0" fontAlgn="base" hangingPunct="0">
        <a:spcBef>
          <a:spcPct val="20000"/>
        </a:spcBef>
        <a:spcAft>
          <a:spcPct val="0"/>
        </a:spcAft>
        <a:buChar char="»"/>
        <a:defRPr>
          <a:solidFill>
            <a:schemeClr val="tx1"/>
          </a:solidFill>
          <a:latin typeface="+mn-lt"/>
          <a:ea typeface="ＭＳ Ｐゴシック" pitchFamily="-109" charset="-128"/>
        </a:defRPr>
      </a:lvl5pPr>
      <a:lvl6pPr marL="2303463" indent="-204788" algn="l" defTabSz="820738" rtl="0" fontAlgn="base">
        <a:spcBef>
          <a:spcPct val="20000"/>
        </a:spcBef>
        <a:spcAft>
          <a:spcPct val="0"/>
        </a:spcAft>
        <a:buChar char="»"/>
        <a:defRPr>
          <a:solidFill>
            <a:schemeClr val="tx1"/>
          </a:solidFill>
          <a:latin typeface="+mn-lt"/>
          <a:ea typeface="ＭＳ Ｐゴシック" pitchFamily="-109" charset="-128"/>
        </a:defRPr>
      </a:lvl6pPr>
      <a:lvl7pPr marL="2760663" indent="-204788" algn="l" defTabSz="820738" rtl="0" fontAlgn="base">
        <a:spcBef>
          <a:spcPct val="20000"/>
        </a:spcBef>
        <a:spcAft>
          <a:spcPct val="0"/>
        </a:spcAft>
        <a:buChar char="»"/>
        <a:defRPr>
          <a:solidFill>
            <a:schemeClr val="tx1"/>
          </a:solidFill>
          <a:latin typeface="+mn-lt"/>
          <a:ea typeface="ＭＳ Ｐゴシック" pitchFamily="-109" charset="-128"/>
        </a:defRPr>
      </a:lvl7pPr>
      <a:lvl8pPr marL="3217863" indent="-204788" algn="l" defTabSz="820738" rtl="0" fontAlgn="base">
        <a:spcBef>
          <a:spcPct val="20000"/>
        </a:spcBef>
        <a:spcAft>
          <a:spcPct val="0"/>
        </a:spcAft>
        <a:buChar char="»"/>
        <a:defRPr>
          <a:solidFill>
            <a:schemeClr val="tx1"/>
          </a:solidFill>
          <a:latin typeface="+mn-lt"/>
          <a:ea typeface="ＭＳ Ｐゴシック" pitchFamily="-109" charset="-128"/>
        </a:defRPr>
      </a:lvl8pPr>
      <a:lvl9pPr marL="3675063" indent="-204788" algn="l" defTabSz="820738" rtl="0" fontAlgn="base">
        <a:spcBef>
          <a:spcPct val="20000"/>
        </a:spcBef>
        <a:spcAft>
          <a:spcPct val="0"/>
        </a:spcAft>
        <a:buChar char="»"/>
        <a:defRPr>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sBgkmaztKDU"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hks.harvard.edu/centers/mrcbg/programs/growthpolicy/living-black-history-dr-cornel-west-cornel-west"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youtube.com/watch?v=ZncKaP9ar70"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5">
            <a:extLst>
              <a:ext uri="{FF2B5EF4-FFF2-40B4-BE49-F238E27FC236}">
                <a16:creationId xmlns:a16="http://schemas.microsoft.com/office/drawing/2014/main" id="{81FE096F-A81D-D563-DC3C-D325A103C9C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71083FB-35E0-A74B-B2CA-E05682F986F7}" type="slidenum">
              <a:rPr lang="en-US" altLang="en-US" sz="1300"/>
              <a:pPr>
                <a:spcBef>
                  <a:spcPct val="0"/>
                </a:spcBef>
                <a:buFontTx/>
                <a:buNone/>
              </a:pPr>
              <a:t>1</a:t>
            </a:fld>
            <a:endParaRPr lang="en-US" altLang="en-US" sz="1300"/>
          </a:p>
        </p:txBody>
      </p:sp>
      <p:sp>
        <p:nvSpPr>
          <p:cNvPr id="128002" name="Rectangle 2">
            <a:extLst>
              <a:ext uri="{FF2B5EF4-FFF2-40B4-BE49-F238E27FC236}">
                <a16:creationId xmlns:a16="http://schemas.microsoft.com/office/drawing/2014/main" id="{CB86173A-406F-804E-B3EC-598D2A433DBE}"/>
              </a:ext>
            </a:extLst>
          </p:cNvPr>
          <p:cNvSpPr>
            <a:spLocks noGrp="1" noChangeArrowheads="1"/>
          </p:cNvSpPr>
          <p:nvPr>
            <p:ph type="ctrTitle"/>
          </p:nvPr>
        </p:nvSpPr>
        <p:spPr>
          <a:xfrm>
            <a:off x="0" y="457200"/>
            <a:ext cx="9144000" cy="2590800"/>
          </a:xfrm>
        </p:spPr>
        <p:txBody>
          <a:bodyPr/>
          <a:lstStyle/>
          <a:p>
            <a:pPr eaLnBrk="1" hangingPunct="1">
              <a:defRPr/>
            </a:pPr>
            <a:r>
              <a:rPr lang="en-US" altLang="x-none" sz="6600" b="1" dirty="0">
                <a:solidFill>
                  <a:schemeClr val="tx1"/>
                </a:solidFill>
                <a:effectLst>
                  <a:outerShdw blurRad="38100" dist="38100" dir="2700000" algn="tl">
                    <a:srgbClr val="FFFFFF"/>
                  </a:outerShdw>
                </a:effectLst>
                <a:latin typeface="Arial" panose="020B0604020202020204" pitchFamily="34" charset="0"/>
                <a:ea typeface="ＭＳ Ｐゴシック" charset="-128"/>
                <a:cs typeface="Arial" panose="020B0604020202020204" pitchFamily="34" charset="0"/>
              </a:rPr>
              <a:t>Identity, Respect</a:t>
            </a:r>
            <a:br>
              <a:rPr lang="en-US" altLang="x-none" sz="6600" b="1" dirty="0">
                <a:solidFill>
                  <a:schemeClr val="tx1"/>
                </a:solidFill>
                <a:effectLst>
                  <a:outerShdw blurRad="38100" dist="38100" dir="2700000" algn="tl">
                    <a:srgbClr val="FFFFFF"/>
                  </a:outerShdw>
                </a:effectLst>
                <a:latin typeface="Arial" panose="020B0604020202020204" pitchFamily="34" charset="0"/>
                <a:ea typeface="ＭＳ Ｐゴシック" charset="-128"/>
                <a:cs typeface="Arial" panose="020B0604020202020204" pitchFamily="34" charset="0"/>
              </a:rPr>
            </a:br>
            <a:r>
              <a:rPr lang="en-US" altLang="x-none" sz="6600" b="1" dirty="0">
                <a:solidFill>
                  <a:schemeClr val="tx1"/>
                </a:solidFill>
                <a:effectLst>
                  <a:outerShdw blurRad="38100" dist="38100" dir="2700000" algn="tl">
                    <a:srgbClr val="FFFFFF"/>
                  </a:outerShdw>
                </a:effectLst>
                <a:latin typeface="Arial" panose="020B0604020202020204" pitchFamily="34" charset="0"/>
                <a:ea typeface="ＭＳ Ｐゴシック" charset="-128"/>
                <a:cs typeface="Arial" panose="020B0604020202020204" pitchFamily="34" charset="0"/>
              </a:rPr>
              <a:t>&amp; Dignity</a:t>
            </a:r>
            <a:br>
              <a:rPr lang="en-US" altLang="x-none" sz="3600" b="1" dirty="0">
                <a:solidFill>
                  <a:schemeClr val="tx1"/>
                </a:solidFill>
                <a:effectLst>
                  <a:outerShdw blurRad="38100" dist="38100" dir="2700000" algn="tl">
                    <a:srgbClr val="FFFFFF"/>
                  </a:outerShdw>
                </a:effectLst>
                <a:latin typeface="Arial" panose="020B0604020202020204" pitchFamily="34" charset="0"/>
                <a:ea typeface="ＭＳ Ｐゴシック" charset="-128"/>
                <a:cs typeface="Arial" panose="020B0604020202020204" pitchFamily="34" charset="0"/>
              </a:rPr>
            </a:br>
            <a:r>
              <a:rPr lang="en-US" altLang="x-none" sz="3600" b="1" dirty="0">
                <a:solidFill>
                  <a:schemeClr val="tx1"/>
                </a:solidFill>
                <a:effectLst>
                  <a:outerShdw blurRad="38100" dist="38100" dir="2700000" algn="tl">
                    <a:srgbClr val="FFFFFF"/>
                  </a:outerShdw>
                </a:effectLst>
                <a:latin typeface="Arial" panose="020B0604020202020204" pitchFamily="34" charset="0"/>
                <a:ea typeface="ＭＳ Ｐゴシック" charset="-128"/>
                <a:cs typeface="Arial" panose="020B0604020202020204" pitchFamily="34" charset="0"/>
              </a:rPr>
              <a:t>BME 210 Week 11</a:t>
            </a:r>
            <a:endParaRPr lang="en-US" altLang="x-none" sz="3600" b="1" dirty="0">
              <a:solidFill>
                <a:schemeClr val="tx1"/>
              </a:solidFill>
              <a:latin typeface="Arial" panose="020B0604020202020204" pitchFamily="34" charset="0"/>
              <a:ea typeface="ＭＳ Ｐゴシック" charset="-128"/>
              <a:cs typeface="Arial" panose="020B0604020202020204" pitchFamily="34" charset="0"/>
            </a:endParaRPr>
          </a:p>
        </p:txBody>
      </p:sp>
      <p:sp>
        <p:nvSpPr>
          <p:cNvPr id="16387" name="Rectangle 3">
            <a:extLst>
              <a:ext uri="{FF2B5EF4-FFF2-40B4-BE49-F238E27FC236}">
                <a16:creationId xmlns:a16="http://schemas.microsoft.com/office/drawing/2014/main" id="{E9B01647-8299-C576-8D07-8541431FC609}"/>
              </a:ext>
            </a:extLst>
          </p:cNvPr>
          <p:cNvSpPr>
            <a:spLocks noGrp="1" noChangeArrowheads="1"/>
          </p:cNvSpPr>
          <p:nvPr>
            <p:ph type="subTitle" idx="1"/>
          </p:nvPr>
        </p:nvSpPr>
        <p:spPr>
          <a:xfrm>
            <a:off x="0" y="3352800"/>
            <a:ext cx="9144000" cy="1447800"/>
          </a:xfrm>
        </p:spPr>
        <p:txBody>
          <a:bodyPr/>
          <a:lstStyle/>
          <a:p>
            <a:r>
              <a:rPr lang="en-US" altLang="en-US" sz="3200" b="1">
                <a:ea typeface="ＭＳ Ｐゴシック" panose="020B0600070205080204" pitchFamily="34" charset="-128"/>
              </a:rPr>
              <a:t>Jon Reyhner</a:t>
            </a:r>
          </a:p>
          <a:p>
            <a:r>
              <a:rPr lang="en-US" altLang="en-US" sz="3200" b="1">
                <a:ea typeface="ＭＳ Ｐゴシック" panose="020B0600070205080204" pitchFamily="34" charset="-128"/>
              </a:rPr>
              <a:t>Professor of Education</a:t>
            </a:r>
          </a:p>
          <a:p>
            <a:endParaRPr lang="en-US" altLang="en-US" sz="3200" b="1">
              <a:ea typeface="ＭＳ Ｐゴシック" panose="020B0600070205080204" pitchFamily="34" charset="-128"/>
            </a:endParaRPr>
          </a:p>
        </p:txBody>
      </p:sp>
      <p:pic>
        <p:nvPicPr>
          <p:cNvPr id="16388" name="Picture 4">
            <a:extLst>
              <a:ext uri="{FF2B5EF4-FFF2-40B4-BE49-F238E27FC236}">
                <a16:creationId xmlns:a16="http://schemas.microsoft.com/office/drawing/2014/main" id="{BFDC4533-6B59-1336-6EF5-7451C3201E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244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1">
            <a:extLst>
              <a:ext uri="{FF2B5EF4-FFF2-40B4-BE49-F238E27FC236}">
                <a16:creationId xmlns:a16="http://schemas.microsoft.com/office/drawing/2014/main" id="{F9223AAC-5AAC-4D23-5F8D-A0F43FDC87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B2B5B99-A232-3A45-96E7-1D1C101AFBD7}" type="slidenum">
              <a:rPr lang="en-US" altLang="en-US" sz="1300"/>
              <a:pPr>
                <a:spcBef>
                  <a:spcPct val="0"/>
                </a:spcBef>
                <a:buFontTx/>
                <a:buNone/>
              </a:pPr>
              <a:t>10</a:t>
            </a:fld>
            <a:endParaRPr lang="en-US" altLang="en-US" sz="1300"/>
          </a:p>
        </p:txBody>
      </p:sp>
      <p:sp>
        <p:nvSpPr>
          <p:cNvPr id="30722" name="TextBox 2">
            <a:extLst>
              <a:ext uri="{FF2B5EF4-FFF2-40B4-BE49-F238E27FC236}">
                <a16:creationId xmlns:a16="http://schemas.microsoft.com/office/drawing/2014/main" id="{ED78F6F8-0A8C-5E46-DA9C-B8F5018926AA}"/>
              </a:ext>
            </a:extLst>
          </p:cNvPr>
          <p:cNvSpPr txBox="1">
            <a:spLocks noChangeArrowheads="1"/>
          </p:cNvSpPr>
          <p:nvPr/>
        </p:nvSpPr>
        <p:spPr bwMode="auto">
          <a:xfrm>
            <a:off x="0" y="0"/>
            <a:ext cx="9144000" cy="677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200" b="1">
                <a:solidFill>
                  <a:srgbClr val="001933"/>
                </a:solidFill>
              </a:rPr>
              <a:t>Lisa Delpit</a:t>
            </a:r>
          </a:p>
          <a:p>
            <a:pPr algn="ctr" eaLnBrk="1" hangingPunct="1">
              <a:spcBef>
                <a:spcPct val="0"/>
              </a:spcBef>
              <a:buFontTx/>
              <a:buNone/>
            </a:pPr>
            <a:r>
              <a:rPr lang="en-US" altLang="en-US" sz="1800" b="1">
                <a:solidFill>
                  <a:srgbClr val="001933"/>
                </a:solidFill>
                <a:hlinkClick r:id="rId2"/>
              </a:rPr>
              <a:t>https://www.youtube.com/watch?v=sBgkmaztKDU</a:t>
            </a:r>
            <a:endParaRPr lang="en-US" altLang="en-US" sz="1800" b="1">
              <a:solidFill>
                <a:srgbClr val="001933"/>
              </a:solidFill>
            </a:endParaRPr>
          </a:p>
          <a:p>
            <a:pPr algn="ctr" eaLnBrk="1" hangingPunct="1">
              <a:spcBef>
                <a:spcPct val="0"/>
              </a:spcBef>
              <a:buFontTx/>
              <a:buNone/>
            </a:pPr>
            <a:endParaRPr lang="en-US" altLang="en-US" sz="3200" b="1">
              <a:solidFill>
                <a:srgbClr val="001933"/>
              </a:solidFill>
            </a:endParaRPr>
          </a:p>
          <a:p>
            <a:pPr algn="ctr" eaLnBrk="1" hangingPunct="1">
              <a:spcBef>
                <a:spcPct val="0"/>
              </a:spcBef>
              <a:buFontTx/>
              <a:buNone/>
            </a:pPr>
            <a:r>
              <a:rPr lang="en-US" altLang="en-US" sz="3200" b="1">
                <a:solidFill>
                  <a:srgbClr val="001933"/>
                </a:solidFill>
              </a:rPr>
              <a:t>Author of </a:t>
            </a:r>
            <a:r>
              <a:rPr lang="en-US" altLang="en-US" sz="3200" b="1" i="1">
                <a:solidFill>
                  <a:srgbClr val="001933"/>
                </a:solidFill>
              </a:rPr>
              <a:t>Teaching Other People’s Children </a:t>
            </a:r>
            <a:r>
              <a:rPr lang="en-US" altLang="en-US" sz="3200" b="1">
                <a:solidFill>
                  <a:srgbClr val="001933"/>
                </a:solidFill>
              </a:rPr>
              <a:t>and</a:t>
            </a:r>
            <a:r>
              <a:rPr lang="en-US" altLang="en-US" sz="3200" b="1" i="1">
                <a:solidFill>
                  <a:srgbClr val="001933"/>
                </a:solidFill>
              </a:rPr>
              <a:t> “Multiplication is for White People”</a:t>
            </a:r>
          </a:p>
          <a:p>
            <a:pPr eaLnBrk="1" hangingPunct="1">
              <a:spcBef>
                <a:spcPct val="0"/>
              </a:spcBef>
              <a:buFontTx/>
              <a:buNone/>
            </a:pPr>
            <a:endParaRPr lang="en-US" altLang="en-US" sz="3200" b="1">
              <a:solidFill>
                <a:srgbClr val="001933"/>
              </a:solidFill>
            </a:endParaRPr>
          </a:p>
          <a:p>
            <a:pPr eaLnBrk="1" hangingPunct="1">
              <a:spcBef>
                <a:spcPct val="0"/>
              </a:spcBef>
              <a:buFontTx/>
              <a:buNone/>
            </a:pPr>
            <a:r>
              <a:rPr lang="en-US" altLang="en-US" sz="3200" b="1">
                <a:solidFill>
                  <a:srgbClr val="001933"/>
                </a:solidFill>
              </a:rPr>
              <a:t>“Correcting” children’s home dialect (Ebonics, Spanglish, Red English) in the classroom can lead to children rejecting school.</a:t>
            </a:r>
          </a:p>
          <a:p>
            <a:pPr eaLnBrk="1" hangingPunct="1">
              <a:spcBef>
                <a:spcPct val="0"/>
              </a:spcBef>
              <a:buFontTx/>
              <a:buNone/>
            </a:pPr>
            <a:endParaRPr lang="en-US" altLang="en-US" sz="3200" b="1">
              <a:solidFill>
                <a:srgbClr val="001933"/>
              </a:solidFill>
            </a:endParaRPr>
          </a:p>
          <a:p>
            <a:pPr eaLnBrk="1" hangingPunct="1">
              <a:spcBef>
                <a:spcPct val="0"/>
              </a:spcBef>
              <a:buFontTx/>
              <a:buNone/>
            </a:pPr>
            <a:r>
              <a:rPr lang="en-US" altLang="en-US" sz="3200" b="1">
                <a:solidFill>
                  <a:srgbClr val="001933"/>
                </a:solidFill>
              </a:rPr>
              <a:t>Writing Bi-dialectical Dictionaries</a:t>
            </a:r>
          </a:p>
          <a:p>
            <a:pPr eaLnBrk="1" hangingPunct="1">
              <a:spcBef>
                <a:spcPct val="0"/>
              </a:spcBef>
              <a:buFontTx/>
              <a:buNone/>
            </a:pPr>
            <a:endParaRPr lang="en-US" altLang="en-US" sz="3200" b="1">
              <a:solidFill>
                <a:srgbClr val="001933"/>
              </a:solidFill>
            </a:endParaRPr>
          </a:p>
          <a:p>
            <a:pPr eaLnBrk="1" hangingPunct="1">
              <a:spcBef>
                <a:spcPct val="0"/>
              </a:spcBef>
              <a:buFontTx/>
              <a:buNone/>
            </a:pPr>
            <a:r>
              <a:rPr lang="en-US" altLang="en-US" sz="3200" b="1">
                <a:solidFill>
                  <a:srgbClr val="001933"/>
                </a:solidFill>
              </a:rPr>
              <a:t>Being Careful with known answer questions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1">
            <a:extLst>
              <a:ext uri="{FF2B5EF4-FFF2-40B4-BE49-F238E27FC236}">
                <a16:creationId xmlns:a16="http://schemas.microsoft.com/office/drawing/2014/main" id="{EB7A4D19-028B-9C28-B06D-4D3DE55A02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7FDDAFD-FCE1-844A-A9C9-007165650949}" type="slidenum">
              <a:rPr lang="en-US" altLang="en-US" sz="1300"/>
              <a:pPr>
                <a:spcBef>
                  <a:spcPct val="0"/>
                </a:spcBef>
                <a:buFontTx/>
                <a:buNone/>
              </a:pPr>
              <a:t>11</a:t>
            </a:fld>
            <a:endParaRPr lang="en-US" altLang="en-US" sz="1300"/>
          </a:p>
        </p:txBody>
      </p:sp>
      <p:sp>
        <p:nvSpPr>
          <p:cNvPr id="31746" name="TextBox 2">
            <a:extLst>
              <a:ext uri="{FF2B5EF4-FFF2-40B4-BE49-F238E27FC236}">
                <a16:creationId xmlns:a16="http://schemas.microsoft.com/office/drawing/2014/main" id="{48285B39-BA6E-DFC3-6412-84C6C3948714}"/>
              </a:ext>
            </a:extLst>
          </p:cNvPr>
          <p:cNvSpPr txBox="1">
            <a:spLocks noChangeArrowheads="1"/>
          </p:cNvSpPr>
          <p:nvPr/>
        </p:nvSpPr>
        <p:spPr bwMode="auto">
          <a:xfrm>
            <a:off x="0" y="0"/>
            <a:ext cx="9144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200" b="1">
                <a:solidFill>
                  <a:srgbClr val="001933"/>
                </a:solidFill>
              </a:rPr>
              <a:t>Lisa Delpit (Continued)</a:t>
            </a:r>
          </a:p>
          <a:p>
            <a:pPr eaLnBrk="1" hangingPunct="1">
              <a:spcBef>
                <a:spcPct val="0"/>
              </a:spcBef>
              <a:buFontTx/>
              <a:buNone/>
            </a:pPr>
            <a:endParaRPr lang="en-US" altLang="en-US" sz="3200" b="1">
              <a:solidFill>
                <a:srgbClr val="001933"/>
              </a:solidFill>
            </a:endParaRPr>
          </a:p>
          <a:p>
            <a:pPr eaLnBrk="1" hangingPunct="1">
              <a:spcBef>
                <a:spcPct val="0"/>
              </a:spcBef>
              <a:buFontTx/>
              <a:buNone/>
            </a:pPr>
            <a:r>
              <a:rPr lang="en-US" altLang="en-US" sz="3200">
                <a:solidFill>
                  <a:srgbClr val="001933"/>
                </a:solidFill>
              </a:rPr>
              <a:t>Constant corrections by the teacher are likely to cause students to resist reading and to resent the teacher (Round Robin Reading).</a:t>
            </a:r>
          </a:p>
          <a:p>
            <a:pPr eaLnBrk="1" hangingPunct="1">
              <a:spcBef>
                <a:spcPct val="0"/>
              </a:spcBef>
              <a:buFontTx/>
              <a:buNone/>
            </a:pPr>
            <a:endParaRPr lang="en-US" altLang="en-US" sz="3200">
              <a:solidFill>
                <a:srgbClr val="001933"/>
              </a:solidFill>
            </a:endParaRPr>
          </a:p>
          <a:p>
            <a:pPr eaLnBrk="1" hangingPunct="1">
              <a:spcBef>
                <a:spcPct val="0"/>
              </a:spcBef>
              <a:buFontTx/>
              <a:buNone/>
            </a:pPr>
            <a:r>
              <a:rPr lang="en-US" altLang="en-US" sz="3200">
                <a:solidFill>
                  <a:srgbClr val="001933"/>
                </a:solidFill>
              </a:rPr>
              <a:t>Don’t confuse dialect intervention with reading instruction.</a:t>
            </a:r>
          </a:p>
          <a:p>
            <a:pPr eaLnBrk="1" hangingPunct="1">
              <a:spcBef>
                <a:spcPct val="0"/>
              </a:spcBef>
              <a:buFontTx/>
              <a:buNone/>
            </a:pPr>
            <a:endParaRPr lang="en-US" altLang="en-US" sz="3200">
              <a:solidFill>
                <a:srgbClr val="001933"/>
              </a:solidFill>
            </a:endParaRPr>
          </a:p>
          <a:p>
            <a:pPr eaLnBrk="1" hangingPunct="1">
              <a:spcBef>
                <a:spcPct val="0"/>
              </a:spcBef>
              <a:buFontTx/>
              <a:buNone/>
            </a:pPr>
            <a:r>
              <a:rPr lang="en-US" altLang="en-US" sz="3200">
                <a:solidFill>
                  <a:srgbClr val="001933"/>
                </a:solidFill>
              </a:rPr>
              <a:t>Book language always includes more words. The author can’t assume the readers’ prior knowledge.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3">
            <a:extLst>
              <a:ext uri="{FF2B5EF4-FFF2-40B4-BE49-F238E27FC236}">
                <a16:creationId xmlns:a16="http://schemas.microsoft.com/office/drawing/2014/main" id="{C252D580-4F1D-4B5C-DADD-0549A52D39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8B6F72E-60DA-2F4B-90F2-F9E4948557EC}" type="slidenum">
              <a:rPr lang="en-US" altLang="en-US" sz="1300"/>
              <a:pPr>
                <a:spcBef>
                  <a:spcPct val="0"/>
                </a:spcBef>
                <a:buFontTx/>
                <a:buNone/>
              </a:pPr>
              <a:t>12</a:t>
            </a:fld>
            <a:endParaRPr lang="en-US" altLang="en-US" sz="1300"/>
          </a:p>
        </p:txBody>
      </p:sp>
      <p:sp>
        <p:nvSpPr>
          <p:cNvPr id="32770" name="Text Box 3">
            <a:extLst>
              <a:ext uri="{FF2B5EF4-FFF2-40B4-BE49-F238E27FC236}">
                <a16:creationId xmlns:a16="http://schemas.microsoft.com/office/drawing/2014/main" id="{A50D2434-C69A-E80B-4537-771CA30C27D4}"/>
              </a:ext>
            </a:extLst>
          </p:cNvPr>
          <p:cNvSpPr txBox="1">
            <a:spLocks noChangeArrowheads="1"/>
          </p:cNvSpPr>
          <p:nvPr/>
        </p:nvSpPr>
        <p:spPr bwMode="auto">
          <a:xfrm>
            <a:off x="0" y="0"/>
            <a:ext cx="91440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000" b="1">
                <a:solidFill>
                  <a:srgbClr val="000000"/>
                </a:solidFill>
              </a:rPr>
              <a:t>Ethnocentrism Is Universal</a:t>
            </a:r>
            <a:endParaRPr lang="en-US" altLang="en-US" sz="4400" b="1">
              <a:solidFill>
                <a:srgbClr val="000000"/>
              </a:solidFill>
            </a:endParaRPr>
          </a:p>
          <a:p>
            <a:pPr eaLnBrk="1" hangingPunct="1">
              <a:spcBef>
                <a:spcPct val="0"/>
              </a:spcBef>
              <a:buFontTx/>
              <a:buNone/>
            </a:pPr>
            <a:endParaRPr lang="en-US" altLang="en-US" sz="3200" b="1">
              <a:solidFill>
                <a:srgbClr val="000000"/>
              </a:solidFill>
            </a:endParaRPr>
          </a:p>
          <a:p>
            <a:pPr eaLnBrk="1" hangingPunct="1">
              <a:spcBef>
                <a:spcPct val="0"/>
              </a:spcBef>
              <a:buFontTx/>
              <a:buNone/>
            </a:pPr>
            <a:r>
              <a:rPr lang="en-US" altLang="en-US" sz="3200" b="1">
                <a:solidFill>
                  <a:srgbClr val="000000"/>
                </a:solidFill>
              </a:rPr>
              <a:t>	</a:t>
            </a:r>
            <a:r>
              <a:rPr lang="en-US" altLang="en-US" sz="3000">
                <a:solidFill>
                  <a:srgbClr val="000000"/>
                </a:solidFill>
              </a:rPr>
              <a:t>American Indians did not see eye to eye with the U.S. government about what was good for them. Indian Agent Albert Kneale noted, </a:t>
            </a:r>
            <a:r>
              <a:rPr lang="ja-JP" altLang="en-US" sz="3000">
                <a:solidFill>
                  <a:srgbClr val="000000"/>
                </a:solidFill>
              </a:rPr>
              <a:t>“</a:t>
            </a:r>
            <a:r>
              <a:rPr lang="en-US" altLang="ja-JP" sz="3000">
                <a:solidFill>
                  <a:srgbClr val="FF0000"/>
                </a:solidFill>
              </a:rPr>
              <a:t>Every tribe with which I have associated is imbued with the idea that it is superior to all other peoples. </a:t>
            </a:r>
            <a:r>
              <a:rPr lang="en-US" altLang="ja-JP" sz="3000">
                <a:solidFill>
                  <a:srgbClr val="000000"/>
                </a:solidFill>
              </a:rPr>
              <a:t>Its members are thoroughly convinced of their superiority not alone over members of all other tribes but over the whites as well.... I have never known an Indian who would consent to being changed into a white man even were he convinced that such a change could readily be accomplished.</a:t>
            </a:r>
            <a:r>
              <a:rPr lang="ja-JP" altLang="en-US" sz="3000">
                <a:solidFill>
                  <a:srgbClr val="000000"/>
                </a:solidFill>
              </a:rPr>
              <a:t>”</a:t>
            </a:r>
            <a:endParaRPr lang="en-US" altLang="en-US" sz="3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1">
            <a:extLst>
              <a:ext uri="{FF2B5EF4-FFF2-40B4-BE49-F238E27FC236}">
                <a16:creationId xmlns:a16="http://schemas.microsoft.com/office/drawing/2014/main" id="{C5F419A8-0C4C-8078-CD13-F2E46CA5F0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4004210B-3A8A-2C4C-AE63-7200EEFA9EBA}" type="slidenum">
              <a:rPr lang="en-US" altLang="en-US" sz="1300"/>
              <a:pPr/>
              <a:t>13</a:t>
            </a:fld>
            <a:endParaRPr lang="en-US" altLang="en-US" sz="1300"/>
          </a:p>
        </p:txBody>
      </p:sp>
      <p:sp>
        <p:nvSpPr>
          <p:cNvPr id="34818" name="TextBox 2">
            <a:extLst>
              <a:ext uri="{FF2B5EF4-FFF2-40B4-BE49-F238E27FC236}">
                <a16:creationId xmlns:a16="http://schemas.microsoft.com/office/drawing/2014/main" id="{B974AFB2-AD73-C684-6932-0F0D09384D75}"/>
              </a:ext>
            </a:extLst>
          </p:cNvPr>
          <p:cNvSpPr txBox="1">
            <a:spLocks noChangeArrowheads="1"/>
          </p:cNvSpPr>
          <p:nvPr/>
        </p:nvSpPr>
        <p:spPr bwMode="auto">
          <a:xfrm>
            <a:off x="1066800" y="304800"/>
            <a:ext cx="7920038"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3200">
                <a:solidFill>
                  <a:srgbClr val="000000"/>
                </a:solidFill>
              </a:rPr>
              <a:t>All good people agree,</a:t>
            </a:r>
          </a:p>
          <a:p>
            <a:r>
              <a:rPr lang="en-US" altLang="en-US" sz="3200">
                <a:solidFill>
                  <a:srgbClr val="000000"/>
                </a:solidFill>
              </a:rPr>
              <a:t>And all good people say,</a:t>
            </a:r>
          </a:p>
          <a:p>
            <a:r>
              <a:rPr lang="en-US" altLang="en-US" sz="3200">
                <a:solidFill>
                  <a:srgbClr val="000000"/>
                </a:solidFill>
              </a:rPr>
              <a:t>All nice people like Us are We</a:t>
            </a:r>
          </a:p>
          <a:p>
            <a:r>
              <a:rPr lang="en-US" altLang="en-US" sz="3200">
                <a:solidFill>
                  <a:srgbClr val="000000"/>
                </a:solidFill>
              </a:rPr>
              <a:t>And everyone else is They.</a:t>
            </a:r>
          </a:p>
          <a:p>
            <a:r>
              <a:rPr lang="en-US" altLang="en-US" sz="3200">
                <a:solidFill>
                  <a:srgbClr val="000000"/>
                </a:solidFill>
              </a:rPr>
              <a:t>	—Rudyard Kipling</a:t>
            </a:r>
          </a:p>
          <a:p>
            <a:r>
              <a:rPr lang="en-US" altLang="en-US" sz="3200">
                <a:solidFill>
                  <a:srgbClr val="000000"/>
                </a:solidFill>
              </a:rPr>
              <a:t> </a:t>
            </a:r>
          </a:p>
          <a:p>
            <a:r>
              <a:rPr lang="en-US" altLang="en-US" sz="3200">
                <a:solidFill>
                  <a:srgbClr val="000000"/>
                </a:solidFill>
              </a:rPr>
              <a:t> </a:t>
            </a:r>
          </a:p>
          <a:p>
            <a:r>
              <a:rPr lang="en-US" altLang="en-US" sz="3200">
                <a:solidFill>
                  <a:srgbClr val="000000"/>
                </a:solidFill>
              </a:rPr>
              <a:t>Little Indian, Sioux or Crow,</a:t>
            </a:r>
          </a:p>
          <a:p>
            <a:r>
              <a:rPr lang="en-US" altLang="en-US" sz="3200">
                <a:solidFill>
                  <a:srgbClr val="000000"/>
                </a:solidFill>
              </a:rPr>
              <a:t>Little frosty Eskimo</a:t>
            </a:r>
          </a:p>
          <a:p>
            <a:r>
              <a:rPr lang="en-US" altLang="en-US" sz="3200">
                <a:solidFill>
                  <a:srgbClr val="000000"/>
                </a:solidFill>
              </a:rPr>
              <a:t>Little Turk or Japanee,</a:t>
            </a:r>
          </a:p>
          <a:p>
            <a:r>
              <a:rPr lang="en-US" altLang="en-US" sz="3200">
                <a:solidFill>
                  <a:srgbClr val="000000"/>
                </a:solidFill>
              </a:rPr>
              <a:t>O! don’t you wish you were me?</a:t>
            </a:r>
          </a:p>
          <a:p>
            <a:r>
              <a:rPr lang="en-US" altLang="en-US" sz="3200">
                <a:solidFill>
                  <a:srgbClr val="000000"/>
                </a:solidFill>
              </a:rPr>
              <a:t> 	—Robert Louis Stevenson</a:t>
            </a:r>
          </a:p>
          <a:p>
            <a:endParaRPr lang="en-US" altLang="en-US" sz="32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3">
            <a:extLst>
              <a:ext uri="{FF2B5EF4-FFF2-40B4-BE49-F238E27FC236}">
                <a16:creationId xmlns:a16="http://schemas.microsoft.com/office/drawing/2014/main" id="{F9709ADB-D28B-B7FA-CED5-2DC424F222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316877A-FA6F-3640-843B-4A600B17E318}" type="slidenum">
              <a:rPr lang="en-US" altLang="en-US" sz="1300"/>
              <a:pPr>
                <a:spcBef>
                  <a:spcPct val="0"/>
                </a:spcBef>
                <a:buFontTx/>
                <a:buNone/>
              </a:pPr>
              <a:t>14</a:t>
            </a:fld>
            <a:endParaRPr lang="en-US" altLang="en-US" sz="1300"/>
          </a:p>
        </p:txBody>
      </p:sp>
      <p:sp>
        <p:nvSpPr>
          <p:cNvPr id="35842" name="Text Box 2">
            <a:extLst>
              <a:ext uri="{FF2B5EF4-FFF2-40B4-BE49-F238E27FC236}">
                <a16:creationId xmlns:a16="http://schemas.microsoft.com/office/drawing/2014/main" id="{42B312E2-34A5-8AF9-2DEE-A866E736DE81}"/>
              </a:ext>
            </a:extLst>
          </p:cNvPr>
          <p:cNvSpPr txBox="1">
            <a:spLocks noChangeArrowheads="1"/>
          </p:cNvSpPr>
          <p:nvPr/>
        </p:nvSpPr>
        <p:spPr bwMode="auto">
          <a:xfrm>
            <a:off x="228600" y="458788"/>
            <a:ext cx="86106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000" b="1" i="1">
                <a:solidFill>
                  <a:srgbClr val="000000"/>
                </a:solidFill>
              </a:rPr>
              <a:t>Reverse Assimilation</a:t>
            </a:r>
            <a:endParaRPr lang="en-US" altLang="en-US" sz="4000" b="1">
              <a:solidFill>
                <a:srgbClr val="000000"/>
              </a:solidFill>
            </a:endParaRPr>
          </a:p>
          <a:p>
            <a:pPr eaLnBrk="1" hangingPunct="1">
              <a:spcBef>
                <a:spcPct val="0"/>
              </a:spcBef>
              <a:buFontTx/>
              <a:buNone/>
            </a:pPr>
            <a:endParaRPr lang="en-US" altLang="en-US" sz="2800" b="1">
              <a:solidFill>
                <a:srgbClr val="000000"/>
              </a:solidFill>
            </a:endParaRPr>
          </a:p>
          <a:p>
            <a:pPr eaLnBrk="1" hangingPunct="1">
              <a:spcBef>
                <a:spcPct val="0"/>
              </a:spcBef>
              <a:buFontTx/>
              <a:buNone/>
            </a:pPr>
            <a:r>
              <a:rPr lang="en-US" altLang="en-US" sz="3600">
                <a:solidFill>
                  <a:srgbClr val="000000"/>
                </a:solidFill>
              </a:rPr>
              <a:t>The Superintendent of the Ponca Agency in Oklahoma reported in 1917 the story of, </a:t>
            </a:r>
            <a:r>
              <a:rPr lang="ja-JP" altLang="en-US" sz="3600">
                <a:solidFill>
                  <a:srgbClr val="000000"/>
                </a:solidFill>
              </a:rPr>
              <a:t>“</a:t>
            </a:r>
            <a:r>
              <a:rPr lang="en-US" altLang="ja-JP" sz="3600">
                <a:solidFill>
                  <a:srgbClr val="000000"/>
                </a:solidFill>
              </a:rPr>
              <a:t>an old Ponca Indian, now dead, once said that it takes Chilocco [Boarding School] three years to make a White man out of an Indian boy, but that when the boy comes home and the tribe has a feast, it takes but three days for the tribe to make the boy an Indian again.</a:t>
            </a:r>
            <a:r>
              <a:rPr lang="ja-JP" altLang="en-US" sz="3600">
                <a:solidFill>
                  <a:srgbClr val="000000"/>
                </a:solidFill>
              </a:rPr>
              <a:t>”</a:t>
            </a:r>
            <a:endParaRPr lang="en-US" altLang="en-US" sz="36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3">
            <a:extLst>
              <a:ext uri="{FF2B5EF4-FFF2-40B4-BE49-F238E27FC236}">
                <a16:creationId xmlns:a16="http://schemas.microsoft.com/office/drawing/2014/main" id="{848135D8-E309-5B66-B078-BA4943DBBDC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A07FE1F-C5CE-0B48-8290-07FBB92C77E5}" type="slidenum">
              <a:rPr lang="en-US" altLang="en-US" sz="1300"/>
              <a:pPr>
                <a:spcBef>
                  <a:spcPct val="0"/>
                </a:spcBef>
                <a:buFontTx/>
                <a:buNone/>
              </a:pPr>
              <a:t>15</a:t>
            </a:fld>
            <a:endParaRPr lang="en-US" altLang="en-US" sz="1300"/>
          </a:p>
        </p:txBody>
      </p:sp>
      <p:sp>
        <p:nvSpPr>
          <p:cNvPr id="37890" name="Text Box 2">
            <a:extLst>
              <a:ext uri="{FF2B5EF4-FFF2-40B4-BE49-F238E27FC236}">
                <a16:creationId xmlns:a16="http://schemas.microsoft.com/office/drawing/2014/main" id="{0AF632F4-C588-F2AF-956A-0087C4E1B7AD}"/>
              </a:ext>
            </a:extLst>
          </p:cNvPr>
          <p:cNvSpPr txBox="1">
            <a:spLocks noChangeArrowheads="1"/>
          </p:cNvSpPr>
          <p:nvPr/>
        </p:nvSpPr>
        <p:spPr bwMode="auto">
          <a:xfrm>
            <a:off x="0" y="457200"/>
            <a:ext cx="9144000"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b="1" dirty="0">
                <a:solidFill>
                  <a:srgbClr val="000000"/>
                </a:solidFill>
              </a:rPr>
              <a:t>             </a:t>
            </a:r>
            <a:r>
              <a:rPr lang="en-US" altLang="en-US" sz="3600" b="1" dirty="0">
                <a:solidFill>
                  <a:srgbClr val="000000"/>
                </a:solidFill>
              </a:rPr>
              <a:t>Who’s the Savage?</a:t>
            </a:r>
          </a:p>
          <a:p>
            <a:pPr eaLnBrk="1" hangingPunct="1">
              <a:spcBef>
                <a:spcPct val="0"/>
              </a:spcBef>
              <a:buFontTx/>
              <a:buNone/>
            </a:pPr>
            <a:endParaRPr lang="en-US" altLang="en-US" sz="3200" b="1" dirty="0">
              <a:solidFill>
                <a:srgbClr val="000000"/>
              </a:solidFill>
            </a:endParaRPr>
          </a:p>
          <a:p>
            <a:pPr eaLnBrk="1" hangingPunct="1">
              <a:spcBef>
                <a:spcPct val="0"/>
              </a:spcBef>
              <a:buFontTx/>
              <a:buNone/>
            </a:pPr>
            <a:r>
              <a:rPr lang="en-US" altLang="en-US" sz="3200" b="1" dirty="0">
                <a:solidFill>
                  <a:srgbClr val="000000"/>
                </a:solidFill>
              </a:rPr>
              <a:t>	</a:t>
            </a:r>
            <a:r>
              <a:rPr lang="en-US" altLang="en-US" sz="2800" dirty="0">
                <a:solidFill>
                  <a:srgbClr val="000000"/>
                </a:solidFill>
              </a:rPr>
              <a:t>Sioux author and medical doctor</a:t>
            </a:r>
          </a:p>
          <a:p>
            <a:pPr eaLnBrk="1" hangingPunct="1">
              <a:spcBef>
                <a:spcPct val="0"/>
              </a:spcBef>
              <a:buFontTx/>
              <a:buNone/>
            </a:pPr>
            <a:r>
              <a:rPr lang="en-US" altLang="en-US" sz="2800" dirty="0">
                <a:solidFill>
                  <a:srgbClr val="000000"/>
                </a:solidFill>
              </a:rPr>
              <a:t>Charles Eastman (1915) felt the real</a:t>
            </a:r>
          </a:p>
          <a:p>
            <a:pPr eaLnBrk="1" hangingPunct="1">
              <a:spcBef>
                <a:spcPct val="0"/>
              </a:spcBef>
              <a:buFontTx/>
              <a:buNone/>
            </a:pPr>
            <a:r>
              <a:rPr lang="en-US" altLang="en-US" sz="2800" dirty="0">
                <a:solidFill>
                  <a:srgbClr val="000000"/>
                </a:solidFill>
              </a:rPr>
              <a:t>civilizing influences on the Indians</a:t>
            </a:r>
          </a:p>
          <a:p>
            <a:pPr eaLnBrk="1" hangingPunct="1">
              <a:spcBef>
                <a:spcPct val="0"/>
              </a:spcBef>
              <a:buFontTx/>
              <a:buNone/>
            </a:pPr>
            <a:r>
              <a:rPr lang="en-US" altLang="en-US" sz="2800" dirty="0">
                <a:solidFill>
                  <a:srgbClr val="000000"/>
                </a:solidFill>
              </a:rPr>
              <a:t>were whiskey and gunpowder with</a:t>
            </a:r>
          </a:p>
          <a:p>
            <a:pPr eaLnBrk="1" hangingPunct="1">
              <a:spcBef>
                <a:spcPct val="0"/>
              </a:spcBef>
              <a:buFontTx/>
              <a:buNone/>
            </a:pPr>
            <a:r>
              <a:rPr lang="en-US" altLang="en-US" sz="2800" dirty="0">
                <a:solidFill>
                  <a:srgbClr val="000000"/>
                </a:solidFill>
              </a:rPr>
              <a:t>the result that Indians often learning the worst habits of the whites. </a:t>
            </a:r>
          </a:p>
        </p:txBody>
      </p:sp>
      <p:pic>
        <p:nvPicPr>
          <p:cNvPr id="37891" name="Picture 3">
            <a:extLst>
              <a:ext uri="{FF2B5EF4-FFF2-40B4-BE49-F238E27FC236}">
                <a16:creationId xmlns:a16="http://schemas.microsoft.com/office/drawing/2014/main" id="{91861F0E-13BF-F643-B48E-7DF122ED5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0" y="0"/>
            <a:ext cx="25400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4596" name="Text Box 4">
            <a:extLst>
              <a:ext uri="{FF2B5EF4-FFF2-40B4-BE49-F238E27FC236}">
                <a16:creationId xmlns:a16="http://schemas.microsoft.com/office/drawing/2014/main" id="{1DB3670C-1D24-178C-A24D-7A6E51036512}"/>
              </a:ext>
            </a:extLst>
          </p:cNvPr>
          <p:cNvSpPr txBox="1">
            <a:spLocks noChangeArrowheads="1"/>
          </p:cNvSpPr>
          <p:nvPr/>
        </p:nvSpPr>
        <p:spPr bwMode="auto">
          <a:xfrm>
            <a:off x="0" y="4448175"/>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b="1">
                <a:solidFill>
                  <a:srgbClr val="000000"/>
                </a:solidFill>
              </a:rPr>
              <a:t>	</a:t>
            </a:r>
            <a:r>
              <a:rPr lang="en-US" altLang="en-US" sz="2800">
                <a:solidFill>
                  <a:srgbClr val="000000"/>
                </a:solidFill>
              </a:rPr>
              <a:t>Lewis Meriam, who headed an extensive study of the U.S. Indian Office in the 1920s, was told repeatedly by missionaries that their </a:t>
            </a:r>
            <a:r>
              <a:rPr lang="ja-JP" altLang="en-US" sz="2800">
                <a:solidFill>
                  <a:srgbClr val="000000"/>
                </a:solidFill>
              </a:rPr>
              <a:t>“</a:t>
            </a:r>
            <a:r>
              <a:rPr lang="en-US" altLang="ja-JP" sz="2800">
                <a:solidFill>
                  <a:srgbClr val="000000"/>
                </a:solidFill>
              </a:rPr>
              <a:t>real difficulties</a:t>
            </a:r>
            <a:r>
              <a:rPr lang="ja-JP" altLang="en-US" sz="2800">
                <a:solidFill>
                  <a:srgbClr val="000000"/>
                </a:solidFill>
              </a:rPr>
              <a:t>”</a:t>
            </a:r>
            <a:r>
              <a:rPr lang="en-US" altLang="ja-JP" sz="2800">
                <a:solidFill>
                  <a:srgbClr val="000000"/>
                </a:solidFill>
              </a:rPr>
              <a:t> lay with </a:t>
            </a:r>
            <a:r>
              <a:rPr lang="ja-JP" altLang="en-US" sz="2800">
                <a:solidFill>
                  <a:srgbClr val="000000"/>
                </a:solidFill>
              </a:rPr>
              <a:t>“</a:t>
            </a:r>
            <a:r>
              <a:rPr lang="en-US" altLang="ja-JP" sz="2800">
                <a:solidFill>
                  <a:srgbClr val="000000"/>
                </a:solidFill>
              </a:rPr>
              <a:t>sinister white influences</a:t>
            </a:r>
            <a:r>
              <a:rPr lang="ja-JP" altLang="en-US" sz="2800">
                <a:solidFill>
                  <a:srgbClr val="000000"/>
                </a:solidFill>
              </a:rPr>
              <a:t>”</a:t>
            </a:r>
            <a:r>
              <a:rPr lang="en-US" altLang="ja-JP" sz="2800">
                <a:solidFill>
                  <a:srgbClr val="000000"/>
                </a:solidFill>
              </a:rPr>
              <a:t> rather than with the Indians. </a:t>
            </a:r>
          </a:p>
          <a:p>
            <a:pPr eaLnBrk="1" hangingPunct="1">
              <a:spcBef>
                <a:spcPct val="0"/>
              </a:spcBef>
              <a:buFontTx/>
              <a:buNone/>
            </a:pPr>
            <a:endParaRPr lang="en-US" altLang="en-U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459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1">
            <a:extLst>
              <a:ext uri="{FF2B5EF4-FFF2-40B4-BE49-F238E27FC236}">
                <a16:creationId xmlns:a16="http://schemas.microsoft.com/office/drawing/2014/main" id="{BA817AE7-15A2-175D-48CB-FAB2AD9667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62A7B7F-A57A-8B4E-B43B-C3E2C310CB27}" type="slidenum">
              <a:rPr lang="en-US" altLang="en-US" sz="1400"/>
              <a:pPr>
                <a:spcBef>
                  <a:spcPct val="0"/>
                </a:spcBef>
                <a:buFontTx/>
                <a:buNone/>
              </a:pPr>
              <a:t>16</a:t>
            </a:fld>
            <a:endParaRPr lang="en-US" altLang="en-US" sz="1400"/>
          </a:p>
        </p:txBody>
      </p:sp>
      <p:pic>
        <p:nvPicPr>
          <p:cNvPr id="39938" name="Picture 2" descr="71mVIBSSJvL._SL500_SX289_BO1,204,203,200_.jpg">
            <a:extLst>
              <a:ext uri="{FF2B5EF4-FFF2-40B4-BE49-F238E27FC236}">
                <a16:creationId xmlns:a16="http://schemas.microsoft.com/office/drawing/2014/main" id="{8AB55D2C-8209-318B-7C99-AF8A29D58A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0"/>
            <a:ext cx="40386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3">
            <a:extLst>
              <a:ext uri="{FF2B5EF4-FFF2-40B4-BE49-F238E27FC236}">
                <a16:creationId xmlns:a16="http://schemas.microsoft.com/office/drawing/2014/main" id="{64B38398-0E16-489D-EB17-E97B0C72C68B}"/>
              </a:ext>
            </a:extLst>
          </p:cNvPr>
          <p:cNvSpPr txBox="1">
            <a:spLocks noChangeArrowheads="1"/>
          </p:cNvSpPr>
          <p:nvPr/>
        </p:nvSpPr>
        <p:spPr bwMode="auto">
          <a:xfrm>
            <a:off x="304800" y="381000"/>
            <a:ext cx="4648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4000">
                <a:solidFill>
                  <a:srgbClr val="00004D"/>
                </a:solidFill>
              </a:rPr>
              <a:t>	How a child’s ethnic/racial group is portrayed in books (including history textbooks), movies, and other media can be very important for the child’s identity development.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3">
            <a:extLst>
              <a:ext uri="{FF2B5EF4-FFF2-40B4-BE49-F238E27FC236}">
                <a16:creationId xmlns:a16="http://schemas.microsoft.com/office/drawing/2014/main" id="{49560A38-071E-5E85-948E-B0DCD926904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58E233D-AD93-784C-9304-3503E47DA033}" type="slidenum">
              <a:rPr lang="en-US" altLang="en-US" sz="1300"/>
              <a:pPr>
                <a:spcBef>
                  <a:spcPct val="0"/>
                </a:spcBef>
                <a:buFontTx/>
                <a:buNone/>
              </a:pPr>
              <a:t>17</a:t>
            </a:fld>
            <a:endParaRPr lang="en-US" altLang="en-US" sz="1300"/>
          </a:p>
        </p:txBody>
      </p:sp>
      <p:sp>
        <p:nvSpPr>
          <p:cNvPr id="40962" name="Text Box 2">
            <a:extLst>
              <a:ext uri="{FF2B5EF4-FFF2-40B4-BE49-F238E27FC236}">
                <a16:creationId xmlns:a16="http://schemas.microsoft.com/office/drawing/2014/main" id="{66B9D213-C531-5661-299A-29765C970DEA}"/>
              </a:ext>
            </a:extLst>
          </p:cNvPr>
          <p:cNvSpPr txBox="1">
            <a:spLocks noChangeArrowheads="1"/>
          </p:cNvSpPr>
          <p:nvPr/>
        </p:nvSpPr>
        <p:spPr bwMode="auto">
          <a:xfrm>
            <a:off x="0" y="228600"/>
            <a:ext cx="9144000" cy="648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b="1">
                <a:solidFill>
                  <a:srgbClr val="000000"/>
                </a:solidFill>
              </a:rPr>
              <a:t>	</a:t>
            </a:r>
            <a:r>
              <a:rPr lang="en-US" altLang="en-US" sz="3200">
                <a:solidFill>
                  <a:srgbClr val="000000"/>
                </a:solidFill>
              </a:rPr>
              <a:t>In 1920 John Collier observed the Taos Red Deer Dance in which he found a power for living that, </a:t>
            </a:r>
            <a:r>
              <a:rPr lang="ja-JP" altLang="en-US" sz="3200">
                <a:solidFill>
                  <a:srgbClr val="000000"/>
                </a:solidFill>
              </a:rPr>
              <a:t>“</a:t>
            </a:r>
            <a:r>
              <a:rPr lang="en-US" altLang="ja-JP" sz="3200">
                <a:solidFill>
                  <a:srgbClr val="000000"/>
                </a:solidFill>
              </a:rPr>
              <a:t>If our modern world should be able to recapture... the earth</a:t>
            </a:r>
            <a:r>
              <a:rPr lang="ja-JP" altLang="en-US" sz="3200">
                <a:solidFill>
                  <a:srgbClr val="000000"/>
                </a:solidFill>
              </a:rPr>
              <a:t>’</a:t>
            </a:r>
            <a:r>
              <a:rPr lang="en-US" altLang="ja-JP" sz="3200">
                <a:solidFill>
                  <a:srgbClr val="000000"/>
                </a:solidFill>
              </a:rPr>
              <a:t>s natural resources and web of life would not be irrevocably wasted within the twentieth century which is the prospect now. True democracy, founded in neighborhoods and reaching over the world, would become the realized heaven on earth.... [Modern society has] lost that passion and reverence for human personality and for the web of life and the earth which the American Indians have tended as a central sacred fire.</a:t>
            </a:r>
            <a:r>
              <a:rPr lang="ja-JP" altLang="en-US" sz="3200">
                <a:solidFill>
                  <a:srgbClr val="000000"/>
                </a:solidFill>
              </a:rPr>
              <a:t>”</a:t>
            </a:r>
            <a:endParaRPr lang="en-US" altLang="en-US" sz="32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3">
            <a:extLst>
              <a:ext uri="{FF2B5EF4-FFF2-40B4-BE49-F238E27FC236}">
                <a16:creationId xmlns:a16="http://schemas.microsoft.com/office/drawing/2014/main" id="{5E17CA87-D721-ACDD-0FB5-A90D7FA40A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E133A9D-CC86-594F-90C7-44F5CBACF9AD}" type="slidenum">
              <a:rPr lang="en-US" altLang="en-US" sz="1300"/>
              <a:pPr>
                <a:spcBef>
                  <a:spcPct val="0"/>
                </a:spcBef>
                <a:buFontTx/>
                <a:buNone/>
              </a:pPr>
              <a:t>18</a:t>
            </a:fld>
            <a:endParaRPr lang="en-US" altLang="en-US" sz="1300"/>
          </a:p>
        </p:txBody>
      </p:sp>
      <p:sp>
        <p:nvSpPr>
          <p:cNvPr id="43010" name="Text Box 2">
            <a:extLst>
              <a:ext uri="{FF2B5EF4-FFF2-40B4-BE49-F238E27FC236}">
                <a16:creationId xmlns:a16="http://schemas.microsoft.com/office/drawing/2014/main" id="{8D87248D-0ED1-8CDD-113D-310D802A268C}"/>
              </a:ext>
            </a:extLst>
          </p:cNvPr>
          <p:cNvSpPr txBox="1">
            <a:spLocks noChangeArrowheads="1"/>
          </p:cNvSpPr>
          <p:nvPr/>
        </p:nvSpPr>
        <p:spPr bwMode="auto">
          <a:xfrm>
            <a:off x="0" y="304800"/>
            <a:ext cx="8763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b="1">
                <a:solidFill>
                  <a:srgbClr val="000000"/>
                </a:solidFill>
              </a:rPr>
              <a:t>	</a:t>
            </a:r>
            <a:r>
              <a:rPr lang="en-US" altLang="en-US" sz="3200">
                <a:solidFill>
                  <a:srgbClr val="000000"/>
                </a:solidFill>
              </a:rPr>
              <a:t>Collier, U.S. Commissioner of Indian Affairs from 1933-1945, concluded that, </a:t>
            </a:r>
            <a:r>
              <a:rPr lang="ja-JP" altLang="en-US" sz="3200">
                <a:solidFill>
                  <a:srgbClr val="000000"/>
                </a:solidFill>
              </a:rPr>
              <a:t>“</a:t>
            </a:r>
            <a:r>
              <a:rPr lang="en-US" altLang="ja-JP" sz="3200" i="1">
                <a:solidFill>
                  <a:srgbClr val="000000"/>
                </a:solidFill>
              </a:rPr>
              <a:t>Assimilation</a:t>
            </a:r>
            <a:r>
              <a:rPr lang="en-US" altLang="ja-JP" sz="3200">
                <a:solidFill>
                  <a:srgbClr val="000000"/>
                </a:solidFill>
              </a:rPr>
              <a:t>, not into our culture but into modern life, and </a:t>
            </a:r>
            <a:r>
              <a:rPr lang="en-US" altLang="ja-JP" sz="3200" i="1">
                <a:solidFill>
                  <a:srgbClr val="000000"/>
                </a:solidFill>
              </a:rPr>
              <a:t>preservation</a:t>
            </a:r>
            <a:r>
              <a:rPr lang="en-US" altLang="ja-JP" sz="3200">
                <a:solidFill>
                  <a:srgbClr val="000000"/>
                </a:solidFill>
              </a:rPr>
              <a:t> and </a:t>
            </a:r>
            <a:r>
              <a:rPr lang="en-US" altLang="ja-JP" sz="3200" i="1">
                <a:solidFill>
                  <a:srgbClr val="000000"/>
                </a:solidFill>
              </a:rPr>
              <a:t>intensification of heritage</a:t>
            </a:r>
            <a:r>
              <a:rPr lang="en-US" altLang="ja-JP" sz="3200">
                <a:solidFill>
                  <a:srgbClr val="000000"/>
                </a:solidFill>
              </a:rPr>
              <a:t> are not hostile choices, excluding one another, but are interdependent through and through.... It is the ancient tribal, village,</a:t>
            </a:r>
          </a:p>
          <a:p>
            <a:pPr eaLnBrk="1" hangingPunct="1">
              <a:spcBef>
                <a:spcPct val="0"/>
              </a:spcBef>
              <a:buFontTx/>
              <a:buNone/>
            </a:pPr>
            <a:r>
              <a:rPr lang="en-US" altLang="en-US" sz="3200">
                <a:solidFill>
                  <a:srgbClr val="000000"/>
                </a:solidFill>
              </a:rPr>
              <a:t>communal organization</a:t>
            </a:r>
          </a:p>
          <a:p>
            <a:pPr eaLnBrk="1" hangingPunct="1">
              <a:spcBef>
                <a:spcPct val="0"/>
              </a:spcBef>
              <a:buFontTx/>
              <a:buNone/>
            </a:pPr>
            <a:r>
              <a:rPr lang="en-US" altLang="en-US" sz="3200">
                <a:solidFill>
                  <a:srgbClr val="000000"/>
                </a:solidFill>
              </a:rPr>
              <a:t>which must conquer the</a:t>
            </a:r>
          </a:p>
          <a:p>
            <a:pPr eaLnBrk="1" hangingPunct="1">
              <a:spcBef>
                <a:spcPct val="0"/>
              </a:spcBef>
              <a:buFontTx/>
              <a:buNone/>
            </a:pPr>
            <a:r>
              <a:rPr lang="en-US" altLang="en-US" sz="3200">
                <a:solidFill>
                  <a:srgbClr val="000000"/>
                </a:solidFill>
              </a:rPr>
              <a:t>modern world.</a:t>
            </a:r>
            <a:r>
              <a:rPr lang="ja-JP" altLang="en-US" sz="3200">
                <a:solidFill>
                  <a:srgbClr val="000000"/>
                </a:solidFill>
              </a:rPr>
              <a:t>”</a:t>
            </a:r>
            <a:endParaRPr lang="en-US" altLang="en-US" sz="3200">
              <a:solidFill>
                <a:srgbClr val="000000"/>
              </a:solidFill>
            </a:endParaRPr>
          </a:p>
        </p:txBody>
      </p:sp>
      <p:pic>
        <p:nvPicPr>
          <p:cNvPr id="43011" name="Picture 3" descr="collier">
            <a:extLst>
              <a:ext uri="{FF2B5EF4-FFF2-40B4-BE49-F238E27FC236}">
                <a16:creationId xmlns:a16="http://schemas.microsoft.com/office/drawing/2014/main" id="{E2C52537-5417-EA67-BD26-8CD312EFB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775075"/>
            <a:ext cx="38862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3">
            <a:extLst>
              <a:ext uri="{FF2B5EF4-FFF2-40B4-BE49-F238E27FC236}">
                <a16:creationId xmlns:a16="http://schemas.microsoft.com/office/drawing/2014/main" id="{D4B152BB-118B-15DC-A472-0EA6E8B2AF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1E835B6-908D-AD42-9563-053E7E1B3421}" type="slidenum">
              <a:rPr lang="en-US" altLang="en-US" sz="1300"/>
              <a:pPr>
                <a:spcBef>
                  <a:spcPct val="0"/>
                </a:spcBef>
                <a:buFontTx/>
                <a:buNone/>
              </a:pPr>
              <a:t>19</a:t>
            </a:fld>
            <a:endParaRPr lang="en-US" altLang="en-US" sz="1300"/>
          </a:p>
        </p:txBody>
      </p:sp>
      <p:sp>
        <p:nvSpPr>
          <p:cNvPr id="45058" name="Text Box 2">
            <a:extLst>
              <a:ext uri="{FF2B5EF4-FFF2-40B4-BE49-F238E27FC236}">
                <a16:creationId xmlns:a16="http://schemas.microsoft.com/office/drawing/2014/main" id="{D56E047D-24E1-091C-FE86-D8D0DD4E642E}"/>
              </a:ext>
            </a:extLst>
          </p:cNvPr>
          <p:cNvSpPr txBox="1">
            <a:spLocks noChangeArrowheads="1"/>
          </p:cNvSpPr>
          <p:nvPr/>
        </p:nvSpPr>
        <p:spPr bwMode="auto">
          <a:xfrm>
            <a:off x="0" y="-109538"/>
            <a:ext cx="9144000" cy="703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600" b="1">
                <a:solidFill>
                  <a:srgbClr val="0600FF"/>
                </a:solidFill>
                <a:latin typeface="Arial Narrow" panose="020B0604020202020204" pitchFamily="34" charset="0"/>
              </a:rPr>
              <a:t>         Traditional vs. Television Values</a:t>
            </a:r>
            <a:endParaRPr lang="en-US" altLang="en-US" sz="3200" b="1">
              <a:solidFill>
                <a:srgbClr val="000000"/>
              </a:solidFill>
            </a:endParaRPr>
          </a:p>
          <a:p>
            <a:pPr eaLnBrk="1" hangingPunct="1">
              <a:spcBef>
                <a:spcPct val="0"/>
              </a:spcBef>
              <a:buFontTx/>
              <a:buNone/>
            </a:pPr>
            <a:r>
              <a:rPr lang="en-US" altLang="en-US" sz="3200">
                <a:solidFill>
                  <a:srgbClr val="000000"/>
                </a:solidFill>
              </a:rPr>
              <a:t>    A Navajo elder told NAU Professor Dr.</a:t>
            </a:r>
          </a:p>
          <a:p>
            <a:pPr eaLnBrk="1" hangingPunct="1">
              <a:spcBef>
                <a:spcPct val="0"/>
              </a:spcBef>
              <a:buFontTx/>
              <a:buNone/>
            </a:pPr>
            <a:r>
              <a:rPr lang="en-US" altLang="en-US" sz="3200">
                <a:solidFill>
                  <a:srgbClr val="000000"/>
                </a:solidFill>
              </a:rPr>
              <a:t>Yazzie, </a:t>
            </a:r>
            <a:r>
              <a:rPr lang="ja-JP" altLang="en-US" sz="3200">
                <a:solidFill>
                  <a:srgbClr val="000000"/>
                </a:solidFill>
              </a:rPr>
              <a:t>“</a:t>
            </a:r>
            <a:r>
              <a:rPr lang="en-US" altLang="ja-JP" sz="3200">
                <a:solidFill>
                  <a:srgbClr val="000000"/>
                </a:solidFill>
              </a:rPr>
              <a:t>You are asking questions</a:t>
            </a:r>
          </a:p>
          <a:p>
            <a:pPr eaLnBrk="1" hangingPunct="1">
              <a:spcBef>
                <a:spcPct val="0"/>
              </a:spcBef>
              <a:buFontTx/>
              <a:buNone/>
            </a:pPr>
            <a:r>
              <a:rPr lang="en-US" altLang="en-US" sz="3200">
                <a:solidFill>
                  <a:srgbClr val="000000"/>
                </a:solidFill>
              </a:rPr>
              <a:t>about the reasons that we are moving</a:t>
            </a:r>
          </a:p>
          <a:p>
            <a:pPr eaLnBrk="1" hangingPunct="1">
              <a:spcBef>
                <a:spcPct val="0"/>
              </a:spcBef>
              <a:buFontTx/>
              <a:buNone/>
            </a:pPr>
            <a:r>
              <a:rPr lang="en-US" altLang="en-US" sz="3200">
                <a:solidFill>
                  <a:srgbClr val="000000"/>
                </a:solidFill>
              </a:rPr>
              <a:t>out of our language, I know the reason. The television is robbing our children of language. It is not only at school that there are teachings, teachings are around us and from us there are also teachings. </a:t>
            </a:r>
            <a:r>
              <a:rPr lang="en-US" altLang="en-US" sz="3200">
                <a:solidFill>
                  <a:srgbClr val="FF0000"/>
                </a:solidFill>
              </a:rPr>
              <a:t>Our children should not sit around the television.</a:t>
            </a:r>
            <a:r>
              <a:rPr lang="en-US" altLang="en-US" sz="3200">
                <a:solidFill>
                  <a:srgbClr val="000000"/>
                </a:solidFill>
              </a:rPr>
              <a:t> Those who are mothers and fathers should have held their children close to themselves and taught them well, then our grandchildren would have picked up our language.</a:t>
            </a:r>
            <a:r>
              <a:rPr lang="ja-JP" altLang="en-US" sz="3200">
                <a:solidFill>
                  <a:srgbClr val="000000"/>
                </a:solidFill>
              </a:rPr>
              <a:t>”</a:t>
            </a:r>
            <a:endParaRPr lang="en-US" altLang="en-US" sz="3200">
              <a:solidFill>
                <a:srgbClr val="000000"/>
              </a:solidFill>
            </a:endParaRPr>
          </a:p>
        </p:txBody>
      </p:sp>
      <p:pic>
        <p:nvPicPr>
          <p:cNvPr id="45059" name="Picture 3" descr="Yazzie">
            <a:extLst>
              <a:ext uri="{FF2B5EF4-FFF2-40B4-BE49-F238E27FC236}">
                <a16:creationId xmlns:a16="http://schemas.microsoft.com/office/drawing/2014/main" id="{59751117-EFA6-88CF-FF2C-418BE0F1B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0"/>
            <a:ext cx="1547812"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5CF25532-A63B-BFA7-934D-DBC81F6C219F}"/>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18434" name="Content Placeholder 2">
            <a:extLst>
              <a:ext uri="{FF2B5EF4-FFF2-40B4-BE49-F238E27FC236}">
                <a16:creationId xmlns:a16="http://schemas.microsoft.com/office/drawing/2014/main" id="{CDDA5100-BFA0-2158-7D6F-7F171B47746A}"/>
              </a:ext>
            </a:extLst>
          </p:cNvPr>
          <p:cNvSpPr>
            <a:spLocks noGrp="1" noChangeArrowheads="1"/>
          </p:cNvSpPr>
          <p:nvPr>
            <p:ph idx="1"/>
          </p:nvPr>
        </p:nvSpPr>
        <p:spPr>
          <a:xfrm>
            <a:off x="0" y="533400"/>
            <a:ext cx="9144000" cy="5592763"/>
          </a:xfrm>
        </p:spPr>
        <p:txBody>
          <a:bodyPr/>
          <a:lstStyle/>
          <a:p>
            <a:r>
              <a:rPr lang="en-US" altLang="en-US">
                <a:solidFill>
                  <a:srgbClr val="161616"/>
                </a:solidFill>
                <a:ea typeface="ＭＳ Ｐゴシック" panose="020B0600070205080204" pitchFamily="34" charset="-128"/>
              </a:rPr>
              <a:t>It’s estimated that by 2055, the US will not have a single racial or ethnic majority. Most of this shift has been driven by immigration.</a:t>
            </a:r>
          </a:p>
          <a:p>
            <a:r>
              <a:rPr lang="en-US" altLang="en-US">
                <a:solidFill>
                  <a:srgbClr val="161616"/>
                </a:solidFill>
                <a:ea typeface="ＭＳ Ｐゴシック" panose="020B0600070205080204" pitchFamily="34" charset="-128"/>
              </a:rPr>
              <a:t>A near-record 14% of the United States' population is foreign born today, compared to the 5% in 1965.</a:t>
            </a:r>
          </a:p>
          <a:p>
            <a:r>
              <a:rPr lang="en-US" altLang="en-US">
                <a:solidFill>
                  <a:srgbClr val="161616"/>
                </a:solidFill>
                <a:ea typeface="ＭＳ Ｐゴシック" panose="020B0600070205080204" pitchFamily="34" charset="-128"/>
              </a:rPr>
              <a:t>Millennials, young adults born after 1980, are the most racially diverse generation in American history: 43% of Millennial adults are non-white.</a:t>
            </a:r>
          </a:p>
          <a:p>
            <a:r>
              <a:rPr lang="en-US" altLang="en-US">
                <a:solidFill>
                  <a:srgbClr val="161616"/>
                </a:solidFill>
                <a:ea typeface="ＭＳ Ｐゴシック" panose="020B0600070205080204" pitchFamily="34" charset="-128"/>
              </a:rPr>
              <a:t>Over the next forty years, Christians will remain the largest religious group in the world. However, Islam will grow faster than any other major religion because Muslims have more children than other religious groups. –Pew Research Center, 2017</a:t>
            </a:r>
          </a:p>
          <a:p>
            <a:endParaRPr lang="en-US" altLang="en-US">
              <a:solidFill>
                <a:srgbClr val="161616"/>
              </a:solidFill>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B93A75C0-A907-43A6-83AF-EB70D87D5EA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3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3">
            <a:extLst>
              <a:ext uri="{FF2B5EF4-FFF2-40B4-BE49-F238E27FC236}">
                <a16:creationId xmlns:a16="http://schemas.microsoft.com/office/drawing/2014/main" id="{1A326E3B-A1A6-C2C1-5FB9-934030CF20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B3166C2-2016-0441-80E2-AFF215ACFABF}" type="slidenum">
              <a:rPr lang="en-US" altLang="en-US" sz="1300"/>
              <a:pPr>
                <a:spcBef>
                  <a:spcPct val="0"/>
                </a:spcBef>
                <a:buFontTx/>
                <a:buNone/>
              </a:pPr>
              <a:t>20</a:t>
            </a:fld>
            <a:endParaRPr lang="en-US" altLang="en-US" sz="1300"/>
          </a:p>
        </p:txBody>
      </p:sp>
      <p:sp>
        <p:nvSpPr>
          <p:cNvPr id="47106" name="Text Box 2">
            <a:extLst>
              <a:ext uri="{FF2B5EF4-FFF2-40B4-BE49-F238E27FC236}">
                <a16:creationId xmlns:a16="http://schemas.microsoft.com/office/drawing/2014/main" id="{A8BD64EC-8AAA-3243-C18D-DE99FC5B28B4}"/>
              </a:ext>
            </a:extLst>
          </p:cNvPr>
          <p:cNvSpPr txBox="1">
            <a:spLocks noChangeArrowheads="1"/>
          </p:cNvSpPr>
          <p:nvPr/>
        </p:nvSpPr>
        <p:spPr bwMode="auto">
          <a:xfrm>
            <a:off x="0" y="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000" b="1" i="1">
                <a:solidFill>
                  <a:srgbClr val="0600FF"/>
                </a:solidFill>
              </a:rPr>
              <a:t>Who is Raising the Children?</a:t>
            </a:r>
            <a:endParaRPr lang="en-US" altLang="en-US" sz="3200" b="1">
              <a:solidFill>
                <a:srgbClr val="000000"/>
              </a:solidFill>
            </a:endParaRPr>
          </a:p>
        </p:txBody>
      </p:sp>
      <p:sp>
        <p:nvSpPr>
          <p:cNvPr id="47107" name="Text Box 3">
            <a:extLst>
              <a:ext uri="{FF2B5EF4-FFF2-40B4-BE49-F238E27FC236}">
                <a16:creationId xmlns:a16="http://schemas.microsoft.com/office/drawing/2014/main" id="{93383748-CFD0-6BBB-8F9A-1BD3AA312122}"/>
              </a:ext>
            </a:extLst>
          </p:cNvPr>
          <p:cNvSpPr txBox="1">
            <a:spLocks noChangeArrowheads="1"/>
          </p:cNvSpPr>
          <p:nvPr/>
        </p:nvSpPr>
        <p:spPr bwMode="auto">
          <a:xfrm>
            <a:off x="0" y="917575"/>
            <a:ext cx="9236075"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a:solidFill>
                  <a:srgbClr val="000000"/>
                </a:solidFill>
              </a:rPr>
              <a:t>	A Navajo elder told Dr. McCauley, </a:t>
            </a:r>
            <a:r>
              <a:rPr lang="ja-JP" altLang="en-US" sz="3200">
                <a:solidFill>
                  <a:srgbClr val="000000"/>
                </a:solidFill>
              </a:rPr>
              <a:t>“</a:t>
            </a:r>
            <a:r>
              <a:rPr lang="en-US" altLang="ja-JP" sz="3200">
                <a:solidFill>
                  <a:srgbClr val="FF0000"/>
                </a:solidFill>
              </a:rPr>
              <a:t>television has ruined us</a:t>
            </a:r>
            <a:r>
              <a:rPr lang="en-US" altLang="ja-JP" sz="3200">
                <a:solidFill>
                  <a:srgbClr val="000000"/>
                </a:solidFill>
              </a:rPr>
              <a:t>. A long time ago, they used to say, don</a:t>
            </a:r>
            <a:r>
              <a:rPr lang="ja-JP" altLang="en-US" sz="3200">
                <a:solidFill>
                  <a:srgbClr val="000000"/>
                </a:solidFill>
              </a:rPr>
              <a:t>’</a:t>
            </a:r>
            <a:r>
              <a:rPr lang="en-US" altLang="ja-JP" sz="3200">
                <a:solidFill>
                  <a:srgbClr val="000000"/>
                </a:solidFill>
              </a:rPr>
              <a:t>t do anything negative or say anything negative in front of children. It doesn</a:t>
            </a:r>
            <a:r>
              <a:rPr lang="ja-JP" altLang="en-US" sz="3200">
                <a:solidFill>
                  <a:srgbClr val="000000"/>
                </a:solidFill>
              </a:rPr>
              <a:t>’</a:t>
            </a:r>
            <a:r>
              <a:rPr lang="en-US" altLang="ja-JP" sz="3200">
                <a:solidFill>
                  <a:srgbClr val="000000"/>
                </a:solidFill>
              </a:rPr>
              <a:t>t take that long for a child to catch onto things like this. Therefore a mother and a father shouldn</a:t>
            </a:r>
            <a:r>
              <a:rPr lang="ja-JP" altLang="en-US" sz="3200">
                <a:solidFill>
                  <a:srgbClr val="000000"/>
                </a:solidFill>
              </a:rPr>
              <a:t>’</a:t>
            </a:r>
            <a:r>
              <a:rPr lang="en-US" altLang="ja-JP" sz="3200">
                <a:solidFill>
                  <a:srgbClr val="000000"/>
                </a:solidFill>
              </a:rPr>
              <a:t>t use harsh words in front of the children…. These days…they see movies with people having sex in them and they</a:t>
            </a:r>
            <a:r>
              <a:rPr lang="ja-JP" altLang="en-US" sz="3200">
                <a:solidFill>
                  <a:srgbClr val="000000"/>
                </a:solidFill>
              </a:rPr>
              <a:t>’</a:t>
            </a:r>
            <a:r>
              <a:rPr lang="en-US" altLang="ja-JP" sz="3200">
                <a:solidFill>
                  <a:srgbClr val="000000"/>
                </a:solidFill>
              </a:rPr>
              <a:t>re watching. In these movies they shoot each other…. Movies are being watched every day, but there is nothing good in it.</a:t>
            </a:r>
            <a:r>
              <a:rPr lang="ja-JP" altLang="en-US" sz="3200">
                <a:solidFill>
                  <a:srgbClr val="000000"/>
                </a:solidFill>
              </a:rPr>
              <a:t>”</a:t>
            </a:r>
            <a:endParaRPr lang="en-US" altLang="en-US" sz="1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3">
            <a:extLst>
              <a:ext uri="{FF2B5EF4-FFF2-40B4-BE49-F238E27FC236}">
                <a16:creationId xmlns:a16="http://schemas.microsoft.com/office/drawing/2014/main" id="{D6CE4BF7-1604-57E8-8CA0-06AA5C7305B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843376A-9666-1444-B6A0-BE98BE04AD25}" type="slidenum">
              <a:rPr lang="en-US" altLang="en-US" sz="1300"/>
              <a:pPr>
                <a:spcBef>
                  <a:spcPct val="0"/>
                </a:spcBef>
                <a:buFontTx/>
                <a:buNone/>
              </a:pPr>
              <a:t>21</a:t>
            </a:fld>
            <a:endParaRPr lang="en-US" altLang="en-US" sz="1300"/>
          </a:p>
        </p:txBody>
      </p:sp>
      <p:sp>
        <p:nvSpPr>
          <p:cNvPr id="49154" name="Text Box 2">
            <a:extLst>
              <a:ext uri="{FF2B5EF4-FFF2-40B4-BE49-F238E27FC236}">
                <a16:creationId xmlns:a16="http://schemas.microsoft.com/office/drawing/2014/main" id="{F4D3E258-77F1-FCB6-A86C-6448F009AD5D}"/>
              </a:ext>
            </a:extLst>
          </p:cNvPr>
          <p:cNvSpPr txBox="1">
            <a:spLocks noChangeArrowheads="1"/>
          </p:cNvSpPr>
          <p:nvPr/>
        </p:nvSpPr>
        <p:spPr bwMode="auto">
          <a:xfrm>
            <a:off x="228600" y="381000"/>
            <a:ext cx="8915400" cy="599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b="1">
                <a:solidFill>
                  <a:srgbClr val="000000"/>
                </a:solidFill>
              </a:rPr>
              <a:t>	</a:t>
            </a:r>
            <a:r>
              <a:rPr lang="en-US" altLang="en-US" sz="3200">
                <a:solidFill>
                  <a:srgbClr val="000000"/>
                </a:solidFill>
              </a:rPr>
              <a:t>Dr. Yazzie found in her doctoral research that, </a:t>
            </a:r>
            <a:r>
              <a:rPr lang="ja-JP" altLang="en-US" sz="3200">
                <a:solidFill>
                  <a:srgbClr val="000000"/>
                </a:solidFill>
              </a:rPr>
              <a:t>“</a:t>
            </a:r>
            <a:r>
              <a:rPr lang="en-US" altLang="ja-JP" sz="3200">
                <a:solidFill>
                  <a:srgbClr val="000000"/>
                </a:solidFill>
              </a:rPr>
              <a:t>Elder Navajos want to pass on their knowledge and wisdom to the younger generation. Originally, this was the older people's responsibility. Today the younger generation does not know the language and is unable to accept the words of wisdom.</a:t>
            </a:r>
            <a:r>
              <a:rPr lang="ja-JP" altLang="en-US" sz="3200">
                <a:solidFill>
                  <a:srgbClr val="000000"/>
                </a:solidFill>
              </a:rPr>
              <a:t>”</a:t>
            </a:r>
            <a:r>
              <a:rPr lang="en-US" altLang="ja-JP" sz="3200">
                <a:solidFill>
                  <a:srgbClr val="000000"/>
                </a:solidFill>
              </a:rPr>
              <a:t> She continues, </a:t>
            </a:r>
            <a:r>
              <a:rPr lang="ja-JP" altLang="en-US" sz="3200">
                <a:solidFill>
                  <a:srgbClr val="000000"/>
                </a:solidFill>
              </a:rPr>
              <a:t>“</a:t>
            </a:r>
            <a:r>
              <a:rPr lang="en-US" altLang="ja-JP" sz="3200">
                <a:solidFill>
                  <a:srgbClr val="FF0000"/>
                </a:solidFill>
              </a:rPr>
              <a:t>The use of the native tongue is like therapy, specific native words express love and caring. Knowing the language presents one with a strong self-identity, a culture with which to identify, and a sense of wellness.</a:t>
            </a:r>
            <a:r>
              <a:rPr lang="ja-JP" altLang="en-US" sz="3200">
                <a:solidFill>
                  <a:srgbClr val="FF0000"/>
                </a:solidFill>
              </a:rPr>
              <a:t>”</a:t>
            </a:r>
            <a:endParaRPr lang="en-US" altLang="en-US" sz="320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1">
            <a:extLst>
              <a:ext uri="{FF2B5EF4-FFF2-40B4-BE49-F238E27FC236}">
                <a16:creationId xmlns:a16="http://schemas.microsoft.com/office/drawing/2014/main" id="{9C9C46CF-6FB2-E78E-BEF7-77C1C6AF648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AD7D76A-0C0A-2843-B7A1-EB5A047736ED}" type="slidenum">
              <a:rPr lang="en-US" altLang="en-US" sz="1300"/>
              <a:pPr>
                <a:spcBef>
                  <a:spcPct val="0"/>
                </a:spcBef>
                <a:buFontTx/>
                <a:buNone/>
              </a:pPr>
              <a:t>22</a:t>
            </a:fld>
            <a:endParaRPr lang="en-US" altLang="en-US" sz="1300"/>
          </a:p>
        </p:txBody>
      </p:sp>
      <p:sp>
        <p:nvSpPr>
          <p:cNvPr id="53250" name="TextBox 3">
            <a:extLst>
              <a:ext uri="{FF2B5EF4-FFF2-40B4-BE49-F238E27FC236}">
                <a16:creationId xmlns:a16="http://schemas.microsoft.com/office/drawing/2014/main" id="{EA117FEC-CA98-75BF-3902-E1062B4C6701}"/>
              </a:ext>
            </a:extLst>
          </p:cNvPr>
          <p:cNvSpPr txBox="1">
            <a:spLocks noChangeArrowheads="1"/>
          </p:cNvSpPr>
          <p:nvPr/>
        </p:nvSpPr>
        <p:spPr bwMode="auto">
          <a:xfrm>
            <a:off x="0" y="914400"/>
            <a:ext cx="9144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a:solidFill>
                  <a:srgbClr val="001933"/>
                </a:solidFill>
              </a:rPr>
              <a:t>Could a countries obsession with its </a:t>
            </a:r>
            <a:r>
              <a:rPr lang="ja-JP" altLang="en-US" sz="3200">
                <a:solidFill>
                  <a:srgbClr val="001933"/>
                </a:solidFill>
              </a:rPr>
              <a:t>“</a:t>
            </a:r>
            <a:r>
              <a:rPr lang="en-US" altLang="ja-JP" sz="3200">
                <a:solidFill>
                  <a:srgbClr val="001933"/>
                </a:solidFill>
              </a:rPr>
              <a:t>greatness</a:t>
            </a:r>
            <a:r>
              <a:rPr lang="ja-JP" altLang="en-US" sz="3200">
                <a:solidFill>
                  <a:srgbClr val="001933"/>
                </a:solidFill>
              </a:rPr>
              <a:t>”</a:t>
            </a:r>
            <a:r>
              <a:rPr lang="en-US" altLang="ja-JP" sz="3200">
                <a:solidFill>
                  <a:srgbClr val="001933"/>
                </a:solidFill>
              </a:rPr>
              <a:t> and  lack of humility lead to it having little or no need to improve itself? What does make America great?</a:t>
            </a:r>
            <a:endParaRPr lang="en-US" altLang="en-US" sz="3200">
              <a:solidFill>
                <a:srgbClr val="001933"/>
              </a:solidFill>
            </a:endParaRPr>
          </a:p>
        </p:txBody>
      </p:sp>
      <p:sp>
        <p:nvSpPr>
          <p:cNvPr id="2" name="TextBox 1">
            <a:extLst>
              <a:ext uri="{FF2B5EF4-FFF2-40B4-BE49-F238E27FC236}">
                <a16:creationId xmlns:a16="http://schemas.microsoft.com/office/drawing/2014/main" id="{A015CE64-1463-4C4E-9BAE-0904A68EF4A5}"/>
              </a:ext>
            </a:extLst>
          </p:cNvPr>
          <p:cNvSpPr txBox="1"/>
          <p:nvPr/>
        </p:nvSpPr>
        <p:spPr>
          <a:xfrm>
            <a:off x="0" y="3429000"/>
            <a:ext cx="9144000" cy="3046413"/>
          </a:xfrm>
          <a:prstGeom prst="rect">
            <a:avLst/>
          </a:prstGeom>
          <a:noFill/>
        </p:spPr>
        <p:txBody>
          <a:bodyPr>
            <a:spAutoFit/>
          </a:bodyPr>
          <a:lstStyle/>
          <a:p>
            <a:pPr eaLnBrk="1" hangingPunct="1">
              <a:defRPr/>
            </a:pPr>
            <a:r>
              <a:rPr lang="en-US" sz="3200" dirty="0">
                <a:solidFill>
                  <a:schemeClr val="bg2">
                    <a:lumMod val="50000"/>
                  </a:schemeClr>
                </a:solidFill>
                <a:latin typeface="Arial" charset="0"/>
                <a:ea typeface="ＭＳ Ｐゴシック" charset="0"/>
                <a:cs typeface="ＭＳ Ｐゴシック" charset="0"/>
              </a:rPr>
              <a:t>In the 2015 proposed congressional budget there was more money for defense but not for the US State Department whose diplomacy might keep us out of war. More money for the state department might of also helped protect embassy staff in Libya.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3">
            <a:extLst>
              <a:ext uri="{FF2B5EF4-FFF2-40B4-BE49-F238E27FC236}">
                <a16:creationId xmlns:a16="http://schemas.microsoft.com/office/drawing/2014/main" id="{25355EA4-7B0F-8DB3-509F-893E817BFCE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C0F10E0-9F06-A445-851A-1B4D10382712}" type="slidenum">
              <a:rPr lang="en-US" altLang="en-US" sz="1300"/>
              <a:pPr>
                <a:spcBef>
                  <a:spcPct val="0"/>
                </a:spcBef>
                <a:buFontTx/>
                <a:buNone/>
              </a:pPr>
              <a:t>23</a:t>
            </a:fld>
            <a:endParaRPr lang="en-US" altLang="en-US" sz="1300"/>
          </a:p>
        </p:txBody>
      </p:sp>
      <p:sp>
        <p:nvSpPr>
          <p:cNvPr id="54274" name="Text Box 2">
            <a:extLst>
              <a:ext uri="{FF2B5EF4-FFF2-40B4-BE49-F238E27FC236}">
                <a16:creationId xmlns:a16="http://schemas.microsoft.com/office/drawing/2014/main" id="{A165918F-32FC-7BA4-19CE-5247D7691298}"/>
              </a:ext>
            </a:extLst>
          </p:cNvPr>
          <p:cNvSpPr txBox="1">
            <a:spLocks noChangeArrowheads="1"/>
          </p:cNvSpPr>
          <p:nvPr/>
        </p:nvSpPr>
        <p:spPr bwMode="auto">
          <a:xfrm>
            <a:off x="0" y="0"/>
            <a:ext cx="91440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200" b="1">
                <a:solidFill>
                  <a:srgbClr val="0600FF"/>
                </a:solidFill>
              </a:rPr>
              <a:t>Respect and Self-Discipline</a:t>
            </a:r>
          </a:p>
          <a:p>
            <a:pPr eaLnBrk="1" hangingPunct="1">
              <a:spcBef>
                <a:spcPct val="0"/>
              </a:spcBef>
              <a:buFontTx/>
              <a:buNone/>
            </a:pPr>
            <a:r>
              <a:rPr lang="en-US" altLang="en-US" sz="3200">
                <a:solidFill>
                  <a:srgbClr val="000000"/>
                </a:solidFill>
              </a:rPr>
              <a:t>The Rock Point Community School Board felt in the 1970s </a:t>
            </a:r>
            <a:r>
              <a:rPr lang="ja-JP" altLang="en-US" sz="3200">
                <a:solidFill>
                  <a:srgbClr val="000000"/>
                </a:solidFill>
              </a:rPr>
              <a:t>“</a:t>
            </a:r>
            <a:r>
              <a:rPr lang="en-US" altLang="ja-JP" sz="3200">
                <a:solidFill>
                  <a:srgbClr val="000000"/>
                </a:solidFill>
              </a:rPr>
              <a:t>that it was the breakdown of a working knowledge of Navajo kinship that caused much of what they perceived as inappropriate, un-Navajo, behavior; the way back, they felt was to teach students that system.</a:t>
            </a:r>
            <a:r>
              <a:rPr lang="ja-JP" altLang="en-US" sz="3200">
                <a:solidFill>
                  <a:srgbClr val="000000"/>
                </a:solidFill>
              </a:rPr>
              <a:t>”</a:t>
            </a:r>
            <a:endParaRPr lang="en-US" altLang="ja-JP" sz="3200">
              <a:solidFill>
                <a:srgbClr val="000000"/>
              </a:solidFill>
            </a:endParaRPr>
          </a:p>
          <a:p>
            <a:pPr eaLnBrk="1" hangingPunct="1">
              <a:spcBef>
                <a:spcPct val="0"/>
              </a:spcBef>
              <a:buFontTx/>
              <a:buNone/>
            </a:pPr>
            <a:r>
              <a:rPr lang="en-US" altLang="en-US" sz="3200">
                <a:solidFill>
                  <a:srgbClr val="000000"/>
                </a:solidFill>
              </a:rPr>
              <a:t>Their answer was to establish</a:t>
            </a:r>
          </a:p>
          <a:p>
            <a:pPr eaLnBrk="1" hangingPunct="1">
              <a:spcBef>
                <a:spcPct val="0"/>
              </a:spcBef>
              <a:buFontTx/>
              <a:buNone/>
            </a:pPr>
            <a:r>
              <a:rPr lang="en-US" altLang="en-US" sz="3200">
                <a:solidFill>
                  <a:srgbClr val="000000"/>
                </a:solidFill>
              </a:rPr>
              <a:t>A bilingual education program</a:t>
            </a:r>
          </a:p>
          <a:p>
            <a:pPr eaLnBrk="1" hangingPunct="1">
              <a:spcBef>
                <a:spcPct val="0"/>
              </a:spcBef>
              <a:buFontTx/>
              <a:buNone/>
            </a:pPr>
            <a:r>
              <a:rPr lang="en-US" altLang="en-US" sz="3200">
                <a:solidFill>
                  <a:srgbClr val="000000"/>
                </a:solidFill>
              </a:rPr>
              <a:t>with an extensive Navajo</a:t>
            </a:r>
          </a:p>
          <a:p>
            <a:pPr eaLnBrk="1" hangingPunct="1">
              <a:spcBef>
                <a:spcPct val="0"/>
              </a:spcBef>
              <a:buFontTx/>
              <a:buNone/>
            </a:pPr>
            <a:r>
              <a:rPr lang="en-US" altLang="en-US" sz="3200">
                <a:solidFill>
                  <a:srgbClr val="000000"/>
                </a:solidFill>
              </a:rPr>
              <a:t>Social Studies component </a:t>
            </a:r>
          </a:p>
          <a:p>
            <a:pPr eaLnBrk="1" hangingPunct="1">
              <a:spcBef>
                <a:spcPct val="0"/>
              </a:spcBef>
              <a:buFontTx/>
              <a:buNone/>
            </a:pPr>
            <a:r>
              <a:rPr lang="en-US" altLang="en-US" sz="3200">
                <a:solidFill>
                  <a:srgbClr val="000000"/>
                </a:solidFill>
              </a:rPr>
              <a:t>that included the theory of</a:t>
            </a:r>
          </a:p>
          <a:p>
            <a:pPr eaLnBrk="1" hangingPunct="1">
              <a:spcBef>
                <a:spcPct val="0"/>
              </a:spcBef>
              <a:buFontTx/>
              <a:buNone/>
            </a:pPr>
            <a:r>
              <a:rPr lang="en-US" altLang="en-US" sz="3200">
                <a:solidFill>
                  <a:srgbClr val="000000"/>
                </a:solidFill>
              </a:rPr>
              <a:t>Navajo kinship.</a:t>
            </a:r>
          </a:p>
        </p:txBody>
      </p:sp>
      <p:pic>
        <p:nvPicPr>
          <p:cNvPr id="54275" name="Picture 3" descr="020121">
            <a:extLst>
              <a:ext uri="{FF2B5EF4-FFF2-40B4-BE49-F238E27FC236}">
                <a16:creationId xmlns:a16="http://schemas.microsoft.com/office/drawing/2014/main" id="{0A1F374B-9CDE-1D6D-DB8A-C9F95785D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352800"/>
            <a:ext cx="3429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3">
            <a:extLst>
              <a:ext uri="{FF2B5EF4-FFF2-40B4-BE49-F238E27FC236}">
                <a16:creationId xmlns:a16="http://schemas.microsoft.com/office/drawing/2014/main" id="{AF01CA6B-9583-02B2-EBA2-6F883D3B484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33E9AE2-D115-1740-8132-CE38401E3F24}" type="slidenum">
              <a:rPr lang="en-US" altLang="en-US" sz="1300"/>
              <a:pPr>
                <a:spcBef>
                  <a:spcPct val="0"/>
                </a:spcBef>
                <a:buFontTx/>
                <a:buNone/>
              </a:pPr>
              <a:t>24</a:t>
            </a:fld>
            <a:endParaRPr lang="en-US" altLang="en-US" sz="1300"/>
          </a:p>
        </p:txBody>
      </p:sp>
      <p:sp>
        <p:nvSpPr>
          <p:cNvPr id="56322" name="Text Box 2">
            <a:extLst>
              <a:ext uri="{FF2B5EF4-FFF2-40B4-BE49-F238E27FC236}">
                <a16:creationId xmlns:a16="http://schemas.microsoft.com/office/drawing/2014/main" id="{12EC54B0-A90B-2A80-804A-76908F3BB939}"/>
              </a:ext>
            </a:extLst>
          </p:cNvPr>
          <p:cNvSpPr txBox="1">
            <a:spLocks noChangeArrowheads="1"/>
          </p:cNvSpPr>
          <p:nvPr/>
        </p:nvSpPr>
        <p:spPr bwMode="auto">
          <a:xfrm>
            <a:off x="0" y="0"/>
            <a:ext cx="9144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b="1">
                <a:latin typeface="Times New Roman" panose="02020603050405020304" pitchFamily="18" charset="0"/>
              </a:rPr>
              <a:t>	</a:t>
            </a:r>
            <a:r>
              <a:rPr lang="en-US" altLang="en-US" sz="3200">
                <a:solidFill>
                  <a:srgbClr val="000000"/>
                </a:solidFill>
                <a:latin typeface="Arial Narrow" panose="020B0604020202020204" pitchFamily="34" charset="0"/>
              </a:rPr>
              <a:t>The Rock Point Program has been modified and continued in the Window Rock Public School</a:t>
            </a:r>
            <a:r>
              <a:rPr lang="ja-JP" altLang="en-US" sz="3200">
                <a:solidFill>
                  <a:srgbClr val="000000"/>
                </a:solidFill>
                <a:latin typeface="Arial Narrow" panose="020B0604020202020204" pitchFamily="34" charset="0"/>
              </a:rPr>
              <a:t>’</a:t>
            </a:r>
            <a:r>
              <a:rPr lang="en-US" altLang="ja-JP" sz="3200">
                <a:solidFill>
                  <a:srgbClr val="000000"/>
                </a:solidFill>
                <a:latin typeface="Arial Narrow" panose="020B0604020202020204" pitchFamily="34" charset="0"/>
              </a:rPr>
              <a:t>s Navajo Immersion School. There it was found that </a:t>
            </a:r>
            <a:r>
              <a:rPr lang="ja-JP" altLang="en-US" sz="3200">
                <a:solidFill>
                  <a:srgbClr val="000000"/>
                </a:solidFill>
                <a:latin typeface="Arial Narrow" panose="020B0604020202020204" pitchFamily="34" charset="0"/>
              </a:rPr>
              <a:t>“</a:t>
            </a:r>
            <a:r>
              <a:rPr lang="en-US" altLang="ja-JP" sz="3200">
                <a:solidFill>
                  <a:srgbClr val="000000"/>
                </a:solidFill>
                <a:latin typeface="Arial Narrow" panose="020B0604020202020204" pitchFamily="34" charset="0"/>
              </a:rPr>
              <a:t>More-traditional Navajo expectations of children were that they would work hard and act responsibly—in adultlike ways. Anglos tend to expect children to act in more childlike ways…. More-traditional parents tend to perceive such [childlike] behavior as self-indulgent and irresponsible. At worst, children</a:t>
            </a:r>
          </a:p>
          <a:p>
            <a:pPr eaLnBrk="1" hangingPunct="1">
              <a:spcBef>
                <a:spcPct val="0"/>
              </a:spcBef>
              <a:buFontTx/>
              <a:buNone/>
            </a:pPr>
            <a:r>
              <a:rPr lang="en-US" altLang="en-US" sz="3200">
                <a:solidFill>
                  <a:srgbClr val="000000"/>
                </a:solidFill>
                <a:latin typeface="Arial Narrow" panose="020B0604020202020204" pitchFamily="34" charset="0"/>
              </a:rPr>
              <a:t>come to exploit the gap between</a:t>
            </a:r>
          </a:p>
          <a:p>
            <a:pPr eaLnBrk="1" hangingPunct="1">
              <a:spcBef>
                <a:spcPct val="0"/>
              </a:spcBef>
              <a:buFontTx/>
              <a:buNone/>
            </a:pPr>
            <a:r>
              <a:rPr lang="en-US" altLang="en-US" sz="3200">
                <a:solidFill>
                  <a:srgbClr val="000000"/>
                </a:solidFill>
                <a:latin typeface="Arial Narrow" panose="020B0604020202020204" pitchFamily="34" charset="0"/>
              </a:rPr>
              <a:t>parental and teacher</a:t>
            </a:r>
          </a:p>
          <a:p>
            <a:pPr eaLnBrk="1" hangingPunct="1">
              <a:spcBef>
                <a:spcPct val="0"/>
              </a:spcBef>
              <a:buFontTx/>
              <a:buNone/>
            </a:pPr>
            <a:r>
              <a:rPr lang="en-US" altLang="en-US" sz="3200">
                <a:solidFill>
                  <a:srgbClr val="000000"/>
                </a:solidFill>
                <a:latin typeface="Arial Narrow" panose="020B0604020202020204" pitchFamily="34" charset="0"/>
              </a:rPr>
              <a:t>expectations.</a:t>
            </a:r>
            <a:r>
              <a:rPr lang="ja-JP" altLang="en-US" sz="3200">
                <a:solidFill>
                  <a:srgbClr val="000000"/>
                </a:solidFill>
                <a:latin typeface="Arial Narrow" panose="020B0604020202020204" pitchFamily="34" charset="0"/>
              </a:rPr>
              <a:t>”</a:t>
            </a:r>
            <a:endParaRPr lang="en-US" altLang="en-US" sz="3200">
              <a:solidFill>
                <a:srgbClr val="000000"/>
              </a:solidFill>
              <a:latin typeface="Arial Narrow" panose="020B0604020202020204" pitchFamily="34" charset="0"/>
            </a:endParaRPr>
          </a:p>
        </p:txBody>
      </p:sp>
      <p:pic>
        <p:nvPicPr>
          <p:cNvPr id="56323" name="Picture 3">
            <a:extLst>
              <a:ext uri="{FF2B5EF4-FFF2-40B4-BE49-F238E27FC236}">
                <a16:creationId xmlns:a16="http://schemas.microsoft.com/office/drawing/2014/main" id="{50CA4D3C-F216-5CAA-34B7-1D714BF75CF0}"/>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5334000" y="40005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3">
            <a:extLst>
              <a:ext uri="{FF2B5EF4-FFF2-40B4-BE49-F238E27FC236}">
                <a16:creationId xmlns:a16="http://schemas.microsoft.com/office/drawing/2014/main" id="{7519455D-A38C-E81D-63EA-23C9523974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8DCF32E-432E-494A-BB15-7D503984CCE3}" type="slidenum">
              <a:rPr lang="en-US" altLang="en-US" sz="1300"/>
              <a:pPr>
                <a:spcBef>
                  <a:spcPct val="0"/>
                </a:spcBef>
                <a:buFontTx/>
                <a:buNone/>
              </a:pPr>
              <a:t>25</a:t>
            </a:fld>
            <a:endParaRPr lang="en-US" altLang="en-US" sz="1300"/>
          </a:p>
        </p:txBody>
      </p:sp>
      <p:sp>
        <p:nvSpPr>
          <p:cNvPr id="58370" name="Text Box 2">
            <a:extLst>
              <a:ext uri="{FF2B5EF4-FFF2-40B4-BE49-F238E27FC236}">
                <a16:creationId xmlns:a16="http://schemas.microsoft.com/office/drawing/2014/main" id="{BF9054B6-151A-89F0-24B9-8A279ACDED7C}"/>
              </a:ext>
            </a:extLst>
          </p:cNvPr>
          <p:cNvSpPr txBox="1">
            <a:spLocks noChangeArrowheads="1"/>
          </p:cNvSpPr>
          <p:nvPr/>
        </p:nvSpPr>
        <p:spPr bwMode="auto">
          <a:xfrm>
            <a:off x="0" y="430213"/>
            <a:ext cx="88392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b="1">
                <a:solidFill>
                  <a:srgbClr val="000000"/>
                </a:solidFill>
                <a:latin typeface="Times New Roman" panose="02020603050405020304" pitchFamily="18" charset="0"/>
              </a:rPr>
              <a:t>	</a:t>
            </a:r>
            <a:r>
              <a:rPr lang="ja-JP" altLang="en-US" sz="3200">
                <a:solidFill>
                  <a:srgbClr val="000000"/>
                </a:solidFill>
                <a:latin typeface="Times New Roman" panose="02020603050405020304" pitchFamily="18" charset="0"/>
              </a:rPr>
              <a:t>“</a:t>
            </a:r>
            <a:r>
              <a:rPr lang="en-US" altLang="ja-JP" sz="3200">
                <a:solidFill>
                  <a:srgbClr val="000000"/>
                </a:solidFill>
                <a:latin typeface="Arial Narrow" panose="020B0604020202020204" pitchFamily="34" charset="0"/>
              </a:rPr>
              <a:t>More-traditional Navajo parents come to think that the children are behaving as their non-Navajo teachers expect or allow them to; non-Navajo teachers come to think that the children are behaving as Navajo parents expect or allow them to. In time, both parents and teachers come to accept that </a:t>
            </a:r>
            <a:r>
              <a:rPr lang="ja-JP" altLang="en-US" sz="3200">
                <a:solidFill>
                  <a:srgbClr val="000000"/>
                </a:solidFill>
                <a:latin typeface="Arial Narrow" panose="020B0604020202020204" pitchFamily="34" charset="0"/>
              </a:rPr>
              <a:t>‘</a:t>
            </a:r>
            <a:r>
              <a:rPr lang="en-US" altLang="ja-JP" sz="3200">
                <a:solidFill>
                  <a:srgbClr val="000000"/>
                </a:solidFill>
                <a:latin typeface="Arial Narrow" panose="020B0604020202020204" pitchFamily="34" charset="0"/>
              </a:rPr>
              <a:t>that</a:t>
            </a:r>
            <a:r>
              <a:rPr lang="en-US" altLang="en-US" sz="3200">
                <a:solidFill>
                  <a:srgbClr val="000000"/>
                </a:solidFill>
                <a:latin typeface="Arial Narrow" panose="020B0604020202020204" pitchFamily="34" charset="0"/>
              </a:rPr>
              <a:t>’</a:t>
            </a:r>
            <a:r>
              <a:rPr lang="en-US" altLang="ja-JP" sz="3200">
                <a:solidFill>
                  <a:srgbClr val="000000"/>
                </a:solidFill>
                <a:latin typeface="Arial Narrow" panose="020B0604020202020204" pitchFamily="34" charset="0"/>
              </a:rPr>
              <a:t>s the way things are.’</a:t>
            </a:r>
            <a:r>
              <a:rPr lang="ja-JP" altLang="en-US" sz="3200">
                <a:solidFill>
                  <a:srgbClr val="000000"/>
                </a:solidFill>
                <a:latin typeface="Arial Narrow" panose="020B0604020202020204" pitchFamily="34" charset="0"/>
              </a:rPr>
              <a:t>”</a:t>
            </a:r>
            <a:r>
              <a:rPr lang="en-US" altLang="ja-JP" sz="3200">
                <a:solidFill>
                  <a:srgbClr val="000000"/>
                </a:solidFill>
                <a:latin typeface="Arial Narrow" panose="020B0604020202020204" pitchFamily="34" charset="0"/>
              </a:rPr>
              <a:t> </a:t>
            </a:r>
            <a:r>
              <a:rPr lang="en-US" altLang="ja-JP" sz="3200">
                <a:solidFill>
                  <a:srgbClr val="FF0000"/>
                </a:solidFill>
                <a:latin typeface="Arial Narrow" panose="020B0604020202020204" pitchFamily="34" charset="0"/>
              </a:rPr>
              <a:t>In the Navajo</a:t>
            </a:r>
          </a:p>
          <a:p>
            <a:pPr eaLnBrk="1" hangingPunct="1">
              <a:spcBef>
                <a:spcPct val="0"/>
              </a:spcBef>
              <a:buFontTx/>
              <a:buNone/>
            </a:pPr>
            <a:r>
              <a:rPr lang="en-US" altLang="en-US" sz="3200">
                <a:solidFill>
                  <a:srgbClr val="FF0000"/>
                </a:solidFill>
                <a:latin typeface="Arial Narrow" panose="020B0604020202020204" pitchFamily="34" charset="0"/>
              </a:rPr>
              <a:t>immersion school students</a:t>
            </a:r>
          </a:p>
          <a:p>
            <a:pPr eaLnBrk="1" hangingPunct="1">
              <a:spcBef>
                <a:spcPct val="0"/>
              </a:spcBef>
              <a:buFontTx/>
              <a:buNone/>
            </a:pPr>
            <a:r>
              <a:rPr lang="en-US" altLang="en-US" sz="3200">
                <a:solidFill>
                  <a:srgbClr val="FF0000"/>
                </a:solidFill>
                <a:latin typeface="Arial Narrow" panose="020B0604020202020204" pitchFamily="34" charset="0"/>
              </a:rPr>
              <a:t>tended to act more</a:t>
            </a:r>
          </a:p>
          <a:p>
            <a:pPr eaLnBrk="1" hangingPunct="1">
              <a:spcBef>
                <a:spcPct val="0"/>
              </a:spcBef>
              <a:buFontTx/>
              <a:buNone/>
            </a:pPr>
            <a:r>
              <a:rPr lang="en-US" altLang="en-US" sz="3200">
                <a:solidFill>
                  <a:srgbClr val="FF0000"/>
                </a:solidFill>
                <a:latin typeface="Arial Narrow" panose="020B0604020202020204" pitchFamily="34" charset="0"/>
              </a:rPr>
              <a:t>responsibly as that was</a:t>
            </a:r>
          </a:p>
          <a:p>
            <a:pPr eaLnBrk="1" hangingPunct="1">
              <a:spcBef>
                <a:spcPct val="0"/>
              </a:spcBef>
              <a:buFontTx/>
              <a:buNone/>
            </a:pPr>
            <a:r>
              <a:rPr lang="en-US" altLang="en-US" sz="3200">
                <a:solidFill>
                  <a:srgbClr val="FF0000"/>
                </a:solidFill>
                <a:latin typeface="Arial Narrow" panose="020B0604020202020204" pitchFamily="34" charset="0"/>
              </a:rPr>
              <a:t>the behavior that was taught</a:t>
            </a:r>
          </a:p>
          <a:p>
            <a:pPr eaLnBrk="1" hangingPunct="1">
              <a:spcBef>
                <a:spcPct val="0"/>
              </a:spcBef>
              <a:buFontTx/>
              <a:buNone/>
            </a:pPr>
            <a:r>
              <a:rPr lang="en-US" altLang="en-US" sz="3200">
                <a:solidFill>
                  <a:srgbClr val="FF0000"/>
                </a:solidFill>
                <a:latin typeface="Arial Narrow" panose="020B0604020202020204" pitchFamily="34" charset="0"/>
              </a:rPr>
              <a:t>and expected. </a:t>
            </a:r>
          </a:p>
        </p:txBody>
      </p:sp>
      <p:pic>
        <p:nvPicPr>
          <p:cNvPr id="58371" name="Picture 3">
            <a:extLst>
              <a:ext uri="{FF2B5EF4-FFF2-40B4-BE49-F238E27FC236}">
                <a16:creationId xmlns:a16="http://schemas.microsoft.com/office/drawing/2014/main" id="{6CC2446E-35F7-34B0-D255-D98D8FA15324}"/>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l="2655" b="20325"/>
          <a:stretch>
            <a:fillRect/>
          </a:stretch>
        </p:blipFill>
        <p:spPr bwMode="auto">
          <a:xfrm>
            <a:off x="4419600" y="3509963"/>
            <a:ext cx="4724400"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3">
            <a:extLst>
              <a:ext uri="{FF2B5EF4-FFF2-40B4-BE49-F238E27FC236}">
                <a16:creationId xmlns:a16="http://schemas.microsoft.com/office/drawing/2014/main" id="{3EB5F3E7-554E-DF38-36E8-E9228BC846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6B3C70C-6C83-964B-9350-4D3CC92E2852}" type="slidenum">
              <a:rPr lang="en-US" altLang="en-US" sz="1300"/>
              <a:pPr>
                <a:spcBef>
                  <a:spcPct val="0"/>
                </a:spcBef>
                <a:buFontTx/>
                <a:buNone/>
              </a:pPr>
              <a:t>26</a:t>
            </a:fld>
            <a:endParaRPr lang="en-US" altLang="en-US" sz="1300"/>
          </a:p>
        </p:txBody>
      </p:sp>
      <p:sp>
        <p:nvSpPr>
          <p:cNvPr id="60418" name="Text Box 2">
            <a:extLst>
              <a:ext uri="{FF2B5EF4-FFF2-40B4-BE49-F238E27FC236}">
                <a16:creationId xmlns:a16="http://schemas.microsoft.com/office/drawing/2014/main" id="{3AB70F02-3D61-5815-05AA-C0DFB560AB92}"/>
              </a:ext>
            </a:extLst>
          </p:cNvPr>
          <p:cNvSpPr txBox="1">
            <a:spLocks noChangeArrowheads="1"/>
          </p:cNvSpPr>
          <p:nvPr/>
        </p:nvSpPr>
        <p:spPr bwMode="auto">
          <a:xfrm>
            <a:off x="304800" y="304800"/>
            <a:ext cx="88392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b="1">
                <a:latin typeface="Arial Narrow" panose="020B0604020202020204" pitchFamily="34" charset="0"/>
              </a:rPr>
              <a:t>	</a:t>
            </a:r>
            <a:r>
              <a:rPr lang="en-US" altLang="en-US" sz="2800">
                <a:solidFill>
                  <a:srgbClr val="000000"/>
                </a:solidFill>
              </a:rPr>
              <a:t>The Window Rock Navajo Immersion School  emphasizes bringing traditional values into the classroom. </a:t>
            </a:r>
            <a:r>
              <a:rPr lang="ja-JP" altLang="en-US" sz="2800">
                <a:solidFill>
                  <a:srgbClr val="000000"/>
                </a:solidFill>
              </a:rPr>
              <a:t>“</a:t>
            </a:r>
            <a:r>
              <a:rPr lang="en-US" altLang="ja-JP" sz="2800">
                <a:solidFill>
                  <a:srgbClr val="000000"/>
                </a:solidFill>
              </a:rPr>
              <a:t>Navajo values are embedded in the classroom pedagogy.</a:t>
            </a:r>
            <a:r>
              <a:rPr lang="ja-JP" altLang="en-US" sz="2800">
                <a:solidFill>
                  <a:srgbClr val="000000"/>
                </a:solidFill>
              </a:rPr>
              <a:t>”</a:t>
            </a:r>
            <a:r>
              <a:rPr lang="en-US" altLang="ja-JP" sz="2800">
                <a:solidFill>
                  <a:srgbClr val="000000"/>
                </a:solidFill>
              </a:rPr>
              <a:t> Teachers address their students according to Navajo kinship relations. A parent, </a:t>
            </a:r>
            <a:r>
              <a:rPr lang="ja-JP" altLang="en-US" sz="2800">
                <a:solidFill>
                  <a:srgbClr val="000000"/>
                </a:solidFill>
              </a:rPr>
              <a:t>“</a:t>
            </a:r>
            <a:r>
              <a:rPr lang="en-US" altLang="ja-JP" sz="2800">
                <a:solidFill>
                  <a:srgbClr val="000000"/>
                </a:solidFill>
              </a:rPr>
              <a:t>noticed a lot of differences compared to the other students who aren</a:t>
            </a:r>
            <a:r>
              <a:rPr lang="ja-JP" altLang="en-US" sz="2800">
                <a:solidFill>
                  <a:srgbClr val="000000"/>
                </a:solidFill>
              </a:rPr>
              <a:t>’</a:t>
            </a:r>
            <a:r>
              <a:rPr lang="en-US" altLang="ja-JP" sz="2800">
                <a:solidFill>
                  <a:srgbClr val="000000"/>
                </a:solidFill>
              </a:rPr>
              <a:t>t in the immersion program. [The immersion students] seem more disciplined and have a lot more respect for older, well anyone, like teachers. They communicate better with their grandparents, their uncles and stuff. It seems like it makes them more mature and more respectful. I see other kids and they just run around crazy. My kids aren</a:t>
            </a:r>
            <a:r>
              <a:rPr lang="ja-JP" altLang="en-US" sz="2800">
                <a:solidFill>
                  <a:srgbClr val="000000"/>
                </a:solidFill>
              </a:rPr>
              <a:t>’</a:t>
            </a:r>
            <a:r>
              <a:rPr lang="en-US" altLang="ja-JP" sz="2800">
                <a:solidFill>
                  <a:srgbClr val="000000"/>
                </a:solidFill>
              </a:rPr>
              <a:t>t like that…. It really helps, because it</a:t>
            </a:r>
            <a:r>
              <a:rPr lang="ja-JP" altLang="en-US" sz="2800">
                <a:solidFill>
                  <a:srgbClr val="000000"/>
                </a:solidFill>
              </a:rPr>
              <a:t>’</a:t>
            </a:r>
            <a:r>
              <a:rPr lang="en-US" altLang="ja-JP" sz="2800">
                <a:solidFill>
                  <a:srgbClr val="000000"/>
                </a:solidFill>
              </a:rPr>
              <a:t>s a positive thing.</a:t>
            </a:r>
            <a:r>
              <a:rPr lang="ja-JP" altLang="en-US" sz="2800">
                <a:solidFill>
                  <a:srgbClr val="000000"/>
                </a:solidFill>
              </a:rPr>
              <a:t>”</a:t>
            </a:r>
            <a:endParaRPr lang="en-US" altLang="en-US" sz="280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3">
            <a:extLst>
              <a:ext uri="{FF2B5EF4-FFF2-40B4-BE49-F238E27FC236}">
                <a16:creationId xmlns:a16="http://schemas.microsoft.com/office/drawing/2014/main" id="{790883C2-079C-2373-E5BD-CFF1DAF834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4878778-1EA0-954F-A906-B2B0C9F6F5DE}" type="slidenum">
              <a:rPr lang="en-US" altLang="en-US" sz="1300"/>
              <a:pPr>
                <a:spcBef>
                  <a:spcPct val="0"/>
                </a:spcBef>
                <a:buFontTx/>
                <a:buNone/>
              </a:pPr>
              <a:t>27</a:t>
            </a:fld>
            <a:endParaRPr lang="en-US" altLang="en-US" sz="1300"/>
          </a:p>
        </p:txBody>
      </p:sp>
      <p:sp>
        <p:nvSpPr>
          <p:cNvPr id="62466" name="Text Box 2">
            <a:extLst>
              <a:ext uri="{FF2B5EF4-FFF2-40B4-BE49-F238E27FC236}">
                <a16:creationId xmlns:a16="http://schemas.microsoft.com/office/drawing/2014/main" id="{39E9B494-3CA9-E4D6-5F92-FFBFF65B5B0F}"/>
              </a:ext>
            </a:extLst>
          </p:cNvPr>
          <p:cNvSpPr txBox="1">
            <a:spLocks noChangeArrowheads="1"/>
          </p:cNvSpPr>
          <p:nvPr/>
        </p:nvSpPr>
        <p:spPr bwMode="auto">
          <a:xfrm>
            <a:off x="381000" y="381000"/>
            <a:ext cx="876300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b="1">
                <a:solidFill>
                  <a:srgbClr val="000000"/>
                </a:solidFill>
                <a:latin typeface="Arial Narrow" panose="020B0604020202020204" pitchFamily="34" charset="0"/>
              </a:rPr>
              <a:t>	</a:t>
            </a:r>
            <a:r>
              <a:rPr lang="en-US" altLang="en-US" sz="3200">
                <a:solidFill>
                  <a:srgbClr val="000000"/>
                </a:solidFill>
                <a:latin typeface="Arial Narrow" panose="020B0604020202020204" pitchFamily="34" charset="0"/>
              </a:rPr>
              <a:t>The </a:t>
            </a:r>
            <a:r>
              <a:rPr lang="en-US" altLang="en-US" sz="3200" i="1">
                <a:solidFill>
                  <a:srgbClr val="000000"/>
                </a:solidFill>
                <a:latin typeface="Arial Narrow" panose="020B0604020202020204" pitchFamily="34" charset="0"/>
              </a:rPr>
              <a:t>Punana Leo</a:t>
            </a:r>
            <a:r>
              <a:rPr lang="en-US" altLang="en-US" sz="3200">
                <a:solidFill>
                  <a:srgbClr val="000000"/>
                </a:solidFill>
                <a:latin typeface="Arial Narrow" panose="020B0604020202020204" pitchFamily="34" charset="0"/>
              </a:rPr>
              <a:t> (Hawaiian Immersion Language Nest) movement in Hawaii is built around re-establishing the Hawaiian philosophy of life, and their mission statement reads: </a:t>
            </a:r>
            <a:r>
              <a:rPr lang="ja-JP" altLang="en-US" sz="3200">
                <a:solidFill>
                  <a:srgbClr val="000000"/>
                </a:solidFill>
                <a:latin typeface="Arial Narrow" panose="020B0604020202020204" pitchFamily="34" charset="0"/>
              </a:rPr>
              <a:t>“</a:t>
            </a:r>
            <a:r>
              <a:rPr lang="en-US" altLang="ja-JP" sz="3200">
                <a:solidFill>
                  <a:srgbClr val="000000"/>
                </a:solidFill>
                <a:latin typeface="Arial Narrow" panose="020B0604020202020204" pitchFamily="34" charset="0"/>
              </a:rPr>
              <a:t>The </a:t>
            </a:r>
            <a:r>
              <a:rPr lang="en-US" altLang="ja-JP" sz="3200" i="1">
                <a:solidFill>
                  <a:srgbClr val="000000"/>
                </a:solidFill>
                <a:latin typeface="Arial Narrow" panose="020B0604020202020204" pitchFamily="34" charset="0"/>
              </a:rPr>
              <a:t>Punana Leo</a:t>
            </a:r>
            <a:r>
              <a:rPr lang="en-US" altLang="ja-JP" sz="3200">
                <a:solidFill>
                  <a:srgbClr val="000000"/>
                </a:solidFill>
                <a:latin typeface="Arial Narrow" panose="020B0604020202020204" pitchFamily="34" charset="0"/>
              </a:rPr>
              <a:t> Movement grew out of a dream that there be reestablished throughout Hawai</a:t>
            </a:r>
            <a:r>
              <a:rPr lang="ja-JP" altLang="en-US" sz="3200">
                <a:solidFill>
                  <a:srgbClr val="000000"/>
                </a:solidFill>
                <a:latin typeface="Arial Narrow" panose="020B0604020202020204" pitchFamily="34" charset="0"/>
              </a:rPr>
              <a:t>’</a:t>
            </a:r>
            <a:r>
              <a:rPr lang="en-US" altLang="ja-JP" sz="3200">
                <a:solidFill>
                  <a:srgbClr val="000000"/>
                </a:solidFill>
                <a:latin typeface="Arial Narrow" panose="020B0604020202020204" pitchFamily="34" charset="0"/>
              </a:rPr>
              <a:t>i the mana of a living Hawaiian language from the depth of our origins. The </a:t>
            </a:r>
            <a:r>
              <a:rPr lang="en-US" altLang="ja-JP" sz="3200" i="1">
                <a:solidFill>
                  <a:srgbClr val="000000"/>
                </a:solidFill>
                <a:latin typeface="Arial Narrow" panose="020B0604020202020204" pitchFamily="34" charset="0"/>
              </a:rPr>
              <a:t>Punana Leo</a:t>
            </a:r>
            <a:r>
              <a:rPr lang="en-US" altLang="ja-JP" sz="3200">
                <a:solidFill>
                  <a:srgbClr val="000000"/>
                </a:solidFill>
                <a:latin typeface="Arial Narrow" panose="020B0604020202020204" pitchFamily="34" charset="0"/>
              </a:rPr>
              <a:t> initiates, provides for and nurtures various Hawaiian language environments, and we find our strength in our spirituality, love of our language, love of our people, love of our land, and love of knowledge.</a:t>
            </a:r>
            <a:r>
              <a:rPr lang="ja-JP" altLang="en-US" sz="3200">
                <a:solidFill>
                  <a:srgbClr val="000000"/>
                </a:solidFill>
                <a:latin typeface="Arial Narrow" panose="020B0604020202020204" pitchFamily="34" charset="0"/>
              </a:rPr>
              <a:t>”</a:t>
            </a:r>
            <a:endParaRPr lang="en-US" altLang="en-US" sz="3200">
              <a:solidFill>
                <a:srgbClr val="000000"/>
              </a:solidFill>
              <a:latin typeface="Arial Narrow"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3">
            <a:extLst>
              <a:ext uri="{FF2B5EF4-FFF2-40B4-BE49-F238E27FC236}">
                <a16:creationId xmlns:a16="http://schemas.microsoft.com/office/drawing/2014/main" id="{35E7F5A6-B088-2D97-043A-1ACFA407A7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0898921-1F50-E644-AFB5-E1E9BA826A34}" type="slidenum">
              <a:rPr lang="en-US" altLang="en-US" sz="1300"/>
              <a:pPr>
                <a:spcBef>
                  <a:spcPct val="0"/>
                </a:spcBef>
                <a:buFontTx/>
                <a:buNone/>
              </a:pPr>
              <a:t>28</a:t>
            </a:fld>
            <a:endParaRPr lang="en-US" altLang="en-US" sz="1300"/>
          </a:p>
        </p:txBody>
      </p:sp>
      <p:sp>
        <p:nvSpPr>
          <p:cNvPr id="64514" name="Text Box 2">
            <a:extLst>
              <a:ext uri="{FF2B5EF4-FFF2-40B4-BE49-F238E27FC236}">
                <a16:creationId xmlns:a16="http://schemas.microsoft.com/office/drawing/2014/main" id="{C742E139-A441-0D45-2623-32E405C247EC}"/>
              </a:ext>
            </a:extLst>
          </p:cNvPr>
          <p:cNvSpPr txBox="1">
            <a:spLocks noChangeArrowheads="1"/>
          </p:cNvSpPr>
          <p:nvPr/>
        </p:nvSpPr>
        <p:spPr bwMode="auto">
          <a:xfrm>
            <a:off x="0" y="381000"/>
            <a:ext cx="914400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b="1" dirty="0">
                <a:solidFill>
                  <a:srgbClr val="000000"/>
                </a:solidFill>
                <a:latin typeface="Arial Narrow" panose="020B0604020202020204" pitchFamily="34" charset="0"/>
              </a:rPr>
              <a:t>	</a:t>
            </a:r>
            <a:r>
              <a:rPr lang="en-US" altLang="en-US" sz="3200" dirty="0">
                <a:solidFill>
                  <a:srgbClr val="000000"/>
                </a:solidFill>
                <a:latin typeface="Arial Narrow" panose="020B0604020202020204" pitchFamily="34" charset="0"/>
              </a:rPr>
              <a:t>The Navajo Nation</a:t>
            </a:r>
            <a:r>
              <a:rPr lang="ja-JP" altLang="en-US" sz="3200">
                <a:solidFill>
                  <a:srgbClr val="000000"/>
                </a:solidFill>
                <a:latin typeface="Arial Narrow" panose="020B0604020202020204" pitchFamily="34" charset="0"/>
              </a:rPr>
              <a:t>’</a:t>
            </a:r>
            <a:r>
              <a:rPr lang="en-US" altLang="ja-JP" sz="3200" dirty="0">
                <a:solidFill>
                  <a:srgbClr val="000000"/>
                </a:solidFill>
                <a:latin typeface="Arial Narrow" panose="020B0604020202020204" pitchFamily="34" charset="0"/>
              </a:rPr>
              <a:t>s </a:t>
            </a:r>
            <a:r>
              <a:rPr lang="ja-JP" altLang="en-US" sz="3200">
                <a:solidFill>
                  <a:srgbClr val="000000"/>
                </a:solidFill>
                <a:latin typeface="Arial Narrow" panose="020B0604020202020204" pitchFamily="34" charset="0"/>
              </a:rPr>
              <a:t>“</a:t>
            </a:r>
            <a:r>
              <a:rPr lang="en-US" altLang="ja-JP" sz="3200" i="1" dirty="0" err="1">
                <a:solidFill>
                  <a:srgbClr val="000000"/>
                </a:solidFill>
                <a:latin typeface="Arial Narrow" panose="020B0604020202020204" pitchFamily="34" charset="0"/>
              </a:rPr>
              <a:t>Diné</a:t>
            </a:r>
            <a:r>
              <a:rPr lang="en-US" altLang="ja-JP" sz="3200" i="1" dirty="0">
                <a:solidFill>
                  <a:srgbClr val="000000"/>
                </a:solidFill>
                <a:latin typeface="Arial Narrow" panose="020B0604020202020204" pitchFamily="34" charset="0"/>
              </a:rPr>
              <a:t> Cultural Content Standards</a:t>
            </a:r>
            <a:r>
              <a:rPr lang="en-US" altLang="ja-JP" sz="3200" dirty="0">
                <a:solidFill>
                  <a:srgbClr val="000000"/>
                </a:solidFill>
                <a:latin typeface="Arial Narrow" panose="020B0604020202020204" pitchFamily="34" charset="0"/>
              </a:rPr>
              <a:t> [for schools] is predicated on </a:t>
            </a:r>
            <a:r>
              <a:rPr lang="en-US" altLang="ja-JP" sz="3200" dirty="0">
                <a:solidFill>
                  <a:srgbClr val="FF0000"/>
                </a:solidFill>
                <a:latin typeface="Arial Narrow" panose="020B0604020202020204" pitchFamily="34" charset="0"/>
              </a:rPr>
              <a:t>the belief that firm grounding of native students in their indigenous cultural heritage and language, is a</a:t>
            </a:r>
          </a:p>
          <a:p>
            <a:pPr eaLnBrk="1" hangingPunct="1">
              <a:spcBef>
                <a:spcPct val="0"/>
              </a:spcBef>
              <a:buFontTx/>
              <a:buNone/>
            </a:pPr>
            <a:r>
              <a:rPr lang="en-US" altLang="ja-JP" sz="3200" dirty="0" err="1">
                <a:solidFill>
                  <a:srgbClr val="FF0000"/>
                </a:solidFill>
                <a:latin typeface="Arial Narrow" panose="020B0604020202020204" pitchFamily="34" charset="0"/>
              </a:rPr>
              <a:t>fundamentally</a:t>
            </a:r>
            <a:r>
              <a:rPr lang="en-US" altLang="en-US" sz="3200" dirty="0" err="1">
                <a:solidFill>
                  <a:srgbClr val="FF0000"/>
                </a:solidFill>
                <a:latin typeface="Arial Narrow" panose="020B0604020202020204" pitchFamily="34" charset="0"/>
              </a:rPr>
              <a:t>sound</a:t>
            </a:r>
            <a:r>
              <a:rPr lang="en-US" altLang="en-US" sz="3200" dirty="0">
                <a:solidFill>
                  <a:srgbClr val="FF0000"/>
                </a:solidFill>
                <a:latin typeface="Arial Narrow" panose="020B0604020202020204" pitchFamily="34" charset="0"/>
              </a:rPr>
              <a:t> prerequisite</a:t>
            </a:r>
          </a:p>
          <a:p>
            <a:pPr eaLnBrk="1" hangingPunct="1">
              <a:spcBef>
                <a:spcPct val="0"/>
              </a:spcBef>
              <a:buFontTx/>
              <a:buNone/>
            </a:pPr>
            <a:r>
              <a:rPr lang="en-US" altLang="en-US" sz="3200" dirty="0">
                <a:solidFill>
                  <a:srgbClr val="FF0000"/>
                </a:solidFill>
                <a:latin typeface="Arial Narrow" panose="020B0604020202020204" pitchFamily="34" charset="0"/>
              </a:rPr>
              <a:t>to well developed and culturally</a:t>
            </a:r>
          </a:p>
          <a:p>
            <a:pPr eaLnBrk="1" hangingPunct="1">
              <a:spcBef>
                <a:spcPct val="0"/>
              </a:spcBef>
              <a:buFontTx/>
              <a:buNone/>
            </a:pPr>
            <a:r>
              <a:rPr lang="en-US" altLang="en-US" sz="3200" dirty="0">
                <a:solidFill>
                  <a:srgbClr val="FF0000"/>
                </a:solidFill>
                <a:latin typeface="Arial Narrow" panose="020B0604020202020204" pitchFamily="34" charset="0"/>
              </a:rPr>
              <a:t>healthy students</a:t>
            </a:r>
            <a:r>
              <a:rPr lang="en-US" altLang="en-US" sz="3200" dirty="0">
                <a:solidFill>
                  <a:srgbClr val="000000"/>
                </a:solidFill>
                <a:latin typeface="Arial Narrow" panose="020B0604020202020204" pitchFamily="34" charset="0"/>
              </a:rPr>
              <a:t>.</a:t>
            </a:r>
            <a:r>
              <a:rPr lang="ja-JP" altLang="en-US" sz="3200">
                <a:solidFill>
                  <a:srgbClr val="000000"/>
                </a:solidFill>
                <a:latin typeface="Arial Narrow" panose="020B0604020202020204" pitchFamily="34" charset="0"/>
              </a:rPr>
              <a:t>”</a:t>
            </a:r>
            <a:r>
              <a:rPr lang="en-US" altLang="ja-JP" sz="3200" dirty="0">
                <a:solidFill>
                  <a:srgbClr val="000000"/>
                </a:solidFill>
                <a:latin typeface="Arial Narrow" panose="020B0604020202020204" pitchFamily="34" charset="0"/>
              </a:rPr>
              <a:t> Navajo values</a:t>
            </a:r>
          </a:p>
          <a:p>
            <a:pPr eaLnBrk="1" hangingPunct="1">
              <a:spcBef>
                <a:spcPct val="0"/>
              </a:spcBef>
              <a:buFontTx/>
              <a:buNone/>
            </a:pPr>
            <a:r>
              <a:rPr lang="en-US" altLang="ja-JP" sz="3200" dirty="0">
                <a:solidFill>
                  <a:srgbClr val="000000"/>
                </a:solidFill>
                <a:latin typeface="Arial Narrow" panose="020B0604020202020204" pitchFamily="34" charset="0"/>
              </a:rPr>
              <a:t>to be </a:t>
            </a:r>
            <a:r>
              <a:rPr lang="en-US" altLang="en-US" sz="3200" dirty="0">
                <a:solidFill>
                  <a:srgbClr val="000000"/>
                </a:solidFill>
                <a:latin typeface="Arial Narrow" panose="020B0604020202020204" pitchFamily="34" charset="0"/>
              </a:rPr>
              <a:t>taught include being</a:t>
            </a:r>
          </a:p>
          <a:p>
            <a:pPr eaLnBrk="1" hangingPunct="1">
              <a:spcBef>
                <a:spcPct val="0"/>
              </a:spcBef>
              <a:buFontTx/>
              <a:buNone/>
            </a:pPr>
            <a:r>
              <a:rPr lang="en-US" altLang="en-US" sz="3200" dirty="0">
                <a:solidFill>
                  <a:srgbClr val="000000"/>
                </a:solidFill>
                <a:latin typeface="Arial Narrow" panose="020B0604020202020204" pitchFamily="34" charset="0"/>
              </a:rPr>
              <a:t>generous and kind, respecting</a:t>
            </a:r>
          </a:p>
          <a:p>
            <a:pPr eaLnBrk="1" hangingPunct="1">
              <a:spcBef>
                <a:spcPct val="0"/>
              </a:spcBef>
              <a:buFontTx/>
              <a:buNone/>
            </a:pPr>
            <a:r>
              <a:rPr lang="en-US" altLang="en-US" sz="3200" dirty="0">
                <a:solidFill>
                  <a:srgbClr val="000000"/>
                </a:solidFill>
                <a:latin typeface="Arial Narrow" panose="020B0604020202020204" pitchFamily="34" charset="0"/>
              </a:rPr>
              <a:t>kinship, values, and sacred</a:t>
            </a:r>
          </a:p>
          <a:p>
            <a:pPr eaLnBrk="1" hangingPunct="1">
              <a:spcBef>
                <a:spcPct val="0"/>
              </a:spcBef>
              <a:buFontTx/>
              <a:buNone/>
            </a:pPr>
            <a:r>
              <a:rPr lang="en-US" altLang="en-US" sz="3200" dirty="0">
                <a:solidFill>
                  <a:srgbClr val="000000"/>
                </a:solidFill>
                <a:latin typeface="Arial Narrow" panose="020B0604020202020204" pitchFamily="34" charset="0"/>
              </a:rPr>
              <a:t>knowledge.</a:t>
            </a:r>
            <a:r>
              <a:rPr lang="ja-JP" altLang="en-US" sz="3200">
                <a:solidFill>
                  <a:srgbClr val="000000"/>
                </a:solidFill>
                <a:latin typeface="Arial Narrow" panose="020B0604020202020204" pitchFamily="34" charset="0"/>
              </a:rPr>
              <a:t>”</a:t>
            </a:r>
            <a:r>
              <a:rPr lang="en-US" altLang="ja-JP" sz="3200" dirty="0">
                <a:latin typeface="Arial Narrow" panose="020B0604020202020204" pitchFamily="34" charset="0"/>
              </a:rPr>
              <a:t> </a:t>
            </a:r>
            <a:endParaRPr lang="en-US" altLang="en-US" sz="3200" dirty="0">
              <a:latin typeface="Arial Narrow" panose="020B0604020202020204" pitchFamily="34" charset="0"/>
            </a:endParaRPr>
          </a:p>
        </p:txBody>
      </p:sp>
      <p:pic>
        <p:nvPicPr>
          <p:cNvPr id="64515" name="Picture 3" descr="DineLang2">
            <a:extLst>
              <a:ext uri="{FF2B5EF4-FFF2-40B4-BE49-F238E27FC236}">
                <a16:creationId xmlns:a16="http://schemas.microsoft.com/office/drawing/2014/main" id="{6217DB89-DD44-D30F-D562-0CAF5F4BB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675" y="1981200"/>
            <a:ext cx="39973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3">
            <a:extLst>
              <a:ext uri="{FF2B5EF4-FFF2-40B4-BE49-F238E27FC236}">
                <a16:creationId xmlns:a16="http://schemas.microsoft.com/office/drawing/2014/main" id="{8C0D2168-3B54-081C-B768-C5664D4584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4D5B396-B93A-824B-AD04-E6402C25EBE7}" type="slidenum">
              <a:rPr lang="en-US" altLang="en-US" sz="1300"/>
              <a:pPr>
                <a:spcBef>
                  <a:spcPct val="0"/>
                </a:spcBef>
                <a:buFontTx/>
                <a:buNone/>
              </a:pPr>
              <a:t>29</a:t>
            </a:fld>
            <a:endParaRPr lang="en-US" altLang="en-US" sz="1300"/>
          </a:p>
        </p:txBody>
      </p:sp>
      <p:sp>
        <p:nvSpPr>
          <p:cNvPr id="66562" name="Text Box 2">
            <a:extLst>
              <a:ext uri="{FF2B5EF4-FFF2-40B4-BE49-F238E27FC236}">
                <a16:creationId xmlns:a16="http://schemas.microsoft.com/office/drawing/2014/main" id="{88929D64-41AF-2CA4-EBCA-C0D2D3C56258}"/>
              </a:ext>
            </a:extLst>
          </p:cNvPr>
          <p:cNvSpPr txBox="1">
            <a:spLocks noChangeArrowheads="1"/>
          </p:cNvSpPr>
          <p:nvPr/>
        </p:nvSpPr>
        <p:spPr bwMode="auto">
          <a:xfrm>
            <a:off x="381000" y="0"/>
            <a:ext cx="87630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600" b="1">
                <a:solidFill>
                  <a:srgbClr val="000000"/>
                </a:solidFill>
              </a:rPr>
              <a:t>	</a:t>
            </a:r>
            <a:r>
              <a:rPr lang="en-US" altLang="en-US" sz="3600">
                <a:solidFill>
                  <a:srgbClr val="000000"/>
                </a:solidFill>
              </a:rPr>
              <a:t>Empowering values of the Diné individual include not being lazy, impatient, hesitant, easily hurt, shy, or mad. Diné individuals are to respect the sacred, have self discipline, and prepare for challenges.</a:t>
            </a:r>
            <a:r>
              <a:rPr lang="en-US" altLang="en-US" sz="3600">
                <a:solidFill>
                  <a:srgbClr val="000000"/>
                </a:solidFill>
                <a:latin typeface="Times New Roman" panose="02020603050405020304" pitchFamily="18" charset="0"/>
              </a:rPr>
              <a:t> </a:t>
            </a:r>
          </a:p>
        </p:txBody>
      </p:sp>
      <p:pic>
        <p:nvPicPr>
          <p:cNvPr id="609283" name="Picture 3" descr="Jackson">
            <a:extLst>
              <a:ext uri="{FF2B5EF4-FFF2-40B4-BE49-F238E27FC236}">
                <a16:creationId xmlns:a16="http://schemas.microsoft.com/office/drawing/2014/main" id="{59DCADBD-C753-9B30-1419-F0C18F3A22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263" y="3352800"/>
            <a:ext cx="272573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9284" name="Text Box 4">
            <a:extLst>
              <a:ext uri="{FF2B5EF4-FFF2-40B4-BE49-F238E27FC236}">
                <a16:creationId xmlns:a16="http://schemas.microsoft.com/office/drawing/2014/main" id="{F5A562DC-210C-5E2E-537F-CF6F872E0B4C}"/>
              </a:ext>
            </a:extLst>
          </p:cNvPr>
          <p:cNvSpPr txBox="1">
            <a:spLocks noChangeArrowheads="1"/>
          </p:cNvSpPr>
          <p:nvPr/>
        </p:nvSpPr>
        <p:spPr bwMode="auto">
          <a:xfrm>
            <a:off x="381000" y="3470275"/>
            <a:ext cx="60960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600" b="1">
                <a:solidFill>
                  <a:srgbClr val="000000"/>
                </a:solidFill>
              </a:rPr>
              <a:t>	</a:t>
            </a:r>
            <a:r>
              <a:rPr lang="en-US" altLang="en-US" sz="3600">
                <a:solidFill>
                  <a:srgbClr val="000000"/>
                </a:solidFill>
              </a:rPr>
              <a:t>Navajo elder and statesman Jack Jackson notes how at Diné College they are </a:t>
            </a:r>
            <a:r>
              <a:rPr lang="ja-JP" altLang="en-US" sz="3600">
                <a:solidFill>
                  <a:srgbClr val="000000"/>
                </a:solidFill>
              </a:rPr>
              <a:t>“</a:t>
            </a:r>
            <a:r>
              <a:rPr lang="en-US" altLang="ja-JP" sz="3600">
                <a:solidFill>
                  <a:srgbClr val="000000"/>
                </a:solidFill>
              </a:rPr>
              <a:t>in a search to create our future based on our past.</a:t>
            </a:r>
            <a:r>
              <a:rPr lang="ja-JP" altLang="en-US" sz="3600">
                <a:solidFill>
                  <a:srgbClr val="000000"/>
                </a:solidFill>
              </a:rPr>
              <a:t>”</a:t>
            </a:r>
            <a:endParaRPr lang="en-US" altLang="en-US"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92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9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1">
            <a:extLst>
              <a:ext uri="{FF2B5EF4-FFF2-40B4-BE49-F238E27FC236}">
                <a16:creationId xmlns:a16="http://schemas.microsoft.com/office/drawing/2014/main" id="{7141C2BE-428B-51FE-D9B8-A56B16D2C5A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6344399-61A6-9F4F-91A4-FCB31FBBD31E}" type="slidenum">
              <a:rPr lang="en-US" altLang="en-US" sz="1300"/>
              <a:pPr>
                <a:spcBef>
                  <a:spcPct val="0"/>
                </a:spcBef>
                <a:buFontTx/>
                <a:buNone/>
              </a:pPr>
              <a:t>3</a:t>
            </a:fld>
            <a:endParaRPr lang="en-US" altLang="en-US" sz="1300"/>
          </a:p>
        </p:txBody>
      </p:sp>
      <p:sp>
        <p:nvSpPr>
          <p:cNvPr id="19458" name="TextBox 2">
            <a:extLst>
              <a:ext uri="{FF2B5EF4-FFF2-40B4-BE49-F238E27FC236}">
                <a16:creationId xmlns:a16="http://schemas.microsoft.com/office/drawing/2014/main" id="{8913C281-A52C-0436-2454-D5511D423BBD}"/>
              </a:ext>
            </a:extLst>
          </p:cNvPr>
          <p:cNvSpPr txBox="1">
            <a:spLocks noChangeArrowheads="1"/>
          </p:cNvSpPr>
          <p:nvPr/>
        </p:nvSpPr>
        <p:spPr bwMode="auto">
          <a:xfrm>
            <a:off x="0" y="52626"/>
            <a:ext cx="9144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600" dirty="0">
                <a:solidFill>
                  <a:srgbClr val="001933"/>
                </a:solidFill>
              </a:rPr>
              <a:t>Race Matters by Cornel West</a:t>
            </a:r>
          </a:p>
          <a:p>
            <a:pPr algn="ctr" eaLnBrk="1" hangingPunct="1">
              <a:spcBef>
                <a:spcPct val="0"/>
              </a:spcBef>
              <a:buFontTx/>
              <a:buNone/>
            </a:pPr>
            <a:r>
              <a:rPr lang="en-US" altLang="en-US" sz="1400" dirty="0">
                <a:solidFill>
                  <a:srgbClr val="001933"/>
                </a:solidFill>
                <a:hlinkClick r:id="rId2"/>
              </a:rPr>
              <a:t>https://</a:t>
            </a:r>
            <a:r>
              <a:rPr lang="en-US" altLang="en-US" sz="1400" dirty="0" err="1">
                <a:solidFill>
                  <a:srgbClr val="001933"/>
                </a:solidFill>
                <a:hlinkClick r:id="rId2"/>
              </a:rPr>
              <a:t>www.hks.harvard.edu</a:t>
            </a:r>
            <a:r>
              <a:rPr lang="en-US" altLang="en-US" sz="1400" dirty="0">
                <a:solidFill>
                  <a:srgbClr val="001933"/>
                </a:solidFill>
                <a:hlinkClick r:id="rId2"/>
              </a:rPr>
              <a:t>/centers/</a:t>
            </a:r>
            <a:r>
              <a:rPr lang="en-US" altLang="en-US" sz="1400" dirty="0" err="1">
                <a:solidFill>
                  <a:srgbClr val="001933"/>
                </a:solidFill>
                <a:hlinkClick r:id="rId2"/>
              </a:rPr>
              <a:t>mrcbg</a:t>
            </a:r>
            <a:r>
              <a:rPr lang="en-US" altLang="en-US" sz="1400" dirty="0">
                <a:solidFill>
                  <a:srgbClr val="001933"/>
                </a:solidFill>
                <a:hlinkClick r:id="rId2"/>
              </a:rPr>
              <a:t>/programs/</a:t>
            </a:r>
            <a:r>
              <a:rPr lang="en-US" altLang="en-US" sz="1400" dirty="0" err="1">
                <a:solidFill>
                  <a:srgbClr val="001933"/>
                </a:solidFill>
                <a:hlinkClick r:id="rId2"/>
              </a:rPr>
              <a:t>growthpolicy</a:t>
            </a:r>
            <a:r>
              <a:rPr lang="en-US" altLang="en-US" sz="1400" dirty="0">
                <a:solidFill>
                  <a:srgbClr val="001933"/>
                </a:solidFill>
                <a:hlinkClick r:id="rId2"/>
              </a:rPr>
              <a:t>/living-black-history-</a:t>
            </a:r>
            <a:r>
              <a:rPr lang="en-US" altLang="en-US" sz="1400" dirty="0" err="1">
                <a:solidFill>
                  <a:srgbClr val="001933"/>
                </a:solidFill>
                <a:hlinkClick r:id="rId2"/>
              </a:rPr>
              <a:t>dr</a:t>
            </a:r>
            <a:r>
              <a:rPr lang="en-US" altLang="en-US" sz="1400" dirty="0">
                <a:solidFill>
                  <a:srgbClr val="001933"/>
                </a:solidFill>
                <a:hlinkClick r:id="rId2"/>
              </a:rPr>
              <a:t>-cornel-west-cornel-west</a:t>
            </a:r>
            <a:endParaRPr lang="en-US" altLang="en-US" sz="1400" dirty="0">
              <a:solidFill>
                <a:srgbClr val="001933"/>
              </a:solidFill>
            </a:endParaRPr>
          </a:p>
        </p:txBody>
      </p:sp>
      <p:sp>
        <p:nvSpPr>
          <p:cNvPr id="4" name="TextBox 3">
            <a:extLst>
              <a:ext uri="{FF2B5EF4-FFF2-40B4-BE49-F238E27FC236}">
                <a16:creationId xmlns:a16="http://schemas.microsoft.com/office/drawing/2014/main" id="{E61B6078-FF95-94DA-A85E-E4A23F78ED19}"/>
              </a:ext>
            </a:extLst>
          </p:cNvPr>
          <p:cNvSpPr txBox="1">
            <a:spLocks noChangeArrowheads="1"/>
          </p:cNvSpPr>
          <p:nvPr/>
        </p:nvSpPr>
        <p:spPr bwMode="auto">
          <a:xfrm>
            <a:off x="0" y="1219200"/>
            <a:ext cx="91440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19063">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2800">
                <a:solidFill>
                  <a:srgbClr val="001933"/>
                </a:solidFill>
              </a:rPr>
              <a:t>Starting point is Rodney King Los Angles riots of 1992</a:t>
            </a:r>
          </a:p>
          <a:p>
            <a:pPr eaLnBrk="1" hangingPunct="1">
              <a:spcBef>
                <a:spcPct val="0"/>
              </a:spcBef>
            </a:pPr>
            <a:endParaRPr lang="en-US" altLang="en-US" sz="2800">
              <a:solidFill>
                <a:srgbClr val="001933"/>
              </a:solidFill>
            </a:endParaRPr>
          </a:p>
          <a:p>
            <a:pPr eaLnBrk="1" hangingPunct="1">
              <a:spcBef>
                <a:spcPct val="0"/>
              </a:spcBef>
            </a:pPr>
            <a:r>
              <a:rPr lang="en-US" altLang="en-US" sz="2800">
                <a:solidFill>
                  <a:srgbClr val="001933"/>
                </a:solidFill>
              </a:rPr>
              <a:t>Flaws in American Society vs. the Level Playing Field</a:t>
            </a:r>
          </a:p>
          <a:p>
            <a:pPr eaLnBrk="1" hangingPunct="1">
              <a:spcBef>
                <a:spcPct val="0"/>
              </a:spcBef>
            </a:pPr>
            <a:endParaRPr lang="en-US" altLang="en-US" sz="2800">
              <a:solidFill>
                <a:srgbClr val="001933"/>
              </a:solidFill>
            </a:endParaRPr>
          </a:p>
          <a:p>
            <a:pPr eaLnBrk="1" hangingPunct="1">
              <a:spcBef>
                <a:spcPct val="0"/>
              </a:spcBef>
            </a:pPr>
            <a:r>
              <a:rPr lang="en-US" altLang="en-US" sz="2800">
                <a:solidFill>
                  <a:srgbClr val="001933"/>
                </a:solidFill>
              </a:rPr>
              <a:t>Afrocentrism is a contemporary version of Black nationalism</a:t>
            </a:r>
          </a:p>
          <a:p>
            <a:pPr eaLnBrk="1" hangingPunct="1">
              <a:spcBef>
                <a:spcPct val="0"/>
              </a:spcBef>
            </a:pPr>
            <a:endParaRPr lang="en-US" altLang="en-US" sz="2800">
              <a:solidFill>
                <a:srgbClr val="001933"/>
              </a:solidFill>
            </a:endParaRPr>
          </a:p>
          <a:p>
            <a:pPr eaLnBrk="1" hangingPunct="1">
              <a:spcBef>
                <a:spcPct val="0"/>
              </a:spcBef>
            </a:pPr>
            <a:r>
              <a:rPr lang="en-US" altLang="en-US" sz="2800">
                <a:solidFill>
                  <a:srgbClr val="001933"/>
                </a:solidFill>
              </a:rPr>
              <a:t>Chocolate Cities vs. Vanilla Suburbs</a:t>
            </a:r>
          </a:p>
          <a:p>
            <a:pPr eaLnBrk="1" hangingPunct="1">
              <a:spcBef>
                <a:spcPct val="0"/>
              </a:spcBef>
            </a:pPr>
            <a:endParaRPr lang="en-US" altLang="en-US" sz="2800">
              <a:solidFill>
                <a:srgbClr val="001933"/>
              </a:solidFill>
            </a:endParaRPr>
          </a:p>
          <a:p>
            <a:pPr eaLnBrk="1" hangingPunct="1">
              <a:spcBef>
                <a:spcPct val="0"/>
              </a:spcBef>
            </a:pPr>
            <a:r>
              <a:rPr lang="en-US" altLang="en-US" sz="2800">
                <a:solidFill>
                  <a:srgbClr val="001933"/>
                </a:solidFill>
              </a:rPr>
              <a:t>Real wages of all American workers have declined 20% since 1973 and about 1 in every 5 children in U.S. live in poverty, including half of all black children and 40% of Hispanic children.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3">
            <a:extLst>
              <a:ext uri="{FF2B5EF4-FFF2-40B4-BE49-F238E27FC236}">
                <a16:creationId xmlns:a16="http://schemas.microsoft.com/office/drawing/2014/main" id="{C6771856-A495-B3C3-76F3-0D51F3295B1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CD7C7F0-57ED-D045-9AEE-3EB8FF9F8013}" type="slidenum">
              <a:rPr lang="en-US" altLang="en-US" sz="1300"/>
              <a:pPr>
                <a:spcBef>
                  <a:spcPct val="0"/>
                </a:spcBef>
                <a:buFontTx/>
                <a:buNone/>
              </a:pPr>
              <a:t>30</a:t>
            </a:fld>
            <a:endParaRPr lang="en-US" altLang="en-US" sz="1300"/>
          </a:p>
        </p:txBody>
      </p:sp>
      <p:sp>
        <p:nvSpPr>
          <p:cNvPr id="68610" name="Text Box 2">
            <a:extLst>
              <a:ext uri="{FF2B5EF4-FFF2-40B4-BE49-F238E27FC236}">
                <a16:creationId xmlns:a16="http://schemas.microsoft.com/office/drawing/2014/main" id="{9EE1EB6F-DD08-F356-7199-770E28C90826}"/>
              </a:ext>
            </a:extLst>
          </p:cNvPr>
          <p:cNvSpPr txBox="1">
            <a:spLocks noChangeArrowheads="1"/>
          </p:cNvSpPr>
          <p:nvPr/>
        </p:nvSpPr>
        <p:spPr bwMode="auto">
          <a:xfrm>
            <a:off x="0" y="0"/>
            <a:ext cx="9144000" cy="599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b="1">
                <a:solidFill>
                  <a:srgbClr val="000000"/>
                </a:solidFill>
                <a:latin typeface="Times New Roman" panose="02020603050405020304" pitchFamily="18" charset="0"/>
              </a:rPr>
              <a:t>	</a:t>
            </a:r>
            <a:r>
              <a:rPr lang="en-US" altLang="en-US" sz="3200">
                <a:solidFill>
                  <a:srgbClr val="000000"/>
                </a:solidFill>
                <a:latin typeface="Arial Narrow" panose="020B0604020202020204" pitchFamily="34" charset="0"/>
              </a:rPr>
              <a:t>Jackson emphasizes the importance of teaching Navajos the Navajo philosophy of </a:t>
            </a:r>
            <a:r>
              <a:rPr lang="ja-JP" altLang="en-US" sz="3200">
                <a:solidFill>
                  <a:srgbClr val="000000"/>
                </a:solidFill>
                <a:latin typeface="Arial Narrow" panose="020B0604020202020204" pitchFamily="34" charset="0"/>
              </a:rPr>
              <a:t>“</a:t>
            </a:r>
            <a:r>
              <a:rPr lang="en-US" altLang="ja-JP" sz="3200">
                <a:solidFill>
                  <a:srgbClr val="000000"/>
                </a:solidFill>
                <a:latin typeface="Arial Narrow" panose="020B0604020202020204" pitchFamily="34" charset="0"/>
              </a:rPr>
              <a:t>Ké,</a:t>
            </a:r>
            <a:r>
              <a:rPr lang="ja-JP" altLang="en-US" sz="3200">
                <a:solidFill>
                  <a:srgbClr val="000000"/>
                </a:solidFill>
                <a:latin typeface="Arial Narrow" panose="020B0604020202020204" pitchFamily="34" charset="0"/>
              </a:rPr>
              <a:t>”</a:t>
            </a:r>
            <a:r>
              <a:rPr lang="en-US" altLang="ja-JP" sz="3200">
                <a:solidFill>
                  <a:srgbClr val="000000"/>
                </a:solidFill>
                <a:latin typeface="Arial Narrow" panose="020B0604020202020204" pitchFamily="34" charset="0"/>
              </a:rPr>
              <a:t> being a balanced person. This involves examining </a:t>
            </a:r>
            <a:r>
              <a:rPr lang="ja-JP" altLang="en-US" sz="3200">
                <a:solidFill>
                  <a:srgbClr val="000000"/>
                </a:solidFill>
                <a:latin typeface="Arial Narrow" panose="020B0604020202020204" pitchFamily="34" charset="0"/>
              </a:rPr>
              <a:t>“</a:t>
            </a:r>
            <a:r>
              <a:rPr lang="en-US" altLang="ja-JP" sz="3200">
                <a:solidFill>
                  <a:srgbClr val="000000"/>
                </a:solidFill>
                <a:latin typeface="Arial Narrow" panose="020B0604020202020204" pitchFamily="34" charset="0"/>
              </a:rPr>
              <a:t>beauty before me</a:t>
            </a:r>
            <a:r>
              <a:rPr lang="ja-JP" altLang="en-US" sz="3200">
                <a:solidFill>
                  <a:srgbClr val="000000"/>
                </a:solidFill>
                <a:latin typeface="Arial Narrow" panose="020B0604020202020204" pitchFamily="34" charset="0"/>
              </a:rPr>
              <a:t>”</a:t>
            </a:r>
            <a:r>
              <a:rPr lang="en-US" altLang="ja-JP" sz="3200">
                <a:solidFill>
                  <a:srgbClr val="000000"/>
                </a:solidFill>
                <a:latin typeface="Arial Narrow" panose="020B0604020202020204" pitchFamily="34" charset="0"/>
              </a:rPr>
              <a:t> (where am I going?), </a:t>
            </a:r>
            <a:r>
              <a:rPr lang="ja-JP" altLang="en-US" sz="3200">
                <a:solidFill>
                  <a:srgbClr val="000000"/>
                </a:solidFill>
                <a:latin typeface="Arial Narrow" panose="020B0604020202020204" pitchFamily="34" charset="0"/>
              </a:rPr>
              <a:t>“</a:t>
            </a:r>
            <a:r>
              <a:rPr lang="en-US" altLang="ja-JP" sz="3200">
                <a:solidFill>
                  <a:srgbClr val="000000"/>
                </a:solidFill>
                <a:latin typeface="Arial Narrow" panose="020B0604020202020204" pitchFamily="34" charset="0"/>
              </a:rPr>
              <a:t>beauty behind</a:t>
            </a:r>
          </a:p>
          <a:p>
            <a:pPr eaLnBrk="1" hangingPunct="1">
              <a:spcBef>
                <a:spcPct val="0"/>
              </a:spcBef>
              <a:buFontTx/>
              <a:buNone/>
            </a:pPr>
            <a:r>
              <a:rPr lang="en-US" altLang="en-US" sz="3200">
                <a:solidFill>
                  <a:srgbClr val="000000"/>
                </a:solidFill>
                <a:latin typeface="Arial Narrow" panose="020B0604020202020204" pitchFamily="34" charset="0"/>
              </a:rPr>
              <a:t>me</a:t>
            </a:r>
            <a:r>
              <a:rPr lang="ja-JP" altLang="en-US" sz="3200">
                <a:solidFill>
                  <a:srgbClr val="000000"/>
                </a:solidFill>
                <a:latin typeface="Arial Narrow" panose="020B0604020202020204" pitchFamily="34" charset="0"/>
              </a:rPr>
              <a:t>”</a:t>
            </a:r>
            <a:r>
              <a:rPr lang="en-US" altLang="ja-JP" sz="3200">
                <a:solidFill>
                  <a:srgbClr val="000000"/>
                </a:solidFill>
                <a:latin typeface="Arial Narrow" panose="020B0604020202020204" pitchFamily="34" charset="0"/>
              </a:rPr>
              <a:t> (where did I come</a:t>
            </a:r>
          </a:p>
          <a:p>
            <a:pPr eaLnBrk="1" hangingPunct="1">
              <a:spcBef>
                <a:spcPct val="0"/>
              </a:spcBef>
              <a:buFontTx/>
              <a:buNone/>
            </a:pPr>
            <a:r>
              <a:rPr lang="en-US" altLang="en-US" sz="3200">
                <a:solidFill>
                  <a:srgbClr val="000000"/>
                </a:solidFill>
                <a:latin typeface="Arial Narrow" panose="020B0604020202020204" pitchFamily="34" charset="0"/>
              </a:rPr>
              <a:t>from?), </a:t>
            </a:r>
            <a:r>
              <a:rPr lang="ja-JP" altLang="en-US" sz="3200">
                <a:solidFill>
                  <a:srgbClr val="000000"/>
                </a:solidFill>
                <a:latin typeface="Arial Narrow" panose="020B0604020202020204" pitchFamily="34" charset="0"/>
              </a:rPr>
              <a:t>“</a:t>
            </a:r>
            <a:r>
              <a:rPr lang="en-US" altLang="ja-JP" sz="3200">
                <a:solidFill>
                  <a:srgbClr val="000000"/>
                </a:solidFill>
                <a:latin typeface="Arial Narrow" panose="020B0604020202020204" pitchFamily="34" charset="0"/>
              </a:rPr>
              <a:t>beauty under-</a:t>
            </a:r>
          </a:p>
          <a:p>
            <a:pPr eaLnBrk="1" hangingPunct="1">
              <a:spcBef>
                <a:spcPct val="0"/>
              </a:spcBef>
              <a:buFontTx/>
              <a:buNone/>
            </a:pPr>
            <a:r>
              <a:rPr lang="en-US" altLang="en-US" sz="3200">
                <a:solidFill>
                  <a:srgbClr val="000000"/>
                </a:solidFill>
                <a:latin typeface="Arial Narrow" panose="020B0604020202020204" pitchFamily="34" charset="0"/>
              </a:rPr>
              <a:t>neath (my relation to</a:t>
            </a:r>
          </a:p>
          <a:p>
            <a:pPr eaLnBrk="1" hangingPunct="1">
              <a:spcBef>
                <a:spcPct val="0"/>
              </a:spcBef>
              <a:buFontTx/>
              <a:buNone/>
            </a:pPr>
            <a:r>
              <a:rPr lang="en-US" altLang="en-US" sz="3200">
                <a:solidFill>
                  <a:srgbClr val="000000"/>
                </a:solidFill>
                <a:latin typeface="Arial Narrow" panose="020B0604020202020204" pitchFamily="34" charset="0"/>
              </a:rPr>
              <a:t>mother earth), beauty</a:t>
            </a:r>
          </a:p>
          <a:p>
            <a:pPr eaLnBrk="1" hangingPunct="1">
              <a:spcBef>
                <a:spcPct val="0"/>
              </a:spcBef>
              <a:buFontTx/>
              <a:buNone/>
            </a:pPr>
            <a:r>
              <a:rPr lang="en-US" altLang="en-US" sz="3200">
                <a:solidFill>
                  <a:srgbClr val="000000"/>
                </a:solidFill>
                <a:latin typeface="Arial Narrow" panose="020B0604020202020204" pitchFamily="34" charset="0"/>
              </a:rPr>
              <a:t>above, and beauty around;</a:t>
            </a:r>
          </a:p>
          <a:p>
            <a:pPr eaLnBrk="1" hangingPunct="1">
              <a:spcBef>
                <a:spcPct val="0"/>
              </a:spcBef>
              <a:buFontTx/>
              <a:buNone/>
            </a:pPr>
            <a:r>
              <a:rPr lang="en-US" altLang="en-US" sz="3200">
                <a:solidFill>
                  <a:srgbClr val="000000"/>
                </a:solidFill>
                <a:latin typeface="Arial Narrow" panose="020B0604020202020204" pitchFamily="34" charset="0"/>
              </a:rPr>
              <a:t>with beauty I speak with</a:t>
            </a:r>
          </a:p>
          <a:p>
            <a:pPr eaLnBrk="1" hangingPunct="1">
              <a:spcBef>
                <a:spcPct val="0"/>
              </a:spcBef>
              <a:buFontTx/>
              <a:buNone/>
            </a:pPr>
            <a:r>
              <a:rPr lang="en-US" altLang="en-US" sz="3200">
                <a:solidFill>
                  <a:srgbClr val="000000"/>
                </a:solidFill>
                <a:latin typeface="Arial Narrow" panose="020B0604020202020204" pitchFamily="34" charset="0"/>
              </a:rPr>
              <a:t>the outcome of becoming</a:t>
            </a:r>
          </a:p>
          <a:p>
            <a:pPr eaLnBrk="1" hangingPunct="1">
              <a:spcBef>
                <a:spcPct val="0"/>
              </a:spcBef>
              <a:buFontTx/>
              <a:buNone/>
            </a:pPr>
            <a:r>
              <a:rPr lang="en-US" altLang="en-US" sz="3200">
                <a:solidFill>
                  <a:srgbClr val="000000"/>
                </a:solidFill>
                <a:latin typeface="Arial Narrow" panose="020B0604020202020204" pitchFamily="34" charset="0"/>
              </a:rPr>
              <a:t>a </a:t>
            </a:r>
            <a:r>
              <a:rPr lang="ja-JP" altLang="en-US" sz="3200">
                <a:solidFill>
                  <a:srgbClr val="000000"/>
                </a:solidFill>
                <a:latin typeface="Arial Narrow" panose="020B0604020202020204" pitchFamily="34" charset="0"/>
              </a:rPr>
              <a:t>‘</a:t>
            </a:r>
            <a:r>
              <a:rPr lang="en-US" altLang="ja-JP" sz="3200">
                <a:solidFill>
                  <a:srgbClr val="000000"/>
                </a:solidFill>
                <a:latin typeface="Arial Narrow" panose="020B0604020202020204" pitchFamily="34" charset="0"/>
              </a:rPr>
              <a:t>balanced person.</a:t>
            </a:r>
            <a:r>
              <a:rPr lang="ja-JP" altLang="en-US" sz="3200">
                <a:solidFill>
                  <a:srgbClr val="000000"/>
                </a:solidFill>
                <a:latin typeface="Arial Narrow" panose="020B0604020202020204" pitchFamily="34" charset="0"/>
              </a:rPr>
              <a:t>’”</a:t>
            </a:r>
            <a:endParaRPr lang="en-US" altLang="en-US" sz="3200">
              <a:solidFill>
                <a:srgbClr val="000000"/>
              </a:solidFill>
              <a:latin typeface="Arial Narrow" panose="020B0604020202020204" pitchFamily="34" charset="0"/>
            </a:endParaRPr>
          </a:p>
        </p:txBody>
      </p:sp>
      <p:pic>
        <p:nvPicPr>
          <p:cNvPr id="68611" name="Picture 3" descr="DineEd2">
            <a:extLst>
              <a:ext uri="{FF2B5EF4-FFF2-40B4-BE49-F238E27FC236}">
                <a16:creationId xmlns:a16="http://schemas.microsoft.com/office/drawing/2014/main" id="{F2E0236B-9B6B-B331-61C3-BB9A00AD4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03375"/>
            <a:ext cx="4419600"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4">
            <a:extLst>
              <a:ext uri="{FF2B5EF4-FFF2-40B4-BE49-F238E27FC236}">
                <a16:creationId xmlns:a16="http://schemas.microsoft.com/office/drawing/2014/main" id="{33E23C44-2073-9E8F-710E-1A2E7CABDF5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5B38475-7E06-1644-B16F-F2A1EBED7344}" type="slidenum">
              <a:rPr lang="en-US" altLang="en-US" sz="1300"/>
              <a:pPr>
                <a:spcBef>
                  <a:spcPct val="0"/>
                </a:spcBef>
                <a:buFontTx/>
                <a:buNone/>
              </a:pPr>
              <a:t>31</a:t>
            </a:fld>
            <a:endParaRPr lang="en-US" altLang="en-US" sz="1300"/>
          </a:p>
        </p:txBody>
      </p:sp>
      <p:sp>
        <p:nvSpPr>
          <p:cNvPr id="70658" name="Text Box 2">
            <a:extLst>
              <a:ext uri="{FF2B5EF4-FFF2-40B4-BE49-F238E27FC236}">
                <a16:creationId xmlns:a16="http://schemas.microsoft.com/office/drawing/2014/main" id="{C74F77E9-7140-1317-269A-F44EDA901DC0}"/>
              </a:ext>
            </a:extLst>
          </p:cNvPr>
          <p:cNvSpPr txBox="1">
            <a:spLocks noChangeArrowheads="1"/>
          </p:cNvSpPr>
          <p:nvPr/>
        </p:nvSpPr>
        <p:spPr bwMode="auto">
          <a:xfrm>
            <a:off x="381000" y="8382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endParaRPr lang="en-US" altLang="en-US" sz="2400">
              <a:latin typeface="Times New Roman" panose="02020603050405020304" pitchFamily="18" charset="0"/>
            </a:endParaRPr>
          </a:p>
        </p:txBody>
      </p:sp>
      <p:sp>
        <p:nvSpPr>
          <p:cNvPr id="70659" name="Text Box 3">
            <a:extLst>
              <a:ext uri="{FF2B5EF4-FFF2-40B4-BE49-F238E27FC236}">
                <a16:creationId xmlns:a16="http://schemas.microsoft.com/office/drawing/2014/main" id="{369BC4BD-6E51-5AEF-2429-6997B1789B70}"/>
              </a:ext>
            </a:extLst>
          </p:cNvPr>
          <p:cNvSpPr txBox="1">
            <a:spLocks noChangeArrowheads="1"/>
          </p:cNvSpPr>
          <p:nvPr/>
        </p:nvSpPr>
        <p:spPr bwMode="auto">
          <a:xfrm>
            <a:off x="609600" y="25908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endParaRPr lang="en-US" altLang="en-US" sz="2400">
              <a:latin typeface="Times New Roman" panose="02020603050405020304" pitchFamily="18" charset="0"/>
            </a:endParaRPr>
          </a:p>
        </p:txBody>
      </p:sp>
      <p:sp>
        <p:nvSpPr>
          <p:cNvPr id="70660" name="Text Box 4">
            <a:extLst>
              <a:ext uri="{FF2B5EF4-FFF2-40B4-BE49-F238E27FC236}">
                <a16:creationId xmlns:a16="http://schemas.microsoft.com/office/drawing/2014/main" id="{C3BF104E-3F03-3694-587B-3D0FB91D58CF}"/>
              </a:ext>
            </a:extLst>
          </p:cNvPr>
          <p:cNvSpPr txBox="1">
            <a:spLocks noChangeArrowheads="1"/>
          </p:cNvSpPr>
          <p:nvPr/>
        </p:nvSpPr>
        <p:spPr bwMode="auto">
          <a:xfrm>
            <a:off x="533400" y="48768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endParaRPr lang="en-US" altLang="en-US" sz="2400">
              <a:latin typeface="Times New Roman" panose="02020603050405020304" pitchFamily="18" charset="0"/>
            </a:endParaRPr>
          </a:p>
        </p:txBody>
      </p:sp>
      <p:sp>
        <p:nvSpPr>
          <p:cNvPr id="70661" name="Text Box 5">
            <a:extLst>
              <a:ext uri="{FF2B5EF4-FFF2-40B4-BE49-F238E27FC236}">
                <a16:creationId xmlns:a16="http://schemas.microsoft.com/office/drawing/2014/main" id="{36D7680B-E7F8-22E6-1AC7-8E7EDFC86631}"/>
              </a:ext>
            </a:extLst>
          </p:cNvPr>
          <p:cNvSpPr txBox="1">
            <a:spLocks noChangeArrowheads="1"/>
          </p:cNvSpPr>
          <p:nvPr/>
        </p:nvSpPr>
        <p:spPr bwMode="auto">
          <a:xfrm>
            <a:off x="533400" y="3886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endParaRPr lang="en-US" altLang="en-US" sz="2400">
              <a:latin typeface="Times New Roman" panose="02020603050405020304" pitchFamily="18" charset="0"/>
            </a:endParaRPr>
          </a:p>
        </p:txBody>
      </p:sp>
      <p:sp>
        <p:nvSpPr>
          <p:cNvPr id="70662" name="Text Box 6">
            <a:extLst>
              <a:ext uri="{FF2B5EF4-FFF2-40B4-BE49-F238E27FC236}">
                <a16:creationId xmlns:a16="http://schemas.microsoft.com/office/drawing/2014/main" id="{C54FF56D-982D-045F-0203-2928DAF47EB3}"/>
              </a:ext>
            </a:extLst>
          </p:cNvPr>
          <p:cNvSpPr txBox="1">
            <a:spLocks noChangeArrowheads="1"/>
          </p:cNvSpPr>
          <p:nvPr/>
        </p:nvSpPr>
        <p:spPr bwMode="auto">
          <a:xfrm>
            <a:off x="3276600" y="44958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endParaRPr lang="en-US" altLang="en-US" sz="2400">
              <a:latin typeface="Times New Roman" panose="02020603050405020304" pitchFamily="18" charset="0"/>
            </a:endParaRPr>
          </a:p>
        </p:txBody>
      </p:sp>
      <p:sp>
        <p:nvSpPr>
          <p:cNvPr id="70663" name="Text Box 7">
            <a:extLst>
              <a:ext uri="{FF2B5EF4-FFF2-40B4-BE49-F238E27FC236}">
                <a16:creationId xmlns:a16="http://schemas.microsoft.com/office/drawing/2014/main" id="{98C3CDD4-0A03-1DCA-2968-32CFF3B156B0}"/>
              </a:ext>
            </a:extLst>
          </p:cNvPr>
          <p:cNvSpPr txBox="1">
            <a:spLocks noChangeArrowheads="1"/>
          </p:cNvSpPr>
          <p:nvPr/>
        </p:nvSpPr>
        <p:spPr bwMode="auto">
          <a:xfrm>
            <a:off x="1981200" y="838200"/>
            <a:ext cx="50292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b="1" u="sng">
                <a:solidFill>
                  <a:srgbClr val="000000"/>
                </a:solidFill>
                <a:latin typeface="Times New Roman" panose="02020603050405020304" pitchFamily="18" charset="0"/>
              </a:rPr>
              <a:t>East</a:t>
            </a:r>
          </a:p>
          <a:p>
            <a:pPr algn="ctr" eaLnBrk="1" hangingPunct="1">
              <a:spcBef>
                <a:spcPct val="0"/>
              </a:spcBef>
              <a:buFontTx/>
              <a:buNone/>
            </a:pPr>
            <a:r>
              <a:rPr lang="en-US" altLang="en-US" sz="2000" b="1" i="1">
                <a:solidFill>
                  <a:srgbClr val="000000"/>
                </a:solidFill>
                <a:latin typeface="Times New Roman" panose="02020603050405020304" pitchFamily="18" charset="0"/>
              </a:rPr>
              <a:t>Thinking</a:t>
            </a:r>
          </a:p>
          <a:p>
            <a:pPr algn="ctr" eaLnBrk="1" hangingPunct="1">
              <a:spcBef>
                <a:spcPct val="0"/>
              </a:spcBef>
              <a:buFontTx/>
              <a:buNone/>
            </a:pPr>
            <a:r>
              <a:rPr lang="en-US" altLang="en-US" sz="2000" b="1">
                <a:solidFill>
                  <a:srgbClr val="000000"/>
                </a:solidFill>
                <a:latin typeface="Times New Roman" panose="02020603050405020304" pitchFamily="18" charset="0"/>
              </a:rPr>
              <a:t>Spiritual–Praying/Singing</a:t>
            </a:r>
          </a:p>
          <a:p>
            <a:pPr algn="ctr" eaLnBrk="1" hangingPunct="1">
              <a:spcBef>
                <a:spcPct val="0"/>
              </a:spcBef>
              <a:buFontTx/>
              <a:buNone/>
            </a:pPr>
            <a:r>
              <a:rPr lang="en-US" altLang="en-US" sz="2000" b="1">
                <a:solidFill>
                  <a:srgbClr val="000000"/>
                </a:solidFill>
                <a:latin typeface="Times New Roman" panose="02020603050405020304" pitchFamily="18" charset="0"/>
              </a:rPr>
              <a:t>Reverence/Sacrifice</a:t>
            </a:r>
          </a:p>
          <a:p>
            <a:pPr algn="ctr" eaLnBrk="1" hangingPunct="1">
              <a:spcBef>
                <a:spcPct val="0"/>
              </a:spcBef>
              <a:buFontTx/>
              <a:buNone/>
            </a:pPr>
            <a:r>
              <a:rPr lang="en-US" altLang="en-US" sz="2000" b="1">
                <a:solidFill>
                  <a:srgbClr val="FF0000"/>
                </a:solidFill>
                <a:latin typeface="Times New Roman" panose="02020603050405020304" pitchFamily="18" charset="0"/>
              </a:rPr>
              <a:t>Curiosity</a:t>
            </a:r>
          </a:p>
          <a:p>
            <a:pPr algn="ctr" eaLnBrk="1" hangingPunct="1">
              <a:spcBef>
                <a:spcPct val="0"/>
              </a:spcBef>
              <a:buFontTx/>
              <a:buNone/>
            </a:pPr>
            <a:r>
              <a:rPr lang="en-US" altLang="en-US" sz="2000" b="1">
                <a:solidFill>
                  <a:srgbClr val="FF0000"/>
                </a:solidFill>
                <a:latin typeface="Times New Roman" panose="02020603050405020304" pitchFamily="18" charset="0"/>
              </a:rPr>
              <a:t>Active/Laziness</a:t>
            </a:r>
          </a:p>
          <a:p>
            <a:pPr algn="ctr" eaLnBrk="1" hangingPunct="1">
              <a:spcBef>
                <a:spcPct val="0"/>
              </a:spcBef>
              <a:buFontTx/>
              <a:buNone/>
            </a:pPr>
            <a:r>
              <a:rPr lang="en-US" altLang="en-US" sz="2000" b="1">
                <a:solidFill>
                  <a:srgbClr val="FF0000"/>
                </a:solidFill>
                <a:latin typeface="Times New Roman" panose="02020603050405020304" pitchFamily="18" charset="0"/>
              </a:rPr>
              <a:t>Memory/Forgetfulness</a:t>
            </a:r>
          </a:p>
          <a:p>
            <a:pPr algn="ctr" eaLnBrk="1" hangingPunct="1">
              <a:spcBef>
                <a:spcPct val="0"/>
              </a:spcBef>
              <a:buFontTx/>
              <a:buNone/>
            </a:pPr>
            <a:r>
              <a:rPr lang="en-US" altLang="en-US" sz="2000" b="1">
                <a:solidFill>
                  <a:srgbClr val="FF0000"/>
                </a:solidFill>
                <a:latin typeface="Times New Roman" panose="02020603050405020304" pitchFamily="18" charset="0"/>
              </a:rPr>
              <a:t>Common Sense/Stupidity</a:t>
            </a:r>
          </a:p>
        </p:txBody>
      </p:sp>
      <p:sp>
        <p:nvSpPr>
          <p:cNvPr id="70664" name="Text Box 8">
            <a:extLst>
              <a:ext uri="{FF2B5EF4-FFF2-40B4-BE49-F238E27FC236}">
                <a16:creationId xmlns:a16="http://schemas.microsoft.com/office/drawing/2014/main" id="{7AA4F14A-A49F-26CD-C52B-354A1F6F7EAE}"/>
              </a:ext>
            </a:extLst>
          </p:cNvPr>
          <p:cNvSpPr txBox="1">
            <a:spLocks noChangeArrowheads="1"/>
          </p:cNvSpPr>
          <p:nvPr/>
        </p:nvSpPr>
        <p:spPr bwMode="auto">
          <a:xfrm>
            <a:off x="5334000" y="2209800"/>
            <a:ext cx="3810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en-US" altLang="en-US" sz="2000" b="1" u="sng">
                <a:solidFill>
                  <a:srgbClr val="000000"/>
                </a:solidFill>
                <a:latin typeface="Times New Roman" panose="02020603050405020304" pitchFamily="18" charset="0"/>
              </a:rPr>
              <a:t>South</a:t>
            </a:r>
          </a:p>
          <a:p>
            <a:pPr algn="r" eaLnBrk="1" hangingPunct="1">
              <a:spcBef>
                <a:spcPct val="0"/>
              </a:spcBef>
              <a:buFontTx/>
              <a:buNone/>
            </a:pPr>
            <a:r>
              <a:rPr lang="en-US" altLang="en-US" sz="2000" b="1" i="1">
                <a:solidFill>
                  <a:srgbClr val="000000"/>
                </a:solidFill>
                <a:latin typeface="Times New Roman" panose="02020603050405020304" pitchFamily="18" charset="0"/>
              </a:rPr>
              <a:t>Planning</a:t>
            </a:r>
          </a:p>
          <a:p>
            <a:pPr algn="r" eaLnBrk="1" hangingPunct="1">
              <a:spcBef>
                <a:spcPct val="0"/>
              </a:spcBef>
              <a:buFontTx/>
              <a:buNone/>
            </a:pPr>
            <a:r>
              <a:rPr lang="en-US" altLang="en-US" sz="2000" b="1">
                <a:solidFill>
                  <a:srgbClr val="000000"/>
                </a:solidFill>
                <a:latin typeface="Times New Roman" panose="02020603050405020304" pitchFamily="18" charset="0"/>
              </a:rPr>
              <a:t>Personality–Dress/Behavior</a:t>
            </a:r>
          </a:p>
          <a:p>
            <a:pPr algn="r" eaLnBrk="1" hangingPunct="1">
              <a:spcBef>
                <a:spcPct val="0"/>
              </a:spcBef>
              <a:buFontTx/>
              <a:buNone/>
            </a:pPr>
            <a:r>
              <a:rPr lang="en-US" altLang="en-US" sz="2000" b="1">
                <a:solidFill>
                  <a:srgbClr val="000000"/>
                </a:solidFill>
                <a:latin typeface="Times New Roman" panose="02020603050405020304" pitchFamily="18" charset="0"/>
              </a:rPr>
              <a:t>Self Actualization</a:t>
            </a:r>
          </a:p>
          <a:p>
            <a:pPr algn="r" eaLnBrk="1" hangingPunct="1">
              <a:spcBef>
                <a:spcPct val="0"/>
              </a:spcBef>
              <a:buFontTx/>
              <a:buNone/>
            </a:pPr>
            <a:r>
              <a:rPr lang="en-US" altLang="en-US" sz="2000" b="1">
                <a:solidFill>
                  <a:srgbClr val="FF0000"/>
                </a:solidFill>
                <a:latin typeface="Times New Roman" panose="02020603050405020304" pitchFamily="18" charset="0"/>
              </a:rPr>
              <a:t>Positive Self-Concept/Boastful</a:t>
            </a:r>
          </a:p>
          <a:p>
            <a:pPr algn="r" eaLnBrk="1" hangingPunct="1">
              <a:spcBef>
                <a:spcPct val="0"/>
              </a:spcBef>
              <a:buFontTx/>
              <a:buNone/>
            </a:pPr>
            <a:r>
              <a:rPr lang="en-US" altLang="en-US" sz="2000" b="1">
                <a:solidFill>
                  <a:srgbClr val="FF0000"/>
                </a:solidFill>
                <a:latin typeface="Times New Roman" panose="02020603050405020304" pitchFamily="18" charset="0"/>
              </a:rPr>
              <a:t>Care/Jealousy–Envy</a:t>
            </a:r>
          </a:p>
          <a:p>
            <a:pPr algn="r" eaLnBrk="1" hangingPunct="1">
              <a:spcBef>
                <a:spcPct val="0"/>
              </a:spcBef>
              <a:buFontTx/>
              <a:buNone/>
            </a:pPr>
            <a:r>
              <a:rPr lang="en-US" altLang="en-US" sz="2000" b="1">
                <a:solidFill>
                  <a:srgbClr val="FF0000"/>
                </a:solidFill>
                <a:latin typeface="Times New Roman" panose="02020603050405020304" pitchFamily="18" charset="0"/>
              </a:rPr>
              <a:t>Mindful/Stubborn</a:t>
            </a:r>
          </a:p>
        </p:txBody>
      </p:sp>
      <p:sp>
        <p:nvSpPr>
          <p:cNvPr id="70665" name="Text Box 9">
            <a:extLst>
              <a:ext uri="{FF2B5EF4-FFF2-40B4-BE49-F238E27FC236}">
                <a16:creationId xmlns:a16="http://schemas.microsoft.com/office/drawing/2014/main" id="{EE0913E3-9B32-C663-65A1-B577F56163D8}"/>
              </a:ext>
            </a:extLst>
          </p:cNvPr>
          <p:cNvSpPr txBox="1">
            <a:spLocks noChangeArrowheads="1"/>
          </p:cNvSpPr>
          <p:nvPr/>
        </p:nvSpPr>
        <p:spPr bwMode="auto">
          <a:xfrm>
            <a:off x="2667000" y="4632325"/>
            <a:ext cx="37338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b="1" u="sng">
                <a:solidFill>
                  <a:srgbClr val="000000"/>
                </a:solidFill>
                <a:latin typeface="Times New Roman" panose="02020603050405020304" pitchFamily="18" charset="0"/>
              </a:rPr>
              <a:t>West</a:t>
            </a:r>
          </a:p>
          <a:p>
            <a:pPr algn="ctr" eaLnBrk="1" hangingPunct="1">
              <a:spcBef>
                <a:spcPct val="0"/>
              </a:spcBef>
              <a:buFontTx/>
              <a:buNone/>
            </a:pPr>
            <a:r>
              <a:rPr lang="en-US" altLang="en-US" sz="2000" b="1" i="1">
                <a:solidFill>
                  <a:srgbClr val="000000"/>
                </a:solidFill>
                <a:latin typeface="Times New Roman" panose="02020603050405020304" pitchFamily="18" charset="0"/>
              </a:rPr>
              <a:t>Life</a:t>
            </a:r>
          </a:p>
          <a:p>
            <a:pPr algn="ctr" eaLnBrk="1" hangingPunct="1">
              <a:spcBef>
                <a:spcPct val="0"/>
              </a:spcBef>
              <a:buFontTx/>
              <a:buNone/>
            </a:pPr>
            <a:r>
              <a:rPr lang="en-US" altLang="en-US" sz="2000" b="1">
                <a:solidFill>
                  <a:srgbClr val="000000"/>
                </a:solidFill>
                <a:latin typeface="Times New Roman" panose="02020603050405020304" pitchFamily="18" charset="0"/>
              </a:rPr>
              <a:t>Social – Clans/Kinship terms</a:t>
            </a:r>
          </a:p>
          <a:p>
            <a:pPr algn="ctr" eaLnBrk="1" hangingPunct="1">
              <a:spcBef>
                <a:spcPct val="0"/>
              </a:spcBef>
              <a:buFontTx/>
              <a:buNone/>
            </a:pPr>
            <a:r>
              <a:rPr lang="en-US" altLang="en-US" sz="2000" b="1">
                <a:solidFill>
                  <a:srgbClr val="000000"/>
                </a:solidFill>
                <a:latin typeface="Times New Roman" panose="02020603050405020304" pitchFamily="18" charset="0"/>
              </a:rPr>
              <a:t>Respect/Communication</a:t>
            </a:r>
            <a:endParaRPr lang="en-US" altLang="en-US" sz="2000" b="1">
              <a:solidFill>
                <a:schemeClr val="accent2"/>
              </a:solidFill>
              <a:latin typeface="Times New Roman" panose="02020603050405020304" pitchFamily="18" charset="0"/>
            </a:endParaRPr>
          </a:p>
          <a:p>
            <a:pPr algn="ctr" eaLnBrk="1" hangingPunct="1">
              <a:spcBef>
                <a:spcPct val="0"/>
              </a:spcBef>
              <a:buFontTx/>
              <a:buNone/>
            </a:pPr>
            <a:r>
              <a:rPr lang="en-US" altLang="en-US" sz="2000" b="1">
                <a:solidFill>
                  <a:srgbClr val="FF0000"/>
                </a:solidFill>
                <a:latin typeface="Times New Roman" panose="02020603050405020304" pitchFamily="18" charset="0"/>
              </a:rPr>
              <a:t>Good Stories/Gossip</a:t>
            </a:r>
          </a:p>
          <a:p>
            <a:pPr algn="ctr" eaLnBrk="1" hangingPunct="1">
              <a:spcBef>
                <a:spcPct val="0"/>
              </a:spcBef>
              <a:buFontTx/>
              <a:buNone/>
            </a:pPr>
            <a:r>
              <a:rPr lang="en-US" altLang="en-US" sz="2000" b="1">
                <a:solidFill>
                  <a:srgbClr val="FF0000"/>
                </a:solidFill>
                <a:latin typeface="Times New Roman" panose="02020603050405020304" pitchFamily="18" charset="0"/>
              </a:rPr>
              <a:t>Generosity/Greed</a:t>
            </a:r>
          </a:p>
          <a:p>
            <a:pPr algn="ctr" eaLnBrk="1" hangingPunct="1">
              <a:spcBef>
                <a:spcPct val="0"/>
              </a:spcBef>
              <a:buFontTx/>
              <a:buNone/>
            </a:pPr>
            <a:r>
              <a:rPr lang="en-US" altLang="en-US" sz="2000" b="1">
                <a:solidFill>
                  <a:srgbClr val="FF0000"/>
                </a:solidFill>
                <a:latin typeface="Times New Roman" panose="02020603050405020304" pitchFamily="18" charset="0"/>
              </a:rPr>
              <a:t>Conserve/Poverty</a:t>
            </a:r>
          </a:p>
        </p:txBody>
      </p:sp>
      <p:sp>
        <p:nvSpPr>
          <p:cNvPr id="70666" name="Text Box 10">
            <a:extLst>
              <a:ext uri="{FF2B5EF4-FFF2-40B4-BE49-F238E27FC236}">
                <a16:creationId xmlns:a16="http://schemas.microsoft.com/office/drawing/2014/main" id="{CA568A8A-6E70-D501-CB40-9156E4341ED0}"/>
              </a:ext>
            </a:extLst>
          </p:cNvPr>
          <p:cNvSpPr txBox="1">
            <a:spLocks noChangeArrowheads="1"/>
          </p:cNvSpPr>
          <p:nvPr/>
        </p:nvSpPr>
        <p:spPr bwMode="auto">
          <a:xfrm>
            <a:off x="0" y="2514600"/>
            <a:ext cx="37338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b="1" u="sng">
                <a:solidFill>
                  <a:srgbClr val="000000"/>
                </a:solidFill>
                <a:latin typeface="Times New Roman" panose="02020603050405020304" pitchFamily="18" charset="0"/>
              </a:rPr>
              <a:t>North</a:t>
            </a:r>
            <a:endParaRPr lang="en-US" altLang="en-US" sz="2000" b="1">
              <a:solidFill>
                <a:srgbClr val="000000"/>
              </a:solidFill>
              <a:latin typeface="Times New Roman" panose="02020603050405020304" pitchFamily="18" charset="0"/>
            </a:endParaRPr>
          </a:p>
          <a:p>
            <a:pPr eaLnBrk="1" hangingPunct="1">
              <a:spcBef>
                <a:spcPct val="0"/>
              </a:spcBef>
              <a:buFontTx/>
              <a:buNone/>
            </a:pPr>
            <a:r>
              <a:rPr lang="en-US" altLang="en-US" sz="2000" b="1" i="1">
                <a:solidFill>
                  <a:srgbClr val="000000"/>
                </a:solidFill>
                <a:latin typeface="Times New Roman" panose="02020603050405020304" pitchFamily="18" charset="0"/>
              </a:rPr>
              <a:t>Sense of Protection</a:t>
            </a:r>
          </a:p>
          <a:p>
            <a:pPr eaLnBrk="1" hangingPunct="1">
              <a:spcBef>
                <a:spcPct val="0"/>
              </a:spcBef>
              <a:buFontTx/>
              <a:buNone/>
            </a:pPr>
            <a:r>
              <a:rPr lang="en-US" altLang="en-US" sz="2000" b="1">
                <a:solidFill>
                  <a:srgbClr val="000000"/>
                </a:solidFill>
                <a:latin typeface="Times New Roman" panose="02020603050405020304" pitchFamily="18" charset="0"/>
              </a:rPr>
              <a:t>Physical Hygiene/Exercise</a:t>
            </a:r>
          </a:p>
          <a:p>
            <a:pPr eaLnBrk="1" hangingPunct="1">
              <a:spcBef>
                <a:spcPct val="0"/>
              </a:spcBef>
              <a:buFontTx/>
              <a:buNone/>
            </a:pPr>
            <a:r>
              <a:rPr lang="en-US" altLang="en-US" sz="2000" b="1">
                <a:solidFill>
                  <a:srgbClr val="000000"/>
                </a:solidFill>
                <a:latin typeface="Times New Roman" panose="02020603050405020304" pitchFamily="18" charset="0"/>
              </a:rPr>
              <a:t>Patience</a:t>
            </a:r>
          </a:p>
          <a:p>
            <a:pPr eaLnBrk="1" hangingPunct="1">
              <a:spcBef>
                <a:spcPct val="0"/>
              </a:spcBef>
              <a:buFontTx/>
              <a:buNone/>
            </a:pPr>
            <a:r>
              <a:rPr lang="en-US" altLang="en-US" sz="2000" b="1">
                <a:solidFill>
                  <a:srgbClr val="FF0000"/>
                </a:solidFill>
                <a:latin typeface="Times New Roman" panose="02020603050405020304" pitchFamily="18" charset="0"/>
              </a:rPr>
              <a:t>Cleanliness/Lice</a:t>
            </a:r>
          </a:p>
          <a:p>
            <a:pPr eaLnBrk="1" hangingPunct="1">
              <a:spcBef>
                <a:spcPct val="0"/>
              </a:spcBef>
              <a:buFontTx/>
              <a:buNone/>
            </a:pPr>
            <a:r>
              <a:rPr lang="en-US" altLang="en-US" sz="2000" b="1">
                <a:solidFill>
                  <a:srgbClr val="FF0000"/>
                </a:solidFill>
                <a:latin typeface="Times New Roman" panose="02020603050405020304" pitchFamily="18" charset="0"/>
              </a:rPr>
              <a:t>Proper Diet/Hunger-Thirst</a:t>
            </a:r>
          </a:p>
          <a:p>
            <a:pPr eaLnBrk="1" hangingPunct="1">
              <a:spcBef>
                <a:spcPct val="0"/>
              </a:spcBef>
              <a:buFontTx/>
              <a:buNone/>
            </a:pPr>
            <a:r>
              <a:rPr lang="en-US" altLang="en-US" sz="2000" b="1">
                <a:solidFill>
                  <a:srgbClr val="FF0000"/>
                </a:solidFill>
                <a:latin typeface="Times New Roman" panose="02020603050405020304" pitchFamily="18" charset="0"/>
              </a:rPr>
              <a:t>Health/Sickness-Rapidly Aging</a:t>
            </a:r>
          </a:p>
        </p:txBody>
      </p:sp>
      <p:sp>
        <p:nvSpPr>
          <p:cNvPr id="70667" name="Text Box 11">
            <a:extLst>
              <a:ext uri="{FF2B5EF4-FFF2-40B4-BE49-F238E27FC236}">
                <a16:creationId xmlns:a16="http://schemas.microsoft.com/office/drawing/2014/main" id="{C119EAAD-AE0F-E983-70AE-4855D050CD9D}"/>
              </a:ext>
            </a:extLst>
          </p:cNvPr>
          <p:cNvSpPr txBox="1">
            <a:spLocks noChangeArrowheads="1"/>
          </p:cNvSpPr>
          <p:nvPr/>
        </p:nvSpPr>
        <p:spPr bwMode="auto">
          <a:xfrm>
            <a:off x="4724400" y="6477000"/>
            <a:ext cx="441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buFontTx/>
              <a:buNone/>
            </a:pPr>
            <a:r>
              <a:rPr lang="en-US" altLang="en-US" sz="1000">
                <a:latin typeface="Times New Roman" panose="02020603050405020304" pitchFamily="18" charset="0"/>
              </a:rPr>
              <a:t>As presented by Ernest Harry Begay for WRUSD No.8</a:t>
            </a:r>
          </a:p>
        </p:txBody>
      </p:sp>
      <p:sp>
        <p:nvSpPr>
          <p:cNvPr id="70668" name="Rectangle 12">
            <a:extLst>
              <a:ext uri="{FF2B5EF4-FFF2-40B4-BE49-F238E27FC236}">
                <a16:creationId xmlns:a16="http://schemas.microsoft.com/office/drawing/2014/main" id="{DC1CCC90-95F6-04CC-ABCA-6C90FB317757}"/>
              </a:ext>
            </a:extLst>
          </p:cNvPr>
          <p:cNvSpPr>
            <a:spLocks noGrp="1" noChangeArrowheads="1"/>
          </p:cNvSpPr>
          <p:nvPr>
            <p:ph type="title" idx="4294967295"/>
          </p:nvPr>
        </p:nvSpPr>
        <p:spPr>
          <a:xfrm>
            <a:off x="609600" y="0"/>
            <a:ext cx="7772400" cy="1143000"/>
          </a:xfrm>
        </p:spPr>
        <p:txBody>
          <a:bodyPr/>
          <a:lstStyle/>
          <a:p>
            <a:pPr eaLnBrk="1" hangingPunct="1"/>
            <a:r>
              <a:rPr lang="en-US" altLang="en-US" b="1">
                <a:solidFill>
                  <a:srgbClr val="000000"/>
                </a:solidFill>
                <a:ea typeface="ＭＳ Ｐゴシック" panose="020B0600070205080204" pitchFamily="34" charset="-128"/>
              </a:rPr>
              <a:t>Navajo Education</a:t>
            </a:r>
            <a:endParaRPr lang="en-US" altLang="en-US">
              <a:ea typeface="ＭＳ Ｐゴシック" panose="020B0600070205080204" pitchFamily="34" charset="-128"/>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3">
            <a:extLst>
              <a:ext uri="{FF2B5EF4-FFF2-40B4-BE49-F238E27FC236}">
                <a16:creationId xmlns:a16="http://schemas.microsoft.com/office/drawing/2014/main" id="{644B1EB8-3F57-B72F-34B0-DDE77AC7D4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4245A18-3454-E542-9B3A-3699B0F5C2B4}" type="slidenum">
              <a:rPr lang="en-US" altLang="en-US" sz="1300"/>
              <a:pPr>
                <a:spcBef>
                  <a:spcPct val="0"/>
                </a:spcBef>
                <a:buFontTx/>
                <a:buNone/>
              </a:pPr>
              <a:t>32</a:t>
            </a:fld>
            <a:endParaRPr lang="en-US" altLang="en-US" sz="1300"/>
          </a:p>
        </p:txBody>
      </p:sp>
      <p:sp>
        <p:nvSpPr>
          <p:cNvPr id="72706" name="Text Box 2">
            <a:extLst>
              <a:ext uri="{FF2B5EF4-FFF2-40B4-BE49-F238E27FC236}">
                <a16:creationId xmlns:a16="http://schemas.microsoft.com/office/drawing/2014/main" id="{869E2480-82AF-66F1-6D4A-F72517DF3986}"/>
              </a:ext>
            </a:extLst>
          </p:cNvPr>
          <p:cNvSpPr txBox="1">
            <a:spLocks noChangeArrowheads="1"/>
          </p:cNvSpPr>
          <p:nvPr/>
        </p:nvSpPr>
        <p:spPr bwMode="auto">
          <a:xfrm>
            <a:off x="381000" y="533400"/>
            <a:ext cx="8763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b="1">
                <a:solidFill>
                  <a:srgbClr val="000000"/>
                </a:solidFill>
                <a:latin typeface="Times" pitchFamily="2" charset="0"/>
              </a:rPr>
              <a:t>	</a:t>
            </a:r>
            <a:r>
              <a:rPr lang="en-US" altLang="en-US" sz="3200">
                <a:solidFill>
                  <a:srgbClr val="000000"/>
                </a:solidFill>
              </a:rPr>
              <a:t>As Dr. Martin notes that subject matter preparation was not the only problem Navajos like Dr. Lori Arviso Alvord faced in college: </a:t>
            </a:r>
            <a:r>
              <a:rPr lang="ja-JP" altLang="en-US" sz="3200">
                <a:solidFill>
                  <a:srgbClr val="000000"/>
                </a:solidFill>
              </a:rPr>
              <a:t>“</a:t>
            </a:r>
            <a:r>
              <a:rPr lang="en-US" altLang="ja-JP" sz="3200">
                <a:solidFill>
                  <a:srgbClr val="000000"/>
                </a:solidFill>
              </a:rPr>
              <a:t>Navajos are taught from the youngest age never to draw attention to ourselves. So Navajo children do not raise their hands in class. At a school like Dartmouth, the lack of participation was seen as a sign not of humility but lack of interest and a disengaged attitude.</a:t>
            </a:r>
            <a:r>
              <a:rPr lang="ja-JP" altLang="en-US" sz="3200">
                <a:solidFill>
                  <a:srgbClr val="000000"/>
                </a:solidFill>
              </a:rPr>
              <a:t>”</a:t>
            </a:r>
            <a:r>
              <a:rPr lang="en-US" altLang="ja-JP" sz="3200">
                <a:solidFill>
                  <a:srgbClr val="000000"/>
                </a:solidFill>
              </a:rPr>
              <a:t> Later in medical school she was viewed as </a:t>
            </a:r>
            <a:r>
              <a:rPr lang="ja-JP" altLang="en-US" sz="3200">
                <a:solidFill>
                  <a:srgbClr val="000000"/>
                </a:solidFill>
              </a:rPr>
              <a:t>“</a:t>
            </a:r>
            <a:r>
              <a:rPr lang="en-US" altLang="ja-JP" sz="3200">
                <a:solidFill>
                  <a:srgbClr val="000000"/>
                </a:solidFill>
              </a:rPr>
              <a:t>remote and disinterested" for similar reasons.</a:t>
            </a:r>
            <a:r>
              <a:rPr lang="ja-JP" altLang="en-US" sz="3200">
                <a:solidFill>
                  <a:srgbClr val="000000"/>
                </a:solidFill>
              </a:rPr>
              <a:t>”</a:t>
            </a:r>
            <a:endParaRPr lang="en-US" altLang="en-US" sz="320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2E1E2-8F30-357D-547E-67837871156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DB3AC6A-F817-B216-6340-BCE1E4B9CC53}"/>
              </a:ext>
            </a:extLst>
          </p:cNvPr>
          <p:cNvSpPr>
            <a:spLocks noGrp="1"/>
          </p:cNvSpPr>
          <p:nvPr>
            <p:ph type="subTitle" idx="1"/>
          </p:nvPr>
        </p:nvSpPr>
        <p:spPr/>
        <p:txBody>
          <a:bodyPr/>
          <a:lstStyle/>
          <a:p>
            <a:endParaRPr lang="en-US"/>
          </a:p>
        </p:txBody>
      </p:sp>
      <p:pic>
        <p:nvPicPr>
          <p:cNvPr id="5" name="Picture 4" descr="A graph showing the growth of the us dollar&#10;&#10;AI-generated content may be incorrect.">
            <a:extLst>
              <a:ext uri="{FF2B5EF4-FFF2-40B4-BE49-F238E27FC236}">
                <a16:creationId xmlns:a16="http://schemas.microsoft.com/office/drawing/2014/main" id="{74B95E65-EE79-3FF0-E3DF-061EF74984BE}"/>
              </a:ext>
            </a:extLst>
          </p:cNvPr>
          <p:cNvPicPr>
            <a:picLocks noChangeAspect="1"/>
          </p:cNvPicPr>
          <p:nvPr/>
        </p:nvPicPr>
        <p:blipFill>
          <a:blip r:embed="rId3"/>
          <a:stretch>
            <a:fillRect/>
          </a:stretch>
        </p:blipFill>
        <p:spPr>
          <a:xfrm>
            <a:off x="2118205" y="857250"/>
            <a:ext cx="5634362" cy="4533900"/>
          </a:xfrm>
          <a:prstGeom prst="rect">
            <a:avLst/>
          </a:prstGeom>
        </p:spPr>
      </p:pic>
      <p:sp>
        <p:nvSpPr>
          <p:cNvPr id="4" name="TextBox 3">
            <a:extLst>
              <a:ext uri="{FF2B5EF4-FFF2-40B4-BE49-F238E27FC236}">
                <a16:creationId xmlns:a16="http://schemas.microsoft.com/office/drawing/2014/main" id="{AFBC21EF-32E6-93D0-080A-968BF0093F1D}"/>
              </a:ext>
            </a:extLst>
          </p:cNvPr>
          <p:cNvSpPr txBox="1"/>
          <p:nvPr/>
        </p:nvSpPr>
        <p:spPr>
          <a:xfrm>
            <a:off x="381000" y="6096000"/>
            <a:ext cx="8908208" cy="276999"/>
          </a:xfrm>
          <a:prstGeom prst="rect">
            <a:avLst/>
          </a:prstGeom>
          <a:noFill/>
        </p:spPr>
        <p:txBody>
          <a:bodyPr wrap="none" rtlCol="0">
            <a:spAutoFit/>
          </a:bodyPr>
          <a:lstStyle/>
          <a:p>
            <a:r>
              <a:rPr lang="en-US" dirty="0">
                <a:solidFill>
                  <a:schemeClr val="tx1">
                    <a:lumMod val="95000"/>
                    <a:lumOff val="5000"/>
                  </a:schemeClr>
                </a:solidFill>
                <a:effectLst/>
                <a:latin typeface="Georgia" panose="02040502050405020303" pitchFamily="18" charset="0"/>
              </a:rPr>
              <a:t>Source: The Hamilton Project | Data is not adjusted for inflation, and is through March 26 for all years. | By The New York Times</a:t>
            </a:r>
            <a:endParaRPr lang="en-US" dirty="0">
              <a:solidFill>
                <a:schemeClr val="tx1">
                  <a:lumMod val="95000"/>
                  <a:lumOff val="5000"/>
                </a:schemeClr>
              </a:solidFill>
            </a:endParaRPr>
          </a:p>
        </p:txBody>
      </p:sp>
      <p:sp>
        <p:nvSpPr>
          <p:cNvPr id="7" name="TextBox 6">
            <a:extLst>
              <a:ext uri="{FF2B5EF4-FFF2-40B4-BE49-F238E27FC236}">
                <a16:creationId xmlns:a16="http://schemas.microsoft.com/office/drawing/2014/main" id="{E1E860AE-51BA-ECC9-DB26-62518E9EBB2E}"/>
              </a:ext>
            </a:extLst>
          </p:cNvPr>
          <p:cNvSpPr txBox="1"/>
          <p:nvPr/>
        </p:nvSpPr>
        <p:spPr>
          <a:xfrm>
            <a:off x="152400" y="304800"/>
            <a:ext cx="8908208" cy="461665"/>
          </a:xfrm>
          <a:prstGeom prst="rect">
            <a:avLst/>
          </a:prstGeom>
          <a:noFill/>
        </p:spPr>
        <p:txBody>
          <a:bodyPr wrap="none" rtlCol="0">
            <a:spAutoFit/>
          </a:bodyPr>
          <a:lstStyle/>
          <a:p>
            <a:r>
              <a:rPr lang="en-US" dirty="0">
                <a:solidFill>
                  <a:schemeClr val="tx1">
                    <a:lumMod val="95000"/>
                    <a:lumOff val="5000"/>
                  </a:schemeClr>
                </a:solidFill>
                <a:effectLst/>
                <a:latin typeface="Georgia" panose="02040502050405020303" pitchFamily="18" charset="0"/>
              </a:rPr>
              <a:t>Source: The Hamilton Project | Data is not adjusted for inflation, and is through March 26 for all years. | By The New York Times</a:t>
            </a:r>
            <a:endParaRPr lang="en-US" dirty="0">
              <a:solidFill>
                <a:schemeClr val="tx1">
                  <a:lumMod val="95000"/>
                  <a:lumOff val="5000"/>
                </a:schemeClr>
              </a:solidFill>
            </a:endParaRPr>
          </a:p>
          <a:p>
            <a:endParaRPr lang="en-US" dirty="0"/>
          </a:p>
        </p:txBody>
      </p:sp>
    </p:spTree>
    <p:extLst>
      <p:ext uri="{BB962C8B-B14F-4D97-AF65-F5344CB8AC3E}">
        <p14:creationId xmlns:p14="http://schemas.microsoft.com/office/powerpoint/2010/main" val="867347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9D8F2-F14C-81A1-F090-9A0B34CCDE62}"/>
              </a:ext>
            </a:extLst>
          </p:cNvPr>
          <p:cNvSpPr>
            <a:spLocks noGrp="1"/>
          </p:cNvSpPr>
          <p:nvPr>
            <p:ph type="title"/>
          </p:nvPr>
        </p:nvSpPr>
        <p:spPr/>
        <p:txBody>
          <a:bodyPr/>
          <a:lstStyle/>
          <a:p>
            <a:endParaRPr lang="en-US"/>
          </a:p>
        </p:txBody>
      </p:sp>
      <p:pic>
        <p:nvPicPr>
          <p:cNvPr id="5" name="Content Placeholder 4" descr="A graph showing the growth of the us federal debt&#10;&#10;AI-generated content may be incorrect.">
            <a:extLst>
              <a:ext uri="{FF2B5EF4-FFF2-40B4-BE49-F238E27FC236}">
                <a16:creationId xmlns:a16="http://schemas.microsoft.com/office/drawing/2014/main" id="{4C5A40EE-6454-737B-7863-3E9C0EFA3671}"/>
              </a:ext>
            </a:extLst>
          </p:cNvPr>
          <p:cNvPicPr>
            <a:picLocks noGrp="1" noChangeAspect="1"/>
          </p:cNvPicPr>
          <p:nvPr>
            <p:ph idx="1"/>
          </p:nvPr>
        </p:nvPicPr>
        <p:blipFill>
          <a:blip r:embed="rId2"/>
          <a:stretch>
            <a:fillRect/>
          </a:stretch>
        </p:blipFill>
        <p:spPr>
          <a:xfrm>
            <a:off x="1784551" y="857251"/>
            <a:ext cx="5390804" cy="4632722"/>
          </a:xfrm>
        </p:spPr>
      </p:pic>
      <p:sp>
        <p:nvSpPr>
          <p:cNvPr id="6" name="TextBox 5">
            <a:extLst>
              <a:ext uri="{FF2B5EF4-FFF2-40B4-BE49-F238E27FC236}">
                <a16:creationId xmlns:a16="http://schemas.microsoft.com/office/drawing/2014/main" id="{5D0CE5BB-4913-10B4-47A6-71EE0B3D3C04}"/>
              </a:ext>
            </a:extLst>
          </p:cNvPr>
          <p:cNvSpPr txBox="1"/>
          <p:nvPr/>
        </p:nvSpPr>
        <p:spPr>
          <a:xfrm>
            <a:off x="0" y="5489973"/>
            <a:ext cx="9144001" cy="230832"/>
          </a:xfrm>
          <a:prstGeom prst="rect">
            <a:avLst/>
          </a:prstGeom>
          <a:noFill/>
        </p:spPr>
        <p:txBody>
          <a:bodyPr wrap="square" rtlCol="0">
            <a:spAutoFit/>
          </a:bodyPr>
          <a:lstStyle/>
          <a:p>
            <a:r>
              <a:rPr lang="en-US" sz="900" dirty="0">
                <a:solidFill>
                  <a:schemeClr val="tx1">
                    <a:lumMod val="95000"/>
                    <a:lumOff val="5000"/>
                  </a:schemeClr>
                </a:solidFill>
                <a:latin typeface="Georgia" panose="02040502050405020303" pitchFamily="18" charset="0"/>
              </a:rPr>
              <a:t>Source: Congressional Budget Office | Chart excludes debt the federal government owes itself. | By </a:t>
            </a:r>
            <a:r>
              <a:rPr lang="en-US" sz="900" i="1" dirty="0">
                <a:solidFill>
                  <a:schemeClr val="tx1">
                    <a:lumMod val="95000"/>
                    <a:lumOff val="5000"/>
                  </a:schemeClr>
                </a:solidFill>
                <a:latin typeface="Georgia" panose="02040502050405020303" pitchFamily="18" charset="0"/>
              </a:rPr>
              <a:t>The New York Times</a:t>
            </a:r>
            <a:endParaRPr lang="en-US" sz="900" i="1" dirty="0">
              <a:solidFill>
                <a:schemeClr val="tx1">
                  <a:lumMod val="95000"/>
                  <a:lumOff val="5000"/>
                </a:schemeClr>
              </a:solidFill>
            </a:endParaRPr>
          </a:p>
        </p:txBody>
      </p:sp>
    </p:spTree>
    <p:extLst>
      <p:ext uri="{BB962C8B-B14F-4D97-AF65-F5344CB8AC3E}">
        <p14:creationId xmlns:p14="http://schemas.microsoft.com/office/powerpoint/2010/main" val="744281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16D4C-E9E6-0AA3-AADF-1D300E7805EC}"/>
              </a:ext>
            </a:extLst>
          </p:cNvPr>
          <p:cNvSpPr>
            <a:spLocks noGrp="1"/>
          </p:cNvSpPr>
          <p:nvPr>
            <p:ph type="title"/>
          </p:nvPr>
        </p:nvSpPr>
        <p:spPr/>
        <p:txBody>
          <a:bodyPr/>
          <a:lstStyle/>
          <a:p>
            <a:endParaRPr lang="en-US"/>
          </a:p>
        </p:txBody>
      </p:sp>
      <p:pic>
        <p:nvPicPr>
          <p:cNvPr id="5" name="Content Placeholder 4" descr="A screenshot of a screen&#10;&#10;AI-generated content may be incorrect.">
            <a:extLst>
              <a:ext uri="{FF2B5EF4-FFF2-40B4-BE49-F238E27FC236}">
                <a16:creationId xmlns:a16="http://schemas.microsoft.com/office/drawing/2014/main" id="{149E5245-C75F-8B46-C936-79A0808B2AD0}"/>
              </a:ext>
            </a:extLst>
          </p:cNvPr>
          <p:cNvPicPr>
            <a:picLocks noGrp="1" noChangeAspect="1"/>
          </p:cNvPicPr>
          <p:nvPr>
            <p:ph idx="1"/>
          </p:nvPr>
        </p:nvPicPr>
        <p:blipFill>
          <a:blip r:embed="rId2"/>
          <a:stretch>
            <a:fillRect/>
          </a:stretch>
        </p:blipFill>
        <p:spPr>
          <a:xfrm>
            <a:off x="2326825" y="857250"/>
            <a:ext cx="4104773" cy="4754851"/>
          </a:xfrm>
        </p:spPr>
      </p:pic>
      <p:sp>
        <p:nvSpPr>
          <p:cNvPr id="6" name="TextBox 5">
            <a:extLst>
              <a:ext uri="{FF2B5EF4-FFF2-40B4-BE49-F238E27FC236}">
                <a16:creationId xmlns:a16="http://schemas.microsoft.com/office/drawing/2014/main" id="{01BCFF21-7B4A-7CE1-A2FA-DE83AEAE84C3}"/>
              </a:ext>
            </a:extLst>
          </p:cNvPr>
          <p:cNvSpPr txBox="1"/>
          <p:nvPr/>
        </p:nvSpPr>
        <p:spPr>
          <a:xfrm>
            <a:off x="1" y="5639061"/>
            <a:ext cx="9162497" cy="230832"/>
          </a:xfrm>
          <a:prstGeom prst="rect">
            <a:avLst/>
          </a:prstGeom>
          <a:noFill/>
        </p:spPr>
        <p:txBody>
          <a:bodyPr wrap="square" rtlCol="0">
            <a:spAutoFit/>
          </a:bodyPr>
          <a:lstStyle/>
          <a:p>
            <a:r>
              <a:rPr lang="en-US" sz="900" dirty="0">
                <a:solidFill>
                  <a:schemeClr val="tx1">
                    <a:lumMod val="95000"/>
                    <a:lumOff val="5000"/>
                  </a:schemeClr>
                </a:solidFill>
                <a:latin typeface="Georgia" panose="02040502050405020303" pitchFamily="18" charset="0"/>
              </a:rPr>
              <a:t>Source: Treasury Department | Numbers may not add up to 100 percent due to rounding. | By The New York Times</a:t>
            </a:r>
            <a:endParaRPr lang="en-US" sz="900" dirty="0">
              <a:solidFill>
                <a:schemeClr val="tx1">
                  <a:lumMod val="95000"/>
                  <a:lumOff val="5000"/>
                </a:schemeClr>
              </a:solidFill>
            </a:endParaRPr>
          </a:p>
        </p:txBody>
      </p:sp>
    </p:spTree>
    <p:extLst>
      <p:ext uri="{BB962C8B-B14F-4D97-AF65-F5344CB8AC3E}">
        <p14:creationId xmlns:p14="http://schemas.microsoft.com/office/powerpoint/2010/main" val="2662313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0A9B-03FA-8810-3816-39E383EDD5A2}"/>
              </a:ext>
            </a:extLst>
          </p:cNvPr>
          <p:cNvSpPr>
            <a:spLocks noGrp="1"/>
          </p:cNvSpPr>
          <p:nvPr>
            <p:ph type="title"/>
          </p:nvPr>
        </p:nvSpPr>
        <p:spPr/>
        <p:txBody>
          <a:bodyPr/>
          <a:lstStyle/>
          <a:p>
            <a:endParaRPr lang="en-US"/>
          </a:p>
        </p:txBody>
      </p:sp>
      <p:pic>
        <p:nvPicPr>
          <p:cNvPr id="5" name="Content Placeholder 4" descr="A graph of a federal work force&#10;&#10;AI-generated content may be incorrect.">
            <a:extLst>
              <a:ext uri="{FF2B5EF4-FFF2-40B4-BE49-F238E27FC236}">
                <a16:creationId xmlns:a16="http://schemas.microsoft.com/office/drawing/2014/main" id="{1104FA3D-0C85-A85F-ECCC-EAE7EC94882F}"/>
              </a:ext>
            </a:extLst>
          </p:cNvPr>
          <p:cNvPicPr>
            <a:picLocks noGrp="1" noChangeAspect="1"/>
          </p:cNvPicPr>
          <p:nvPr>
            <p:ph idx="1"/>
          </p:nvPr>
        </p:nvPicPr>
        <p:blipFill>
          <a:blip r:embed="rId2"/>
          <a:stretch>
            <a:fillRect/>
          </a:stretch>
        </p:blipFill>
        <p:spPr>
          <a:xfrm>
            <a:off x="2402404" y="857251"/>
            <a:ext cx="4596529" cy="4632722"/>
          </a:xfrm>
        </p:spPr>
      </p:pic>
      <p:sp>
        <p:nvSpPr>
          <p:cNvPr id="6" name="TextBox 5">
            <a:extLst>
              <a:ext uri="{FF2B5EF4-FFF2-40B4-BE49-F238E27FC236}">
                <a16:creationId xmlns:a16="http://schemas.microsoft.com/office/drawing/2014/main" id="{F751E094-2931-3C45-4A5C-A4048E3AABF0}"/>
              </a:ext>
            </a:extLst>
          </p:cNvPr>
          <p:cNvSpPr txBox="1"/>
          <p:nvPr/>
        </p:nvSpPr>
        <p:spPr>
          <a:xfrm>
            <a:off x="1033397" y="5535722"/>
            <a:ext cx="4567276" cy="230832"/>
          </a:xfrm>
          <a:prstGeom prst="rect">
            <a:avLst/>
          </a:prstGeom>
          <a:noFill/>
        </p:spPr>
        <p:txBody>
          <a:bodyPr wrap="none" rtlCol="0">
            <a:spAutoFit/>
          </a:bodyPr>
          <a:lstStyle/>
          <a:p>
            <a:r>
              <a:rPr lang="en-US" sz="900" dirty="0">
                <a:solidFill>
                  <a:schemeClr val="tx1">
                    <a:lumMod val="95000"/>
                    <a:lumOff val="5000"/>
                  </a:schemeClr>
                </a:solidFill>
                <a:latin typeface="Georgia" panose="02040502050405020303" pitchFamily="18" charset="0"/>
              </a:rPr>
              <a:t>Sources: Congressional Budget Office; Treasury Department | By The New York Times</a:t>
            </a:r>
            <a:endParaRPr lang="en-US" sz="900" dirty="0">
              <a:solidFill>
                <a:schemeClr val="tx1">
                  <a:lumMod val="95000"/>
                  <a:lumOff val="5000"/>
                </a:schemeClr>
              </a:solidFill>
            </a:endParaRPr>
          </a:p>
        </p:txBody>
      </p:sp>
    </p:spTree>
    <p:extLst>
      <p:ext uri="{BB962C8B-B14F-4D97-AF65-F5344CB8AC3E}">
        <p14:creationId xmlns:p14="http://schemas.microsoft.com/office/powerpoint/2010/main" val="312640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1">
            <a:extLst>
              <a:ext uri="{FF2B5EF4-FFF2-40B4-BE49-F238E27FC236}">
                <a16:creationId xmlns:a16="http://schemas.microsoft.com/office/drawing/2014/main" id="{1CD805F3-3D31-A324-A607-811C5DF5AA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FBC7931-ECE9-F645-B338-D99204C5ABC8}" type="slidenum">
              <a:rPr lang="en-US" altLang="en-US" sz="1300"/>
              <a:pPr>
                <a:spcBef>
                  <a:spcPct val="0"/>
                </a:spcBef>
                <a:buFontTx/>
                <a:buNone/>
              </a:pPr>
              <a:t>4</a:t>
            </a:fld>
            <a:endParaRPr lang="en-US" altLang="en-US" sz="1300"/>
          </a:p>
        </p:txBody>
      </p:sp>
      <p:sp>
        <p:nvSpPr>
          <p:cNvPr id="3" name="TextBox 2">
            <a:extLst>
              <a:ext uri="{FF2B5EF4-FFF2-40B4-BE49-F238E27FC236}">
                <a16:creationId xmlns:a16="http://schemas.microsoft.com/office/drawing/2014/main" id="{D15A4695-8C13-7949-9494-AB6570E123A8}"/>
              </a:ext>
            </a:extLst>
          </p:cNvPr>
          <p:cNvSpPr txBox="1"/>
          <p:nvPr/>
        </p:nvSpPr>
        <p:spPr>
          <a:xfrm>
            <a:off x="0" y="0"/>
            <a:ext cx="9144000" cy="1077913"/>
          </a:xfrm>
          <a:prstGeom prst="rect">
            <a:avLst/>
          </a:prstGeom>
          <a:noFill/>
        </p:spPr>
        <p:txBody>
          <a:bodyPr>
            <a:spAutoFit/>
          </a:bodyPr>
          <a:lstStyle/>
          <a:p>
            <a:pPr algn="ctr" eaLnBrk="1" hangingPunct="1">
              <a:defRPr/>
            </a:pPr>
            <a:r>
              <a:rPr lang="en-US" sz="3600" b="1" dirty="0">
                <a:solidFill>
                  <a:schemeClr val="bg2">
                    <a:lumMod val="50000"/>
                  </a:schemeClr>
                </a:solidFill>
                <a:latin typeface="Arial" pitchFamily="-106" charset="0"/>
                <a:ea typeface="+mn-ea"/>
              </a:rPr>
              <a:t>     Stereotyping, Prejudice, and Racism</a:t>
            </a:r>
          </a:p>
          <a:p>
            <a:pPr algn="ctr" eaLnBrk="1" hangingPunct="1">
              <a:defRPr/>
            </a:pPr>
            <a:r>
              <a:rPr lang="en-US" sz="2800" dirty="0">
                <a:solidFill>
                  <a:schemeClr val="bg2">
                    <a:lumMod val="50000"/>
                  </a:schemeClr>
                </a:solidFill>
                <a:latin typeface="Arial" pitchFamily="-106" charset="0"/>
                <a:ea typeface="+mn-ea"/>
              </a:rPr>
              <a:t>Jana Noel</a:t>
            </a:r>
          </a:p>
        </p:txBody>
      </p:sp>
      <p:sp>
        <p:nvSpPr>
          <p:cNvPr id="4" name="TextBox 3">
            <a:extLst>
              <a:ext uri="{FF2B5EF4-FFF2-40B4-BE49-F238E27FC236}">
                <a16:creationId xmlns:a16="http://schemas.microsoft.com/office/drawing/2014/main" id="{F3DA3A92-4ECB-BCAC-778B-8B508735B23D}"/>
              </a:ext>
            </a:extLst>
          </p:cNvPr>
          <p:cNvSpPr txBox="1">
            <a:spLocks noChangeArrowheads="1"/>
          </p:cNvSpPr>
          <p:nvPr/>
        </p:nvSpPr>
        <p:spPr bwMode="auto">
          <a:xfrm>
            <a:off x="0" y="1219200"/>
            <a:ext cx="9144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19063">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2800">
                <a:solidFill>
                  <a:srgbClr val="001933"/>
                </a:solidFill>
              </a:rPr>
              <a:t>Racial &amp; Cultural Difference Theory: We instinctively fear &amp; dislike people who are different.</a:t>
            </a:r>
          </a:p>
          <a:p>
            <a:pPr eaLnBrk="1" hangingPunct="1">
              <a:spcBef>
                <a:spcPct val="0"/>
              </a:spcBef>
            </a:pPr>
            <a:r>
              <a:rPr lang="en-US" altLang="en-US" sz="2800">
                <a:solidFill>
                  <a:srgbClr val="001933"/>
                </a:solidFill>
              </a:rPr>
              <a:t>Economic Competition Theory: I can get a better job if you can</a:t>
            </a:r>
            <a:r>
              <a:rPr lang="ja-JP" altLang="en-US" sz="2800">
                <a:solidFill>
                  <a:srgbClr val="001933"/>
                </a:solidFill>
              </a:rPr>
              <a:t>’</a:t>
            </a:r>
            <a:r>
              <a:rPr lang="en-US" altLang="ja-JP" sz="2800">
                <a:solidFill>
                  <a:srgbClr val="001933"/>
                </a:solidFill>
              </a:rPr>
              <a:t>t be considered for it. (”Dreamers” are taking our jobs)</a:t>
            </a:r>
            <a:endParaRPr lang="en-US" altLang="en-US" sz="2800">
              <a:solidFill>
                <a:srgbClr val="001933"/>
              </a:solidFill>
            </a:endParaRPr>
          </a:p>
          <a:p>
            <a:pPr eaLnBrk="1" hangingPunct="1">
              <a:spcBef>
                <a:spcPct val="0"/>
              </a:spcBef>
            </a:pPr>
            <a:r>
              <a:rPr lang="en-US" altLang="en-US" sz="2800">
                <a:solidFill>
                  <a:srgbClr val="001933"/>
                </a:solidFill>
              </a:rPr>
              <a:t>Traumatic Experience Theory: I was mugged by a _______________</a:t>
            </a:r>
          </a:p>
          <a:p>
            <a:pPr eaLnBrk="1" hangingPunct="1">
              <a:spcBef>
                <a:spcPct val="0"/>
              </a:spcBef>
            </a:pPr>
            <a:r>
              <a:rPr lang="en-US" altLang="en-US" sz="2800">
                <a:solidFill>
                  <a:srgbClr val="001933"/>
                </a:solidFill>
              </a:rPr>
              <a:t>Frustration— Aggression Theory: We take out our problems on others.</a:t>
            </a:r>
          </a:p>
          <a:p>
            <a:pPr eaLnBrk="1" hangingPunct="1">
              <a:spcBef>
                <a:spcPct val="0"/>
              </a:spcBef>
            </a:pPr>
            <a:r>
              <a:rPr lang="en-US" altLang="en-US" sz="2800">
                <a:solidFill>
                  <a:srgbClr val="001933"/>
                </a:solidFill>
              </a:rPr>
              <a:t>Social Control Theory: We learned it from our families.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59079788-0E59-3F4D-97AF-827EEAB59D16}"/>
              </a:ext>
            </a:extLst>
          </p:cNvPr>
          <p:cNvSpPr>
            <a:spLocks noGrp="1" noChangeArrowheads="1"/>
          </p:cNvSpPr>
          <p:nvPr>
            <p:ph type="title"/>
          </p:nvPr>
        </p:nvSpPr>
        <p:spPr>
          <a:xfrm>
            <a:off x="228600" y="274638"/>
            <a:ext cx="8458200" cy="1143000"/>
          </a:xfrm>
        </p:spPr>
        <p:txBody>
          <a:bodyPr/>
          <a:lstStyle/>
          <a:p>
            <a:pPr eaLnBrk="1" hangingPunct="1">
              <a:defRPr/>
            </a:pPr>
            <a:r>
              <a:rPr lang="en-US" altLang="x-none" sz="3800" dirty="0">
                <a:solidFill>
                  <a:schemeClr val="bg2">
                    <a:lumMod val="50000"/>
                  </a:schemeClr>
                </a:solidFill>
              </a:rPr>
              <a:t>Cultural Differences</a:t>
            </a:r>
          </a:p>
        </p:txBody>
      </p:sp>
      <p:sp>
        <p:nvSpPr>
          <p:cNvPr id="15362" name="Rectangle 3">
            <a:extLst>
              <a:ext uri="{FF2B5EF4-FFF2-40B4-BE49-F238E27FC236}">
                <a16:creationId xmlns:a16="http://schemas.microsoft.com/office/drawing/2014/main" id="{D6006740-AE95-6840-ACF3-79D26B2892B6}"/>
              </a:ext>
            </a:extLst>
          </p:cNvPr>
          <p:cNvSpPr>
            <a:spLocks noGrp="1" noChangeArrowheads="1"/>
          </p:cNvSpPr>
          <p:nvPr>
            <p:ph type="body" idx="1"/>
          </p:nvPr>
        </p:nvSpPr>
        <p:spPr>
          <a:xfrm>
            <a:off x="457200" y="1905000"/>
            <a:ext cx="8229600" cy="4525963"/>
          </a:xfrm>
        </p:spPr>
        <p:txBody>
          <a:bodyPr/>
          <a:lstStyle/>
          <a:p>
            <a:pPr marL="3175" indent="-3175" eaLnBrk="1" hangingPunct="1">
              <a:spcBef>
                <a:spcPct val="0"/>
              </a:spcBef>
              <a:buFontTx/>
              <a:buNone/>
              <a:defRPr/>
            </a:pPr>
            <a:r>
              <a:rPr lang="en-US" altLang="x-none" sz="2600" dirty="0">
                <a:solidFill>
                  <a:schemeClr val="bg2">
                    <a:lumMod val="50000"/>
                  </a:schemeClr>
                </a:solidFill>
              </a:rPr>
              <a:t>Researchers have documented how sociocultural contexts in the homes of different ethnic, racial, and linguistic groups in the United States can vary significantly from those of mainstream homes (Goldenberg et al., 1992; Heath, 1983, 1989). </a:t>
            </a:r>
          </a:p>
          <a:p>
            <a:pPr marL="3175" indent="-3175" eaLnBrk="1" hangingPunct="1">
              <a:spcBef>
                <a:spcPct val="0"/>
              </a:spcBef>
              <a:buFontTx/>
              <a:buNone/>
              <a:defRPr/>
            </a:pPr>
            <a:endParaRPr lang="en-US" altLang="x-none" sz="2600" dirty="0">
              <a:solidFill>
                <a:schemeClr val="bg2">
                  <a:lumMod val="50000"/>
                </a:schemeClr>
              </a:solidFill>
            </a:endParaRPr>
          </a:p>
          <a:p>
            <a:pPr marL="3175" indent="-3175" eaLnBrk="1" hangingPunct="1">
              <a:spcBef>
                <a:spcPct val="0"/>
              </a:spcBef>
              <a:buFontTx/>
              <a:buNone/>
              <a:defRPr/>
            </a:pPr>
            <a:r>
              <a:rPr lang="en-US" altLang="x-none" sz="2600" dirty="0">
                <a:solidFill>
                  <a:schemeClr val="bg2">
                    <a:lumMod val="50000"/>
                  </a:schemeClr>
                </a:solidFill>
              </a:rPr>
              <a:t>Differences between home and school cultures for many minority children and the difference in school experiences provided bear directly on their academic achievement.</a:t>
            </a:r>
          </a:p>
          <a:p>
            <a:pPr marL="3175" indent="-3175" eaLnBrk="1" hangingPunct="1">
              <a:defRPr/>
            </a:pPr>
            <a:endParaRPr lang="en-US" altLang="x-none" sz="2600" dirty="0">
              <a:solidFill>
                <a:schemeClr val="bg2">
                  <a:lumMod val="50000"/>
                </a:schemeClr>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FEF831C-9A3F-E94C-9634-BA87F5952C13}"/>
              </a:ext>
            </a:extLst>
          </p:cNvPr>
          <p:cNvSpPr>
            <a:spLocks noGrp="1" noChangeArrowheads="1"/>
          </p:cNvSpPr>
          <p:nvPr>
            <p:ph type="title"/>
          </p:nvPr>
        </p:nvSpPr>
        <p:spPr>
          <a:xfrm>
            <a:off x="304800" y="533400"/>
            <a:ext cx="7543800" cy="1143000"/>
          </a:xfrm>
        </p:spPr>
        <p:txBody>
          <a:bodyPr/>
          <a:lstStyle/>
          <a:p>
            <a:pPr eaLnBrk="1" hangingPunct="1">
              <a:defRPr/>
            </a:pPr>
            <a:r>
              <a:rPr lang="en-US" altLang="x-none" dirty="0">
                <a:solidFill>
                  <a:schemeClr val="bg2">
                    <a:lumMod val="50000"/>
                  </a:schemeClr>
                </a:solidFill>
              </a:rPr>
              <a:t>Student/Teacher Differences</a:t>
            </a:r>
          </a:p>
        </p:txBody>
      </p:sp>
      <p:sp>
        <p:nvSpPr>
          <p:cNvPr id="17410" name="Rectangle 3">
            <a:extLst>
              <a:ext uri="{FF2B5EF4-FFF2-40B4-BE49-F238E27FC236}">
                <a16:creationId xmlns:a16="http://schemas.microsoft.com/office/drawing/2014/main" id="{9FC0D825-0006-CB46-9CBD-BAA87F509480}"/>
              </a:ext>
            </a:extLst>
          </p:cNvPr>
          <p:cNvSpPr>
            <a:spLocks noGrp="1" noChangeArrowheads="1"/>
          </p:cNvSpPr>
          <p:nvPr>
            <p:ph type="body" idx="1"/>
          </p:nvPr>
        </p:nvSpPr>
        <p:spPr>
          <a:xfrm>
            <a:off x="228600" y="1752600"/>
            <a:ext cx="8686800" cy="4343400"/>
          </a:xfrm>
        </p:spPr>
        <p:txBody>
          <a:bodyPr/>
          <a:lstStyle/>
          <a:p>
            <a:pPr eaLnBrk="1" hangingPunct="1">
              <a:defRPr/>
            </a:pPr>
            <a:r>
              <a:rPr lang="en-US" altLang="x-none" sz="2600" dirty="0">
                <a:solidFill>
                  <a:schemeClr val="bg2">
                    <a:lumMod val="50000"/>
                  </a:schemeClr>
                </a:solidFill>
              </a:rPr>
              <a:t>First, while our students are become increasingly diverse, both culturally and ethnically, our teaching population has consistently originated from European-American, suburban experiences. Educators typically describe themselves as white and middle class and often add that during discussions about diversity, </a:t>
            </a:r>
            <a:r>
              <a:rPr lang="ja-JP" altLang="en-US" sz="2600" dirty="0">
                <a:solidFill>
                  <a:schemeClr val="bg2">
                    <a:lumMod val="50000"/>
                  </a:schemeClr>
                </a:solidFill>
              </a:rPr>
              <a:t>“</a:t>
            </a:r>
            <a:r>
              <a:rPr lang="en-US" altLang="ja-JP" sz="2600" dirty="0">
                <a:solidFill>
                  <a:schemeClr val="bg2">
                    <a:lumMod val="50000"/>
                  </a:schemeClr>
                </a:solidFill>
              </a:rPr>
              <a:t>I</a:t>
            </a:r>
            <a:r>
              <a:rPr lang="ja-JP" altLang="en-US" sz="2600" dirty="0">
                <a:solidFill>
                  <a:schemeClr val="bg2">
                    <a:lumMod val="50000"/>
                  </a:schemeClr>
                </a:solidFill>
              </a:rPr>
              <a:t>’</a:t>
            </a:r>
            <a:r>
              <a:rPr lang="en-US" altLang="ja-JP" sz="2600" dirty="0">
                <a:solidFill>
                  <a:schemeClr val="bg2">
                    <a:lumMod val="50000"/>
                  </a:schemeClr>
                </a:solidFill>
              </a:rPr>
              <a:t>m an American; I don</a:t>
            </a:r>
            <a:r>
              <a:rPr lang="ja-JP" altLang="en-US" sz="2600" dirty="0">
                <a:solidFill>
                  <a:schemeClr val="bg2">
                    <a:lumMod val="50000"/>
                  </a:schemeClr>
                </a:solidFill>
              </a:rPr>
              <a:t>’</a:t>
            </a:r>
            <a:r>
              <a:rPr lang="en-US" altLang="ja-JP" sz="2600" dirty="0">
                <a:solidFill>
                  <a:schemeClr val="bg2">
                    <a:lumMod val="50000"/>
                  </a:schemeClr>
                </a:solidFill>
              </a:rPr>
              <a:t>t have a culture</a:t>
            </a:r>
            <a:r>
              <a:rPr lang="ja-JP" altLang="en-US" sz="2600" dirty="0">
                <a:solidFill>
                  <a:schemeClr val="bg2">
                    <a:lumMod val="50000"/>
                  </a:schemeClr>
                </a:solidFill>
              </a:rPr>
              <a:t>”</a:t>
            </a:r>
            <a:r>
              <a:rPr lang="en-US" altLang="ja-JP" sz="2600" dirty="0">
                <a:solidFill>
                  <a:schemeClr val="bg2">
                    <a:lumMod val="50000"/>
                  </a:schemeClr>
                </a:solidFill>
              </a:rPr>
              <a:t> (Florio-</a:t>
            </a:r>
            <a:r>
              <a:rPr lang="en-US" altLang="ja-JP" sz="2600" dirty="0" err="1">
                <a:solidFill>
                  <a:schemeClr val="bg2">
                    <a:lumMod val="50000"/>
                  </a:schemeClr>
                </a:solidFill>
              </a:rPr>
              <a:t>Ruane</a:t>
            </a:r>
            <a:r>
              <a:rPr lang="en-US" altLang="ja-JP" sz="2600" dirty="0">
                <a:solidFill>
                  <a:schemeClr val="bg2">
                    <a:lumMod val="50000"/>
                  </a:schemeClr>
                </a:solidFill>
              </a:rPr>
              <a:t>, 1994; McIntosh, 1990; Paley, 2001; Schmidt, 1999; </a:t>
            </a:r>
            <a:r>
              <a:rPr lang="en-US" altLang="ja-JP" sz="2600" dirty="0" err="1">
                <a:solidFill>
                  <a:schemeClr val="bg2">
                    <a:lumMod val="50000"/>
                  </a:schemeClr>
                </a:solidFill>
              </a:rPr>
              <a:t>Sleeter</a:t>
            </a:r>
            <a:r>
              <a:rPr lang="en-US" altLang="ja-JP" sz="2600" dirty="0">
                <a:solidFill>
                  <a:schemeClr val="bg2">
                    <a:lumMod val="50000"/>
                  </a:schemeClr>
                </a:solidFill>
              </a:rPr>
              <a:t>, 2001; Snyder, Hoffman, &amp; Geddes, 1997). </a:t>
            </a:r>
            <a:endParaRPr lang="en-US" altLang="x-none" sz="2600" dirty="0">
              <a:solidFill>
                <a:schemeClr val="bg2">
                  <a:lumMod val="50000"/>
                </a:schemeClr>
              </a:solidFill>
            </a:endParaRPr>
          </a:p>
        </p:txBody>
      </p:sp>
      <p:grpSp>
        <p:nvGrpSpPr>
          <p:cNvPr id="23555" name="Group 4">
            <a:extLst>
              <a:ext uri="{FF2B5EF4-FFF2-40B4-BE49-F238E27FC236}">
                <a16:creationId xmlns:a16="http://schemas.microsoft.com/office/drawing/2014/main" id="{36BEB748-F882-488B-7A7B-EF6CDF1282BC}"/>
              </a:ext>
            </a:extLst>
          </p:cNvPr>
          <p:cNvGrpSpPr>
            <a:grpSpLocks/>
          </p:cNvGrpSpPr>
          <p:nvPr/>
        </p:nvGrpSpPr>
        <p:grpSpPr bwMode="auto">
          <a:xfrm>
            <a:off x="0" y="5943600"/>
            <a:ext cx="9144000" cy="1069975"/>
            <a:chOff x="0" y="3751"/>
            <a:chExt cx="5735" cy="578"/>
          </a:xfrm>
        </p:grpSpPr>
        <p:grpSp>
          <p:nvGrpSpPr>
            <p:cNvPr id="23556" name="Group 5">
              <a:extLst>
                <a:ext uri="{FF2B5EF4-FFF2-40B4-BE49-F238E27FC236}">
                  <a16:creationId xmlns:a16="http://schemas.microsoft.com/office/drawing/2014/main" id="{09B4B2D3-9F0E-C0BD-07DE-4A2D300FAF95}"/>
                </a:ext>
              </a:extLst>
            </p:cNvPr>
            <p:cNvGrpSpPr>
              <a:grpSpLocks/>
            </p:cNvGrpSpPr>
            <p:nvPr/>
          </p:nvGrpSpPr>
          <p:grpSpPr bwMode="auto">
            <a:xfrm>
              <a:off x="0" y="3751"/>
              <a:ext cx="5735" cy="578"/>
              <a:chOff x="0" y="3751"/>
              <a:chExt cx="5735" cy="578"/>
            </a:xfrm>
          </p:grpSpPr>
          <p:pic>
            <p:nvPicPr>
              <p:cNvPr id="23558" name="Picture 6" descr="j0289130[1]">
                <a:extLst>
                  <a:ext uri="{FF2B5EF4-FFF2-40B4-BE49-F238E27FC236}">
                    <a16:creationId xmlns:a16="http://schemas.microsoft.com/office/drawing/2014/main" id="{4F3B4BB9-C750-379F-33AE-AFA19945C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 y="3757"/>
                <a:ext cx="85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j0316862[1]">
                <a:extLst>
                  <a:ext uri="{FF2B5EF4-FFF2-40B4-BE49-F238E27FC236}">
                    <a16:creationId xmlns:a16="http://schemas.microsoft.com/office/drawing/2014/main" id="{485D6D1F-0EE5-1BDB-82C2-E5E1DBF0B4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7" y="3751"/>
                <a:ext cx="855"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j0227802[1]">
                <a:extLst>
                  <a:ext uri="{FF2B5EF4-FFF2-40B4-BE49-F238E27FC236}">
                    <a16:creationId xmlns:a16="http://schemas.microsoft.com/office/drawing/2014/main" id="{748AF7D4-880C-0F10-2D3A-3F6DA4048E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7" y="3757"/>
                <a:ext cx="847"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PH01813J[1]">
                <a:extLst>
                  <a:ext uri="{FF2B5EF4-FFF2-40B4-BE49-F238E27FC236}">
                    <a16:creationId xmlns:a16="http://schemas.microsoft.com/office/drawing/2014/main" id="{FCFB09B8-2D73-B5AF-B51F-3C2B5AE0A7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4" y="3757"/>
                <a:ext cx="371"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0" descr="j0386391[1]">
                <a:extLst>
                  <a:ext uri="{FF2B5EF4-FFF2-40B4-BE49-F238E27FC236}">
                    <a16:creationId xmlns:a16="http://schemas.microsoft.com/office/drawing/2014/main" id="{86F316EB-41C4-BA1A-801A-36150B1E5A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8" y="3757"/>
                <a:ext cx="847"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1" descr="j0399408[1]">
                <a:extLst>
                  <a:ext uri="{FF2B5EF4-FFF2-40B4-BE49-F238E27FC236}">
                    <a16:creationId xmlns:a16="http://schemas.microsoft.com/office/drawing/2014/main" id="{EE05911C-3649-57DD-828B-68A6C50155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0" y="3752"/>
                <a:ext cx="853"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2" descr="j0399928[1]">
                <a:extLst>
                  <a:ext uri="{FF2B5EF4-FFF2-40B4-BE49-F238E27FC236}">
                    <a16:creationId xmlns:a16="http://schemas.microsoft.com/office/drawing/2014/main" id="{A7A86606-663B-ECE6-EB35-AF7866CF00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772"/>
                <a:ext cx="822" cy="54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pic>
          <p:nvPicPr>
            <p:cNvPr id="23557" name="Picture 13" descr="j0202054[1]">
              <a:extLst>
                <a:ext uri="{FF2B5EF4-FFF2-40B4-BE49-F238E27FC236}">
                  <a16:creationId xmlns:a16="http://schemas.microsoft.com/office/drawing/2014/main" id="{80CC5EC1-C15E-4BB9-9E64-B27CBCAC136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5" y="3757"/>
              <a:ext cx="3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0B630BD0-94A3-464F-BC21-72AE35F045F9}"/>
              </a:ext>
            </a:extLst>
          </p:cNvPr>
          <p:cNvSpPr>
            <a:spLocks noGrp="1" noChangeArrowheads="1"/>
          </p:cNvSpPr>
          <p:nvPr>
            <p:ph type="title"/>
          </p:nvPr>
        </p:nvSpPr>
        <p:spPr>
          <a:xfrm>
            <a:off x="152400" y="381000"/>
            <a:ext cx="7543800" cy="1143000"/>
          </a:xfrm>
        </p:spPr>
        <p:txBody>
          <a:bodyPr/>
          <a:lstStyle/>
          <a:p>
            <a:pPr eaLnBrk="1" hangingPunct="1">
              <a:defRPr/>
            </a:pPr>
            <a:r>
              <a:rPr lang="en-US" altLang="x-none" sz="3800" dirty="0">
                <a:solidFill>
                  <a:schemeClr val="bg2">
                    <a:lumMod val="50000"/>
                  </a:schemeClr>
                </a:solidFill>
              </a:rPr>
              <a:t>Need for Culturally Diverse Experiences</a:t>
            </a:r>
          </a:p>
        </p:txBody>
      </p:sp>
      <p:sp>
        <p:nvSpPr>
          <p:cNvPr id="19458" name="Rectangle 3">
            <a:extLst>
              <a:ext uri="{FF2B5EF4-FFF2-40B4-BE49-F238E27FC236}">
                <a16:creationId xmlns:a16="http://schemas.microsoft.com/office/drawing/2014/main" id="{B5AAF10C-4FE7-D84E-A320-1636BCDD5A23}"/>
              </a:ext>
            </a:extLst>
          </p:cNvPr>
          <p:cNvSpPr>
            <a:spLocks noGrp="1" noChangeArrowheads="1"/>
          </p:cNvSpPr>
          <p:nvPr>
            <p:ph type="body" idx="1"/>
          </p:nvPr>
        </p:nvSpPr>
        <p:spPr>
          <a:xfrm>
            <a:off x="152400" y="1981200"/>
            <a:ext cx="8763000" cy="3657600"/>
          </a:xfrm>
        </p:spPr>
        <p:txBody>
          <a:bodyPr/>
          <a:lstStyle/>
          <a:p>
            <a:pPr eaLnBrk="1" hangingPunct="1">
              <a:defRPr/>
            </a:pPr>
            <a:r>
              <a:rPr lang="en-US" altLang="x-none" dirty="0">
                <a:solidFill>
                  <a:schemeClr val="bg2">
                    <a:lumMod val="50000"/>
                  </a:schemeClr>
                </a:solidFill>
              </a:rPr>
              <a:t>Second, most current and future teachers have not had sustained relationships with people from different ethnic, cultural, and lower socioeconomic backgrounds. As a result, much of their knowledge about diversity has been influenced by media stereotypes (</a:t>
            </a:r>
            <a:r>
              <a:rPr lang="en-US" altLang="x-none" dirty="0" err="1">
                <a:solidFill>
                  <a:schemeClr val="bg2">
                    <a:lumMod val="50000"/>
                  </a:schemeClr>
                </a:solidFill>
              </a:rPr>
              <a:t>Finkbeiner</a:t>
            </a:r>
            <a:r>
              <a:rPr lang="en-US" altLang="x-none" dirty="0">
                <a:solidFill>
                  <a:schemeClr val="bg2">
                    <a:lumMod val="50000"/>
                  </a:schemeClr>
                </a:solidFill>
              </a:rPr>
              <a:t> &amp; </a:t>
            </a:r>
            <a:r>
              <a:rPr lang="en-US" altLang="x-none" dirty="0" err="1">
                <a:solidFill>
                  <a:schemeClr val="bg2">
                    <a:lumMod val="50000"/>
                  </a:schemeClr>
                </a:solidFill>
              </a:rPr>
              <a:t>Koplin</a:t>
            </a:r>
            <a:r>
              <a:rPr lang="en-US" altLang="x-none" dirty="0">
                <a:solidFill>
                  <a:schemeClr val="bg2">
                    <a:lumMod val="50000"/>
                  </a:schemeClr>
                </a:solidFill>
              </a:rPr>
              <a:t>, 2002; </a:t>
            </a:r>
            <a:r>
              <a:rPr lang="en-US" altLang="x-none" dirty="0" err="1">
                <a:solidFill>
                  <a:schemeClr val="bg2">
                    <a:lumMod val="50000"/>
                  </a:schemeClr>
                </a:solidFill>
              </a:rPr>
              <a:t>Pattnaik</a:t>
            </a:r>
            <a:r>
              <a:rPr lang="en-US" altLang="x-none" dirty="0">
                <a:solidFill>
                  <a:schemeClr val="bg2">
                    <a:lumMod val="50000"/>
                  </a:schemeClr>
                </a:solidFill>
              </a:rPr>
              <a:t>, 1997; Tatum, 1997). </a:t>
            </a:r>
          </a:p>
        </p:txBody>
      </p:sp>
      <p:grpSp>
        <p:nvGrpSpPr>
          <p:cNvPr id="25603" name="Group 5">
            <a:extLst>
              <a:ext uri="{FF2B5EF4-FFF2-40B4-BE49-F238E27FC236}">
                <a16:creationId xmlns:a16="http://schemas.microsoft.com/office/drawing/2014/main" id="{3E0474DB-870D-D44B-97B9-55345E06C7CD}"/>
              </a:ext>
            </a:extLst>
          </p:cNvPr>
          <p:cNvGrpSpPr>
            <a:grpSpLocks/>
          </p:cNvGrpSpPr>
          <p:nvPr/>
        </p:nvGrpSpPr>
        <p:grpSpPr bwMode="auto">
          <a:xfrm>
            <a:off x="0" y="5940425"/>
            <a:ext cx="9296400" cy="1069975"/>
            <a:chOff x="0" y="3751"/>
            <a:chExt cx="5735" cy="578"/>
          </a:xfrm>
        </p:grpSpPr>
        <p:grpSp>
          <p:nvGrpSpPr>
            <p:cNvPr id="25604" name="Group 6">
              <a:extLst>
                <a:ext uri="{FF2B5EF4-FFF2-40B4-BE49-F238E27FC236}">
                  <a16:creationId xmlns:a16="http://schemas.microsoft.com/office/drawing/2014/main" id="{BC145A71-ABD1-F8F6-6334-F18EC7AD7668}"/>
                </a:ext>
              </a:extLst>
            </p:cNvPr>
            <p:cNvGrpSpPr>
              <a:grpSpLocks/>
            </p:cNvGrpSpPr>
            <p:nvPr/>
          </p:nvGrpSpPr>
          <p:grpSpPr bwMode="auto">
            <a:xfrm>
              <a:off x="0" y="3751"/>
              <a:ext cx="5735" cy="578"/>
              <a:chOff x="0" y="3751"/>
              <a:chExt cx="5735" cy="578"/>
            </a:xfrm>
          </p:grpSpPr>
          <p:pic>
            <p:nvPicPr>
              <p:cNvPr id="25606" name="Picture 7" descr="j0289130[1]">
                <a:extLst>
                  <a:ext uri="{FF2B5EF4-FFF2-40B4-BE49-F238E27FC236}">
                    <a16:creationId xmlns:a16="http://schemas.microsoft.com/office/drawing/2014/main" id="{1FE4B561-222A-DC42-1869-3BE281E5E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 y="3757"/>
                <a:ext cx="85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8" descr="j0316862[1]">
                <a:extLst>
                  <a:ext uri="{FF2B5EF4-FFF2-40B4-BE49-F238E27FC236}">
                    <a16:creationId xmlns:a16="http://schemas.microsoft.com/office/drawing/2014/main" id="{B0C1485B-C79B-152C-D00B-A586784D4E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7" y="3751"/>
                <a:ext cx="855"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9" descr="j0227802[1]">
                <a:extLst>
                  <a:ext uri="{FF2B5EF4-FFF2-40B4-BE49-F238E27FC236}">
                    <a16:creationId xmlns:a16="http://schemas.microsoft.com/office/drawing/2014/main" id="{F3B0FA42-CCAA-0503-D81A-9F09D5E171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7" y="3757"/>
                <a:ext cx="847"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0" descr="PH01813J[1]">
                <a:extLst>
                  <a:ext uri="{FF2B5EF4-FFF2-40B4-BE49-F238E27FC236}">
                    <a16:creationId xmlns:a16="http://schemas.microsoft.com/office/drawing/2014/main" id="{7B04BA8B-4397-420D-9269-BB1403B119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4" y="3757"/>
                <a:ext cx="371"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1" descr="j0386391[1]">
                <a:extLst>
                  <a:ext uri="{FF2B5EF4-FFF2-40B4-BE49-F238E27FC236}">
                    <a16:creationId xmlns:a16="http://schemas.microsoft.com/office/drawing/2014/main" id="{B69F5A7E-B441-A671-CE88-4EE49839F6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8" y="3757"/>
                <a:ext cx="847"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2" descr="j0399408[1]">
                <a:extLst>
                  <a:ext uri="{FF2B5EF4-FFF2-40B4-BE49-F238E27FC236}">
                    <a16:creationId xmlns:a16="http://schemas.microsoft.com/office/drawing/2014/main" id="{B461A23E-AEB6-4560-652A-C0F5232126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0" y="3752"/>
                <a:ext cx="853"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3" descr="j0399928[1]">
                <a:extLst>
                  <a:ext uri="{FF2B5EF4-FFF2-40B4-BE49-F238E27FC236}">
                    <a16:creationId xmlns:a16="http://schemas.microsoft.com/office/drawing/2014/main" id="{F06177B3-23DF-F28B-82F3-3E6ACE883FF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772"/>
                <a:ext cx="822" cy="54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pic>
          <p:nvPicPr>
            <p:cNvPr id="25605" name="Picture 14" descr="j0202054[1]">
              <a:extLst>
                <a:ext uri="{FF2B5EF4-FFF2-40B4-BE49-F238E27FC236}">
                  <a16:creationId xmlns:a16="http://schemas.microsoft.com/office/drawing/2014/main" id="{94E3EE36-6E42-FEF5-1DEC-08CAC6211B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5" y="3757"/>
              <a:ext cx="3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5A5021D6-55AD-B84C-B81F-9237B520BF03}"/>
              </a:ext>
            </a:extLst>
          </p:cNvPr>
          <p:cNvSpPr>
            <a:spLocks noGrp="1" noChangeArrowheads="1"/>
          </p:cNvSpPr>
          <p:nvPr>
            <p:ph type="title"/>
          </p:nvPr>
        </p:nvSpPr>
        <p:spPr/>
        <p:txBody>
          <a:bodyPr/>
          <a:lstStyle/>
          <a:p>
            <a:pPr eaLnBrk="1" hangingPunct="1">
              <a:defRPr/>
            </a:pPr>
            <a:r>
              <a:rPr lang="en-US" altLang="x-none" dirty="0">
                <a:solidFill>
                  <a:schemeClr val="bg2">
                    <a:lumMod val="50000"/>
                  </a:schemeClr>
                </a:solidFill>
              </a:rPr>
              <a:t>School Curriculum</a:t>
            </a:r>
          </a:p>
        </p:txBody>
      </p:sp>
      <p:sp>
        <p:nvSpPr>
          <p:cNvPr id="21506" name="Rectangle 3">
            <a:extLst>
              <a:ext uri="{FF2B5EF4-FFF2-40B4-BE49-F238E27FC236}">
                <a16:creationId xmlns:a16="http://schemas.microsoft.com/office/drawing/2014/main" id="{28957653-9AFF-6447-B4B8-C32EB4D1BBBA}"/>
              </a:ext>
            </a:extLst>
          </p:cNvPr>
          <p:cNvSpPr>
            <a:spLocks noGrp="1" noChangeArrowheads="1"/>
          </p:cNvSpPr>
          <p:nvPr>
            <p:ph type="body" idx="1"/>
          </p:nvPr>
        </p:nvSpPr>
        <p:spPr>
          <a:xfrm>
            <a:off x="152400" y="1752600"/>
            <a:ext cx="8991600" cy="3657600"/>
          </a:xfrm>
        </p:spPr>
        <p:txBody>
          <a:bodyPr/>
          <a:lstStyle/>
          <a:p>
            <a:pPr eaLnBrk="1" hangingPunct="1">
              <a:defRPr/>
            </a:pPr>
            <a:r>
              <a:rPr lang="en-US" altLang="x-none" sz="2600" dirty="0">
                <a:solidFill>
                  <a:schemeClr val="bg2">
                    <a:lumMod val="50000"/>
                  </a:schemeClr>
                </a:solidFill>
              </a:rPr>
              <a:t>Third, school curriculum, methods, and materials usually reflect only European-American or white culture and ignore the backgrounds and experiences of students and families from lower socioeconomic levels and different ethnic and cultural backgrounds (Boykin, 1984; </a:t>
            </a:r>
            <a:r>
              <a:rPr lang="en-US" altLang="x-none" sz="2600" dirty="0" err="1">
                <a:solidFill>
                  <a:schemeClr val="bg2">
                    <a:lumMod val="50000"/>
                  </a:schemeClr>
                </a:solidFill>
              </a:rPr>
              <a:t>Delpit</a:t>
            </a:r>
            <a:r>
              <a:rPr lang="en-US" altLang="x-none" sz="2600" dirty="0">
                <a:solidFill>
                  <a:schemeClr val="bg2">
                    <a:lumMod val="50000"/>
                  </a:schemeClr>
                </a:solidFill>
              </a:rPr>
              <a:t>, 1996; Foster, 1994; Howard, 2001; Ladson-Billings, 1994; Ladson-Billings, 1995; Moll, 1992; Nieto, 1999; Purcell-Gates, L</a:t>
            </a:r>
            <a:r>
              <a:rPr lang="ja-JP" altLang="en-US" sz="2600" dirty="0">
                <a:solidFill>
                  <a:schemeClr val="bg2">
                    <a:lumMod val="50000"/>
                  </a:schemeClr>
                </a:solidFill>
              </a:rPr>
              <a:t>’</a:t>
            </a:r>
            <a:r>
              <a:rPr lang="en-US" altLang="ja-JP" sz="2600" dirty="0">
                <a:solidFill>
                  <a:schemeClr val="bg2">
                    <a:lumMod val="50000"/>
                  </a:schemeClr>
                </a:solidFill>
              </a:rPr>
              <a:t>Allier, &amp; Smith, 1995; Walker-</a:t>
            </a:r>
            <a:r>
              <a:rPr lang="en-US" altLang="ja-JP" sz="2600" dirty="0" err="1">
                <a:solidFill>
                  <a:schemeClr val="bg2">
                    <a:lumMod val="50000"/>
                  </a:schemeClr>
                </a:solidFill>
              </a:rPr>
              <a:t>Dalhouse</a:t>
            </a:r>
            <a:r>
              <a:rPr lang="en-US" altLang="ja-JP" sz="2600" dirty="0">
                <a:solidFill>
                  <a:schemeClr val="bg2">
                    <a:lumMod val="50000"/>
                  </a:schemeClr>
                </a:solidFill>
              </a:rPr>
              <a:t> &amp; </a:t>
            </a:r>
            <a:r>
              <a:rPr lang="en-US" altLang="ja-JP" sz="2600" dirty="0" err="1">
                <a:solidFill>
                  <a:schemeClr val="bg2">
                    <a:lumMod val="50000"/>
                  </a:schemeClr>
                </a:solidFill>
              </a:rPr>
              <a:t>Dalhouse</a:t>
            </a:r>
            <a:r>
              <a:rPr lang="en-US" altLang="ja-JP" sz="2600" dirty="0">
                <a:solidFill>
                  <a:schemeClr val="bg2">
                    <a:lumMod val="50000"/>
                  </a:schemeClr>
                </a:solidFill>
              </a:rPr>
              <a:t>, 2001). </a:t>
            </a:r>
            <a:endParaRPr lang="en-US" altLang="x-none" sz="2600" dirty="0">
              <a:solidFill>
                <a:schemeClr val="bg2">
                  <a:lumMod val="50000"/>
                </a:schemeClr>
              </a:solidFill>
            </a:endParaRPr>
          </a:p>
        </p:txBody>
      </p:sp>
      <p:grpSp>
        <p:nvGrpSpPr>
          <p:cNvPr id="27651" name="Group 4">
            <a:extLst>
              <a:ext uri="{FF2B5EF4-FFF2-40B4-BE49-F238E27FC236}">
                <a16:creationId xmlns:a16="http://schemas.microsoft.com/office/drawing/2014/main" id="{C992E82C-3F5C-35E8-655E-9505D8A4BB1A}"/>
              </a:ext>
            </a:extLst>
          </p:cNvPr>
          <p:cNvGrpSpPr>
            <a:grpSpLocks/>
          </p:cNvGrpSpPr>
          <p:nvPr/>
        </p:nvGrpSpPr>
        <p:grpSpPr bwMode="auto">
          <a:xfrm>
            <a:off x="0" y="5940425"/>
            <a:ext cx="9296400" cy="1069975"/>
            <a:chOff x="0" y="3751"/>
            <a:chExt cx="5735" cy="578"/>
          </a:xfrm>
        </p:grpSpPr>
        <p:grpSp>
          <p:nvGrpSpPr>
            <p:cNvPr id="27652" name="Group 5">
              <a:extLst>
                <a:ext uri="{FF2B5EF4-FFF2-40B4-BE49-F238E27FC236}">
                  <a16:creationId xmlns:a16="http://schemas.microsoft.com/office/drawing/2014/main" id="{70D0A2D3-463B-FFEA-FC2D-7BC039120518}"/>
                </a:ext>
              </a:extLst>
            </p:cNvPr>
            <p:cNvGrpSpPr>
              <a:grpSpLocks/>
            </p:cNvGrpSpPr>
            <p:nvPr/>
          </p:nvGrpSpPr>
          <p:grpSpPr bwMode="auto">
            <a:xfrm>
              <a:off x="0" y="3751"/>
              <a:ext cx="5735" cy="578"/>
              <a:chOff x="0" y="3751"/>
              <a:chExt cx="5735" cy="578"/>
            </a:xfrm>
          </p:grpSpPr>
          <p:pic>
            <p:nvPicPr>
              <p:cNvPr id="27654" name="Picture 6" descr="j0289130[1]">
                <a:extLst>
                  <a:ext uri="{FF2B5EF4-FFF2-40B4-BE49-F238E27FC236}">
                    <a16:creationId xmlns:a16="http://schemas.microsoft.com/office/drawing/2014/main" id="{DDD3C090-0642-2967-308F-8DBB91F4D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 y="3757"/>
                <a:ext cx="85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7" descr="j0316862[1]">
                <a:extLst>
                  <a:ext uri="{FF2B5EF4-FFF2-40B4-BE49-F238E27FC236}">
                    <a16:creationId xmlns:a16="http://schemas.microsoft.com/office/drawing/2014/main" id="{CEA7D1BA-9BAB-4F3F-E7BA-D995AE85F2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7" y="3751"/>
                <a:ext cx="855"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8" descr="j0227802[1]">
                <a:extLst>
                  <a:ext uri="{FF2B5EF4-FFF2-40B4-BE49-F238E27FC236}">
                    <a16:creationId xmlns:a16="http://schemas.microsoft.com/office/drawing/2014/main" id="{81FBB5D3-3675-B130-8D0E-4F111889FD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7" y="3757"/>
                <a:ext cx="847"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9" descr="PH01813J[1]">
                <a:extLst>
                  <a:ext uri="{FF2B5EF4-FFF2-40B4-BE49-F238E27FC236}">
                    <a16:creationId xmlns:a16="http://schemas.microsoft.com/office/drawing/2014/main" id="{97E63FE2-7CCF-A501-841F-0E7C12BB4E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4" y="3757"/>
                <a:ext cx="371"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0" descr="j0386391[1]">
                <a:extLst>
                  <a:ext uri="{FF2B5EF4-FFF2-40B4-BE49-F238E27FC236}">
                    <a16:creationId xmlns:a16="http://schemas.microsoft.com/office/drawing/2014/main" id="{BDCF8C0D-E58B-598A-5610-B3735A444B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8" y="3757"/>
                <a:ext cx="847"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1" descr="j0399408[1]">
                <a:extLst>
                  <a:ext uri="{FF2B5EF4-FFF2-40B4-BE49-F238E27FC236}">
                    <a16:creationId xmlns:a16="http://schemas.microsoft.com/office/drawing/2014/main" id="{8A224FD7-CE01-C230-00D5-FAC9CC5D5C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0" y="3752"/>
                <a:ext cx="853"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2" descr="j0399928[1]">
                <a:extLst>
                  <a:ext uri="{FF2B5EF4-FFF2-40B4-BE49-F238E27FC236}">
                    <a16:creationId xmlns:a16="http://schemas.microsoft.com/office/drawing/2014/main" id="{E390C1BB-8733-B740-C132-714470BAAE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772"/>
                <a:ext cx="822" cy="54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pic>
          <p:nvPicPr>
            <p:cNvPr id="27653" name="Picture 13" descr="j0202054[1]">
              <a:extLst>
                <a:ext uri="{FF2B5EF4-FFF2-40B4-BE49-F238E27FC236}">
                  <a16:creationId xmlns:a16="http://schemas.microsoft.com/office/drawing/2014/main" id="{5C23AED6-4802-4084-8FA6-0BC535DF4DB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5" y="3757"/>
              <a:ext cx="3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1">
            <a:extLst>
              <a:ext uri="{FF2B5EF4-FFF2-40B4-BE49-F238E27FC236}">
                <a16:creationId xmlns:a16="http://schemas.microsoft.com/office/drawing/2014/main" id="{BB5687E9-2A41-D1E3-F938-B0DD163AF3A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4CEE08A-2125-7144-9639-69A2C8FED826}" type="slidenum">
              <a:rPr lang="en-US" altLang="en-US" sz="1300"/>
              <a:pPr>
                <a:spcBef>
                  <a:spcPct val="0"/>
                </a:spcBef>
                <a:buFontTx/>
                <a:buNone/>
              </a:pPr>
              <a:t>9</a:t>
            </a:fld>
            <a:endParaRPr lang="en-US" altLang="en-US" sz="1300"/>
          </a:p>
        </p:txBody>
      </p:sp>
      <p:sp>
        <p:nvSpPr>
          <p:cNvPr id="3" name="TextBox 2">
            <a:extLst>
              <a:ext uri="{FF2B5EF4-FFF2-40B4-BE49-F238E27FC236}">
                <a16:creationId xmlns:a16="http://schemas.microsoft.com/office/drawing/2014/main" id="{7A59E81D-C1E9-8347-8CF6-8A928CC41306}"/>
              </a:ext>
            </a:extLst>
          </p:cNvPr>
          <p:cNvSpPr txBox="1"/>
          <p:nvPr/>
        </p:nvSpPr>
        <p:spPr>
          <a:xfrm>
            <a:off x="0" y="0"/>
            <a:ext cx="9144000" cy="5816600"/>
          </a:xfrm>
          <a:prstGeom prst="rect">
            <a:avLst/>
          </a:prstGeom>
          <a:noFill/>
        </p:spPr>
        <p:txBody>
          <a:bodyPr>
            <a:spAutoFit/>
          </a:bodyPr>
          <a:lstStyle/>
          <a:p>
            <a:pPr algn="ctr" eaLnBrk="1" hangingPunct="1">
              <a:defRPr/>
            </a:pPr>
            <a:r>
              <a:rPr lang="en-US" sz="3200" b="1" dirty="0">
                <a:solidFill>
                  <a:schemeClr val="bg2">
                    <a:lumMod val="50000"/>
                  </a:schemeClr>
                </a:solidFill>
                <a:latin typeface="Arial" charset="0"/>
                <a:ea typeface="ＭＳ Ｐゴシック" charset="0"/>
                <a:cs typeface="ＭＳ Ｐゴシック" charset="0"/>
              </a:rPr>
              <a:t>Lisa </a:t>
            </a:r>
            <a:r>
              <a:rPr lang="en-US" sz="3200" b="1" dirty="0" err="1">
                <a:solidFill>
                  <a:schemeClr val="bg2">
                    <a:lumMod val="50000"/>
                  </a:schemeClr>
                </a:solidFill>
                <a:latin typeface="Arial" charset="0"/>
                <a:ea typeface="ＭＳ Ｐゴシック" charset="0"/>
                <a:cs typeface="ＭＳ Ｐゴシック" charset="0"/>
              </a:rPr>
              <a:t>Delpit</a:t>
            </a:r>
            <a:endParaRPr lang="en-US" sz="3200" b="1" dirty="0">
              <a:solidFill>
                <a:schemeClr val="bg2">
                  <a:lumMod val="50000"/>
                </a:schemeClr>
              </a:solidFill>
              <a:latin typeface="Arial" charset="0"/>
              <a:ea typeface="ＭＳ Ｐゴシック" charset="0"/>
              <a:cs typeface="ＭＳ Ｐゴシック" charset="0"/>
            </a:endParaRPr>
          </a:p>
          <a:p>
            <a:pPr algn="ctr" eaLnBrk="1" hangingPunct="1">
              <a:defRPr/>
            </a:pPr>
            <a:r>
              <a:rPr lang="en-US" sz="2000" b="1" dirty="0">
                <a:solidFill>
                  <a:schemeClr val="bg2">
                    <a:lumMod val="50000"/>
                  </a:schemeClr>
                </a:solidFill>
                <a:latin typeface="Arial" charset="0"/>
                <a:ea typeface="ＭＳ Ｐゴシック" charset="0"/>
                <a:cs typeface="ＭＳ Ｐゴシック" charset="0"/>
                <a:hlinkClick r:id="rId2"/>
              </a:rPr>
              <a:t>https://</a:t>
            </a:r>
            <a:r>
              <a:rPr lang="en-US" sz="2000" b="1" dirty="0" err="1">
                <a:solidFill>
                  <a:schemeClr val="bg2">
                    <a:lumMod val="50000"/>
                  </a:schemeClr>
                </a:solidFill>
                <a:latin typeface="Arial" charset="0"/>
                <a:ea typeface="ＭＳ Ｐゴシック" charset="0"/>
                <a:cs typeface="ＭＳ Ｐゴシック" charset="0"/>
                <a:hlinkClick r:id="rId2"/>
              </a:rPr>
              <a:t>www.youtube.com</a:t>
            </a:r>
            <a:r>
              <a:rPr lang="en-US" sz="2000" b="1" dirty="0">
                <a:solidFill>
                  <a:schemeClr val="bg2">
                    <a:lumMod val="50000"/>
                  </a:schemeClr>
                </a:solidFill>
                <a:latin typeface="Arial" charset="0"/>
                <a:ea typeface="ＭＳ Ｐゴシック" charset="0"/>
                <a:cs typeface="ＭＳ Ｐゴシック" charset="0"/>
                <a:hlinkClick r:id="rId2"/>
              </a:rPr>
              <a:t>/</a:t>
            </a:r>
            <a:r>
              <a:rPr lang="en-US" sz="2000" b="1" dirty="0" err="1">
                <a:solidFill>
                  <a:schemeClr val="bg2">
                    <a:lumMod val="50000"/>
                  </a:schemeClr>
                </a:solidFill>
                <a:latin typeface="Arial" charset="0"/>
                <a:ea typeface="ＭＳ Ｐゴシック" charset="0"/>
                <a:cs typeface="ＭＳ Ｐゴシック" charset="0"/>
                <a:hlinkClick r:id="rId2"/>
              </a:rPr>
              <a:t>watch?v</a:t>
            </a:r>
            <a:r>
              <a:rPr lang="en-US" sz="2000" b="1" dirty="0">
                <a:solidFill>
                  <a:schemeClr val="bg2">
                    <a:lumMod val="50000"/>
                  </a:schemeClr>
                </a:solidFill>
                <a:latin typeface="Arial" charset="0"/>
                <a:ea typeface="ＭＳ Ｐゴシック" charset="0"/>
                <a:cs typeface="ＭＳ Ｐゴシック" charset="0"/>
                <a:hlinkClick r:id="rId2"/>
              </a:rPr>
              <a:t>=ZncKaP9ar70</a:t>
            </a:r>
            <a:endParaRPr lang="en-US" sz="2000" b="1" dirty="0">
              <a:solidFill>
                <a:schemeClr val="bg2">
                  <a:lumMod val="50000"/>
                </a:schemeClr>
              </a:solidFill>
              <a:latin typeface="Arial" charset="0"/>
              <a:ea typeface="ＭＳ Ｐゴシック" charset="0"/>
              <a:cs typeface="ＭＳ Ｐゴシック" charset="0"/>
            </a:endParaRPr>
          </a:p>
          <a:p>
            <a:pPr algn="ctr" eaLnBrk="1" hangingPunct="1">
              <a:defRPr/>
            </a:pPr>
            <a:endParaRPr lang="en-US" sz="3200" b="1" dirty="0">
              <a:solidFill>
                <a:schemeClr val="bg2">
                  <a:lumMod val="50000"/>
                </a:schemeClr>
              </a:solidFill>
              <a:latin typeface="Arial" charset="0"/>
              <a:ea typeface="ＭＳ Ｐゴシック" charset="0"/>
              <a:cs typeface="ＭＳ Ｐゴシック" charset="0"/>
            </a:endParaRPr>
          </a:p>
          <a:p>
            <a:pPr eaLnBrk="1" hangingPunct="1">
              <a:defRPr/>
            </a:pPr>
            <a:r>
              <a:rPr lang="en-US" sz="3200" dirty="0">
                <a:solidFill>
                  <a:schemeClr val="bg2">
                    <a:lumMod val="50000"/>
                  </a:schemeClr>
                </a:solidFill>
                <a:latin typeface="Arial" charset="0"/>
                <a:ea typeface="ＭＳ Ｐゴシック" charset="0"/>
                <a:cs typeface="ＭＳ Ｐゴシック" charset="0"/>
              </a:rPr>
              <a:t>Need to learn the Rules of the Culture of Power, Including:</a:t>
            </a:r>
          </a:p>
          <a:p>
            <a:pPr eaLnBrk="1" hangingPunct="1">
              <a:defRPr/>
            </a:pPr>
            <a:endParaRPr lang="en-US" sz="3200" dirty="0">
              <a:solidFill>
                <a:schemeClr val="bg2">
                  <a:lumMod val="50000"/>
                </a:schemeClr>
              </a:solidFill>
              <a:latin typeface="Arial" charset="0"/>
              <a:ea typeface="ＭＳ Ｐゴシック" charset="0"/>
              <a:cs typeface="ＭＳ Ｐゴシック" charset="0"/>
            </a:endParaRPr>
          </a:p>
          <a:p>
            <a:pPr marL="457200" indent="-457200" eaLnBrk="1" hangingPunct="1">
              <a:defRPr/>
            </a:pPr>
            <a:r>
              <a:rPr lang="en-US" sz="3200" dirty="0">
                <a:solidFill>
                  <a:schemeClr val="bg2">
                    <a:lumMod val="50000"/>
                  </a:schemeClr>
                </a:solidFill>
                <a:latin typeface="Arial" charset="0"/>
                <a:ea typeface="ＭＳ Ｐゴシック" charset="0"/>
                <a:cs typeface="ＭＳ Ｐゴシック" charset="0"/>
              </a:rPr>
              <a:t>Standard English</a:t>
            </a:r>
          </a:p>
          <a:p>
            <a:pPr marL="457200" indent="-457200" eaLnBrk="1" hangingPunct="1">
              <a:defRPr/>
            </a:pPr>
            <a:endParaRPr lang="en-US" sz="3200" dirty="0">
              <a:solidFill>
                <a:schemeClr val="bg2">
                  <a:lumMod val="50000"/>
                </a:schemeClr>
              </a:solidFill>
              <a:latin typeface="Arial" charset="0"/>
              <a:ea typeface="ＭＳ Ｐゴシック" charset="0"/>
              <a:cs typeface="ＭＳ Ｐゴシック" charset="0"/>
            </a:endParaRPr>
          </a:p>
          <a:p>
            <a:pPr marL="457200" indent="-457200" eaLnBrk="1" hangingPunct="1">
              <a:defRPr/>
            </a:pPr>
            <a:r>
              <a:rPr lang="en-US" sz="3200" dirty="0">
                <a:solidFill>
                  <a:schemeClr val="bg2">
                    <a:lumMod val="50000"/>
                  </a:schemeClr>
                </a:solidFill>
                <a:latin typeface="Arial" charset="0"/>
                <a:ea typeface="ＭＳ Ｐゴシック" charset="0"/>
                <a:cs typeface="ＭＳ Ｐゴシック" charset="0"/>
              </a:rPr>
              <a:t>What is polite behavior</a:t>
            </a:r>
          </a:p>
          <a:p>
            <a:pPr marL="457200" indent="-457200" eaLnBrk="1" hangingPunct="1">
              <a:defRPr/>
            </a:pPr>
            <a:r>
              <a:rPr lang="en-US" sz="3200" dirty="0">
                <a:solidFill>
                  <a:schemeClr val="bg2">
                    <a:lumMod val="50000"/>
                  </a:schemeClr>
                </a:solidFill>
                <a:latin typeface="Arial" charset="0"/>
                <a:ea typeface="ＭＳ Ｐゴシック" charset="0"/>
                <a:cs typeface="ＭＳ Ｐゴシック" charset="0"/>
              </a:rPr>
              <a:t>(What is considered rude)</a:t>
            </a:r>
          </a:p>
          <a:p>
            <a:pPr marL="457200" indent="-457200" eaLnBrk="1" hangingPunct="1">
              <a:defRPr/>
            </a:pPr>
            <a:endParaRPr lang="en-US" sz="3200" dirty="0">
              <a:solidFill>
                <a:schemeClr val="bg2">
                  <a:lumMod val="50000"/>
                </a:schemeClr>
              </a:solidFill>
              <a:latin typeface="Arial" charset="0"/>
              <a:ea typeface="ＭＳ Ｐゴシック" charset="0"/>
              <a:cs typeface="ＭＳ Ｐゴシック" charset="0"/>
            </a:endParaRPr>
          </a:p>
          <a:p>
            <a:pPr marL="457200" indent="-457200" eaLnBrk="1" hangingPunct="1">
              <a:defRPr/>
            </a:pPr>
            <a:r>
              <a:rPr lang="en-US" sz="3200" dirty="0">
                <a:solidFill>
                  <a:schemeClr val="bg2">
                    <a:lumMod val="50000"/>
                  </a:schemeClr>
                </a:solidFill>
                <a:latin typeface="Arial" charset="0"/>
                <a:ea typeface="ＭＳ Ｐゴシック" charset="0"/>
                <a:cs typeface="ＭＳ Ｐゴシック" charset="0"/>
              </a:rPr>
              <a:t>How to dress (suit &amp; tie?)</a:t>
            </a:r>
          </a:p>
        </p:txBody>
      </p:sp>
      <p:pic>
        <p:nvPicPr>
          <p:cNvPr id="29699" name="Picture 1">
            <a:extLst>
              <a:ext uri="{FF2B5EF4-FFF2-40B4-BE49-F238E27FC236}">
                <a16:creationId xmlns:a16="http://schemas.microsoft.com/office/drawing/2014/main" id="{DC19CE11-30AB-C8B3-CDAA-310E93A096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390900"/>
            <a:ext cx="36703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DCF5F8"/>
    </a:lt1>
    <a:dk2>
      <a:srgbClr val="000000"/>
    </a:dk2>
    <a:lt2>
      <a:srgbClr val="969696"/>
    </a:lt2>
    <a:accent1>
      <a:srgbClr val="FFFFFF"/>
    </a:accent1>
    <a:accent2>
      <a:srgbClr val="8DC6FF"/>
    </a:accent2>
    <a:accent3>
      <a:srgbClr val="EBF9FB"/>
    </a:accent3>
    <a:accent4>
      <a:srgbClr val="000000"/>
    </a:accent4>
    <a:accent5>
      <a:srgbClr val="FFFFFF"/>
    </a:accent5>
    <a:accent6>
      <a:srgbClr val="7FB3E7"/>
    </a:accent6>
    <a:hlink>
      <a:srgbClr val="0066CC"/>
    </a:hlink>
    <a:folHlink>
      <a:srgbClr val="00A800"/>
    </a:folHlink>
  </a:clrScheme>
</a:themeOverride>
</file>

<file path=docProps/app.xml><?xml version="1.0" encoding="utf-8"?>
<Properties xmlns="http://schemas.openxmlformats.org/officeDocument/2006/extended-properties" xmlns:vt="http://schemas.openxmlformats.org/officeDocument/2006/docPropsVTypes">
  <TotalTime>4441</TotalTime>
  <Words>2826</Words>
  <Application>Microsoft Macintosh PowerPoint</Application>
  <PresentationFormat>Letter Paper (8.5x11 in)</PresentationFormat>
  <Paragraphs>232</Paragraphs>
  <Slides>36</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ＭＳ Ｐゴシック</vt:lpstr>
      <vt:lpstr>Arial</vt:lpstr>
      <vt:lpstr>Arial Narrow</vt:lpstr>
      <vt:lpstr>Georgia</vt:lpstr>
      <vt:lpstr>Times</vt:lpstr>
      <vt:lpstr>Times New Roman</vt:lpstr>
      <vt:lpstr>Default Design</vt:lpstr>
      <vt:lpstr>Identity, Respect &amp; Dignity BME 210 Week 11</vt:lpstr>
      <vt:lpstr>PowerPoint Presentation</vt:lpstr>
      <vt:lpstr>PowerPoint Presentation</vt:lpstr>
      <vt:lpstr>PowerPoint Presentation</vt:lpstr>
      <vt:lpstr>Cultural Differences</vt:lpstr>
      <vt:lpstr>Student/Teacher Differences</vt:lpstr>
      <vt:lpstr>Need for Culturally Diverse Experiences</vt:lpstr>
      <vt:lpstr>School Curriculum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Navajo Education</vt:lpstr>
      <vt:lpstr>PowerPoint Presentation</vt:lpstr>
      <vt:lpstr>PowerPoint Presentation</vt:lpstr>
      <vt:lpstr>PowerPoint Presentation</vt:lpstr>
      <vt:lpstr>PowerPoint Presentation</vt:lpstr>
      <vt:lpstr>PowerPoint Presentation</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Arizona University</dc:title>
  <dc:creator>Karen Appleby</dc:creator>
  <cp:lastModifiedBy>Jon Allan Reyhner</cp:lastModifiedBy>
  <cp:revision>629</cp:revision>
  <cp:lastPrinted>2009-09-02T18:52:21Z</cp:lastPrinted>
  <dcterms:created xsi:type="dcterms:W3CDTF">2011-09-25T16:05:00Z</dcterms:created>
  <dcterms:modified xsi:type="dcterms:W3CDTF">2025-03-31T18:43:16Z</dcterms:modified>
</cp:coreProperties>
</file>