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94" r:id="rId29"/>
    <p:sldId id="295" r:id="rId30"/>
    <p:sldId id="296" r:id="rId31"/>
    <p:sldId id="297" r:id="rId32"/>
    <p:sldId id="298" r:id="rId33"/>
    <p:sldId id="299" r:id="rId34"/>
    <p:sldId id="283" r:id="rId35"/>
    <p:sldId id="275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94694"/>
  </p:normalViewPr>
  <p:slideViewPr>
    <p:cSldViewPr>
      <p:cViewPr varScale="1">
        <p:scale>
          <a:sx n="117" d="100"/>
          <a:sy n="117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CD768D-4D6E-4F2B-80DA-EAABF25DC128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92BEA6-17BD-4625-B3D8-AB4C0E22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mooker.com/backend/uploads/1/statue-of-liberty.jpg&amp;imgrefurl=http://mooker.com/news_media/Statue_Of_Liberty_To_Reopen_Access_To_Crown_On_July_4th.shtml&amp;usg=__I_ZH-qpX3BHorkqGPIqCCvf8ejQ=&amp;h=513&amp;w=525&amp;sz=31&amp;hl=en&amp;start=31&amp;um=1&amp;tbnid=chnIRJOvyjHiwM:&amp;tbnh=129&amp;tbnw=132&amp;prev=/images?q=statue+of+liberty&amp;ndsp=20&amp;hl=en&amp;safe=active&amp;rls=com.microsoft:en-us&amp;sa=N&amp;start=20&amp;um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italian-americans-sacco-and-vanzetti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eitb24.com/archivos/imagenes/eitb24/internacional/2007/08/07/China-Town-en-Nueva-York-2007080710042613hg2.jpg&amp;imgrefurl=http://www.eitb24.com/new/en/B24_60797/basques-around-world/In-New-York-all-that-glitters-is-not-gold/&amp;usg=__7fJ_2tAoQC4GD-WyIK7Rblg8Qnk=&amp;h=400&amp;w=480&amp;sz=78&amp;hl=en&amp;start=13&amp;um=1&amp;tbnid=91ARJ7JnjeHY8M:&amp;tbnh=108&amp;tbnw=129&amp;prev=/images?q=china+town&amp;hl=en&amp;safe=active&amp;rls=com.microsoft:en-us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pic20.picturetrail.com/VOL1479/7454440/14165775/285462396.jpg&amp;imgrefurl=http://www.city-data.com/forum/miami/86882-random-miami-south-florida-picture-thread-7.html&amp;usg=__tRrUbvj7fuQkFEvZABXWUO5S5PY=&amp;h=302&amp;w=400&amp;sz=35&amp;hl=en&amp;start=17&amp;um=1&amp;tbnid=At45lr_erQoonM:&amp;tbnh=94&amp;tbnw=124&amp;prev=/images?q=little+havana&amp;hl=en&amp;safe=active&amp;rls=com.microsoft:en-us&amp;um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www.regentsprep.org/regents/ushisgov/themes/immigration/melting_pot.gif&amp;imgrefurl=http://www.regentsprep.org/regents/ushisgov/themes/immigration/theories.htm&amp;usg=__2AmQAvhVu-UxzFC1benfw6um_k4=&amp;h=341&amp;w=300&amp;sz=17&amp;hl=en&amp;start=4&amp;zoom=1&amp;um=1&amp;itbs=1&amp;tbnid=5sUnSwgiUeCZTM:&amp;tbnh=120&amp;tbnw=106&amp;prev=/images?q=melting+pot&amp;um=1&amp;hl=en&amp;safe=active&amp;sa=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innedproject.org/materials/viva-la-caus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chicagonow.com/blogs/querida-carla/assets_c/2010/06/peter-jennings-thumb-572xauto-155027.jpg&amp;imgrefurl=http://www.chicagonow.com/blogs/querida-carla/2010/06/famous-american-immigrants.html&amp;usg=__4BjjUxy5zhTqZwPpgsEp2hEcdvs=&amp;h=444&amp;w=572&amp;sz=42&amp;hl=en&amp;start=90&amp;zoom=1&amp;um=1&amp;itbs=1&amp;tbnid=B_WD09o9HBBDCM:&amp;tbnh=104&amp;tbnw=134&amp;prev=/images?q=famous+immigrants&amp;start=80&amp;um=1&amp;hl=en&amp;safe=active&amp;sa=N&amp;rls=com.microsoft:en-us&amp;ndsp=20&amp;tbs=isch:1" TargetMode="External"/><Relationship Id="rId3" Type="http://schemas.openxmlformats.org/officeDocument/2006/relationships/hyperlink" Target="http://www.hearya.com/wp-content/uploads/2006/12/mustache-carlos-santana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4876800" cy="3276600"/>
          </a:xfrm>
        </p:spPr>
        <p:txBody>
          <a:bodyPr>
            <a:normAutofit/>
          </a:bodyPr>
          <a:lstStyle/>
          <a:p>
            <a:r>
              <a:rPr lang="en-US" i="1" dirty="0"/>
              <a:t>With silent lips. "Give me your tired, your poor,</a:t>
            </a:r>
            <a:br>
              <a:rPr lang="en-US" i="1" dirty="0"/>
            </a:br>
            <a:r>
              <a:rPr lang="en-US" i="1" dirty="0"/>
              <a:t>Your huddled masses yearning to breathe free,</a:t>
            </a:r>
            <a:br>
              <a:rPr lang="en-US" i="1" dirty="0"/>
            </a:br>
            <a:r>
              <a:rPr lang="en-US" i="1" dirty="0"/>
              <a:t>The wretched refuse of your teeming shore.</a:t>
            </a:r>
            <a:br>
              <a:rPr lang="en-US" i="1" dirty="0"/>
            </a:br>
            <a:r>
              <a:rPr lang="en-US" i="1" dirty="0"/>
              <a:t>Send these, the homeless, tempest-tossed to me,</a:t>
            </a:r>
            <a:br>
              <a:rPr lang="en-US" i="1" dirty="0"/>
            </a:br>
            <a:r>
              <a:rPr lang="en-US" i="1" dirty="0"/>
              <a:t>I lift my lamp beside the golden door!"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Immigration</a:t>
            </a:r>
            <a:endParaRPr lang="en-US" dirty="0"/>
          </a:p>
        </p:txBody>
      </p:sp>
      <p:pic>
        <p:nvPicPr>
          <p:cNvPr id="14338" name="Picture 2" descr="http://t0.gstatic.com/images?q=tbn:chnIRJOvyjHiwM:http://mooker.com/backend/uploads/1/statue-of-liber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58671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Ellis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36848" cy="4797552"/>
          </a:xfrm>
        </p:spPr>
        <p:txBody>
          <a:bodyPr/>
          <a:lstStyle/>
          <a:p>
            <a:r>
              <a:rPr lang="en-US" dirty="0"/>
              <a:t>Inspection station in the New York harbor where immigrants had to pass inspections.</a:t>
            </a:r>
          </a:p>
          <a:p>
            <a:r>
              <a:rPr lang="en-US" dirty="0"/>
              <a:t>About 20% were detained for a day or more before inspection</a:t>
            </a:r>
          </a:p>
          <a:p>
            <a:r>
              <a:rPr lang="en-US" dirty="0"/>
              <a:t>Only about 2% were denied entry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http://upload.wikimedia.org/wikipedia/commons/a/a6/Ellis_Island_in_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09800"/>
            <a:ext cx="4927146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3965448" cy="4800600"/>
          </a:xfrm>
        </p:spPr>
        <p:txBody>
          <a:bodyPr/>
          <a:lstStyle/>
          <a:p>
            <a:r>
              <a:rPr lang="en-US" dirty="0"/>
              <a:t>Physical examination by a doctor</a:t>
            </a:r>
          </a:p>
          <a:p>
            <a:r>
              <a:rPr lang="en-US" dirty="0"/>
              <a:t>Those with serious health problems or a contagious disease were sent home (deported</a:t>
            </a:r>
            <a:r>
              <a:rPr lang="en-US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22532" name="Picture 4" descr="http://www.mun.ca/biology/scarr/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99039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Inspector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Checked documents and questioned immigrants on whether they met legal requirements:</a:t>
            </a:r>
          </a:p>
          <a:p>
            <a:pPr>
              <a:buNone/>
            </a:pPr>
            <a:r>
              <a:rPr lang="en-US" dirty="0"/>
              <a:t>	       1. Must be able to prove they had never been</a:t>
            </a:r>
          </a:p>
          <a:p>
            <a:pPr>
              <a:buNone/>
            </a:pPr>
            <a:r>
              <a:rPr lang="en-US" dirty="0"/>
              <a:t>          convicted of a felony, </a:t>
            </a:r>
          </a:p>
          <a:p>
            <a:pPr>
              <a:buNone/>
            </a:pPr>
            <a:r>
              <a:rPr lang="en-US" dirty="0"/>
              <a:t>          2. Able to work</a:t>
            </a:r>
          </a:p>
          <a:p>
            <a:pPr>
              <a:buNone/>
            </a:pPr>
            <a:r>
              <a:rPr lang="en-US" dirty="0"/>
              <a:t>          3. Showing they had some money.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1892-1924 Ellis Island was chief processing station for nearly 17 million immigrants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645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Inspection Station in San Francisco Bay processing Asians primarily Chinese</a:t>
            </a:r>
          </a:p>
          <a:p>
            <a:r>
              <a:rPr lang="en-US" dirty="0"/>
              <a:t>1910-1940 processed about 50,000 Chinese Immigrants</a:t>
            </a:r>
          </a:p>
          <a:p>
            <a:r>
              <a:rPr lang="en-US" dirty="0"/>
              <a:t>Immigrants endured harsh questioning and long detention in ramshackle facilities</a:t>
            </a:r>
          </a:p>
        </p:txBody>
      </p:sp>
      <p:pic>
        <p:nvPicPr>
          <p:cNvPr id="26626" name="Picture 2" descr="http://blog.eogn.com/eastmans_online_genealogy/Angel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0"/>
            <a:ext cx="479451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at Angel Island</a:t>
            </a:r>
          </a:p>
        </p:txBody>
      </p:sp>
      <p:pic>
        <p:nvPicPr>
          <p:cNvPr id="27650" name="Picture 2" descr="5.jpg (5406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04447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Walls of Angel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/>
              <a:t>I told myself that going by this way would be easy.</a:t>
            </a:r>
            <a:br>
              <a:rPr lang="en-US" i="1" dirty="0"/>
            </a:br>
            <a:r>
              <a:rPr lang="en-US" i="1" dirty="0"/>
              <a:t>Who was to know that I would be imprisoned at Devil’s Pass?</a:t>
            </a:r>
            <a:br>
              <a:rPr lang="en-US" i="1" dirty="0"/>
            </a:br>
            <a:r>
              <a:rPr lang="en-US" i="1" dirty="0"/>
              <a:t>How was anyone to know that my dwelling place would be a prison?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Survival-Challenges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733800" cy="4648200"/>
          </a:xfrm>
        </p:spPr>
        <p:txBody>
          <a:bodyPr/>
          <a:lstStyle/>
          <a:p>
            <a:r>
              <a:rPr lang="en-US" dirty="0"/>
              <a:t>Finding a place to live</a:t>
            </a:r>
          </a:p>
          <a:p>
            <a:r>
              <a:rPr lang="en-US" dirty="0"/>
              <a:t>Getting a job</a:t>
            </a:r>
          </a:p>
          <a:p>
            <a:r>
              <a:rPr lang="en-US" dirty="0"/>
              <a:t>Trying to understand the languages and customs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 descr="http://www.dnjournal.com/cover/2009/images/april/ellis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703702" cy="3810000"/>
          </a:xfrm>
          <a:prstGeom prst="rect">
            <a:avLst/>
          </a:prstGeom>
          <a:noFill/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1AB2E747-CAC1-AD98-FF75-DC423E6E7C35}"/>
              </a:ext>
            </a:extLst>
          </p:cNvPr>
          <p:cNvSpPr txBox="1"/>
          <p:nvPr/>
        </p:nvSpPr>
        <p:spPr>
          <a:xfrm>
            <a:off x="76200" y="5791200"/>
            <a:ext cx="889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www.pbs.org</a:t>
            </a:r>
            <a:r>
              <a:rPr lang="en-US" dirty="0"/>
              <a:t>/video/</a:t>
            </a:r>
            <a:r>
              <a:rPr lang="en-US" dirty="0" err="1"/>
              <a:t>italian</a:t>
            </a:r>
            <a:r>
              <a:rPr lang="en-US" dirty="0"/>
              <a:t>-</a:t>
            </a:r>
            <a:r>
              <a:rPr lang="en-US" dirty="0" err="1"/>
              <a:t>americans</a:t>
            </a:r>
            <a:r>
              <a:rPr lang="en-US" dirty="0"/>
              <a:t>-</a:t>
            </a:r>
            <a:r>
              <a:rPr lang="en-US" dirty="0" err="1"/>
              <a:t>sacco</a:t>
            </a:r>
            <a:r>
              <a:rPr lang="en-US" dirty="0"/>
              <a:t>-and-</a:t>
            </a:r>
            <a:r>
              <a:rPr lang="en-US" dirty="0" err="1"/>
              <a:t>vanzetti</a:t>
            </a:r>
            <a:r>
              <a:rPr lang="en-US" dirty="0"/>
              <a:t>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645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Life Rafts-immigrants congregating with people who shared same cultural values, religions and languages</a:t>
            </a:r>
          </a:p>
          <a:p>
            <a:r>
              <a:rPr lang="en-US" dirty="0"/>
              <a:t>Pooled money to build churches and synagogues</a:t>
            </a:r>
          </a:p>
          <a:p>
            <a:r>
              <a:rPr lang="en-US" dirty="0"/>
              <a:t>Formed social clubs and aid societies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Founded orphanages and old peoples homes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Published  newspapers in their own languages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t1.gstatic.com/images?q=tbn:91ARJ7JnjeHY8M:http://www.eitb24.com/archivos/imagenes/eitb24/internacional/2007/08/07/China-Town-en-Nueva-York-2007080710042613h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819400" cy="2360430"/>
          </a:xfrm>
          <a:prstGeom prst="rect">
            <a:avLst/>
          </a:prstGeom>
          <a:noFill/>
        </p:spPr>
      </p:pic>
      <p:pic>
        <p:nvPicPr>
          <p:cNvPr id="30724" name="Picture 4" descr="http://t1.gstatic.com/images?q=tbn:At45lr_erQoonM:http://pic20.picturetrail.com/VOL1479/7454440/14165775/28546239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2667000" cy="202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Hyphenated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32048" cy="4873752"/>
          </a:xfrm>
        </p:spPr>
        <p:txBody>
          <a:bodyPr/>
          <a:lstStyle/>
          <a:p>
            <a:r>
              <a:rPr lang="en-US" dirty="0"/>
              <a:t>Committed to their own cultures while growing new identities</a:t>
            </a:r>
          </a:p>
          <a:p>
            <a:r>
              <a:rPr lang="en-US" dirty="0"/>
              <a:t>Friction with people born in America-viewed immigrants as a threat to American Way of life.</a:t>
            </a:r>
          </a:p>
        </p:txBody>
      </p:sp>
      <p:pic>
        <p:nvPicPr>
          <p:cNvPr id="31746" name="Picture 2" descr="http://home.comcast.net/~DiazStudents/Imm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523875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568952"/>
          </a:xfrm>
        </p:spPr>
        <p:txBody>
          <a:bodyPr/>
          <a:lstStyle/>
          <a:p>
            <a:r>
              <a:rPr lang="en-US" dirty="0"/>
              <a:t>A mixture of people form different cultures and races who are blended together by abandoning their native languages and customs. </a:t>
            </a:r>
          </a:p>
          <a:p>
            <a:r>
              <a:rPr lang="en-US" dirty="0"/>
              <a:t>Many refused which gave way to anti-immigrant sentiments</a:t>
            </a:r>
          </a:p>
        </p:txBody>
      </p:sp>
      <p:pic>
        <p:nvPicPr>
          <p:cNvPr id="1026" name="Picture 2" descr="http://t3.gstatic.com/images?q=tbn:5sUnSwgiUeCZTM:http://www.regentsprep.org/regents/ushisgov/themes/immigration/melting_po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75970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the Golden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797552"/>
          </a:xfrm>
        </p:spPr>
        <p:txBody>
          <a:bodyPr/>
          <a:lstStyle/>
          <a:p>
            <a:r>
              <a:rPr lang="en-US" dirty="0"/>
              <a:t>Escaped difficult conditions like famine, land shortages or religious and political persecution.</a:t>
            </a:r>
          </a:p>
          <a:p>
            <a:r>
              <a:rPr lang="en-US" dirty="0"/>
              <a:t>Birds of Passage- intended to temporarily earn money and then return to their homeland.</a:t>
            </a:r>
          </a:p>
          <a:p>
            <a:endParaRPr lang="en-US" dirty="0"/>
          </a:p>
        </p:txBody>
      </p:sp>
      <p:pic>
        <p:nvPicPr>
          <p:cNvPr id="13314" name="Picture 2" descr="http://www.bcps.org/offices/lis/models/immigration/images/im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201614" cy="412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4645152"/>
          </a:xfrm>
        </p:spPr>
        <p:txBody>
          <a:bodyPr>
            <a:normAutofit/>
          </a:bodyPr>
          <a:lstStyle/>
          <a:p>
            <a:r>
              <a:rPr lang="en-US" dirty="0"/>
              <a:t>Overt favoritism toward native born Americans</a:t>
            </a:r>
          </a:p>
          <a:p>
            <a:r>
              <a:rPr lang="en-US" dirty="0"/>
              <a:t>Suspicion and fear grow (Protestants feared Catholics)</a:t>
            </a:r>
          </a:p>
          <a:p>
            <a:r>
              <a:rPr lang="en-US" dirty="0"/>
              <a:t>Immigrants from the “right” countries were ok (British and German)</a:t>
            </a:r>
          </a:p>
          <a:p>
            <a:r>
              <a:rPr lang="en-US" dirty="0"/>
              <a:t>Immigrants from the “wrong </a:t>
            </a:r>
            <a:r>
              <a:rPr lang="en-US"/>
              <a:t>“ places  </a:t>
            </a:r>
            <a:r>
              <a:rPr lang="en-US" dirty="0"/>
              <a:t>were not okay. (Slavs. Latin, Asia, Mexico)</a:t>
            </a:r>
          </a:p>
          <a:p>
            <a:r>
              <a:rPr lang="en-US" dirty="0"/>
              <a:t>Ethnocentrism- Anglo-Saxons were superior to others. 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www.zinnedproject.org</a:t>
            </a:r>
            <a:r>
              <a:rPr lang="en-US" sz="1800" dirty="0">
                <a:hlinkClick r:id="rId2"/>
              </a:rPr>
              <a:t>/materials/viva-la-causa/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Anti-Asian Sentiments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94248" cy="4797552"/>
          </a:xfrm>
        </p:spPr>
        <p:txBody>
          <a:bodyPr/>
          <a:lstStyle/>
          <a:p>
            <a:r>
              <a:rPr lang="en-US" dirty="0"/>
              <a:t>Directed more on Chinese because they looked different.   </a:t>
            </a:r>
          </a:p>
          <a:p>
            <a:r>
              <a:rPr lang="en-US" dirty="0"/>
              <a:t>Depression of 1873-many feared their jobs would be taken away by Chinese.  </a:t>
            </a:r>
          </a:p>
          <a:p>
            <a:r>
              <a:rPr lang="en-US" u="sng" dirty="0"/>
              <a:t>Chinese Exclusion Act: </a:t>
            </a:r>
            <a:r>
              <a:rPr lang="en-US" dirty="0"/>
              <a:t> Passed in 1882 and banned entry of Chinese to the US for 10 years.  </a:t>
            </a:r>
          </a:p>
          <a:p>
            <a:r>
              <a:rPr lang="en-US" dirty="0"/>
              <a:t>Extended until 1892 and was not officially repealed until 1943.</a:t>
            </a:r>
            <a:endParaRPr lang="en-US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Gentlemen’s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721352"/>
          </a:xfrm>
        </p:spPr>
        <p:txBody>
          <a:bodyPr/>
          <a:lstStyle/>
          <a:p>
            <a:r>
              <a:rPr lang="en-US" dirty="0"/>
              <a:t>1907-1908</a:t>
            </a:r>
          </a:p>
          <a:p>
            <a:r>
              <a:rPr lang="en-US" dirty="0"/>
              <a:t>Japan agreed to limit emigration to the United States in exchange for the removal of segregation orders in San Francisco.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Immigrants come from Mexico, Central and South America</a:t>
            </a:r>
          </a:p>
          <a:p>
            <a:r>
              <a:rPr lang="en-US" dirty="0"/>
              <a:t>Also many are refugees from war torn countries.</a:t>
            </a:r>
          </a:p>
          <a:p>
            <a:r>
              <a:rPr lang="en-US" dirty="0"/>
              <a:t>Immigration reform-heated debate on how to handle immigration</a:t>
            </a:r>
            <a:r>
              <a:rPr lang="en-US"/>
              <a:t>. </a:t>
            </a:r>
            <a:endParaRPr lang="en-US" dirty="0"/>
          </a:p>
          <a:p>
            <a:r>
              <a:rPr lang="en-US" i="1" dirty="0"/>
              <a:t>Nearly a quarter of all U.S. children in 2008 were the sons and daughters of at least one immigrant parent. </a:t>
            </a:r>
          </a:p>
          <a:p>
            <a:r>
              <a:rPr lang="en-US" i="1" dirty="0"/>
              <a:t>But….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soma_66_100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473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90216E47-83E5-4543-80AB-F8ADE4BDA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39381-DF39-394A-AB6C-7C315293A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4755" name="Picture 3" descr="ff_immigration_to_the_US.png">
            <a:extLst>
              <a:ext uri="{FF2B5EF4-FFF2-40B4-BE49-F238E27FC236}">
                <a16:creationId xmlns:a16="http://schemas.microsoft.com/office/drawing/2014/main" id="{CA94E695-B97A-9E48-BA70-518F7943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664575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9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7ED8620E-F4F8-654A-9048-C18EA69D4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EEE4F-457C-2643-B08D-4AB4EC429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5779" name="Picture 3" descr="Immigration_by_country.jpg">
            <a:extLst>
              <a:ext uri="{FF2B5EF4-FFF2-40B4-BE49-F238E27FC236}">
                <a16:creationId xmlns:a16="http://schemas.microsoft.com/office/drawing/2014/main" id="{E95BAC0A-DF54-5B48-8E57-575AC76E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91440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6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8248321E-FE65-2646-A2E0-30D2F9F9A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4D9D8-1E28-054A-974B-5ECC909A0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6803" name="Picture 3" descr="immigration_percent_550h.jpg">
            <a:extLst>
              <a:ext uri="{FF2B5EF4-FFF2-40B4-BE49-F238E27FC236}">
                <a16:creationId xmlns:a16="http://schemas.microsoft.com/office/drawing/2014/main" id="{D1B9614F-7359-B149-94E6-D23D6E89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6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464AA957-DFED-FF45-944E-9E597109D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231EE-1852-6D4B-85EC-CD81882C4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7827" name="Picture 3" descr="NA-AS677_CENSUS_NS_20080922192029.gif">
            <a:extLst>
              <a:ext uri="{FF2B5EF4-FFF2-40B4-BE49-F238E27FC236}">
                <a16:creationId xmlns:a16="http://schemas.microsoft.com/office/drawing/2014/main" id="{288D62A8-B3A8-A846-8193-B885BD0FD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0"/>
            <a:ext cx="8283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5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B4A451DE-3626-8B4F-86A7-61BFD9612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5F1A1-0514-B147-8527-96ECA8BA3A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8851" name="Picture 3" descr="Immigration_Pie_Chart.gif">
            <a:extLst>
              <a:ext uri="{FF2B5EF4-FFF2-40B4-BE49-F238E27FC236}">
                <a16:creationId xmlns:a16="http://schemas.microsoft.com/office/drawing/2014/main" id="{3F7153DC-7DE7-8540-BD67-ECA12EB3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83073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35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Between 1870- 1920, 20 million Europeans arrived in the U.S.</a:t>
            </a:r>
          </a:p>
          <a:p>
            <a:r>
              <a:rPr lang="en-US" dirty="0"/>
              <a:t>Before 1890- most were from western and northern Europe</a:t>
            </a:r>
          </a:p>
          <a:p>
            <a:r>
              <a:rPr lang="en-US" dirty="0"/>
              <a:t>From 1890’s increasing number from southern and eastern Europe</a:t>
            </a:r>
          </a:p>
          <a:p>
            <a:r>
              <a:rPr lang="en-US" dirty="0"/>
              <a:t>Why did they leave?  Most to escape religious persecution.  </a:t>
            </a:r>
          </a:p>
          <a:p>
            <a:r>
              <a:rPr lang="en-US" dirty="0"/>
              <a:t>Jews were driven out by Pogroms (organized attacks on Jews)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15A9CA2F-46ED-FA4B-A647-4A2E3B4A3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BCCD5-CD64-C143-91AE-89F94F67A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9875" name="Picture 3" descr="2329478863_d20dfb6405.jpg">
            <a:extLst>
              <a:ext uri="{FF2B5EF4-FFF2-40B4-BE49-F238E27FC236}">
                <a16:creationId xmlns:a16="http://schemas.microsoft.com/office/drawing/2014/main" id="{181C28AE-62F3-634E-9AFD-EAACF288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19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41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zona Racial Composi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0200" cy="6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5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Immigrants</a:t>
            </a:r>
          </a:p>
        </p:txBody>
      </p:sp>
      <p:pic>
        <p:nvPicPr>
          <p:cNvPr id="32774" name="Picture 6" descr="http://home.comcast.net/~DiazStudents/Imm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438400" cy="3038475"/>
          </a:xfrm>
          <a:prstGeom prst="rect">
            <a:avLst/>
          </a:prstGeom>
          <a:noFill/>
        </p:spPr>
      </p:pic>
      <p:pic>
        <p:nvPicPr>
          <p:cNvPr id="2052" name="Picture 4" descr="http://www.hearya.com/wp-content/uploads/2006/12/mustache-carlos-santa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52800"/>
            <a:ext cx="2552700" cy="3286126"/>
          </a:xfrm>
          <a:prstGeom prst="rect">
            <a:avLst/>
          </a:prstGeom>
          <a:noFill/>
        </p:spPr>
      </p:pic>
      <p:pic>
        <p:nvPicPr>
          <p:cNvPr id="2054" name="Picture 6" descr="http://blog.pappaslaw.com/wp-content/uploads/2008/09/charlie-chaplin-po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442841" cy="3505200"/>
          </a:xfrm>
          <a:prstGeom prst="rect">
            <a:avLst/>
          </a:prstGeom>
          <a:noFill/>
        </p:spPr>
      </p:pic>
      <p:pic>
        <p:nvPicPr>
          <p:cNvPr id="32770" name="Picture 2" descr="http://home.comcast.net/~DiazStudents/Imm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143000"/>
            <a:ext cx="3343275" cy="2476501"/>
          </a:xfrm>
          <a:prstGeom prst="rect">
            <a:avLst/>
          </a:prstGeom>
          <a:noFill/>
        </p:spPr>
      </p:pic>
      <p:pic>
        <p:nvPicPr>
          <p:cNvPr id="32772" name="Picture 4" descr="http://home.comcast.net/~DiazStudents/Imm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1905000" cy="2426804"/>
          </a:xfrm>
          <a:prstGeom prst="rect">
            <a:avLst/>
          </a:prstGeom>
          <a:noFill/>
        </p:spPr>
      </p:pic>
      <p:pic>
        <p:nvPicPr>
          <p:cNvPr id="2050" name="Picture 2" descr="http://t3.gstatic.com/images?q=tbn:B_WD09o9HBBDCM:http://www.chicagonow.com/blogs/querida-carla/assets_c/2010/06/peter-jennings-thumb-572xauto-15502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181666"/>
            <a:ext cx="2895600" cy="2247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ic strip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3" y="0"/>
            <a:ext cx="6683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68952"/>
          </a:xfrm>
        </p:spPr>
        <p:txBody>
          <a:bodyPr/>
          <a:lstStyle/>
          <a:p>
            <a:r>
              <a:rPr lang="en-US" dirty="0"/>
              <a:t>Others left due to rising population; doubled to 400 million between 1890-1900</a:t>
            </a:r>
          </a:p>
          <a:p>
            <a:r>
              <a:rPr lang="en-US" dirty="0"/>
              <a:t>Land was scarce for farming</a:t>
            </a:r>
          </a:p>
          <a:p>
            <a:r>
              <a:rPr lang="en-US" dirty="0"/>
              <a:t>Farmers competed with laborers for industrial jobs</a:t>
            </a:r>
          </a:p>
          <a:p>
            <a:r>
              <a:rPr lang="en-US" dirty="0"/>
              <a:t>Many young women and men sought  independent lives</a:t>
            </a:r>
          </a:p>
        </p:txBody>
      </p:sp>
      <p:pic>
        <p:nvPicPr>
          <p:cNvPr id="15362" name="Picture 2" descr="http://www.tesionline.com/intl/img/focus/italian-im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and Japanese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721352"/>
          </a:xfrm>
        </p:spPr>
        <p:txBody>
          <a:bodyPr>
            <a:normAutofit fontScale="92500"/>
          </a:bodyPr>
          <a:lstStyle/>
          <a:p>
            <a:r>
              <a:rPr lang="en-US" dirty="0"/>
              <a:t>Between 1851-1883, 300,000 Chinese arrived.</a:t>
            </a:r>
          </a:p>
          <a:p>
            <a:r>
              <a:rPr lang="en-US" dirty="0"/>
              <a:t>Many came to seek gold fortunes in the gold rush.</a:t>
            </a:r>
          </a:p>
          <a:p>
            <a:r>
              <a:rPr lang="en-US" dirty="0"/>
              <a:t>Helped build nations railroads</a:t>
            </a:r>
          </a:p>
          <a:p>
            <a:r>
              <a:rPr lang="en-US" dirty="0"/>
              <a:t>Turned to farming, mining and domestic services</a:t>
            </a:r>
          </a:p>
          <a:p>
            <a:r>
              <a:rPr lang="en-US" dirty="0"/>
              <a:t>However, Chinese immigration was limited by a Congressional Act of 1882.</a:t>
            </a:r>
          </a:p>
        </p:txBody>
      </p:sp>
      <p:pic>
        <p:nvPicPr>
          <p:cNvPr id="17412" name="Picture 4" descr="http://www.latimes.com/media/photo/2009-07/4822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44051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4041648" cy="4797552"/>
          </a:xfrm>
        </p:spPr>
        <p:txBody>
          <a:bodyPr/>
          <a:lstStyle/>
          <a:p>
            <a:r>
              <a:rPr lang="en-US" dirty="0"/>
              <a:t>1884- Japanese boom begins</a:t>
            </a:r>
          </a:p>
          <a:p>
            <a:r>
              <a:rPr lang="en-US" dirty="0"/>
              <a:t>1898 annex of Hawaii increase Japanese immigration to the west coast</a:t>
            </a:r>
          </a:p>
          <a:p>
            <a:r>
              <a:rPr lang="en-US" dirty="0"/>
              <a:t>High American wages</a:t>
            </a:r>
          </a:p>
          <a:p>
            <a:r>
              <a:rPr lang="en-US" dirty="0"/>
              <a:t>Peak in 1907 of 30,000 totaling 200,000 by 1920</a:t>
            </a:r>
          </a:p>
          <a:p>
            <a:endParaRPr lang="en-US" dirty="0"/>
          </a:p>
        </p:txBody>
      </p:sp>
      <p:pic>
        <p:nvPicPr>
          <p:cNvPr id="6" name="Picture 2" descr="http://upload.wikimedia.org/wikipedia/commons/e/e4/Japanese_Immigrants_in_Immigrant%C2%B4s_public_lo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474" y="1676400"/>
            <a:ext cx="479888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 Indies and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1880-1920 260,000 immigrants from West Indies: Jamaica, Cuba, Puerto Rico, and others</a:t>
            </a:r>
          </a:p>
          <a:p>
            <a:r>
              <a:rPr lang="en-US" dirty="0"/>
              <a:t>Left homelands due to lack of jobs and the promise of work in the industrial boom in the U.S.</a:t>
            </a:r>
          </a:p>
          <a:p>
            <a:r>
              <a:rPr lang="en-US" dirty="0"/>
              <a:t>Mexicans came north for work and to escape political turmoil</a:t>
            </a:r>
          </a:p>
          <a:p>
            <a:r>
              <a:rPr lang="en-US" dirty="0"/>
              <a:t>1902-the National Reclamation Act created new farmland and drew Mexican workers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New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difficult journey usually by ship</a:t>
            </a:r>
          </a:p>
          <a:p>
            <a:r>
              <a:rPr lang="en-US" dirty="0"/>
              <a:t>Trip from Europe took one week,  from Asia took three weeks.</a:t>
            </a:r>
          </a:p>
          <a:p>
            <a:r>
              <a:rPr lang="en-US" dirty="0"/>
              <a:t>Traveled in cheap accommodations, usually cargo hold.</a:t>
            </a:r>
          </a:p>
          <a:p>
            <a:r>
              <a:rPr lang="en-US" dirty="0"/>
              <a:t>Rarely allowed on deck; very crowded</a:t>
            </a:r>
          </a:p>
          <a:p>
            <a:r>
              <a:rPr lang="en-US" dirty="0"/>
              <a:t>Slept in louse-infected bunks, shared toilets with other immigrants</a:t>
            </a:r>
          </a:p>
          <a:p>
            <a:r>
              <a:rPr lang="en-US" dirty="0"/>
              <a:t>Disease spread quickly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Government inspectors boarded ships from foreign ports to identify passengers with infectious diseases.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Some </a:t>
            </a:r>
            <a:r>
              <a:rPr lang="en-US" sz="3200" dirty="0"/>
              <a:t>immigrants</a:t>
            </a:r>
            <a:r>
              <a:rPr lang="en-US" sz="3600" dirty="0"/>
              <a:t> died before reaching America</a:t>
            </a:r>
          </a:p>
          <a:p>
            <a:endParaRPr lang="en-US" dirty="0"/>
          </a:p>
        </p:txBody>
      </p:sp>
      <p:pic>
        <p:nvPicPr>
          <p:cNvPr id="19458" name="Picture 2" descr="http://www.paulgassfamily.com/section2/ii3/ii3images/Ellis%20Island%20immigrants%20coming%20to%20America3a09957u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902" b="1590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EFCBCB4E6BE4981E5CE4293A2D023" ma:contentTypeVersion="1" ma:contentTypeDescription="Create a new document." ma:contentTypeScope="" ma:versionID="f5bca8673dbcf4256670c6bfac8ba7d4">
  <xsd:schema xmlns:xsd="http://www.w3.org/2001/XMLSchema" xmlns:xs="http://www.w3.org/2001/XMLSchema" xmlns:p="http://schemas.microsoft.com/office/2006/metadata/properties" xmlns:ns2="faac452d-f6f0-4895-a97b-d4909bed5550" targetNamespace="http://schemas.microsoft.com/office/2006/metadata/properties" ma:root="true" ma:fieldsID="5e3e5fc6d3b47540ea7a0d5fca133a31" ns2:_="">
    <xsd:import namespace="faac452d-f6f0-4895-a97b-d4909bed5550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c452d-f6f0-4895-a97b-d4909bed5550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ategory xmlns="faac452d-f6f0-4895-a97b-d4909bed5550" xsi:nil="true"/>
  </documentManagement>
</p:properties>
</file>

<file path=customXml/itemProps1.xml><?xml version="1.0" encoding="utf-8"?>
<ds:datastoreItem xmlns:ds="http://schemas.openxmlformats.org/officeDocument/2006/customXml" ds:itemID="{56CC17C6-5175-4E84-93B3-035CADE04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C1E6C-8863-4D4B-B763-C1B69FF9D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c452d-f6f0-4895-a97b-d4909bed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F65C6-47F9-4CBC-8A24-CAA5A4B2939B}">
  <ds:schemaRefs>
    <ds:schemaRef ds:uri="http://schemas.microsoft.com/office/2006/metadata/properties"/>
    <ds:schemaRef ds:uri="faac452d-f6f0-4895-a97b-d4909bed55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432</TotalTime>
  <Words>913</Words>
  <Application>Microsoft Macintosh PowerPoint</Application>
  <PresentationFormat>On-screen Show (4:3)</PresentationFormat>
  <Paragraphs>101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Georgia</vt:lpstr>
      <vt:lpstr>Wingdings</vt:lpstr>
      <vt:lpstr>Wingdings 2</vt:lpstr>
      <vt:lpstr>Civic</vt:lpstr>
      <vt:lpstr>Immigration</vt:lpstr>
      <vt:lpstr>Through the Golden Door</vt:lpstr>
      <vt:lpstr>Europeans</vt:lpstr>
      <vt:lpstr>PowerPoint Presentation</vt:lpstr>
      <vt:lpstr>Chinese and Japanese</vt:lpstr>
      <vt:lpstr>Japanese</vt:lpstr>
      <vt:lpstr>The West Indies and Mexico</vt:lpstr>
      <vt:lpstr>Life in the New Land</vt:lpstr>
      <vt:lpstr>Government inspectors boarded ships from foreign ports to identify passengers with infectious diseases. </vt:lpstr>
      <vt:lpstr>Ellis Island</vt:lpstr>
      <vt:lpstr>Processing</vt:lpstr>
      <vt:lpstr>Government Inspector</vt:lpstr>
      <vt:lpstr>Angel Island</vt:lpstr>
      <vt:lpstr>Processing at Angel Island</vt:lpstr>
      <vt:lpstr>The Walls of Angel Island</vt:lpstr>
      <vt:lpstr>Survival-Challenges</vt:lpstr>
      <vt:lpstr>Survival</vt:lpstr>
      <vt:lpstr>Hyphenated Americans</vt:lpstr>
      <vt:lpstr>Melting Pot</vt:lpstr>
      <vt:lpstr>Nativism</vt:lpstr>
      <vt:lpstr>Anti-Asian Sentiments</vt:lpstr>
      <vt:lpstr>Gentlemen’s Agreement</vt:lpstr>
      <vt:lpstr>Immigration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Famous Immigrants</vt:lpstr>
      <vt:lpstr>PowerPoint Presentation</vt:lpstr>
    </vt:vector>
  </TitlesOfParts>
  <Company>Joint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PowerPoint</dc:title>
  <dc:creator>District User</dc:creator>
  <cp:lastModifiedBy>Jon Allan Reyhner</cp:lastModifiedBy>
  <cp:revision>29</cp:revision>
  <dcterms:created xsi:type="dcterms:W3CDTF">2009-09-28T19:03:19Z</dcterms:created>
  <dcterms:modified xsi:type="dcterms:W3CDTF">2023-11-06T16:35:30Z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0x0101004B4EFCBCB4E6BE4981E5CE4293A2D023</vt:lpwstr>
  </property>
</Properties>
</file>