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375" r:id="rId2"/>
    <p:sldId id="265" r:id="rId3"/>
    <p:sldId id="470" r:id="rId4"/>
    <p:sldId id="616" r:id="rId5"/>
    <p:sldId id="617" r:id="rId6"/>
    <p:sldId id="618" r:id="rId7"/>
    <p:sldId id="619" r:id="rId8"/>
    <p:sldId id="620" r:id="rId9"/>
    <p:sldId id="621" r:id="rId10"/>
    <p:sldId id="614"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504" r:id="rId26"/>
    <p:sldId id="505" r:id="rId27"/>
    <p:sldId id="506" r:id="rId28"/>
    <p:sldId id="507" r:id="rId29"/>
    <p:sldId id="508" r:id="rId30"/>
    <p:sldId id="509" r:id="rId31"/>
    <p:sldId id="510" r:id="rId32"/>
    <p:sldId id="511" r:id="rId33"/>
    <p:sldId id="512" r:id="rId34"/>
    <p:sldId id="513" r:id="rId35"/>
    <p:sldId id="514" r:id="rId36"/>
    <p:sldId id="515" r:id="rId37"/>
    <p:sldId id="516" r:id="rId38"/>
    <p:sldId id="517" r:id="rId39"/>
    <p:sldId id="518" r:id="rId40"/>
    <p:sldId id="519" r:id="rId41"/>
    <p:sldId id="520" r:id="rId42"/>
    <p:sldId id="521" r:id="rId43"/>
    <p:sldId id="522" r:id="rId44"/>
    <p:sldId id="523" r:id="rId45"/>
    <p:sldId id="524" r:id="rId46"/>
    <p:sldId id="525" r:id="rId47"/>
    <p:sldId id="526" r:id="rId48"/>
    <p:sldId id="527" r:id="rId49"/>
    <p:sldId id="528" r:id="rId50"/>
    <p:sldId id="529" r:id="rId51"/>
    <p:sldId id="530" r:id="rId52"/>
    <p:sldId id="531" r:id="rId53"/>
    <p:sldId id="532" r:id="rId54"/>
    <p:sldId id="533" r:id="rId55"/>
    <p:sldId id="534" r:id="rId56"/>
    <p:sldId id="535" r:id="rId57"/>
    <p:sldId id="536" r:id="rId58"/>
    <p:sldId id="537" r:id="rId59"/>
    <p:sldId id="538" r:id="rId60"/>
  </p:sldIdLst>
  <p:sldSz cx="9144000" cy="6858000" type="letter"/>
  <p:notesSz cx="6858000" cy="91805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1">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McCarty" initials="T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726"/>
  </p:normalViewPr>
  <p:slideViewPr>
    <p:cSldViewPr>
      <p:cViewPr varScale="1">
        <p:scale>
          <a:sx n="116" d="100"/>
          <a:sy n="116" d="100"/>
        </p:scale>
        <p:origin x="9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480"/>
    </p:cViewPr>
  </p:sorterViewPr>
  <p:notesViewPr>
    <p:cSldViewPr>
      <p:cViewPr varScale="1">
        <p:scale>
          <a:sx n="110" d="100"/>
          <a:sy n="110" d="100"/>
        </p:scale>
        <p:origin x="-2120" y="-96"/>
      </p:cViewPr>
      <p:guideLst>
        <p:guide orient="horz" pos="2891"/>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0-02-04T23:09:27.803" idx="3">
    <p:pos x="2523" y="775"/>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849746B-B712-5FFE-F91E-721C29D864C0}"/>
              </a:ext>
            </a:extLst>
          </p:cNvPr>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6" charset="0"/>
                <a:ea typeface="+mn-ea"/>
                <a:cs typeface="+mn-cs"/>
              </a:defRPr>
            </a:lvl1pPr>
          </a:lstStyle>
          <a:p>
            <a:pPr>
              <a:defRPr/>
            </a:pPr>
            <a:endParaRPr lang="en-US"/>
          </a:p>
        </p:txBody>
      </p:sp>
      <p:sp>
        <p:nvSpPr>
          <p:cNvPr id="101379" name="Rectangle 3">
            <a:extLst>
              <a:ext uri="{FF2B5EF4-FFF2-40B4-BE49-F238E27FC236}">
                <a16:creationId xmlns:a16="http://schemas.microsoft.com/office/drawing/2014/main" id="{E07BFE30-30D0-7E68-C036-A84EFE7E2562}"/>
              </a:ext>
            </a:extLst>
          </p:cNvPr>
          <p:cNvSpPr>
            <a:spLocks noGrp="1" noChangeArrowheads="1"/>
          </p:cNvSpPr>
          <p:nvPr>
            <p:ph type="dt" sz="quarter"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6" charset="0"/>
                <a:ea typeface="+mn-ea"/>
                <a:cs typeface="+mn-cs"/>
              </a:defRPr>
            </a:lvl1pPr>
          </a:lstStyle>
          <a:p>
            <a:pPr>
              <a:defRPr/>
            </a:pPr>
            <a:endParaRPr lang="en-US"/>
          </a:p>
        </p:txBody>
      </p:sp>
      <p:sp>
        <p:nvSpPr>
          <p:cNvPr id="101380" name="Rectangle 4">
            <a:extLst>
              <a:ext uri="{FF2B5EF4-FFF2-40B4-BE49-F238E27FC236}">
                <a16:creationId xmlns:a16="http://schemas.microsoft.com/office/drawing/2014/main" id="{4D30845D-EB68-EB60-F7F3-D9108F4A7D16}"/>
              </a:ext>
            </a:extLst>
          </p:cNvPr>
          <p:cNvSpPr>
            <a:spLocks noGrp="1" noChangeArrowheads="1"/>
          </p:cNvSpPr>
          <p:nvPr>
            <p:ph type="ftr" sz="quarter" idx="2"/>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6" charset="0"/>
                <a:ea typeface="+mn-ea"/>
                <a:cs typeface="+mn-cs"/>
              </a:defRPr>
            </a:lvl1pPr>
          </a:lstStyle>
          <a:p>
            <a:pPr>
              <a:defRPr/>
            </a:pPr>
            <a:endParaRPr lang="en-US"/>
          </a:p>
        </p:txBody>
      </p:sp>
      <p:sp>
        <p:nvSpPr>
          <p:cNvPr id="101381" name="Rectangle 5">
            <a:extLst>
              <a:ext uri="{FF2B5EF4-FFF2-40B4-BE49-F238E27FC236}">
                <a16:creationId xmlns:a16="http://schemas.microsoft.com/office/drawing/2014/main" id="{7F11C6BF-34C5-6D69-7C1C-BC8C3443BF1D}"/>
              </a:ext>
            </a:extLst>
          </p:cNvPr>
          <p:cNvSpPr>
            <a:spLocks noGrp="1" noChangeArrowheads="1"/>
          </p:cNvSpPr>
          <p:nvPr>
            <p:ph type="sldNum" sz="quarter" idx="3"/>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6115EC1-DA41-EC4F-90E9-E327686A57E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FBD0283-6569-CCA5-336C-AEC0E8BCD792}"/>
              </a:ext>
            </a:extLst>
          </p:cNvPr>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06" charset="0"/>
                <a:ea typeface="+mn-ea"/>
                <a:cs typeface="+mn-cs"/>
              </a:defRPr>
            </a:lvl1pPr>
          </a:lstStyle>
          <a:p>
            <a:pPr>
              <a:defRPr/>
            </a:pPr>
            <a:endParaRPr lang="en-US"/>
          </a:p>
        </p:txBody>
      </p:sp>
      <p:sp>
        <p:nvSpPr>
          <p:cNvPr id="29699" name="Rectangle 3">
            <a:extLst>
              <a:ext uri="{FF2B5EF4-FFF2-40B4-BE49-F238E27FC236}">
                <a16:creationId xmlns:a16="http://schemas.microsoft.com/office/drawing/2014/main" id="{FB7AD7BF-0323-D117-AFCB-4CB8DABCD8A8}"/>
              </a:ext>
            </a:extLst>
          </p:cNvPr>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06" charset="0"/>
                <a:ea typeface="+mn-ea"/>
                <a:cs typeface="+mn-cs"/>
              </a:defRPr>
            </a:lvl1pPr>
          </a:lstStyle>
          <a:p>
            <a:pPr>
              <a:defRPr/>
            </a:pPr>
            <a:endParaRPr lang="en-US"/>
          </a:p>
        </p:txBody>
      </p:sp>
      <p:sp>
        <p:nvSpPr>
          <p:cNvPr id="20484" name="Rectangle 4">
            <a:extLst>
              <a:ext uri="{FF2B5EF4-FFF2-40B4-BE49-F238E27FC236}">
                <a16:creationId xmlns:a16="http://schemas.microsoft.com/office/drawing/2014/main" id="{ABB35B03-151F-94AE-375D-94196667E7C4}"/>
              </a:ext>
            </a:extLst>
          </p:cNvPr>
          <p:cNvSpPr>
            <a:spLocks noGrp="1" noRot="1" noChangeAspect="1" noChangeArrowheads="1" noTextEdit="1"/>
          </p:cNvSpPr>
          <p:nvPr>
            <p:ph type="sldImg" idx="2"/>
          </p:nvPr>
        </p:nvSpPr>
        <p:spPr bwMode="auto">
          <a:xfrm>
            <a:off x="1136650" y="688975"/>
            <a:ext cx="4587875" cy="344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a:extLst>
              <a:ext uri="{FF2B5EF4-FFF2-40B4-BE49-F238E27FC236}">
                <a16:creationId xmlns:a16="http://schemas.microsoft.com/office/drawing/2014/main" id="{B47681E1-7B45-6E8D-C9FD-50C13B5ACCFD}"/>
              </a:ext>
            </a:extLst>
          </p:cNvPr>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a:extLst>
              <a:ext uri="{FF2B5EF4-FFF2-40B4-BE49-F238E27FC236}">
                <a16:creationId xmlns:a16="http://schemas.microsoft.com/office/drawing/2014/main" id="{185D4522-8CD8-A6F0-E264-568FA98AAB07}"/>
              </a:ext>
            </a:extLst>
          </p:cNvPr>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06" charset="0"/>
                <a:ea typeface="+mn-ea"/>
                <a:cs typeface="+mn-cs"/>
              </a:defRPr>
            </a:lvl1pPr>
          </a:lstStyle>
          <a:p>
            <a:pPr>
              <a:defRPr/>
            </a:pPr>
            <a:endParaRPr lang="en-US"/>
          </a:p>
        </p:txBody>
      </p:sp>
      <p:sp>
        <p:nvSpPr>
          <p:cNvPr id="29703" name="Rectangle 7">
            <a:extLst>
              <a:ext uri="{FF2B5EF4-FFF2-40B4-BE49-F238E27FC236}">
                <a16:creationId xmlns:a16="http://schemas.microsoft.com/office/drawing/2014/main" id="{75FA6223-BACE-536F-69F5-8318D6508D48}"/>
              </a:ext>
            </a:extLst>
          </p:cNvPr>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DC7CF11-DD26-0544-80DA-BD5C3B4F2C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1223F6E4-2109-7CDE-2C68-B12D01395D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9F620DD-1109-274F-9140-C8C02DA148DC}" type="slidenum">
              <a:rPr lang="en-US" altLang="en-US"/>
              <a:pPr>
                <a:spcBef>
                  <a:spcPct val="0"/>
                </a:spcBef>
              </a:pPr>
              <a:t>1</a:t>
            </a:fld>
            <a:endParaRPr lang="en-US" altLang="en-US"/>
          </a:p>
        </p:txBody>
      </p:sp>
      <p:sp>
        <p:nvSpPr>
          <p:cNvPr id="23554" name="Rectangle 2">
            <a:extLst>
              <a:ext uri="{FF2B5EF4-FFF2-40B4-BE49-F238E27FC236}">
                <a16:creationId xmlns:a16="http://schemas.microsoft.com/office/drawing/2014/main" id="{B604CF47-2B38-0FA9-DFEE-92ADAB428584}"/>
              </a:ext>
            </a:extLst>
          </p:cNvPr>
          <p:cNvSpPr>
            <a:spLocks noGrp="1" noRot="1" noChangeAspect="1" noChangeArrowheads="1" noTextEdit="1"/>
          </p:cNvSpPr>
          <p:nvPr>
            <p:ph type="sldImg"/>
          </p:nvPr>
        </p:nvSpPr>
        <p:spPr>
          <a:xfrm>
            <a:off x="1139825" y="690563"/>
            <a:ext cx="4586288" cy="3440112"/>
          </a:xfrm>
          <a:solidFill>
            <a:srgbClr val="FFFFFF"/>
          </a:solidFill>
          <a:ln/>
        </p:spPr>
      </p:sp>
      <p:sp>
        <p:nvSpPr>
          <p:cNvPr id="23555" name="Rectangle 3">
            <a:extLst>
              <a:ext uri="{FF2B5EF4-FFF2-40B4-BE49-F238E27FC236}">
                <a16:creationId xmlns:a16="http://schemas.microsoft.com/office/drawing/2014/main" id="{55AEACF7-6FFA-B8CE-5FF0-F3A8BBB1CCA8}"/>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9571CC46-69A7-B32E-83D6-7F3CD50447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C63E43F-1F25-D946-827C-809BCFE9146B}" type="slidenum">
              <a:rPr lang="en-US" altLang="en-US"/>
              <a:pPr>
                <a:spcBef>
                  <a:spcPct val="0"/>
                </a:spcBef>
              </a:pPr>
              <a:t>13</a:t>
            </a:fld>
            <a:endParaRPr lang="en-US" altLang="en-US"/>
          </a:p>
        </p:txBody>
      </p:sp>
      <p:sp>
        <p:nvSpPr>
          <p:cNvPr id="45058" name="Rectangle 2">
            <a:extLst>
              <a:ext uri="{FF2B5EF4-FFF2-40B4-BE49-F238E27FC236}">
                <a16:creationId xmlns:a16="http://schemas.microsoft.com/office/drawing/2014/main" id="{9A38D489-4A34-E02F-F639-2CA95E7BE850}"/>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721985EB-CA4C-9A7A-08FA-5A2D44EAA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D6B68306-2AA7-641E-A932-B04A3D00EF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C5B4F93-B44A-1C4F-B45D-C949E90553B2}" type="slidenum">
              <a:rPr lang="en-US" altLang="en-US"/>
              <a:pPr>
                <a:spcBef>
                  <a:spcPct val="0"/>
                </a:spcBef>
              </a:pPr>
              <a:t>14</a:t>
            </a:fld>
            <a:endParaRPr lang="en-US" altLang="en-US"/>
          </a:p>
        </p:txBody>
      </p:sp>
      <p:sp>
        <p:nvSpPr>
          <p:cNvPr id="47106" name="Rectangle 2">
            <a:extLst>
              <a:ext uri="{FF2B5EF4-FFF2-40B4-BE49-F238E27FC236}">
                <a16:creationId xmlns:a16="http://schemas.microsoft.com/office/drawing/2014/main" id="{887949AC-E07E-D7B2-6D70-17AD055A7B70}"/>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B964816-A1D7-2F7E-6541-AC9FF46E02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E8F56EAA-9A50-7EF8-A944-2527CD0D38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638271A-0A34-E54C-B0D5-A2796607C3A4}" type="slidenum">
              <a:rPr lang="en-US" altLang="en-US"/>
              <a:pPr>
                <a:spcBef>
                  <a:spcPct val="0"/>
                </a:spcBef>
              </a:pPr>
              <a:t>15</a:t>
            </a:fld>
            <a:endParaRPr lang="en-US" altLang="en-US"/>
          </a:p>
        </p:txBody>
      </p:sp>
      <p:sp>
        <p:nvSpPr>
          <p:cNvPr id="49154" name="Rectangle 2">
            <a:extLst>
              <a:ext uri="{FF2B5EF4-FFF2-40B4-BE49-F238E27FC236}">
                <a16:creationId xmlns:a16="http://schemas.microsoft.com/office/drawing/2014/main" id="{F080188C-A298-9F3D-DB96-30CEDEB11464}"/>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FB6B8A5C-37B1-B0C4-3B8F-A1EBD8A55F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FA6E7D04-3549-6945-EE4E-EC64981947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8090952-DAC5-8742-A10E-1304900B3D74}" type="slidenum">
              <a:rPr lang="en-US" altLang="en-US"/>
              <a:pPr>
                <a:spcBef>
                  <a:spcPct val="0"/>
                </a:spcBef>
              </a:pPr>
              <a:t>17</a:t>
            </a:fld>
            <a:endParaRPr lang="en-US" altLang="en-US"/>
          </a:p>
        </p:txBody>
      </p:sp>
      <p:sp>
        <p:nvSpPr>
          <p:cNvPr id="52226" name="Rectangle 2">
            <a:extLst>
              <a:ext uri="{FF2B5EF4-FFF2-40B4-BE49-F238E27FC236}">
                <a16:creationId xmlns:a16="http://schemas.microsoft.com/office/drawing/2014/main" id="{BFC79ECB-05BF-4710-E7C6-BB9C28B41B7B}"/>
              </a:ext>
            </a:extLst>
          </p:cNvPr>
          <p:cNvSpPr>
            <a:spLocks noGrp="1" noRot="1" noChangeAspect="1" noChangeArrowheads="1" noTextEdit="1"/>
          </p:cNvSpPr>
          <p:nvPr>
            <p:ph type="sldImg"/>
          </p:nvPr>
        </p:nvSpPr>
        <p:spPr>
          <a:xfrm>
            <a:off x="1135063" y="688975"/>
            <a:ext cx="4589462" cy="3441700"/>
          </a:xfrm>
          <a:solidFill>
            <a:srgbClr val="FFFFFF"/>
          </a:solidFill>
          <a:ln/>
        </p:spPr>
      </p:sp>
      <p:sp>
        <p:nvSpPr>
          <p:cNvPr id="52227" name="Rectangle 3">
            <a:extLst>
              <a:ext uri="{FF2B5EF4-FFF2-40B4-BE49-F238E27FC236}">
                <a16:creationId xmlns:a16="http://schemas.microsoft.com/office/drawing/2014/main" id="{93FF6A87-8976-21F7-C615-D102388A72A7}"/>
              </a:ext>
            </a:extLst>
          </p:cNvPr>
          <p:cNvSpPr>
            <a:spLocks noGrp="1" noChangeArrowheads="1"/>
          </p:cNvSpPr>
          <p:nvPr>
            <p:ph type="body" idx="1"/>
          </p:nvPr>
        </p:nvSpPr>
        <p:spPr>
          <a:solidFill>
            <a:srgbClr val="FFFFFF"/>
          </a:solidFill>
          <a:ln>
            <a:solidFill>
              <a:srgbClr val="000000"/>
            </a:solidFill>
          </a:ln>
        </p:spPr>
        <p:txBody>
          <a:bodyPr/>
          <a:lstStyle/>
          <a:p>
            <a:pPr marL="228600" indent="-228600" eaLnBrk="1" hangingPunct="1"/>
            <a:r>
              <a:rPr lang="en-US" altLang="en-US" sz="800">
                <a:latin typeface="Arial" panose="020B0604020202020204" pitchFamily="34" charset="0"/>
                <a:ea typeface="ＭＳ Ｐゴシック" panose="020B0600070205080204" pitchFamily="34" charset="-128"/>
              </a:rPr>
              <a:t>This graph shows the comparison </a:t>
            </a:r>
            <a:r>
              <a:rPr lang="en-US" altLang="en-US" sz="800" b="1">
                <a:latin typeface="Arial" panose="020B0604020202020204" pitchFamily="34" charset="0"/>
                <a:ea typeface="ＭＳ Ｐゴシック" panose="020B0600070205080204" pitchFamily="34" charset="-128"/>
              </a:rPr>
              <a:t>in</a:t>
            </a:r>
            <a:r>
              <a:rPr lang="en-US" altLang="en-US" sz="800">
                <a:latin typeface="Arial" panose="020B0604020202020204" pitchFamily="34" charset="0"/>
                <a:ea typeface="ＭＳ Ｐゴシック" panose="020B0600070205080204" pitchFamily="34" charset="-128"/>
              </a:rPr>
              <a:t> </a:t>
            </a:r>
            <a:r>
              <a:rPr lang="en-US" altLang="en-US" sz="800" b="1">
                <a:latin typeface="Arial" panose="020B0604020202020204" pitchFamily="34" charset="0"/>
                <a:ea typeface="ＭＳ Ｐゴシック" panose="020B0600070205080204" pitchFamily="34" charset="-128"/>
              </a:rPr>
              <a:t>percentage,</a:t>
            </a:r>
            <a:r>
              <a:rPr lang="en-US" altLang="en-US" sz="800">
                <a:latin typeface="Arial" panose="020B0604020202020204" pitchFamily="34" charset="0"/>
                <a:ea typeface="ＭＳ Ｐゴシック" panose="020B0600070205080204" pitchFamily="34" charset="-128"/>
              </a:rPr>
              <a:t> between one immersion classroom of 10 students to several combined Mainstream classrooms of 117 students.  We are looking at the 5</a:t>
            </a:r>
            <a:r>
              <a:rPr lang="en-US" altLang="en-US" sz="800" baseline="30000">
                <a:latin typeface="Arial" panose="020B0604020202020204" pitchFamily="34" charset="0"/>
                <a:ea typeface="ＭＳ Ｐゴシック" panose="020B0600070205080204" pitchFamily="34" charset="-128"/>
              </a:rPr>
              <a:t>th</a:t>
            </a:r>
            <a:r>
              <a:rPr lang="en-US" altLang="en-US" sz="800">
                <a:latin typeface="Arial" panose="020B0604020202020204" pitchFamily="34" charset="0"/>
                <a:ea typeface="ＭＳ Ｐゴシック" panose="020B0600070205080204" pitchFamily="34" charset="-128"/>
              </a:rPr>
              <a:t> Grade because in immersion programs, you look at the whole program as a whole, not individually by grade level.  The whole point to an immersion program is to see English achievement results at the end of a program.  Evaluating individual years for English achievement of an immersion program will be like expecting English achievement gains while the process of English transition hasn</a:t>
            </a:r>
            <a:r>
              <a:rPr lang="ja-JP" altLang="en-US" sz="800">
                <a:latin typeface="Arial" panose="020B0604020202020204" pitchFamily="34" charset="0"/>
                <a:ea typeface="ＭＳ Ｐゴシック" panose="020B0600070205080204" pitchFamily="34" charset="-128"/>
              </a:rPr>
              <a:t>’</a:t>
            </a:r>
            <a:r>
              <a:rPr lang="en-US" altLang="ja-JP" sz="800">
                <a:latin typeface="Arial" panose="020B0604020202020204" pitchFamily="34" charset="0"/>
                <a:ea typeface="ＭＳ Ｐゴシック" panose="020B0600070205080204" pitchFamily="34" charset="-128"/>
              </a:rPr>
              <a:t>t yet complete its cycle.</a:t>
            </a:r>
          </a:p>
          <a:p>
            <a:pPr marL="228600" indent="-228600" eaLnBrk="1" hangingPunct="1"/>
            <a:endParaRPr lang="en-US" altLang="en-US" sz="800">
              <a:latin typeface="Arial" panose="020B0604020202020204" pitchFamily="34" charset="0"/>
              <a:ea typeface="ＭＳ Ｐゴシック" panose="020B0600070205080204" pitchFamily="34" charset="-128"/>
            </a:endParaRPr>
          </a:p>
          <a:p>
            <a:pPr marL="228600" indent="-228600" eaLnBrk="1" hangingPunct="1"/>
            <a:r>
              <a:rPr lang="en-US" altLang="en-US" sz="800">
                <a:latin typeface="Arial" panose="020B0604020202020204" pitchFamily="34" charset="0"/>
                <a:ea typeface="ＭＳ Ｐゴシック" panose="020B0600070205080204" pitchFamily="34" charset="-128"/>
              </a:rPr>
              <a:t>Immersion students at WRUS, are not expected to have the same English achievement as their English classroom peers from year to year, but are expected to achieve at or above their English classroom peers at the end of a program.  For WRUSD, the end of a program is at 5</a:t>
            </a:r>
            <a:r>
              <a:rPr lang="en-US" altLang="en-US" sz="800" baseline="30000">
                <a:latin typeface="Arial" panose="020B0604020202020204" pitchFamily="34" charset="0"/>
                <a:ea typeface="ＭＳ Ｐゴシック" panose="020B0600070205080204" pitchFamily="34" charset="-128"/>
              </a:rPr>
              <a:t>th</a:t>
            </a:r>
            <a:r>
              <a:rPr lang="en-US" altLang="en-US" sz="800">
                <a:latin typeface="Arial" panose="020B0604020202020204" pitchFamily="34" charset="0"/>
                <a:ea typeface="ＭＳ Ｐゴシック" panose="020B0600070205080204" pitchFamily="34" charset="-128"/>
              </a:rPr>
              <a:t> grade.  To get the full benefits of an immersion program, the following are needed:</a:t>
            </a:r>
          </a:p>
          <a:p>
            <a:pPr marL="228600" indent="-228600" eaLnBrk="1" hangingPunct="1"/>
            <a:endParaRPr lang="en-US" altLang="en-US" sz="800">
              <a:latin typeface="Arial" panose="020B0604020202020204" pitchFamily="34" charset="0"/>
              <a:ea typeface="ＭＳ Ｐゴシック" panose="020B0600070205080204" pitchFamily="34" charset="-128"/>
            </a:endParaRPr>
          </a:p>
          <a:p>
            <a:pPr marL="228600" indent="-228600" eaLnBrk="1" hangingPunct="1">
              <a:buFontTx/>
              <a:buAutoNum type="arabicPeriod"/>
            </a:pPr>
            <a:r>
              <a:rPr lang="en-US" altLang="en-US" sz="800">
                <a:latin typeface="Arial" panose="020B0604020202020204" pitchFamily="34" charset="0"/>
                <a:ea typeface="ＭＳ Ｐゴシック" panose="020B0600070205080204" pitchFamily="34" charset="-128"/>
              </a:rPr>
              <a:t>A set curriculum articulated by grade level</a:t>
            </a:r>
          </a:p>
          <a:p>
            <a:pPr marL="228600" indent="-228600" eaLnBrk="1" hangingPunct="1">
              <a:buFontTx/>
              <a:buAutoNum type="arabicPeriod"/>
            </a:pPr>
            <a:r>
              <a:rPr lang="en-US" altLang="en-US" sz="800">
                <a:latin typeface="Arial" panose="020B0604020202020204" pitchFamily="34" charset="0"/>
                <a:ea typeface="ＭＳ Ｐゴシック" panose="020B0600070205080204" pitchFamily="34" charset="-128"/>
              </a:rPr>
              <a:t>Trained teachers to implement immersion classroom strategies</a:t>
            </a:r>
          </a:p>
          <a:p>
            <a:pPr marL="228600" indent="-228600" eaLnBrk="1" hangingPunct="1">
              <a:buFontTx/>
              <a:buAutoNum type="arabicPeriod"/>
            </a:pPr>
            <a:r>
              <a:rPr lang="en-US" altLang="en-US" sz="800">
                <a:latin typeface="Arial" panose="020B0604020202020204" pitchFamily="34" charset="0"/>
                <a:ea typeface="ＭＳ Ｐゴシック" panose="020B0600070205080204" pitchFamily="34" charset="-128"/>
              </a:rPr>
              <a:t>An assessment that is aligned to an immersion curriculum</a:t>
            </a:r>
          </a:p>
          <a:p>
            <a:pPr marL="228600" indent="-228600" eaLnBrk="1" hangingPunct="1">
              <a:buFontTx/>
              <a:buAutoNum type="arabicPeriod"/>
            </a:pPr>
            <a:r>
              <a:rPr lang="en-US" altLang="en-US" sz="800">
                <a:latin typeface="Arial" panose="020B0604020202020204" pitchFamily="34" charset="0"/>
                <a:ea typeface="ＭＳ Ｐゴシック" panose="020B0600070205080204" pitchFamily="34" charset="-128"/>
              </a:rPr>
              <a:t>A systematic response system addressing immersion students who have difficulty</a:t>
            </a:r>
          </a:p>
          <a:p>
            <a:pPr marL="228600" indent="-228600" eaLnBrk="1" hangingPunct="1">
              <a:buFontTx/>
              <a:buAutoNum type="arabicPeriod"/>
            </a:pPr>
            <a:r>
              <a:rPr lang="en-US" altLang="en-US" sz="800">
                <a:latin typeface="Arial" panose="020B0604020202020204" pitchFamily="34" charset="0"/>
                <a:ea typeface="ＭＳ Ｐゴシック" panose="020B0600070205080204" pitchFamily="34" charset="-128"/>
              </a:rPr>
              <a:t>Timely monitoring and evaluation of program</a:t>
            </a:r>
          </a:p>
          <a:p>
            <a:pPr marL="228600" indent="-228600" eaLnBrk="1" hangingPunct="1">
              <a:buFontTx/>
              <a:buAutoNum type="arabicPeriod"/>
            </a:pPr>
            <a:endParaRPr lang="en-US" altLang="en-US" sz="800">
              <a:latin typeface="Arial" panose="020B0604020202020204" pitchFamily="34" charset="0"/>
              <a:ea typeface="ＭＳ Ｐゴシック" panose="020B0600070205080204" pitchFamily="34" charset="-128"/>
            </a:endParaRPr>
          </a:p>
          <a:p>
            <a:pPr marL="228600" indent="-228600" eaLnBrk="1" hangingPunct="1"/>
            <a:r>
              <a:rPr lang="en-US" altLang="en-US" sz="800">
                <a:latin typeface="Arial" panose="020B0604020202020204" pitchFamily="34" charset="0"/>
                <a:ea typeface="ＭＳ Ｐゴシック" panose="020B0600070205080204" pitchFamily="34" charset="-128"/>
              </a:rPr>
              <a:t>As always, there is room for improvement.  The current action plan to enhance the immersion program will only increase the numbers seen above.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748267EC-4BE1-D90A-6015-60DA758711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32D4ED9-BBA0-5D48-B2E4-4CEAAECCE502}" type="slidenum">
              <a:rPr lang="en-US" altLang="en-US"/>
              <a:pPr>
                <a:spcBef>
                  <a:spcPct val="0"/>
                </a:spcBef>
              </a:pPr>
              <a:t>21</a:t>
            </a:fld>
            <a:endParaRPr lang="en-US" altLang="en-US"/>
          </a:p>
        </p:txBody>
      </p:sp>
      <p:sp>
        <p:nvSpPr>
          <p:cNvPr id="57346" name="Rectangle 2">
            <a:extLst>
              <a:ext uri="{FF2B5EF4-FFF2-40B4-BE49-F238E27FC236}">
                <a16:creationId xmlns:a16="http://schemas.microsoft.com/office/drawing/2014/main" id="{C69734FC-8041-49E4-38B7-2CFBBA852E64}"/>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E298658D-6448-27B1-A89F-AD70F266F4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FA42F23E-F68E-FDED-852A-FE63063C91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6FB06D8-AD33-F74D-AE76-7911E0D66A19}" type="slidenum">
              <a:rPr lang="en-US" altLang="en-US">
                <a:latin typeface="Calibri" panose="020F0502020204030204" pitchFamily="34" charset="0"/>
              </a:rPr>
              <a:pPr>
                <a:spcBef>
                  <a:spcPct val="0"/>
                </a:spcBef>
              </a:pPr>
              <a:t>22</a:t>
            </a:fld>
            <a:endParaRPr lang="en-US" altLang="en-US">
              <a:latin typeface="Calibri" panose="020F0502020204030204" pitchFamily="34" charset="0"/>
            </a:endParaRPr>
          </a:p>
        </p:txBody>
      </p:sp>
      <p:sp>
        <p:nvSpPr>
          <p:cNvPr id="59394" name="Rectangle 2">
            <a:extLst>
              <a:ext uri="{FF2B5EF4-FFF2-40B4-BE49-F238E27FC236}">
                <a16:creationId xmlns:a16="http://schemas.microsoft.com/office/drawing/2014/main" id="{E39B3A1B-8D0D-4401-F3CC-C40A77AE09B6}"/>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8FE07C92-5549-24CF-0264-BD9E3B8CC7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985D2CFC-889F-BA3E-D3CF-198421DEF5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C29081B-D259-874D-B3A0-321027F76083}" type="slidenum">
              <a:rPr lang="en-US" altLang="en-US"/>
              <a:pPr>
                <a:spcBef>
                  <a:spcPct val="0"/>
                </a:spcBef>
              </a:pPr>
              <a:t>23</a:t>
            </a:fld>
            <a:endParaRPr lang="en-US" altLang="en-US"/>
          </a:p>
        </p:txBody>
      </p:sp>
      <p:sp>
        <p:nvSpPr>
          <p:cNvPr id="61442" name="Rectangle 2">
            <a:extLst>
              <a:ext uri="{FF2B5EF4-FFF2-40B4-BE49-F238E27FC236}">
                <a16:creationId xmlns:a16="http://schemas.microsoft.com/office/drawing/2014/main" id="{B96E1EF8-3782-07F9-E7AE-E79355D08601}"/>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145BC804-550B-0D75-AB86-6D6530A1B9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3F07DFD4-B503-954A-FDB1-1F93C2BD02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3670717-4311-0F46-82E7-8F9E796B5EBA}" type="slidenum">
              <a:rPr lang="en-US" altLang="en-US"/>
              <a:pPr>
                <a:spcBef>
                  <a:spcPct val="0"/>
                </a:spcBef>
              </a:pPr>
              <a:t>24</a:t>
            </a:fld>
            <a:endParaRPr lang="en-US" altLang="en-US"/>
          </a:p>
        </p:txBody>
      </p:sp>
      <p:sp>
        <p:nvSpPr>
          <p:cNvPr id="63490" name="Rectangle 2">
            <a:extLst>
              <a:ext uri="{FF2B5EF4-FFF2-40B4-BE49-F238E27FC236}">
                <a16:creationId xmlns:a16="http://schemas.microsoft.com/office/drawing/2014/main" id="{6BD09DD5-4E82-45E9-4B3D-FB9A1C292E76}"/>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7369C567-154D-EAB4-309F-1C0DA394E0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42B0C480-7D20-9E61-0F53-2BB9571C54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70AD3EB-D234-3D41-89AC-85701C47EDBE}" type="slidenum">
              <a:rPr lang="en-US" altLang="en-US"/>
              <a:pPr>
                <a:spcBef>
                  <a:spcPct val="0"/>
                </a:spcBef>
              </a:pPr>
              <a:t>27</a:t>
            </a:fld>
            <a:endParaRPr lang="en-US" altLang="en-US"/>
          </a:p>
        </p:txBody>
      </p:sp>
      <p:sp>
        <p:nvSpPr>
          <p:cNvPr id="67586" name="Rectangle 2">
            <a:extLst>
              <a:ext uri="{FF2B5EF4-FFF2-40B4-BE49-F238E27FC236}">
                <a16:creationId xmlns:a16="http://schemas.microsoft.com/office/drawing/2014/main" id="{3175F227-FCAA-16CF-DC6B-3936EFAB96EB}"/>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D42E5DF8-070C-7B44-DB15-94B106A369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7">
            <a:extLst>
              <a:ext uri="{FF2B5EF4-FFF2-40B4-BE49-F238E27FC236}">
                <a16:creationId xmlns:a16="http://schemas.microsoft.com/office/drawing/2014/main" id="{0FC1CE51-5EB0-7855-39D8-6E16FCF5E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3A0C7A4-1E95-FC49-B1E8-B472C0519C95}" type="slidenum">
              <a:rPr lang="en-US" altLang="en-US">
                <a:latin typeface="Calibri" panose="020F0502020204030204" pitchFamily="34" charset="0"/>
              </a:rPr>
              <a:pPr>
                <a:spcBef>
                  <a:spcPct val="0"/>
                </a:spcBef>
              </a:pPr>
              <a:t>30</a:t>
            </a:fld>
            <a:endParaRPr lang="en-US" altLang="en-US">
              <a:latin typeface="Calibri" panose="020F0502020204030204" pitchFamily="34" charset="0"/>
            </a:endParaRPr>
          </a:p>
        </p:txBody>
      </p:sp>
      <p:sp>
        <p:nvSpPr>
          <p:cNvPr id="71682" name="Rectangle 7">
            <a:extLst>
              <a:ext uri="{FF2B5EF4-FFF2-40B4-BE49-F238E27FC236}">
                <a16:creationId xmlns:a16="http://schemas.microsoft.com/office/drawing/2014/main" id="{72AF42C1-C618-BBDE-1822-0284626A04E1}"/>
              </a:ext>
            </a:extLst>
          </p:cNvPr>
          <p:cNvSpPr txBox="1">
            <a:spLocks noGrp="1" noChangeArrowheads="1"/>
          </p:cNvSpPr>
          <p:nvPr/>
        </p:nvSpPr>
        <p:spPr bwMode="auto">
          <a:xfrm>
            <a:off x="3886200" y="87217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85E94C57-3FC6-7440-B8E9-88CE1114E2D1}" type="slidenum">
              <a:rPr lang="en-US" altLang="en-US"/>
              <a:pPr algn="r" eaLnBrk="1" hangingPunct="1">
                <a:spcBef>
                  <a:spcPct val="0"/>
                </a:spcBef>
              </a:pPr>
              <a:t>30</a:t>
            </a:fld>
            <a:endParaRPr lang="en-US" altLang="en-US"/>
          </a:p>
        </p:txBody>
      </p:sp>
      <p:sp>
        <p:nvSpPr>
          <p:cNvPr id="71683" name="Rectangle 2">
            <a:extLst>
              <a:ext uri="{FF2B5EF4-FFF2-40B4-BE49-F238E27FC236}">
                <a16:creationId xmlns:a16="http://schemas.microsoft.com/office/drawing/2014/main" id="{9672D6ED-DED5-298A-9463-8079187C464F}"/>
              </a:ext>
            </a:extLst>
          </p:cNvPr>
          <p:cNvSpPr>
            <a:spLocks noGrp="1" noRot="1" noChangeAspect="1" noChangeArrowheads="1" noTextEdit="1"/>
          </p:cNvSpPr>
          <p:nvPr>
            <p:ph type="sldImg"/>
          </p:nvPr>
        </p:nvSpPr>
        <p:spPr>
          <a:solidFill>
            <a:srgbClr val="FFFFFF"/>
          </a:solidFill>
          <a:ln/>
        </p:spPr>
      </p:sp>
      <p:sp>
        <p:nvSpPr>
          <p:cNvPr id="71684" name="Rectangle 3">
            <a:extLst>
              <a:ext uri="{FF2B5EF4-FFF2-40B4-BE49-F238E27FC236}">
                <a16:creationId xmlns:a16="http://schemas.microsoft.com/office/drawing/2014/main" id="{FBFFE93D-63DF-4A98-52FC-DC911F02FD39}"/>
              </a:ext>
            </a:extLst>
          </p:cNvPr>
          <p:cNvSpPr>
            <a:spLocks noGrp="1" noChangeArrowheads="1"/>
          </p:cNvSpPr>
          <p:nvPr>
            <p:ph type="body" idx="1"/>
          </p:nvPr>
        </p:nvSpPr>
        <p:spPr>
          <a:xfrm>
            <a:off x="914400" y="4360863"/>
            <a:ext cx="5029200" cy="41306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131D85F4-8D14-069D-9127-F7C1B0F0AF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EE59EE8-9489-3245-B0DD-901BA82A8035}" type="slidenum">
              <a:rPr lang="en-US" altLang="en-US"/>
              <a:pPr>
                <a:spcBef>
                  <a:spcPct val="0"/>
                </a:spcBef>
              </a:pPr>
              <a:t>3</a:t>
            </a:fld>
            <a:endParaRPr lang="en-US" altLang="en-US"/>
          </a:p>
        </p:txBody>
      </p:sp>
      <p:sp>
        <p:nvSpPr>
          <p:cNvPr id="26626" name="Rectangle 2">
            <a:extLst>
              <a:ext uri="{FF2B5EF4-FFF2-40B4-BE49-F238E27FC236}">
                <a16:creationId xmlns:a16="http://schemas.microsoft.com/office/drawing/2014/main" id="{336837B1-7871-55D4-4654-F5C5D1BD9A24}"/>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803B51A-0723-B43E-86D2-5D8A88E0A6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0F4224FF-C7A9-F740-450E-F24D9A8435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953D826-C7E2-E04B-A9FA-BC32CB66A1AD}" type="slidenum">
              <a:rPr lang="en-US" altLang="en-US">
                <a:latin typeface="Calibri" panose="020F0502020204030204" pitchFamily="34" charset="0"/>
              </a:rPr>
              <a:pPr>
                <a:spcBef>
                  <a:spcPct val="0"/>
                </a:spcBef>
              </a:pPr>
              <a:t>31</a:t>
            </a:fld>
            <a:endParaRPr lang="en-US" altLang="en-US">
              <a:latin typeface="Calibri" panose="020F0502020204030204" pitchFamily="34" charset="0"/>
            </a:endParaRPr>
          </a:p>
        </p:txBody>
      </p:sp>
      <p:sp>
        <p:nvSpPr>
          <p:cNvPr id="73730" name="Rectangle 2">
            <a:extLst>
              <a:ext uri="{FF2B5EF4-FFF2-40B4-BE49-F238E27FC236}">
                <a16:creationId xmlns:a16="http://schemas.microsoft.com/office/drawing/2014/main" id="{C95D1627-CFD5-3BE2-9103-6DED4CD951C6}"/>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D46379A0-0F7A-F22F-4A45-8261295AD7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6EC11E60-B9BA-D5B2-E353-E2199AC389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FEDA913-0B37-CC4C-868C-188F4488148A}" type="slidenum">
              <a:rPr lang="en-US" altLang="en-US"/>
              <a:pPr>
                <a:spcBef>
                  <a:spcPct val="0"/>
                </a:spcBef>
              </a:pPr>
              <a:t>32</a:t>
            </a:fld>
            <a:endParaRPr lang="en-US" altLang="en-US"/>
          </a:p>
        </p:txBody>
      </p:sp>
      <p:sp>
        <p:nvSpPr>
          <p:cNvPr id="75778" name="Rectangle 2">
            <a:extLst>
              <a:ext uri="{FF2B5EF4-FFF2-40B4-BE49-F238E27FC236}">
                <a16:creationId xmlns:a16="http://schemas.microsoft.com/office/drawing/2014/main" id="{46CDEB79-A7A2-FCD4-8EEC-8154FE821F45}"/>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8F64993B-F812-42E0-6697-D96455AEC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62C35F78-C606-DF91-B548-CF57423293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B21D84C-DDE7-DB45-BC5B-C588AAEBA5B9}" type="slidenum">
              <a:rPr lang="en-US" altLang="en-US"/>
              <a:pPr>
                <a:spcBef>
                  <a:spcPct val="0"/>
                </a:spcBef>
              </a:pPr>
              <a:t>33</a:t>
            </a:fld>
            <a:endParaRPr lang="en-US" altLang="en-US"/>
          </a:p>
        </p:txBody>
      </p:sp>
      <p:sp>
        <p:nvSpPr>
          <p:cNvPr id="77826" name="Rectangle 2">
            <a:extLst>
              <a:ext uri="{FF2B5EF4-FFF2-40B4-BE49-F238E27FC236}">
                <a16:creationId xmlns:a16="http://schemas.microsoft.com/office/drawing/2014/main" id="{79EECFF8-3B3E-764D-31F3-993CE2242DD2}"/>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E9FF9525-2E9B-0E50-C9F8-A5B568B31F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7">
            <a:extLst>
              <a:ext uri="{FF2B5EF4-FFF2-40B4-BE49-F238E27FC236}">
                <a16:creationId xmlns:a16="http://schemas.microsoft.com/office/drawing/2014/main" id="{B1732518-74C6-E73E-9ECB-C412B979AC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2A309DE-FB81-7B4D-AE05-267CAC0B5EE8}" type="slidenum">
              <a:rPr lang="en-US" altLang="en-US">
                <a:latin typeface="Calibri" panose="020F0502020204030204" pitchFamily="34" charset="0"/>
              </a:rPr>
              <a:pPr>
                <a:spcBef>
                  <a:spcPct val="0"/>
                </a:spcBef>
              </a:pPr>
              <a:t>34</a:t>
            </a:fld>
            <a:endParaRPr lang="en-US" altLang="en-US">
              <a:latin typeface="Calibri" panose="020F0502020204030204" pitchFamily="34" charset="0"/>
            </a:endParaRPr>
          </a:p>
        </p:txBody>
      </p:sp>
      <p:sp>
        <p:nvSpPr>
          <p:cNvPr id="79874" name="Rectangle 7">
            <a:extLst>
              <a:ext uri="{FF2B5EF4-FFF2-40B4-BE49-F238E27FC236}">
                <a16:creationId xmlns:a16="http://schemas.microsoft.com/office/drawing/2014/main" id="{E3F1E25D-7855-9AD0-E277-9A57B8A7A6B4}"/>
              </a:ext>
            </a:extLst>
          </p:cNvPr>
          <p:cNvSpPr txBox="1">
            <a:spLocks noGrp="1" noChangeArrowheads="1"/>
          </p:cNvSpPr>
          <p:nvPr/>
        </p:nvSpPr>
        <p:spPr bwMode="auto">
          <a:xfrm>
            <a:off x="3886200" y="87217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0655D279-614F-A344-9AB1-45314836ACD0}" type="slidenum">
              <a:rPr lang="en-US" altLang="en-US"/>
              <a:pPr algn="r" eaLnBrk="1" hangingPunct="1">
                <a:spcBef>
                  <a:spcPct val="0"/>
                </a:spcBef>
              </a:pPr>
              <a:t>34</a:t>
            </a:fld>
            <a:endParaRPr lang="en-US" altLang="en-US"/>
          </a:p>
        </p:txBody>
      </p:sp>
      <p:sp>
        <p:nvSpPr>
          <p:cNvPr id="79875" name="Rectangle 2">
            <a:extLst>
              <a:ext uri="{FF2B5EF4-FFF2-40B4-BE49-F238E27FC236}">
                <a16:creationId xmlns:a16="http://schemas.microsoft.com/office/drawing/2014/main" id="{3A64257C-AC5A-0F41-BD63-93134673F780}"/>
              </a:ext>
            </a:extLst>
          </p:cNvPr>
          <p:cNvSpPr>
            <a:spLocks noGrp="1" noRot="1" noChangeAspect="1" noChangeArrowheads="1" noTextEdit="1"/>
          </p:cNvSpPr>
          <p:nvPr>
            <p:ph type="sldImg"/>
          </p:nvPr>
        </p:nvSpPr>
        <p:spPr>
          <a:solidFill>
            <a:srgbClr val="FFFFFF"/>
          </a:solidFill>
          <a:ln/>
        </p:spPr>
      </p:sp>
      <p:sp>
        <p:nvSpPr>
          <p:cNvPr id="79876" name="Rectangle 3">
            <a:extLst>
              <a:ext uri="{FF2B5EF4-FFF2-40B4-BE49-F238E27FC236}">
                <a16:creationId xmlns:a16="http://schemas.microsoft.com/office/drawing/2014/main" id="{3A9ABF48-BABB-4F90-F882-14977C595DF2}"/>
              </a:ext>
            </a:extLst>
          </p:cNvPr>
          <p:cNvSpPr>
            <a:spLocks noGrp="1" noChangeArrowheads="1"/>
          </p:cNvSpPr>
          <p:nvPr>
            <p:ph type="body" idx="1"/>
          </p:nvPr>
        </p:nvSpPr>
        <p:spPr>
          <a:xfrm>
            <a:off x="914400" y="4360863"/>
            <a:ext cx="5029200" cy="41306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E8FAD213-DDF6-570B-8DDE-66168C66C7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068B1CA-33A5-884C-A165-B65078BCF311}" type="slidenum">
              <a:rPr lang="en-US" altLang="en-US">
                <a:latin typeface="Calibri" panose="020F0502020204030204" pitchFamily="34" charset="0"/>
              </a:rPr>
              <a:pPr>
                <a:spcBef>
                  <a:spcPct val="0"/>
                </a:spcBef>
              </a:pPr>
              <a:t>35</a:t>
            </a:fld>
            <a:endParaRPr lang="en-US" altLang="en-US">
              <a:latin typeface="Calibri" panose="020F0502020204030204" pitchFamily="34" charset="0"/>
            </a:endParaRPr>
          </a:p>
        </p:txBody>
      </p:sp>
      <p:sp>
        <p:nvSpPr>
          <p:cNvPr id="81922" name="Rectangle 2">
            <a:extLst>
              <a:ext uri="{FF2B5EF4-FFF2-40B4-BE49-F238E27FC236}">
                <a16:creationId xmlns:a16="http://schemas.microsoft.com/office/drawing/2014/main" id="{46CB810E-BC2D-D862-E6C9-31BC17600FB5}"/>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7E3B2302-F1FA-1DF0-F321-C37D33D4E7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74CE343B-8D60-4235-4DEE-71B0EEEA8A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C0D71AF-EC85-214D-84D7-C86B25122131}" type="slidenum">
              <a:rPr lang="en-US" altLang="en-US">
                <a:latin typeface="Calibri" panose="020F0502020204030204" pitchFamily="34" charset="0"/>
              </a:rPr>
              <a:pPr>
                <a:spcBef>
                  <a:spcPct val="0"/>
                </a:spcBef>
              </a:pPr>
              <a:t>36</a:t>
            </a:fld>
            <a:endParaRPr lang="en-US" altLang="en-US">
              <a:latin typeface="Calibri" panose="020F0502020204030204" pitchFamily="34" charset="0"/>
            </a:endParaRPr>
          </a:p>
        </p:txBody>
      </p:sp>
      <p:sp>
        <p:nvSpPr>
          <p:cNvPr id="83970" name="Rectangle 2">
            <a:extLst>
              <a:ext uri="{FF2B5EF4-FFF2-40B4-BE49-F238E27FC236}">
                <a16:creationId xmlns:a16="http://schemas.microsoft.com/office/drawing/2014/main" id="{3003682A-DA9C-6EE2-B3F7-BED63623AA83}"/>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3CA7D2C9-0E36-9545-90CB-838ED8EDBE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3A63829C-4097-2F4F-79AC-C8D11C5A99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EFBD2B0-28C6-0747-9165-E4982B980BBC}" type="slidenum">
              <a:rPr lang="en-US" altLang="en-US"/>
              <a:pPr>
                <a:spcBef>
                  <a:spcPct val="0"/>
                </a:spcBef>
              </a:pPr>
              <a:t>37</a:t>
            </a:fld>
            <a:endParaRPr lang="en-US" altLang="en-US"/>
          </a:p>
        </p:txBody>
      </p:sp>
      <p:sp>
        <p:nvSpPr>
          <p:cNvPr id="86018" name="Rectangle 2">
            <a:extLst>
              <a:ext uri="{FF2B5EF4-FFF2-40B4-BE49-F238E27FC236}">
                <a16:creationId xmlns:a16="http://schemas.microsoft.com/office/drawing/2014/main" id="{67C9C4A4-8648-932E-54E9-2318F5F28BFC}"/>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27D4ED14-747E-1456-41E7-73016DE2D5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37ECF260-EEDF-5125-7E83-B5D241BA9B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5177AEE-179C-784B-BE86-FBCB1E17892E}" type="slidenum">
              <a:rPr lang="en-US" altLang="en-US"/>
              <a:pPr>
                <a:spcBef>
                  <a:spcPct val="0"/>
                </a:spcBef>
              </a:pPr>
              <a:t>41</a:t>
            </a:fld>
            <a:endParaRPr lang="en-US" altLang="en-US"/>
          </a:p>
        </p:txBody>
      </p:sp>
      <p:sp>
        <p:nvSpPr>
          <p:cNvPr id="91138" name="Rectangle 2">
            <a:extLst>
              <a:ext uri="{FF2B5EF4-FFF2-40B4-BE49-F238E27FC236}">
                <a16:creationId xmlns:a16="http://schemas.microsoft.com/office/drawing/2014/main" id="{1DF9C9A0-F7A5-64DC-A77D-071AFA2BF812}"/>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D1F1DBBA-91D2-67B2-394B-8116A276D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0528BD5C-7DEA-2788-16BD-02F09E3C49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624816C-BD8C-5F46-9B09-4468BA2D6A69}" type="slidenum">
              <a:rPr lang="en-US" altLang="en-US"/>
              <a:pPr>
                <a:spcBef>
                  <a:spcPct val="0"/>
                </a:spcBef>
              </a:pPr>
              <a:t>42</a:t>
            </a:fld>
            <a:endParaRPr lang="en-US" altLang="en-US"/>
          </a:p>
        </p:txBody>
      </p:sp>
      <p:sp>
        <p:nvSpPr>
          <p:cNvPr id="93186" name="Rectangle 2">
            <a:extLst>
              <a:ext uri="{FF2B5EF4-FFF2-40B4-BE49-F238E27FC236}">
                <a16:creationId xmlns:a16="http://schemas.microsoft.com/office/drawing/2014/main" id="{4AA24277-D484-017A-2935-2E6A5729C981}"/>
              </a:ext>
            </a:extLst>
          </p:cNvPr>
          <p:cNvSpPr>
            <a:spLocks noGrp="1" noRot="1" noChangeAspect="1" noChangeArrowheads="1" noTextEdit="1"/>
          </p:cNvSpPr>
          <p:nvPr>
            <p:ph type="sldImg"/>
          </p:nvPr>
        </p:nvSpPr>
        <p:spPr>
          <a:solidFill>
            <a:srgbClr val="FFFFFF"/>
          </a:solidFill>
          <a:ln/>
        </p:spPr>
      </p:sp>
      <p:sp>
        <p:nvSpPr>
          <p:cNvPr id="93187" name="Rectangle 3">
            <a:extLst>
              <a:ext uri="{FF2B5EF4-FFF2-40B4-BE49-F238E27FC236}">
                <a16:creationId xmlns:a16="http://schemas.microsoft.com/office/drawing/2014/main" id="{E74CF70D-F143-81C6-8E74-05858AB7D1D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73574C20-B661-3F99-9EF9-9E3D5B6332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79F739E-057D-E24A-8ADF-3B67F11E2888}" type="slidenum">
              <a:rPr lang="en-US" altLang="en-US"/>
              <a:pPr>
                <a:spcBef>
                  <a:spcPct val="0"/>
                </a:spcBef>
              </a:pPr>
              <a:t>43</a:t>
            </a:fld>
            <a:endParaRPr lang="en-US" altLang="en-US"/>
          </a:p>
        </p:txBody>
      </p:sp>
      <p:sp>
        <p:nvSpPr>
          <p:cNvPr id="95234" name="Rectangle 2">
            <a:extLst>
              <a:ext uri="{FF2B5EF4-FFF2-40B4-BE49-F238E27FC236}">
                <a16:creationId xmlns:a16="http://schemas.microsoft.com/office/drawing/2014/main" id="{60FCDFE6-99E5-6A3C-C7F3-C33D6468534A}"/>
              </a:ext>
            </a:extLst>
          </p:cNvPr>
          <p:cNvSpPr>
            <a:spLocks noGrp="1" noRot="1" noChangeAspect="1" noChangeArrowheads="1" noTextEdit="1"/>
          </p:cNvSpPr>
          <p:nvPr>
            <p:ph type="sldImg"/>
          </p:nvPr>
        </p:nvSpPr>
        <p:spPr>
          <a:solidFill>
            <a:srgbClr val="FFFFFF"/>
          </a:solidFill>
          <a:ln/>
        </p:spPr>
      </p:sp>
      <p:sp>
        <p:nvSpPr>
          <p:cNvPr id="95235" name="Rectangle 3">
            <a:extLst>
              <a:ext uri="{FF2B5EF4-FFF2-40B4-BE49-F238E27FC236}">
                <a16:creationId xmlns:a16="http://schemas.microsoft.com/office/drawing/2014/main" id="{75B4A1E1-E891-A649-1D95-8F240179F07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57AD3318-D3E7-1B4F-23F2-9026E80F8B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6F78DBD-296C-8F42-825D-78D5E993A517}" type="slidenum">
              <a:rPr lang="en-US" altLang="en-US"/>
              <a:pPr>
                <a:spcBef>
                  <a:spcPct val="0"/>
                </a:spcBef>
              </a:pPr>
              <a:t>4</a:t>
            </a:fld>
            <a:endParaRPr lang="en-US" altLang="en-US"/>
          </a:p>
        </p:txBody>
      </p:sp>
      <p:sp>
        <p:nvSpPr>
          <p:cNvPr id="28674" name="Rectangle 2">
            <a:extLst>
              <a:ext uri="{FF2B5EF4-FFF2-40B4-BE49-F238E27FC236}">
                <a16:creationId xmlns:a16="http://schemas.microsoft.com/office/drawing/2014/main" id="{F78840A5-9286-10CE-1EAB-065602360A03}"/>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3743259D-1E3D-229A-AE37-82878378B6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76FE8063-B555-D28F-6FA0-D7C28D0196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F1A044C-CAB4-FC42-93FE-23CAEEB30EFF}" type="slidenum">
              <a:rPr lang="en-US" altLang="en-US"/>
              <a:pPr>
                <a:spcBef>
                  <a:spcPct val="0"/>
                </a:spcBef>
              </a:pPr>
              <a:t>44</a:t>
            </a:fld>
            <a:endParaRPr lang="en-US" altLang="en-US"/>
          </a:p>
        </p:txBody>
      </p:sp>
      <p:sp>
        <p:nvSpPr>
          <p:cNvPr id="97282" name="Rectangle 2">
            <a:extLst>
              <a:ext uri="{FF2B5EF4-FFF2-40B4-BE49-F238E27FC236}">
                <a16:creationId xmlns:a16="http://schemas.microsoft.com/office/drawing/2014/main" id="{D221129B-918C-97C3-7666-98A8B5870B59}"/>
              </a:ext>
            </a:extLst>
          </p:cNvPr>
          <p:cNvSpPr>
            <a:spLocks noGrp="1" noRot="1" noChangeAspect="1" noChangeArrowheads="1" noTextEdit="1"/>
          </p:cNvSpPr>
          <p:nvPr>
            <p:ph type="sldImg"/>
          </p:nvPr>
        </p:nvSpPr>
        <p:spPr>
          <a:solidFill>
            <a:srgbClr val="FFFFFF"/>
          </a:solidFill>
          <a:ln/>
        </p:spPr>
      </p:sp>
      <p:sp>
        <p:nvSpPr>
          <p:cNvPr id="97283" name="Rectangle 3">
            <a:extLst>
              <a:ext uri="{FF2B5EF4-FFF2-40B4-BE49-F238E27FC236}">
                <a16:creationId xmlns:a16="http://schemas.microsoft.com/office/drawing/2014/main" id="{CE1B98DD-7014-9A23-6901-EA71359921EE}"/>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04BADAC5-4CD0-A169-7ED7-CA82BD8332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C63A5D0-C04C-8545-838D-4D089CDDDA67}" type="slidenum">
              <a:rPr lang="en-US" altLang="en-US"/>
              <a:pPr>
                <a:spcBef>
                  <a:spcPct val="0"/>
                </a:spcBef>
              </a:pPr>
              <a:t>46</a:t>
            </a:fld>
            <a:endParaRPr lang="en-US" altLang="en-US"/>
          </a:p>
        </p:txBody>
      </p:sp>
      <p:sp>
        <p:nvSpPr>
          <p:cNvPr id="100354" name="Rectangle 2">
            <a:extLst>
              <a:ext uri="{FF2B5EF4-FFF2-40B4-BE49-F238E27FC236}">
                <a16:creationId xmlns:a16="http://schemas.microsoft.com/office/drawing/2014/main" id="{DB151700-6CA6-F0F3-14B6-40FFF9035C13}"/>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F56AA0E4-AED4-FDEF-3287-BB420DD8A7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E0654282-69D1-62EE-BBAC-D62D501C6C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E309BB4-7E5F-6C4C-9796-C8C0F9AEFFD4}" type="slidenum">
              <a:rPr lang="en-US" altLang="en-US"/>
              <a:pPr>
                <a:spcBef>
                  <a:spcPct val="0"/>
                </a:spcBef>
              </a:pPr>
              <a:t>47</a:t>
            </a:fld>
            <a:endParaRPr lang="en-US" altLang="en-US"/>
          </a:p>
        </p:txBody>
      </p:sp>
      <p:sp>
        <p:nvSpPr>
          <p:cNvPr id="102402" name="Rectangle 2">
            <a:extLst>
              <a:ext uri="{FF2B5EF4-FFF2-40B4-BE49-F238E27FC236}">
                <a16:creationId xmlns:a16="http://schemas.microsoft.com/office/drawing/2014/main" id="{43AAC7A9-6B1B-51AC-8CBC-3C78831E8FC5}"/>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A3D53383-86B2-2A5F-B409-4A19A5F248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E73F04E4-41E4-12E4-7DC4-F7220BBCD9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FB7AB21-23B9-304A-B6C2-193FF65E8B48}" type="slidenum">
              <a:rPr lang="en-US" altLang="en-US"/>
              <a:pPr>
                <a:spcBef>
                  <a:spcPct val="0"/>
                </a:spcBef>
              </a:pPr>
              <a:t>48</a:t>
            </a:fld>
            <a:endParaRPr lang="en-US" altLang="en-US"/>
          </a:p>
        </p:txBody>
      </p:sp>
      <p:sp>
        <p:nvSpPr>
          <p:cNvPr id="104450" name="Rectangle 2">
            <a:extLst>
              <a:ext uri="{FF2B5EF4-FFF2-40B4-BE49-F238E27FC236}">
                <a16:creationId xmlns:a16="http://schemas.microsoft.com/office/drawing/2014/main" id="{63FABFFE-E79E-530C-C022-BC15FCEEE55C}"/>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4370EA48-743C-A79E-6D12-708B55C0A0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E4609595-2327-FA68-02DF-1072CEE6C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4D8AE56-AA00-5A40-863C-B35EF63106D8}" type="slidenum">
              <a:rPr lang="en-US" altLang="en-US"/>
              <a:pPr>
                <a:spcBef>
                  <a:spcPct val="0"/>
                </a:spcBef>
              </a:pPr>
              <a:t>49</a:t>
            </a:fld>
            <a:endParaRPr lang="en-US" altLang="en-US"/>
          </a:p>
        </p:txBody>
      </p:sp>
      <p:sp>
        <p:nvSpPr>
          <p:cNvPr id="106498" name="Rectangle 2">
            <a:extLst>
              <a:ext uri="{FF2B5EF4-FFF2-40B4-BE49-F238E27FC236}">
                <a16:creationId xmlns:a16="http://schemas.microsoft.com/office/drawing/2014/main" id="{82461E6B-CD0B-692A-6D2C-5AE183DDB152}"/>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B2F86AAF-1F5D-8A85-98AB-6C7F4144C5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3F87323F-092C-3773-EBFF-361E439843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6A5E979-261C-DC47-963F-D6D76E80EF32}" type="slidenum">
              <a:rPr lang="en-US" altLang="en-US"/>
              <a:pPr>
                <a:spcBef>
                  <a:spcPct val="0"/>
                </a:spcBef>
              </a:pPr>
              <a:t>50</a:t>
            </a:fld>
            <a:endParaRPr lang="en-US" altLang="en-US"/>
          </a:p>
        </p:txBody>
      </p:sp>
      <p:sp>
        <p:nvSpPr>
          <p:cNvPr id="108546" name="Rectangle 2">
            <a:extLst>
              <a:ext uri="{FF2B5EF4-FFF2-40B4-BE49-F238E27FC236}">
                <a16:creationId xmlns:a16="http://schemas.microsoft.com/office/drawing/2014/main" id="{13E84330-E32D-A4FF-C3AF-3AEA91F39F32}"/>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FD5588A9-408B-5433-440A-1D169611BE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DCFA8720-2839-2A7B-715C-227D213CAD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9D77F5E-27BB-964D-9ACF-36986EF21C69}" type="slidenum">
              <a:rPr lang="en-US" altLang="en-US"/>
              <a:pPr>
                <a:spcBef>
                  <a:spcPct val="0"/>
                </a:spcBef>
              </a:pPr>
              <a:t>51</a:t>
            </a:fld>
            <a:endParaRPr lang="en-US" altLang="en-US"/>
          </a:p>
        </p:txBody>
      </p:sp>
      <p:sp>
        <p:nvSpPr>
          <p:cNvPr id="110594" name="Rectangle 2">
            <a:extLst>
              <a:ext uri="{FF2B5EF4-FFF2-40B4-BE49-F238E27FC236}">
                <a16:creationId xmlns:a16="http://schemas.microsoft.com/office/drawing/2014/main" id="{CD51A885-33A9-36CE-616D-2EEB345E661E}"/>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9AF8958A-DDA3-24F2-9343-7A30B18DA7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6DF995CA-B521-2B37-2A71-8EB69D81DB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DD43A64-1964-534F-B2BF-1195337F7D9A}" type="slidenum">
              <a:rPr lang="en-US" altLang="en-US"/>
              <a:pPr>
                <a:spcBef>
                  <a:spcPct val="0"/>
                </a:spcBef>
              </a:pPr>
              <a:t>54</a:t>
            </a:fld>
            <a:endParaRPr lang="en-US" altLang="en-US"/>
          </a:p>
        </p:txBody>
      </p:sp>
      <p:sp>
        <p:nvSpPr>
          <p:cNvPr id="114690" name="Rectangle 2">
            <a:extLst>
              <a:ext uri="{FF2B5EF4-FFF2-40B4-BE49-F238E27FC236}">
                <a16:creationId xmlns:a16="http://schemas.microsoft.com/office/drawing/2014/main" id="{618F0555-6F64-9D9B-02C5-7A33A51B5190}"/>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0CBDE5D8-6802-9C4E-C2DE-321332744F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a:extLst>
              <a:ext uri="{FF2B5EF4-FFF2-40B4-BE49-F238E27FC236}">
                <a16:creationId xmlns:a16="http://schemas.microsoft.com/office/drawing/2014/main" id="{BD37A8BB-033A-362D-5FAF-BD5F522118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E6D689B-ABCC-2046-A8CA-25275BC7449A}" type="slidenum">
              <a:rPr lang="en-US" altLang="en-US"/>
              <a:pPr>
                <a:spcBef>
                  <a:spcPct val="0"/>
                </a:spcBef>
              </a:pPr>
              <a:t>56</a:t>
            </a:fld>
            <a:endParaRPr lang="en-US" altLang="en-US"/>
          </a:p>
        </p:txBody>
      </p:sp>
      <p:sp>
        <p:nvSpPr>
          <p:cNvPr id="117762" name="Rectangle 2">
            <a:extLst>
              <a:ext uri="{FF2B5EF4-FFF2-40B4-BE49-F238E27FC236}">
                <a16:creationId xmlns:a16="http://schemas.microsoft.com/office/drawing/2014/main" id="{75CBC435-6659-7FBB-DFF9-4A9EA5A93EE4}"/>
              </a:ext>
            </a:extLst>
          </p:cNvPr>
          <p:cNvSpPr>
            <a:spLocks noGrp="1" noRot="1" noChangeAspect="1" noChangeArrowheads="1" noTextEdit="1"/>
          </p:cNvSpPr>
          <p:nvPr>
            <p:ph type="sldImg"/>
          </p:nvPr>
        </p:nvSpPr>
        <p:spPr>
          <a:solidFill>
            <a:srgbClr val="FFFFFF"/>
          </a:solidFill>
          <a:ln/>
        </p:spPr>
      </p:sp>
      <p:sp>
        <p:nvSpPr>
          <p:cNvPr id="117763" name="Rectangle 3">
            <a:extLst>
              <a:ext uri="{FF2B5EF4-FFF2-40B4-BE49-F238E27FC236}">
                <a16:creationId xmlns:a16="http://schemas.microsoft.com/office/drawing/2014/main" id="{6F9355A5-CAA2-7DDB-9284-601EEAAADD0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702395CD-B8B3-01E9-22A0-3B7ACC1B83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B9755F6-16B6-7640-BEDF-48A2A8C3EAE2}" type="slidenum">
              <a:rPr lang="en-US" altLang="en-US">
                <a:latin typeface="Calibri" panose="020F0502020204030204" pitchFamily="34" charset="0"/>
              </a:rPr>
              <a:pPr>
                <a:spcBef>
                  <a:spcPct val="0"/>
                </a:spcBef>
              </a:pPr>
              <a:t>58</a:t>
            </a:fld>
            <a:endParaRPr lang="en-US" altLang="en-US">
              <a:latin typeface="Calibri" panose="020F0502020204030204" pitchFamily="34" charset="0"/>
            </a:endParaRPr>
          </a:p>
        </p:txBody>
      </p:sp>
      <p:sp>
        <p:nvSpPr>
          <p:cNvPr id="120834" name="Rectangle 2">
            <a:extLst>
              <a:ext uri="{FF2B5EF4-FFF2-40B4-BE49-F238E27FC236}">
                <a16:creationId xmlns:a16="http://schemas.microsoft.com/office/drawing/2014/main" id="{3C1FEF00-5162-0FAD-FC06-52499BF0A62A}"/>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7E741473-7939-F64E-D1E1-78A726918C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43F80D32-D218-6840-15F6-F380E7995A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F434577-25BA-8541-972E-CB708F9FA5E6}" type="slidenum">
              <a:rPr lang="en-US" altLang="en-US"/>
              <a:pPr>
                <a:spcBef>
                  <a:spcPct val="0"/>
                </a:spcBef>
              </a:pPr>
              <a:t>7</a:t>
            </a:fld>
            <a:endParaRPr lang="en-US" altLang="en-US"/>
          </a:p>
        </p:txBody>
      </p:sp>
      <p:sp>
        <p:nvSpPr>
          <p:cNvPr id="32770" name="Rectangle 2">
            <a:extLst>
              <a:ext uri="{FF2B5EF4-FFF2-40B4-BE49-F238E27FC236}">
                <a16:creationId xmlns:a16="http://schemas.microsoft.com/office/drawing/2014/main" id="{FA236AC3-353F-E482-8D69-FC08B36A93E4}"/>
              </a:ext>
            </a:extLst>
          </p:cNvPr>
          <p:cNvSpPr>
            <a:spLocks noGrp="1" noRot="1" noChangeAspect="1" noChangeArrowheads="1" noTextEdit="1"/>
          </p:cNvSpPr>
          <p:nvPr>
            <p:ph type="sldImg"/>
          </p:nvPr>
        </p:nvSpPr>
        <p:spPr>
          <a:solidFill>
            <a:srgbClr val="FFFFFF"/>
          </a:solidFill>
          <a:ln/>
        </p:spPr>
      </p:sp>
      <p:sp>
        <p:nvSpPr>
          <p:cNvPr id="32771" name="Rectangle 3">
            <a:extLst>
              <a:ext uri="{FF2B5EF4-FFF2-40B4-BE49-F238E27FC236}">
                <a16:creationId xmlns:a16="http://schemas.microsoft.com/office/drawing/2014/main" id="{440D5427-DA5D-299E-9F12-105C4FC4095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AF7881AF-18ED-E545-9F83-FB5673CD57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E6A20DA-EFCF-EF43-81D3-C1107094DAC3}" type="slidenum">
              <a:rPr lang="en-US" altLang="en-US"/>
              <a:pPr>
                <a:spcBef>
                  <a:spcPct val="0"/>
                </a:spcBef>
              </a:pPr>
              <a:t>59</a:t>
            </a:fld>
            <a:endParaRPr lang="en-US" altLang="en-US"/>
          </a:p>
        </p:txBody>
      </p:sp>
      <p:sp>
        <p:nvSpPr>
          <p:cNvPr id="122882" name="Rectangle 2">
            <a:extLst>
              <a:ext uri="{FF2B5EF4-FFF2-40B4-BE49-F238E27FC236}">
                <a16:creationId xmlns:a16="http://schemas.microsoft.com/office/drawing/2014/main" id="{3ADA31E3-FAFF-19AA-6AAD-2A155C77FE51}"/>
              </a:ext>
            </a:extLst>
          </p:cNvPr>
          <p:cNvSpPr>
            <a:spLocks noGrp="1" noRot="1" noChangeAspect="1" noChangeArrowheads="1" noTextEdit="1"/>
          </p:cNvSpPr>
          <p:nvPr>
            <p:ph type="sldImg"/>
          </p:nvPr>
        </p:nvSpPr>
        <p:spPr>
          <a:xfrm>
            <a:off x="1141413" y="690563"/>
            <a:ext cx="4584700" cy="3440112"/>
          </a:xfrm>
          <a:solidFill>
            <a:srgbClr val="FFFFFF"/>
          </a:solidFill>
          <a:ln/>
        </p:spPr>
      </p:sp>
      <p:sp>
        <p:nvSpPr>
          <p:cNvPr id="122883" name="Rectangle 3">
            <a:extLst>
              <a:ext uri="{FF2B5EF4-FFF2-40B4-BE49-F238E27FC236}">
                <a16:creationId xmlns:a16="http://schemas.microsoft.com/office/drawing/2014/main" id="{8FF50D7B-A254-AB15-02A2-E5B7D570EFE1}"/>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7BC4C5A1-CDC6-94F6-B0DD-2CE839CDD0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8D6B050-8E51-E248-B8BE-0099C33F1CB0}" type="slidenum">
              <a:rPr lang="en-US" altLang="en-US"/>
              <a:pPr>
                <a:spcBef>
                  <a:spcPct val="0"/>
                </a:spcBef>
              </a:pPr>
              <a:t>8</a:t>
            </a:fld>
            <a:endParaRPr lang="en-US" altLang="en-US"/>
          </a:p>
        </p:txBody>
      </p:sp>
      <p:sp>
        <p:nvSpPr>
          <p:cNvPr id="34818" name="Rectangle 2">
            <a:extLst>
              <a:ext uri="{FF2B5EF4-FFF2-40B4-BE49-F238E27FC236}">
                <a16:creationId xmlns:a16="http://schemas.microsoft.com/office/drawing/2014/main" id="{C61DB748-197B-BB04-054D-05442CF44E53}"/>
              </a:ext>
            </a:extLst>
          </p:cNvPr>
          <p:cNvSpPr>
            <a:spLocks noGrp="1" noRot="1" noChangeAspect="1" noChangeArrowheads="1" noTextEdit="1"/>
          </p:cNvSpPr>
          <p:nvPr>
            <p:ph type="sldImg"/>
          </p:nvPr>
        </p:nvSpPr>
        <p:spPr>
          <a:solidFill>
            <a:srgbClr val="FFFFFF"/>
          </a:solidFill>
          <a:ln/>
        </p:spPr>
      </p:sp>
      <p:sp>
        <p:nvSpPr>
          <p:cNvPr id="34819" name="Rectangle 3">
            <a:extLst>
              <a:ext uri="{FF2B5EF4-FFF2-40B4-BE49-F238E27FC236}">
                <a16:creationId xmlns:a16="http://schemas.microsoft.com/office/drawing/2014/main" id="{8A3FC8A1-D787-54F9-F605-E9D9CB1A605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D08EC434-72B3-AAAB-6E96-4F0943BE03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112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112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649D581-3B91-7F4F-9B24-660A51EB7792}" type="slidenum">
              <a:rPr lang="en-US" altLang="en-US"/>
              <a:pPr>
                <a:spcBef>
                  <a:spcPct val="0"/>
                </a:spcBef>
              </a:pPr>
              <a:t>9</a:t>
            </a:fld>
            <a:endParaRPr lang="en-US" altLang="en-US"/>
          </a:p>
        </p:txBody>
      </p:sp>
      <p:sp>
        <p:nvSpPr>
          <p:cNvPr id="36866" name="Rectangle 2">
            <a:extLst>
              <a:ext uri="{FF2B5EF4-FFF2-40B4-BE49-F238E27FC236}">
                <a16:creationId xmlns:a16="http://schemas.microsoft.com/office/drawing/2014/main" id="{7DED115B-01E0-910B-6900-FE95BC101601}"/>
              </a:ext>
            </a:extLst>
          </p:cNvPr>
          <p:cNvSpPr>
            <a:spLocks noGrp="1" noRot="1" noChangeAspect="1" noChangeArrowheads="1" noTextEdit="1"/>
          </p:cNvSpPr>
          <p:nvPr>
            <p:ph type="sldImg"/>
          </p:nvPr>
        </p:nvSpPr>
        <p:spPr>
          <a:solidFill>
            <a:srgbClr val="FFFFFF"/>
          </a:solidFill>
          <a:ln/>
        </p:spPr>
      </p:sp>
      <p:sp>
        <p:nvSpPr>
          <p:cNvPr id="36867" name="Rectangle 3">
            <a:extLst>
              <a:ext uri="{FF2B5EF4-FFF2-40B4-BE49-F238E27FC236}">
                <a16:creationId xmlns:a16="http://schemas.microsoft.com/office/drawing/2014/main" id="{CEC0D1F0-55C7-F074-2334-2A61B1D790F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5DA5BD2F-D958-A578-BB43-2B57DC7FA9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0572E0D-8576-3B48-8514-2806880E75F3}" type="slidenum">
              <a:rPr lang="en-US" altLang="en-US"/>
              <a:pPr>
                <a:spcBef>
                  <a:spcPct val="0"/>
                </a:spcBef>
              </a:pPr>
              <a:t>10</a:t>
            </a:fld>
            <a:endParaRPr lang="en-US" altLang="en-US"/>
          </a:p>
        </p:txBody>
      </p:sp>
      <p:sp>
        <p:nvSpPr>
          <p:cNvPr id="38914" name="Rectangle 2">
            <a:extLst>
              <a:ext uri="{FF2B5EF4-FFF2-40B4-BE49-F238E27FC236}">
                <a16:creationId xmlns:a16="http://schemas.microsoft.com/office/drawing/2014/main" id="{F2C307B8-880C-1CD7-C167-2BE4E5B54938}"/>
              </a:ext>
            </a:extLst>
          </p:cNvPr>
          <p:cNvSpPr>
            <a:spLocks noGrp="1" noRot="1" noChangeAspect="1" noChangeArrowheads="1" noTextEdit="1"/>
          </p:cNvSpPr>
          <p:nvPr>
            <p:ph type="sldImg"/>
          </p:nvPr>
        </p:nvSpPr>
        <p:spPr>
          <a:xfrm>
            <a:off x="1139825" y="690563"/>
            <a:ext cx="4584700" cy="3440112"/>
          </a:xfrm>
          <a:solidFill>
            <a:srgbClr val="FFFFFF"/>
          </a:solidFill>
          <a:ln/>
        </p:spPr>
      </p:sp>
      <p:sp>
        <p:nvSpPr>
          <p:cNvPr id="38915" name="Rectangle 3">
            <a:extLst>
              <a:ext uri="{FF2B5EF4-FFF2-40B4-BE49-F238E27FC236}">
                <a16:creationId xmlns:a16="http://schemas.microsoft.com/office/drawing/2014/main" id="{7B88EBE4-E0BB-D15C-C1C4-E8F39D12C843}"/>
              </a:ext>
            </a:extLst>
          </p:cNvPr>
          <p:cNvSpPr>
            <a:spLocks noGrp="1" noChangeArrowheads="1"/>
          </p:cNvSpPr>
          <p:nvPr>
            <p:ph type="body" idx="1"/>
          </p:nvPr>
        </p:nvSpPr>
        <p:spPr>
          <a:xfrm>
            <a:off x="685800" y="4360863"/>
            <a:ext cx="5486400" cy="4129087"/>
          </a:xfrm>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AE8941F2-FE56-2CB5-51B7-8A582A888F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8485504-0D7E-9842-AE3C-87AC98D489BB}" type="slidenum">
              <a:rPr lang="en-US" altLang="en-US"/>
              <a:pPr>
                <a:spcBef>
                  <a:spcPct val="0"/>
                </a:spcBef>
              </a:pPr>
              <a:t>11</a:t>
            </a:fld>
            <a:endParaRPr lang="en-US" altLang="en-US"/>
          </a:p>
        </p:txBody>
      </p:sp>
      <p:sp>
        <p:nvSpPr>
          <p:cNvPr id="40962" name="Rectangle 2">
            <a:extLst>
              <a:ext uri="{FF2B5EF4-FFF2-40B4-BE49-F238E27FC236}">
                <a16:creationId xmlns:a16="http://schemas.microsoft.com/office/drawing/2014/main" id="{191C0D42-7BFE-0610-D778-C7C0CFCDEC18}"/>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68237EB7-E6F1-8969-E98B-8E2E1B25A6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9117AA5-808C-8F30-7560-6C8D5D758D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EC86095-3384-0446-B9DC-0D6F437B1730}" type="slidenum">
              <a:rPr lang="en-US" altLang="en-US"/>
              <a:pPr>
                <a:spcBef>
                  <a:spcPct val="0"/>
                </a:spcBef>
              </a:pPr>
              <a:t>12</a:t>
            </a:fld>
            <a:endParaRPr lang="en-US" altLang="en-US"/>
          </a:p>
        </p:txBody>
      </p:sp>
      <p:sp>
        <p:nvSpPr>
          <p:cNvPr id="43010" name="Rectangle 2">
            <a:extLst>
              <a:ext uri="{FF2B5EF4-FFF2-40B4-BE49-F238E27FC236}">
                <a16:creationId xmlns:a16="http://schemas.microsoft.com/office/drawing/2014/main" id="{A0E28ADC-3B4F-EA9C-5072-4FBF9B4E0C17}"/>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0A8654BD-F0AF-5F42-F490-43B68BC86D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67E11CE-AC96-C2BD-3564-FD690C3D62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85E620-13A0-FB01-F1D6-AA47EBFFA6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93FDE3-81B0-5506-91CA-03829A47D572}"/>
              </a:ext>
            </a:extLst>
          </p:cNvPr>
          <p:cNvSpPr>
            <a:spLocks noGrp="1" noChangeArrowheads="1"/>
          </p:cNvSpPr>
          <p:nvPr>
            <p:ph type="sldNum" sz="quarter" idx="12"/>
          </p:nvPr>
        </p:nvSpPr>
        <p:spPr>
          <a:ln/>
        </p:spPr>
        <p:txBody>
          <a:bodyPr/>
          <a:lstStyle>
            <a:lvl1pPr>
              <a:defRPr/>
            </a:lvl1pPr>
          </a:lstStyle>
          <a:p>
            <a:pPr>
              <a:defRPr/>
            </a:pPr>
            <a:fld id="{F8F0BFBF-F792-BD44-BEE1-2E3F4E530915}" type="slidenum">
              <a:rPr lang="en-US" altLang="en-US"/>
              <a:pPr>
                <a:defRPr/>
              </a:pPr>
              <a:t>‹#›</a:t>
            </a:fld>
            <a:endParaRPr lang="en-US" altLang="en-US"/>
          </a:p>
        </p:txBody>
      </p:sp>
    </p:spTree>
    <p:extLst>
      <p:ext uri="{BB962C8B-B14F-4D97-AF65-F5344CB8AC3E}">
        <p14:creationId xmlns:p14="http://schemas.microsoft.com/office/powerpoint/2010/main" val="58826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0FABB8-6187-73EF-D9C4-6CF4D100FA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407B5D-E3B3-3127-05AB-F2660FF2F0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F50286-C57D-3DFE-BB61-430ADFCC668C}"/>
              </a:ext>
            </a:extLst>
          </p:cNvPr>
          <p:cNvSpPr>
            <a:spLocks noGrp="1" noChangeArrowheads="1"/>
          </p:cNvSpPr>
          <p:nvPr>
            <p:ph type="sldNum" sz="quarter" idx="12"/>
          </p:nvPr>
        </p:nvSpPr>
        <p:spPr>
          <a:ln/>
        </p:spPr>
        <p:txBody>
          <a:bodyPr/>
          <a:lstStyle>
            <a:lvl1pPr>
              <a:defRPr/>
            </a:lvl1pPr>
          </a:lstStyle>
          <a:p>
            <a:pPr>
              <a:defRPr/>
            </a:pPr>
            <a:fld id="{AB2DE40B-4583-2441-9460-65733279BE17}" type="slidenum">
              <a:rPr lang="en-US" altLang="en-US"/>
              <a:pPr>
                <a:defRPr/>
              </a:pPr>
              <a:t>‹#›</a:t>
            </a:fld>
            <a:endParaRPr lang="en-US" altLang="en-US"/>
          </a:p>
        </p:txBody>
      </p:sp>
    </p:spTree>
    <p:extLst>
      <p:ext uri="{BB962C8B-B14F-4D97-AF65-F5344CB8AC3E}">
        <p14:creationId xmlns:p14="http://schemas.microsoft.com/office/powerpoint/2010/main" val="260462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B65509-31E9-02C3-1784-78FEA16B4F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80F660-012E-F1D8-47A1-5CD98B7983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29C5B4-F641-50D5-9C58-5F7C0A96A416}"/>
              </a:ext>
            </a:extLst>
          </p:cNvPr>
          <p:cNvSpPr>
            <a:spLocks noGrp="1" noChangeArrowheads="1"/>
          </p:cNvSpPr>
          <p:nvPr>
            <p:ph type="sldNum" sz="quarter" idx="12"/>
          </p:nvPr>
        </p:nvSpPr>
        <p:spPr>
          <a:ln/>
        </p:spPr>
        <p:txBody>
          <a:bodyPr/>
          <a:lstStyle>
            <a:lvl1pPr>
              <a:defRPr/>
            </a:lvl1pPr>
          </a:lstStyle>
          <a:p>
            <a:pPr>
              <a:defRPr/>
            </a:pPr>
            <a:fld id="{8873671B-2F17-CC41-B5D2-0A5C0F279958}" type="slidenum">
              <a:rPr lang="en-US" altLang="en-US"/>
              <a:pPr>
                <a:defRPr/>
              </a:pPr>
              <a:t>‹#›</a:t>
            </a:fld>
            <a:endParaRPr lang="en-US" altLang="en-US"/>
          </a:p>
        </p:txBody>
      </p:sp>
    </p:spTree>
    <p:extLst>
      <p:ext uri="{BB962C8B-B14F-4D97-AF65-F5344CB8AC3E}">
        <p14:creationId xmlns:p14="http://schemas.microsoft.com/office/powerpoint/2010/main" val="407643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E2096DE-DA67-99D8-774A-7C6F6237D4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6B7595C-25EE-D073-C7E8-A81C88712D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81994C4-DD0D-BE16-CE89-AE5757A5EBC3}"/>
              </a:ext>
            </a:extLst>
          </p:cNvPr>
          <p:cNvSpPr>
            <a:spLocks noGrp="1" noChangeArrowheads="1"/>
          </p:cNvSpPr>
          <p:nvPr>
            <p:ph type="sldNum" sz="quarter" idx="12"/>
          </p:nvPr>
        </p:nvSpPr>
        <p:spPr>
          <a:ln/>
        </p:spPr>
        <p:txBody>
          <a:bodyPr/>
          <a:lstStyle>
            <a:lvl1pPr>
              <a:defRPr/>
            </a:lvl1pPr>
          </a:lstStyle>
          <a:p>
            <a:pPr>
              <a:defRPr/>
            </a:pPr>
            <a:fld id="{1ACC605B-8CC7-344E-90A2-203117B32B77}" type="slidenum">
              <a:rPr lang="en-US" altLang="en-US"/>
              <a:pPr>
                <a:defRPr/>
              </a:pPr>
              <a:t>‹#›</a:t>
            </a:fld>
            <a:endParaRPr lang="en-US" altLang="en-US"/>
          </a:p>
        </p:txBody>
      </p:sp>
    </p:spTree>
    <p:extLst>
      <p:ext uri="{BB962C8B-B14F-4D97-AF65-F5344CB8AC3E}">
        <p14:creationId xmlns:p14="http://schemas.microsoft.com/office/powerpoint/2010/main" val="632503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6D6ED21-C92F-B0B7-C99A-102245D3B475}"/>
              </a:ext>
            </a:extLst>
          </p:cNvPr>
          <p:cNvSpPr>
            <a:spLocks noGrp="1"/>
          </p:cNvSpPr>
          <p:nvPr>
            <p:ph type="dt" sz="half" idx="10"/>
          </p:nvPr>
        </p:nvSpPr>
        <p:spPr/>
        <p:txBody>
          <a:bodyPr/>
          <a:lstStyle>
            <a:lvl1pPr>
              <a:defRPr>
                <a:latin typeface="Arial" charset="0"/>
                <a:ea typeface="ＭＳ Ｐゴシック" charset="-128"/>
              </a:defRPr>
            </a:lvl1pPr>
          </a:lstStyle>
          <a:p>
            <a:pPr>
              <a:defRPr/>
            </a:pPr>
            <a:fld id="{3E36E46D-EDE4-7242-B89F-CAC89B8A63F6}" type="datetime1">
              <a:rPr lang="en-US" altLang="x-none"/>
              <a:pPr>
                <a:defRPr/>
              </a:pPr>
              <a:t>4/17/25</a:t>
            </a:fld>
            <a:endParaRPr lang="en-US" altLang="x-none"/>
          </a:p>
        </p:txBody>
      </p:sp>
      <p:sp>
        <p:nvSpPr>
          <p:cNvPr id="6" name="Footer Placeholder 4">
            <a:extLst>
              <a:ext uri="{FF2B5EF4-FFF2-40B4-BE49-F238E27FC236}">
                <a16:creationId xmlns:a16="http://schemas.microsoft.com/office/drawing/2014/main" id="{EC70CA85-6A6A-EF34-B46C-833F09EB77FC}"/>
              </a:ext>
            </a:extLst>
          </p:cNvPr>
          <p:cNvSpPr>
            <a:spLocks noGrp="1"/>
          </p:cNvSpPr>
          <p:nvPr>
            <p:ph type="ftr" sz="quarter" idx="11"/>
          </p:nvPr>
        </p:nvSpPr>
        <p:spPr/>
        <p:txBody>
          <a:bodyPr/>
          <a:lstStyle>
            <a:lvl1pPr>
              <a:defRPr/>
            </a:lvl1pPr>
          </a:lstStyle>
          <a:p>
            <a:pPr>
              <a:defRPr/>
            </a:pPr>
            <a:r>
              <a:rPr lang="en-US"/>
              <a:t>TL McCarty, NISBA, 7/20/10</a:t>
            </a:r>
          </a:p>
        </p:txBody>
      </p:sp>
      <p:sp>
        <p:nvSpPr>
          <p:cNvPr id="7" name="Slide Number Placeholder 5">
            <a:extLst>
              <a:ext uri="{FF2B5EF4-FFF2-40B4-BE49-F238E27FC236}">
                <a16:creationId xmlns:a16="http://schemas.microsoft.com/office/drawing/2014/main" id="{1CD5505B-35EE-F8A8-BEFF-414D91164021}"/>
              </a:ext>
            </a:extLst>
          </p:cNvPr>
          <p:cNvSpPr>
            <a:spLocks noGrp="1"/>
          </p:cNvSpPr>
          <p:nvPr>
            <p:ph type="sldNum" sz="quarter" idx="12"/>
          </p:nvPr>
        </p:nvSpPr>
        <p:spPr/>
        <p:txBody>
          <a:bodyPr/>
          <a:lstStyle>
            <a:lvl1pPr>
              <a:defRPr smtClean="0"/>
            </a:lvl1pPr>
          </a:lstStyle>
          <a:p>
            <a:pPr>
              <a:defRPr/>
            </a:pPr>
            <a:fld id="{26C488FE-321E-E743-B9DA-860EDCCF86EB}" type="slidenum">
              <a:rPr lang="en-US" altLang="en-US"/>
              <a:pPr>
                <a:defRPr/>
              </a:pPr>
              <a:t>‹#›</a:t>
            </a:fld>
            <a:endParaRPr lang="en-US" altLang="en-US"/>
          </a:p>
        </p:txBody>
      </p:sp>
    </p:spTree>
    <p:extLst>
      <p:ext uri="{BB962C8B-B14F-4D97-AF65-F5344CB8AC3E}">
        <p14:creationId xmlns:p14="http://schemas.microsoft.com/office/powerpoint/2010/main" val="116235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a:t>Click to edit Master title style</a:t>
            </a:r>
          </a:p>
        </p:txBody>
      </p:sp>
      <p:sp>
        <p:nvSpPr>
          <p:cNvPr id="3" name="Content Placeholder 2"/>
          <p:cNvSpPr>
            <a:spLocks noGrp="1"/>
          </p:cNvSpPr>
          <p:nvPr>
            <p:ph sz="quarter" idx="1"/>
          </p:nvPr>
        </p:nvSpPr>
        <p:spPr>
          <a:xfrm>
            <a:off x="457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D3A3DDB-48E7-FF18-D06E-C461A6AA64A8}"/>
              </a:ext>
            </a:extLst>
          </p:cNvPr>
          <p:cNvSpPr>
            <a:spLocks noGrp="1"/>
          </p:cNvSpPr>
          <p:nvPr>
            <p:ph type="dt" sz="half" idx="10"/>
          </p:nvPr>
        </p:nvSpPr>
        <p:spPr/>
        <p:txBody>
          <a:bodyPr/>
          <a:lstStyle>
            <a:lvl1pPr>
              <a:defRPr>
                <a:latin typeface="Arial" charset="0"/>
                <a:ea typeface="ＭＳ Ｐゴシック" charset="-128"/>
              </a:defRPr>
            </a:lvl1pPr>
          </a:lstStyle>
          <a:p>
            <a:pPr>
              <a:defRPr/>
            </a:pPr>
            <a:fld id="{E3F8AF3A-B4A1-D846-A885-5E7A78C6184D}" type="datetime1">
              <a:rPr lang="en-US" altLang="x-none"/>
              <a:pPr>
                <a:defRPr/>
              </a:pPr>
              <a:t>4/17/25</a:t>
            </a:fld>
            <a:endParaRPr lang="en-US" altLang="x-none"/>
          </a:p>
        </p:txBody>
      </p:sp>
      <p:sp>
        <p:nvSpPr>
          <p:cNvPr id="8" name="Footer Placeholder 4">
            <a:extLst>
              <a:ext uri="{FF2B5EF4-FFF2-40B4-BE49-F238E27FC236}">
                <a16:creationId xmlns:a16="http://schemas.microsoft.com/office/drawing/2014/main" id="{32F80AF6-CC80-6E56-DEC2-4FF70910708C}"/>
              </a:ext>
            </a:extLst>
          </p:cNvPr>
          <p:cNvSpPr>
            <a:spLocks noGrp="1"/>
          </p:cNvSpPr>
          <p:nvPr>
            <p:ph type="ftr" sz="quarter" idx="11"/>
          </p:nvPr>
        </p:nvSpPr>
        <p:spPr/>
        <p:txBody>
          <a:bodyPr/>
          <a:lstStyle>
            <a:lvl1pPr>
              <a:defRPr/>
            </a:lvl1pPr>
          </a:lstStyle>
          <a:p>
            <a:pPr>
              <a:defRPr/>
            </a:pPr>
            <a:r>
              <a:rPr lang="en-US"/>
              <a:t>TL McCarty, NISBA, 7/20/10</a:t>
            </a:r>
          </a:p>
        </p:txBody>
      </p:sp>
      <p:sp>
        <p:nvSpPr>
          <p:cNvPr id="9" name="Slide Number Placeholder 5">
            <a:extLst>
              <a:ext uri="{FF2B5EF4-FFF2-40B4-BE49-F238E27FC236}">
                <a16:creationId xmlns:a16="http://schemas.microsoft.com/office/drawing/2014/main" id="{9B922D99-5841-13CB-ABAB-B6455662C968}"/>
              </a:ext>
            </a:extLst>
          </p:cNvPr>
          <p:cNvSpPr>
            <a:spLocks noGrp="1"/>
          </p:cNvSpPr>
          <p:nvPr>
            <p:ph type="sldNum" sz="quarter" idx="12"/>
          </p:nvPr>
        </p:nvSpPr>
        <p:spPr/>
        <p:txBody>
          <a:bodyPr/>
          <a:lstStyle>
            <a:lvl1pPr>
              <a:defRPr smtClean="0"/>
            </a:lvl1pPr>
          </a:lstStyle>
          <a:p>
            <a:pPr>
              <a:defRPr/>
            </a:pPr>
            <a:fld id="{8D04F9FB-974F-1E42-9A35-889B87E2339A}" type="slidenum">
              <a:rPr lang="en-US" altLang="en-US"/>
              <a:pPr>
                <a:defRPr/>
              </a:pPr>
              <a:t>‹#›</a:t>
            </a:fld>
            <a:endParaRPr lang="en-US" altLang="en-US"/>
          </a:p>
        </p:txBody>
      </p:sp>
    </p:spTree>
    <p:extLst>
      <p:ext uri="{BB962C8B-B14F-4D97-AF65-F5344CB8AC3E}">
        <p14:creationId xmlns:p14="http://schemas.microsoft.com/office/powerpoint/2010/main" val="2423750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196667E-65D4-5204-AD46-8DF6591EEC17}"/>
              </a:ext>
            </a:extLst>
          </p:cNvPr>
          <p:cNvSpPr>
            <a:spLocks noGrp="1"/>
          </p:cNvSpPr>
          <p:nvPr>
            <p:ph type="dt" sz="half" idx="10"/>
          </p:nvPr>
        </p:nvSpPr>
        <p:spPr/>
        <p:txBody>
          <a:bodyPr/>
          <a:lstStyle>
            <a:lvl1pPr>
              <a:defRPr>
                <a:latin typeface="Arial" charset="0"/>
                <a:ea typeface="ＭＳ Ｐゴシック" charset="-128"/>
              </a:defRPr>
            </a:lvl1pPr>
          </a:lstStyle>
          <a:p>
            <a:pPr>
              <a:defRPr/>
            </a:pPr>
            <a:fld id="{95020920-4ACC-9543-B80E-0E1DA91EF17F}" type="datetime1">
              <a:rPr lang="en-US" altLang="x-none"/>
              <a:pPr>
                <a:defRPr/>
              </a:pPr>
              <a:t>4/17/25</a:t>
            </a:fld>
            <a:endParaRPr lang="en-US" altLang="x-none"/>
          </a:p>
        </p:txBody>
      </p:sp>
      <p:sp>
        <p:nvSpPr>
          <p:cNvPr id="6" name="Footer Placeholder 4">
            <a:extLst>
              <a:ext uri="{FF2B5EF4-FFF2-40B4-BE49-F238E27FC236}">
                <a16:creationId xmlns:a16="http://schemas.microsoft.com/office/drawing/2014/main" id="{B03DC31A-CFE9-78E7-76C0-B3999EE72E21}"/>
              </a:ext>
            </a:extLst>
          </p:cNvPr>
          <p:cNvSpPr>
            <a:spLocks noGrp="1"/>
          </p:cNvSpPr>
          <p:nvPr>
            <p:ph type="ftr" sz="quarter" idx="11"/>
          </p:nvPr>
        </p:nvSpPr>
        <p:spPr/>
        <p:txBody>
          <a:bodyPr/>
          <a:lstStyle>
            <a:lvl1pPr>
              <a:defRPr/>
            </a:lvl1pPr>
          </a:lstStyle>
          <a:p>
            <a:pPr>
              <a:defRPr/>
            </a:pPr>
            <a:r>
              <a:rPr lang="en-US"/>
              <a:t>TL McCarty, NISBA, 7/20/10</a:t>
            </a:r>
          </a:p>
        </p:txBody>
      </p:sp>
      <p:sp>
        <p:nvSpPr>
          <p:cNvPr id="7" name="Slide Number Placeholder 5">
            <a:extLst>
              <a:ext uri="{FF2B5EF4-FFF2-40B4-BE49-F238E27FC236}">
                <a16:creationId xmlns:a16="http://schemas.microsoft.com/office/drawing/2014/main" id="{C4B79150-205B-CE6E-96F0-739EA5233D0C}"/>
              </a:ext>
            </a:extLst>
          </p:cNvPr>
          <p:cNvSpPr>
            <a:spLocks noGrp="1"/>
          </p:cNvSpPr>
          <p:nvPr>
            <p:ph type="sldNum" sz="quarter" idx="12"/>
          </p:nvPr>
        </p:nvSpPr>
        <p:spPr/>
        <p:txBody>
          <a:bodyPr/>
          <a:lstStyle>
            <a:lvl1pPr>
              <a:defRPr smtClean="0"/>
            </a:lvl1pPr>
          </a:lstStyle>
          <a:p>
            <a:pPr>
              <a:defRPr/>
            </a:pPr>
            <a:fld id="{494DF5CD-33A1-CB4B-A271-135BA620360B}" type="slidenum">
              <a:rPr lang="en-US" altLang="en-US"/>
              <a:pPr>
                <a:defRPr/>
              </a:pPr>
              <a:t>‹#›</a:t>
            </a:fld>
            <a:endParaRPr lang="en-US" altLang="en-US"/>
          </a:p>
        </p:txBody>
      </p:sp>
    </p:spTree>
    <p:extLst>
      <p:ext uri="{BB962C8B-B14F-4D97-AF65-F5344CB8AC3E}">
        <p14:creationId xmlns:p14="http://schemas.microsoft.com/office/powerpoint/2010/main" val="3711433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114800"/>
            <a:ext cx="8229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CE2496-032B-BE9A-B270-CAD667316FC2}"/>
              </a:ext>
            </a:extLst>
          </p:cNvPr>
          <p:cNvSpPr>
            <a:spLocks noGrp="1"/>
          </p:cNvSpPr>
          <p:nvPr>
            <p:ph type="dt" sz="half" idx="10"/>
          </p:nvPr>
        </p:nvSpPr>
        <p:spPr/>
        <p:txBody>
          <a:bodyPr/>
          <a:lstStyle>
            <a:lvl1pPr>
              <a:defRPr>
                <a:latin typeface="Arial" charset="0"/>
                <a:ea typeface="ＭＳ Ｐゴシック" charset="-128"/>
              </a:defRPr>
            </a:lvl1pPr>
          </a:lstStyle>
          <a:p>
            <a:pPr>
              <a:defRPr/>
            </a:pPr>
            <a:fld id="{D1B1F79D-A41E-464F-BAD8-D757E4B50C9B}" type="datetime1">
              <a:rPr lang="en-US" altLang="x-none"/>
              <a:pPr>
                <a:defRPr/>
              </a:pPr>
              <a:t>4/17/25</a:t>
            </a:fld>
            <a:endParaRPr lang="en-US" altLang="x-none"/>
          </a:p>
        </p:txBody>
      </p:sp>
      <p:sp>
        <p:nvSpPr>
          <p:cNvPr id="6" name="Footer Placeholder 4">
            <a:extLst>
              <a:ext uri="{FF2B5EF4-FFF2-40B4-BE49-F238E27FC236}">
                <a16:creationId xmlns:a16="http://schemas.microsoft.com/office/drawing/2014/main" id="{CC454256-F52D-AAB5-6B88-7F74DCE1C496}"/>
              </a:ext>
            </a:extLst>
          </p:cNvPr>
          <p:cNvSpPr>
            <a:spLocks noGrp="1"/>
          </p:cNvSpPr>
          <p:nvPr>
            <p:ph type="ftr" sz="quarter" idx="11"/>
          </p:nvPr>
        </p:nvSpPr>
        <p:spPr/>
        <p:txBody>
          <a:bodyPr/>
          <a:lstStyle>
            <a:lvl1pPr>
              <a:defRPr/>
            </a:lvl1pPr>
          </a:lstStyle>
          <a:p>
            <a:pPr>
              <a:defRPr/>
            </a:pPr>
            <a:r>
              <a:rPr lang="en-US"/>
              <a:t>TL McCarty, NISBA, 7/20/10</a:t>
            </a:r>
          </a:p>
        </p:txBody>
      </p:sp>
      <p:sp>
        <p:nvSpPr>
          <p:cNvPr id="7" name="Slide Number Placeholder 5">
            <a:extLst>
              <a:ext uri="{FF2B5EF4-FFF2-40B4-BE49-F238E27FC236}">
                <a16:creationId xmlns:a16="http://schemas.microsoft.com/office/drawing/2014/main" id="{73929FBC-DEF1-D9BA-897A-028E6A0A24F9}"/>
              </a:ext>
            </a:extLst>
          </p:cNvPr>
          <p:cNvSpPr>
            <a:spLocks noGrp="1"/>
          </p:cNvSpPr>
          <p:nvPr>
            <p:ph type="sldNum" sz="quarter" idx="12"/>
          </p:nvPr>
        </p:nvSpPr>
        <p:spPr/>
        <p:txBody>
          <a:bodyPr/>
          <a:lstStyle>
            <a:lvl1pPr>
              <a:defRPr smtClean="0"/>
            </a:lvl1pPr>
          </a:lstStyle>
          <a:p>
            <a:pPr>
              <a:defRPr/>
            </a:pPr>
            <a:fld id="{812E5A35-23E3-8942-B3E4-F51AE9240833}" type="slidenum">
              <a:rPr lang="en-US" altLang="en-US"/>
              <a:pPr>
                <a:defRPr/>
              </a:pPr>
              <a:t>‹#›</a:t>
            </a:fld>
            <a:endParaRPr lang="en-US" altLang="en-US"/>
          </a:p>
        </p:txBody>
      </p:sp>
    </p:spTree>
    <p:extLst>
      <p:ext uri="{BB962C8B-B14F-4D97-AF65-F5344CB8AC3E}">
        <p14:creationId xmlns:p14="http://schemas.microsoft.com/office/powerpoint/2010/main" val="293003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4114800"/>
          </a:xfrm>
        </p:spPr>
        <p:txBody>
          <a:bodyPr rtlCol="0">
            <a:normAutofit/>
          </a:bodyPr>
          <a:lstStyle/>
          <a:p>
            <a:pPr lvl="0"/>
            <a:endParaRPr lang="en-US" noProof="0"/>
          </a:p>
        </p:txBody>
      </p:sp>
      <p:sp>
        <p:nvSpPr>
          <p:cNvPr id="4" name="Date Placeholder 3">
            <a:extLst>
              <a:ext uri="{FF2B5EF4-FFF2-40B4-BE49-F238E27FC236}">
                <a16:creationId xmlns:a16="http://schemas.microsoft.com/office/drawing/2014/main" id="{8CDC12EC-54DD-FDB9-01FC-341E52E3D43F}"/>
              </a:ext>
            </a:extLst>
          </p:cNvPr>
          <p:cNvSpPr>
            <a:spLocks noGrp="1"/>
          </p:cNvSpPr>
          <p:nvPr>
            <p:ph type="dt" sz="half" idx="10"/>
          </p:nvPr>
        </p:nvSpPr>
        <p:spPr/>
        <p:txBody>
          <a:bodyPr/>
          <a:lstStyle>
            <a:lvl1pPr>
              <a:defRPr>
                <a:latin typeface="Arial" charset="0"/>
                <a:ea typeface="ＭＳ Ｐゴシック" charset="-128"/>
              </a:defRPr>
            </a:lvl1pPr>
          </a:lstStyle>
          <a:p>
            <a:pPr>
              <a:defRPr/>
            </a:pPr>
            <a:fld id="{8253F2B3-AC91-8C4D-984B-FE840D68D697}" type="datetime1">
              <a:rPr lang="en-US" altLang="x-none"/>
              <a:pPr>
                <a:defRPr/>
              </a:pPr>
              <a:t>4/17/25</a:t>
            </a:fld>
            <a:endParaRPr lang="en-US" altLang="x-none"/>
          </a:p>
        </p:txBody>
      </p:sp>
      <p:sp>
        <p:nvSpPr>
          <p:cNvPr id="5" name="Footer Placeholder 4">
            <a:extLst>
              <a:ext uri="{FF2B5EF4-FFF2-40B4-BE49-F238E27FC236}">
                <a16:creationId xmlns:a16="http://schemas.microsoft.com/office/drawing/2014/main" id="{A3B6AA3C-B022-F790-0266-83CE618D82F2}"/>
              </a:ext>
            </a:extLst>
          </p:cNvPr>
          <p:cNvSpPr>
            <a:spLocks noGrp="1"/>
          </p:cNvSpPr>
          <p:nvPr>
            <p:ph type="ftr" sz="quarter" idx="11"/>
          </p:nvPr>
        </p:nvSpPr>
        <p:spPr/>
        <p:txBody>
          <a:bodyPr/>
          <a:lstStyle>
            <a:lvl1pPr>
              <a:defRPr/>
            </a:lvl1pPr>
          </a:lstStyle>
          <a:p>
            <a:pPr>
              <a:defRPr/>
            </a:pPr>
            <a:r>
              <a:rPr lang="en-US"/>
              <a:t>TL McCarty, NISBA, 7/20/10</a:t>
            </a:r>
          </a:p>
        </p:txBody>
      </p:sp>
      <p:sp>
        <p:nvSpPr>
          <p:cNvPr id="6" name="Slide Number Placeholder 5">
            <a:extLst>
              <a:ext uri="{FF2B5EF4-FFF2-40B4-BE49-F238E27FC236}">
                <a16:creationId xmlns:a16="http://schemas.microsoft.com/office/drawing/2014/main" id="{40C88D85-022D-28D0-101B-49EB27901C90}"/>
              </a:ext>
            </a:extLst>
          </p:cNvPr>
          <p:cNvSpPr>
            <a:spLocks noGrp="1"/>
          </p:cNvSpPr>
          <p:nvPr>
            <p:ph type="sldNum" sz="quarter" idx="12"/>
          </p:nvPr>
        </p:nvSpPr>
        <p:spPr/>
        <p:txBody>
          <a:bodyPr/>
          <a:lstStyle>
            <a:lvl1pPr>
              <a:defRPr smtClean="0"/>
            </a:lvl1pPr>
          </a:lstStyle>
          <a:p>
            <a:pPr>
              <a:defRPr/>
            </a:pPr>
            <a:fld id="{89A0CAFD-A549-3C4A-9C32-88916CA20046}" type="slidenum">
              <a:rPr lang="en-US" altLang="en-US"/>
              <a:pPr>
                <a:defRPr/>
              </a:pPr>
              <a:t>‹#›</a:t>
            </a:fld>
            <a:endParaRPr lang="en-US" altLang="en-US"/>
          </a:p>
        </p:txBody>
      </p:sp>
    </p:spTree>
    <p:extLst>
      <p:ext uri="{BB962C8B-B14F-4D97-AF65-F5344CB8AC3E}">
        <p14:creationId xmlns:p14="http://schemas.microsoft.com/office/powerpoint/2010/main" val="3895725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B9FCDDFE-D99A-5591-292B-0E3502D28D35}"/>
              </a:ext>
            </a:extLst>
          </p:cNvPr>
          <p:cNvSpPr>
            <a:spLocks noGrp="1"/>
          </p:cNvSpPr>
          <p:nvPr>
            <p:ph type="dt" sz="half" idx="10"/>
          </p:nvPr>
        </p:nvSpPr>
        <p:spPr/>
        <p:txBody>
          <a:bodyPr/>
          <a:lstStyle>
            <a:lvl1pPr>
              <a:defRPr>
                <a:latin typeface="Arial" charset="0"/>
                <a:ea typeface="ＭＳ Ｐゴシック" charset="-128"/>
              </a:defRPr>
            </a:lvl1pPr>
          </a:lstStyle>
          <a:p>
            <a:pPr>
              <a:defRPr/>
            </a:pPr>
            <a:fld id="{80F9C4EC-FF04-2143-8808-5E1C7A91DA5B}" type="datetime1">
              <a:rPr lang="en-US" altLang="x-none"/>
              <a:pPr>
                <a:defRPr/>
              </a:pPr>
              <a:t>4/17/25</a:t>
            </a:fld>
            <a:endParaRPr lang="en-US" altLang="x-none"/>
          </a:p>
        </p:txBody>
      </p:sp>
      <p:sp>
        <p:nvSpPr>
          <p:cNvPr id="7" name="Footer Placeholder 4">
            <a:extLst>
              <a:ext uri="{FF2B5EF4-FFF2-40B4-BE49-F238E27FC236}">
                <a16:creationId xmlns:a16="http://schemas.microsoft.com/office/drawing/2014/main" id="{1C470D69-FAE4-219D-2D16-26BF0CEE9DDC}"/>
              </a:ext>
            </a:extLst>
          </p:cNvPr>
          <p:cNvSpPr>
            <a:spLocks noGrp="1"/>
          </p:cNvSpPr>
          <p:nvPr>
            <p:ph type="ftr" sz="quarter" idx="11"/>
          </p:nvPr>
        </p:nvSpPr>
        <p:spPr/>
        <p:txBody>
          <a:bodyPr/>
          <a:lstStyle>
            <a:lvl1pPr>
              <a:defRPr/>
            </a:lvl1pPr>
          </a:lstStyle>
          <a:p>
            <a:pPr>
              <a:defRPr/>
            </a:pPr>
            <a:r>
              <a:rPr lang="en-US"/>
              <a:t>TL McCarty, NISBA, 7/20/10</a:t>
            </a:r>
          </a:p>
        </p:txBody>
      </p:sp>
      <p:sp>
        <p:nvSpPr>
          <p:cNvPr id="8" name="Slide Number Placeholder 5">
            <a:extLst>
              <a:ext uri="{FF2B5EF4-FFF2-40B4-BE49-F238E27FC236}">
                <a16:creationId xmlns:a16="http://schemas.microsoft.com/office/drawing/2014/main" id="{4A09E0BA-16DB-F95B-9539-FEA33D7174DD}"/>
              </a:ext>
            </a:extLst>
          </p:cNvPr>
          <p:cNvSpPr>
            <a:spLocks noGrp="1"/>
          </p:cNvSpPr>
          <p:nvPr>
            <p:ph type="sldNum" sz="quarter" idx="12"/>
          </p:nvPr>
        </p:nvSpPr>
        <p:spPr/>
        <p:txBody>
          <a:bodyPr/>
          <a:lstStyle>
            <a:lvl1pPr>
              <a:defRPr smtClean="0"/>
            </a:lvl1pPr>
          </a:lstStyle>
          <a:p>
            <a:pPr>
              <a:defRPr/>
            </a:pPr>
            <a:fld id="{7D36D256-D174-2640-BD14-F8EB4F26019E}" type="slidenum">
              <a:rPr lang="en-US" altLang="en-US"/>
              <a:pPr>
                <a:defRPr/>
              </a:pPr>
              <a:t>‹#›</a:t>
            </a:fld>
            <a:endParaRPr lang="en-US" altLang="en-US"/>
          </a:p>
        </p:txBody>
      </p:sp>
    </p:spTree>
    <p:extLst>
      <p:ext uri="{BB962C8B-B14F-4D97-AF65-F5344CB8AC3E}">
        <p14:creationId xmlns:p14="http://schemas.microsoft.com/office/powerpoint/2010/main" val="3044878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0FAFA4-F4C2-709D-2F7E-5C2DFEE237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F2CC5D-C321-BE15-8224-A1F2FF9515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DFF7A1-3601-6411-5DFB-827204A5C154}"/>
              </a:ext>
            </a:extLst>
          </p:cNvPr>
          <p:cNvSpPr>
            <a:spLocks noGrp="1" noChangeArrowheads="1"/>
          </p:cNvSpPr>
          <p:nvPr>
            <p:ph type="sldNum" sz="quarter" idx="12"/>
          </p:nvPr>
        </p:nvSpPr>
        <p:spPr>
          <a:ln/>
        </p:spPr>
        <p:txBody>
          <a:bodyPr/>
          <a:lstStyle>
            <a:lvl1pPr>
              <a:defRPr/>
            </a:lvl1pPr>
          </a:lstStyle>
          <a:p>
            <a:pPr>
              <a:defRPr/>
            </a:pPr>
            <a:fld id="{250EB9B0-7F19-A64E-8210-0A2D9A251410}" type="slidenum">
              <a:rPr lang="en-US" altLang="en-US"/>
              <a:pPr>
                <a:defRPr/>
              </a:pPr>
              <a:t>‹#›</a:t>
            </a:fld>
            <a:endParaRPr lang="en-US" altLang="en-US"/>
          </a:p>
        </p:txBody>
      </p:sp>
    </p:spTree>
    <p:extLst>
      <p:ext uri="{BB962C8B-B14F-4D97-AF65-F5344CB8AC3E}">
        <p14:creationId xmlns:p14="http://schemas.microsoft.com/office/powerpoint/2010/main" val="90928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9F608B0-87C4-44D3-0A7D-AB6537481E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4E7F8C-4562-D26B-D039-45F7CA2E8B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76D8BD-5E03-7EB1-B55C-5089CB2A08B8}"/>
              </a:ext>
            </a:extLst>
          </p:cNvPr>
          <p:cNvSpPr>
            <a:spLocks noGrp="1" noChangeArrowheads="1"/>
          </p:cNvSpPr>
          <p:nvPr>
            <p:ph type="sldNum" sz="quarter" idx="12"/>
          </p:nvPr>
        </p:nvSpPr>
        <p:spPr>
          <a:ln/>
        </p:spPr>
        <p:txBody>
          <a:bodyPr/>
          <a:lstStyle>
            <a:lvl1pPr>
              <a:defRPr/>
            </a:lvl1pPr>
          </a:lstStyle>
          <a:p>
            <a:pPr>
              <a:defRPr/>
            </a:pPr>
            <a:fld id="{B443AA10-BA02-2448-A2AE-410800B0DD86}" type="slidenum">
              <a:rPr lang="en-US" altLang="en-US"/>
              <a:pPr>
                <a:defRPr/>
              </a:pPr>
              <a:t>‹#›</a:t>
            </a:fld>
            <a:endParaRPr lang="en-US" altLang="en-US"/>
          </a:p>
        </p:txBody>
      </p:sp>
    </p:spTree>
    <p:extLst>
      <p:ext uri="{BB962C8B-B14F-4D97-AF65-F5344CB8AC3E}">
        <p14:creationId xmlns:p14="http://schemas.microsoft.com/office/powerpoint/2010/main" val="401721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DD79389-76F4-E038-75B1-B05C6307AE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0C8398-16E8-D6DE-CE9B-BF0F3234FD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D46D64-CA69-B461-F38D-FD6D3E604723}"/>
              </a:ext>
            </a:extLst>
          </p:cNvPr>
          <p:cNvSpPr>
            <a:spLocks noGrp="1" noChangeArrowheads="1"/>
          </p:cNvSpPr>
          <p:nvPr>
            <p:ph type="sldNum" sz="quarter" idx="12"/>
          </p:nvPr>
        </p:nvSpPr>
        <p:spPr>
          <a:ln/>
        </p:spPr>
        <p:txBody>
          <a:bodyPr/>
          <a:lstStyle>
            <a:lvl1pPr>
              <a:defRPr/>
            </a:lvl1pPr>
          </a:lstStyle>
          <a:p>
            <a:pPr>
              <a:defRPr/>
            </a:pPr>
            <a:fld id="{EFE92B4A-9799-3E4B-8041-1C73BCEED2EB}" type="slidenum">
              <a:rPr lang="en-US" altLang="en-US"/>
              <a:pPr>
                <a:defRPr/>
              </a:pPr>
              <a:t>‹#›</a:t>
            </a:fld>
            <a:endParaRPr lang="en-US" altLang="en-US"/>
          </a:p>
        </p:txBody>
      </p:sp>
    </p:spTree>
    <p:extLst>
      <p:ext uri="{BB962C8B-B14F-4D97-AF65-F5344CB8AC3E}">
        <p14:creationId xmlns:p14="http://schemas.microsoft.com/office/powerpoint/2010/main" val="143516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08FD31B-C606-AB37-23D8-36052AD7D6C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BF56A3A-41C1-9F48-C862-B8186E0A16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F6FE177-9DA4-6B54-E83B-2009014BFE38}"/>
              </a:ext>
            </a:extLst>
          </p:cNvPr>
          <p:cNvSpPr>
            <a:spLocks noGrp="1" noChangeArrowheads="1"/>
          </p:cNvSpPr>
          <p:nvPr>
            <p:ph type="sldNum" sz="quarter" idx="12"/>
          </p:nvPr>
        </p:nvSpPr>
        <p:spPr>
          <a:ln/>
        </p:spPr>
        <p:txBody>
          <a:bodyPr/>
          <a:lstStyle>
            <a:lvl1pPr>
              <a:defRPr/>
            </a:lvl1pPr>
          </a:lstStyle>
          <a:p>
            <a:pPr>
              <a:defRPr/>
            </a:pPr>
            <a:fld id="{644D5726-8F2C-4346-8705-7D7B0DB99542}" type="slidenum">
              <a:rPr lang="en-US" altLang="en-US"/>
              <a:pPr>
                <a:defRPr/>
              </a:pPr>
              <a:t>‹#›</a:t>
            </a:fld>
            <a:endParaRPr lang="en-US" altLang="en-US"/>
          </a:p>
        </p:txBody>
      </p:sp>
    </p:spTree>
    <p:extLst>
      <p:ext uri="{BB962C8B-B14F-4D97-AF65-F5344CB8AC3E}">
        <p14:creationId xmlns:p14="http://schemas.microsoft.com/office/powerpoint/2010/main" val="108678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27E8679-A652-0017-D0DD-BA930989B50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6A857C6-A7F2-3B49-9740-3BCC018007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28D8B9D-1706-BD8D-59F3-896406AD5632}"/>
              </a:ext>
            </a:extLst>
          </p:cNvPr>
          <p:cNvSpPr>
            <a:spLocks noGrp="1" noChangeArrowheads="1"/>
          </p:cNvSpPr>
          <p:nvPr>
            <p:ph type="sldNum" sz="quarter" idx="12"/>
          </p:nvPr>
        </p:nvSpPr>
        <p:spPr>
          <a:ln/>
        </p:spPr>
        <p:txBody>
          <a:bodyPr/>
          <a:lstStyle>
            <a:lvl1pPr>
              <a:defRPr/>
            </a:lvl1pPr>
          </a:lstStyle>
          <a:p>
            <a:pPr>
              <a:defRPr/>
            </a:pPr>
            <a:fld id="{E21191A8-08ED-234F-96E9-DEDA20BF2866}" type="slidenum">
              <a:rPr lang="en-US" altLang="en-US"/>
              <a:pPr>
                <a:defRPr/>
              </a:pPr>
              <a:t>‹#›</a:t>
            </a:fld>
            <a:endParaRPr lang="en-US" altLang="en-US"/>
          </a:p>
        </p:txBody>
      </p:sp>
    </p:spTree>
    <p:extLst>
      <p:ext uri="{BB962C8B-B14F-4D97-AF65-F5344CB8AC3E}">
        <p14:creationId xmlns:p14="http://schemas.microsoft.com/office/powerpoint/2010/main" val="344960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96C98B9-F609-99B3-1AF6-8E4D1AC22C1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CF8E634-F8AA-F987-CE09-5141DB0498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D48B5E2-71EC-C99E-F360-D25EAB1A6B5B}"/>
              </a:ext>
            </a:extLst>
          </p:cNvPr>
          <p:cNvSpPr>
            <a:spLocks noGrp="1" noChangeArrowheads="1"/>
          </p:cNvSpPr>
          <p:nvPr>
            <p:ph type="sldNum" sz="quarter" idx="12"/>
          </p:nvPr>
        </p:nvSpPr>
        <p:spPr>
          <a:ln/>
        </p:spPr>
        <p:txBody>
          <a:bodyPr/>
          <a:lstStyle>
            <a:lvl1pPr>
              <a:defRPr/>
            </a:lvl1pPr>
          </a:lstStyle>
          <a:p>
            <a:pPr>
              <a:defRPr/>
            </a:pPr>
            <a:fld id="{23ADE9BD-ED8D-8B43-9DA1-D53078E617DA}" type="slidenum">
              <a:rPr lang="en-US" altLang="en-US"/>
              <a:pPr>
                <a:defRPr/>
              </a:pPr>
              <a:t>‹#›</a:t>
            </a:fld>
            <a:endParaRPr lang="en-US" altLang="en-US"/>
          </a:p>
        </p:txBody>
      </p:sp>
    </p:spTree>
    <p:extLst>
      <p:ext uri="{BB962C8B-B14F-4D97-AF65-F5344CB8AC3E}">
        <p14:creationId xmlns:p14="http://schemas.microsoft.com/office/powerpoint/2010/main" val="249940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854575-EB85-411A-9661-3802E4EADD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AA7E5E-B397-0C10-BABA-55D96304C7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851B7A-28B0-D909-1D3F-EE0FADD9AE17}"/>
              </a:ext>
            </a:extLst>
          </p:cNvPr>
          <p:cNvSpPr>
            <a:spLocks noGrp="1" noChangeArrowheads="1"/>
          </p:cNvSpPr>
          <p:nvPr>
            <p:ph type="sldNum" sz="quarter" idx="12"/>
          </p:nvPr>
        </p:nvSpPr>
        <p:spPr>
          <a:ln/>
        </p:spPr>
        <p:txBody>
          <a:bodyPr/>
          <a:lstStyle>
            <a:lvl1pPr>
              <a:defRPr/>
            </a:lvl1pPr>
          </a:lstStyle>
          <a:p>
            <a:pPr>
              <a:defRPr/>
            </a:pPr>
            <a:fld id="{43D56D20-278C-DD49-B04A-F4AB09539ED7}" type="slidenum">
              <a:rPr lang="en-US" altLang="en-US"/>
              <a:pPr>
                <a:defRPr/>
              </a:pPr>
              <a:t>‹#›</a:t>
            </a:fld>
            <a:endParaRPr lang="en-US" altLang="en-US"/>
          </a:p>
        </p:txBody>
      </p:sp>
    </p:spTree>
    <p:extLst>
      <p:ext uri="{BB962C8B-B14F-4D97-AF65-F5344CB8AC3E}">
        <p14:creationId xmlns:p14="http://schemas.microsoft.com/office/powerpoint/2010/main" val="369803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3FED8D5-4528-445A-3725-F8A440EBC5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20CEEC-CA51-5E5E-910A-E2D7D4BFAF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80FD2D8-07F5-8B5E-68C1-139CFDD06953}"/>
              </a:ext>
            </a:extLst>
          </p:cNvPr>
          <p:cNvSpPr>
            <a:spLocks noGrp="1" noChangeArrowheads="1"/>
          </p:cNvSpPr>
          <p:nvPr>
            <p:ph type="sldNum" sz="quarter" idx="12"/>
          </p:nvPr>
        </p:nvSpPr>
        <p:spPr>
          <a:ln/>
        </p:spPr>
        <p:txBody>
          <a:bodyPr/>
          <a:lstStyle>
            <a:lvl1pPr>
              <a:defRPr/>
            </a:lvl1pPr>
          </a:lstStyle>
          <a:p>
            <a:pPr>
              <a:defRPr/>
            </a:pPr>
            <a:fld id="{E623237B-F6CD-8240-B34F-D6FC1B0819AA}" type="slidenum">
              <a:rPr lang="en-US" altLang="en-US"/>
              <a:pPr>
                <a:defRPr/>
              </a:pPr>
              <a:t>‹#›</a:t>
            </a:fld>
            <a:endParaRPr lang="en-US" altLang="en-US"/>
          </a:p>
        </p:txBody>
      </p:sp>
    </p:spTree>
    <p:extLst>
      <p:ext uri="{BB962C8B-B14F-4D97-AF65-F5344CB8AC3E}">
        <p14:creationId xmlns:p14="http://schemas.microsoft.com/office/powerpoint/2010/main" val="412115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61DBD43-2075-72B7-6DDA-B2346E96976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665E4D5-F2CC-B0C4-42D4-B406231916E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3B63BAC-4B63-DECB-8857-D49EAA29E52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06"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8028915E-3EBB-281B-067B-09B78899783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06"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EC732E07-BB88-976C-C1AB-14C3F3B400A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7A5C700-BF57-9140-AA42-DB35E189A23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 id="2147484503" r:id="rId15"/>
    <p:sldLayoutId id="2147484504" r:id="rId16"/>
    <p:sldLayoutId id="2147484505" r:id="rId17"/>
    <p:sldLayoutId id="2147484506" r:id="rId18"/>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defRPr>
      </a:lvl6pPr>
      <a:lvl7pPr marL="914400" algn="ctr" rtl="0" fontAlgn="base">
        <a:spcBef>
          <a:spcPct val="0"/>
        </a:spcBef>
        <a:spcAft>
          <a:spcPct val="0"/>
        </a:spcAft>
        <a:defRPr sz="4400">
          <a:solidFill>
            <a:schemeClr val="tx2"/>
          </a:solidFill>
          <a:latin typeface="Arial" pitchFamily="-106" charset="0"/>
        </a:defRPr>
      </a:lvl7pPr>
      <a:lvl8pPr marL="1371600" algn="ctr" rtl="0" fontAlgn="base">
        <a:spcBef>
          <a:spcPct val="0"/>
        </a:spcBef>
        <a:spcAft>
          <a:spcPct val="0"/>
        </a:spcAft>
        <a:defRPr sz="4400">
          <a:solidFill>
            <a:schemeClr val="tx2"/>
          </a:solidFill>
          <a:latin typeface="Arial" pitchFamily="-106" charset="0"/>
        </a:defRPr>
      </a:lvl8pPr>
      <a:lvl9pPr marL="1828800" algn="ctr" rtl="0" fontAlgn="base">
        <a:spcBef>
          <a:spcPct val="0"/>
        </a:spcBef>
        <a:spcAft>
          <a:spcPct val="0"/>
        </a:spcAft>
        <a:defRPr sz="4400">
          <a:solidFill>
            <a:schemeClr val="tx2"/>
          </a:solidFill>
          <a:latin typeface="Arial"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x7BLBUS1IXc"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5.jpeg"/><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a:extLst>
              <a:ext uri="{FF2B5EF4-FFF2-40B4-BE49-F238E27FC236}">
                <a16:creationId xmlns:a16="http://schemas.microsoft.com/office/drawing/2014/main" id="{64ABBBF0-4B0E-32F4-8FF2-BF7383F7F87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EB6E1318-E430-0E48-A487-481408373015}" type="slidenum">
              <a:rPr lang="en-US" altLang="en-US" sz="1400"/>
              <a:pPr>
                <a:spcBef>
                  <a:spcPct val="0"/>
                </a:spcBef>
                <a:buFontTx/>
                <a:buNone/>
              </a:pPr>
              <a:t>1</a:t>
            </a:fld>
            <a:endParaRPr lang="en-US" altLang="en-US" sz="1400"/>
          </a:p>
        </p:txBody>
      </p:sp>
      <p:sp>
        <p:nvSpPr>
          <p:cNvPr id="22530" name="Rectangle 2">
            <a:extLst>
              <a:ext uri="{FF2B5EF4-FFF2-40B4-BE49-F238E27FC236}">
                <a16:creationId xmlns:a16="http://schemas.microsoft.com/office/drawing/2014/main" id="{42238B7B-309E-227E-CDF0-B2B11E19A3A1}"/>
              </a:ext>
            </a:extLst>
          </p:cNvPr>
          <p:cNvSpPr>
            <a:spLocks noGrp="1" noChangeArrowheads="1"/>
          </p:cNvSpPr>
          <p:nvPr>
            <p:ph type="ctrTitle"/>
          </p:nvPr>
        </p:nvSpPr>
        <p:spPr>
          <a:xfrm>
            <a:off x="152400" y="304800"/>
            <a:ext cx="8763000" cy="3352800"/>
          </a:xfrm>
        </p:spPr>
        <p:txBody>
          <a:bodyPr/>
          <a:lstStyle/>
          <a:p>
            <a:pPr eaLnBrk="1" hangingPunct="1"/>
            <a:r>
              <a:rPr lang="en-US" altLang="en-US" sz="6000" b="1" i="1">
                <a:solidFill>
                  <a:schemeClr val="tx1"/>
                </a:solidFill>
                <a:ea typeface="ＭＳ Ｐゴシック" panose="020B0600070205080204" pitchFamily="34" charset="-128"/>
              </a:rPr>
              <a:t>Indigenous Language Revitalization</a:t>
            </a:r>
            <a:br>
              <a:rPr lang="en-US" altLang="en-US" sz="3200" b="1">
                <a:solidFill>
                  <a:schemeClr val="tx1"/>
                </a:solidFill>
                <a:ea typeface="ＭＳ Ｐゴシック" panose="020B0600070205080204" pitchFamily="34" charset="-128"/>
              </a:rPr>
            </a:br>
            <a:br>
              <a:rPr lang="en-US" altLang="en-US" sz="3200" b="1">
                <a:solidFill>
                  <a:schemeClr val="tx1"/>
                </a:solidFill>
                <a:latin typeface="Palatino" pitchFamily="2" charset="77"/>
                <a:ea typeface="ＭＳ Ｐゴシック" panose="020B0600070205080204" pitchFamily="34" charset="-128"/>
              </a:rPr>
            </a:br>
            <a:br>
              <a:rPr lang="en-US" altLang="en-US" sz="3200" b="1">
                <a:solidFill>
                  <a:schemeClr val="tx1"/>
                </a:solidFill>
                <a:latin typeface="Palatino" pitchFamily="2" charset="77"/>
                <a:ea typeface="ＭＳ Ｐゴシック" panose="020B0600070205080204" pitchFamily="34" charset="-128"/>
              </a:rPr>
            </a:br>
            <a:r>
              <a:rPr lang="en-US" altLang="en-US" sz="3200" b="1">
                <a:solidFill>
                  <a:schemeClr val="tx1"/>
                </a:solidFill>
                <a:latin typeface="Palatino" pitchFamily="2" charset="77"/>
                <a:ea typeface="ＭＳ Ｐゴシック" panose="020B0600070205080204" pitchFamily="34" charset="-128"/>
              </a:rPr>
              <a:t>BME 210, Week 14</a:t>
            </a:r>
            <a:endParaRPr lang="en-US" altLang="en-US" sz="4800" b="1" i="1">
              <a:solidFill>
                <a:schemeClr val="tx1"/>
              </a:solidFill>
              <a:latin typeface="Times" pitchFamily="2" charset="0"/>
              <a:ea typeface="ＭＳ Ｐゴシック" panose="020B0600070205080204" pitchFamily="34" charset="-128"/>
            </a:endParaRPr>
          </a:p>
        </p:txBody>
      </p:sp>
      <p:sp>
        <p:nvSpPr>
          <p:cNvPr id="22531" name="Rectangle 3">
            <a:extLst>
              <a:ext uri="{FF2B5EF4-FFF2-40B4-BE49-F238E27FC236}">
                <a16:creationId xmlns:a16="http://schemas.microsoft.com/office/drawing/2014/main" id="{1539D7D8-4B76-BB21-910D-06BF994A483B}"/>
              </a:ext>
            </a:extLst>
          </p:cNvPr>
          <p:cNvSpPr>
            <a:spLocks noGrp="1" noChangeArrowheads="1"/>
          </p:cNvSpPr>
          <p:nvPr>
            <p:ph type="subTitle" idx="1"/>
          </p:nvPr>
        </p:nvSpPr>
        <p:spPr>
          <a:xfrm>
            <a:off x="0" y="3886200"/>
            <a:ext cx="9144000" cy="685800"/>
          </a:xfrm>
        </p:spPr>
        <p:txBody>
          <a:bodyPr/>
          <a:lstStyle/>
          <a:p>
            <a:pPr eaLnBrk="1" hangingPunct="1"/>
            <a:r>
              <a:rPr lang="en-US" altLang="en-US" sz="4200" b="1">
                <a:ea typeface="ＭＳ Ｐゴシック" panose="020B0600070205080204" pitchFamily="34" charset="-128"/>
              </a:rPr>
              <a:t>Jon Reyhner</a:t>
            </a:r>
          </a:p>
        </p:txBody>
      </p:sp>
      <p:pic>
        <p:nvPicPr>
          <p:cNvPr id="22532" name="Picture 4">
            <a:extLst>
              <a:ext uri="{FF2B5EF4-FFF2-40B4-BE49-F238E27FC236}">
                <a16:creationId xmlns:a16="http://schemas.microsoft.com/office/drawing/2014/main" id="{D657C89A-00D6-CE0C-B3CE-2A5561FEA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a:extLst>
              <a:ext uri="{FF2B5EF4-FFF2-40B4-BE49-F238E27FC236}">
                <a16:creationId xmlns:a16="http://schemas.microsoft.com/office/drawing/2014/main" id="{933554C9-763B-4FA6-D8D9-BBB2F379FF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F9820B6-8ECD-2F4A-9D1B-09A172B4BE99}" type="slidenum">
              <a:rPr lang="en-US" altLang="en-US" sz="1400"/>
              <a:pPr>
                <a:spcBef>
                  <a:spcPct val="0"/>
                </a:spcBef>
                <a:buFontTx/>
                <a:buNone/>
              </a:pPr>
              <a:t>10</a:t>
            </a:fld>
            <a:endParaRPr lang="en-US" altLang="en-US" sz="1400"/>
          </a:p>
        </p:txBody>
      </p:sp>
      <p:sp>
        <p:nvSpPr>
          <p:cNvPr id="37890" name="Text Box 2">
            <a:extLst>
              <a:ext uri="{FF2B5EF4-FFF2-40B4-BE49-F238E27FC236}">
                <a16:creationId xmlns:a16="http://schemas.microsoft.com/office/drawing/2014/main" id="{FC99401F-8B20-4348-0A00-A1FFDA685A69}"/>
              </a:ext>
            </a:extLst>
          </p:cNvPr>
          <p:cNvSpPr txBox="1">
            <a:spLocks noChangeArrowheads="1"/>
          </p:cNvSpPr>
          <p:nvPr/>
        </p:nvSpPr>
        <p:spPr bwMode="auto">
          <a:xfrm>
            <a:off x="0" y="381000"/>
            <a:ext cx="914400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b="1"/>
              <a:t>No Child Left Behind (NCLB) Act of 2001</a:t>
            </a:r>
          </a:p>
        </p:txBody>
      </p:sp>
      <p:sp>
        <p:nvSpPr>
          <p:cNvPr id="37891" name="Text Box 3">
            <a:extLst>
              <a:ext uri="{FF2B5EF4-FFF2-40B4-BE49-F238E27FC236}">
                <a16:creationId xmlns:a16="http://schemas.microsoft.com/office/drawing/2014/main" id="{91664CDD-A25B-905A-B068-2CD73753AD78}"/>
              </a:ext>
            </a:extLst>
          </p:cNvPr>
          <p:cNvSpPr txBox="1">
            <a:spLocks noChangeArrowheads="1"/>
          </p:cNvSpPr>
          <p:nvPr/>
        </p:nvSpPr>
        <p:spPr bwMode="auto">
          <a:xfrm>
            <a:off x="762000" y="175260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a:t>Changed </a:t>
            </a:r>
            <a:r>
              <a:rPr lang="ja-JP" altLang="en-US"/>
              <a:t>“</a:t>
            </a:r>
            <a:r>
              <a:rPr lang="en-US" altLang="ja-JP"/>
              <a:t>Office of Bilingual Education and Multilingual Affairs</a:t>
            </a:r>
            <a:r>
              <a:rPr lang="ja-JP" altLang="en-US"/>
              <a:t>”</a:t>
            </a:r>
            <a:r>
              <a:rPr lang="en-US" altLang="ja-JP"/>
              <a:t> to </a:t>
            </a:r>
            <a:r>
              <a:rPr lang="ja-JP" altLang="en-US"/>
              <a:t>“</a:t>
            </a:r>
            <a:r>
              <a:rPr lang="en-US" altLang="ja-JP"/>
              <a:t>Office of English Language Acquisition.</a:t>
            </a:r>
            <a:r>
              <a:rPr lang="ja-JP" altLang="en-US"/>
              <a:t>”</a:t>
            </a:r>
            <a:endParaRPr lang="en-US" altLang="en-US"/>
          </a:p>
        </p:txBody>
      </p:sp>
      <p:sp>
        <p:nvSpPr>
          <p:cNvPr id="84996" name="TextBox 1">
            <a:extLst>
              <a:ext uri="{FF2B5EF4-FFF2-40B4-BE49-F238E27FC236}">
                <a16:creationId xmlns:a16="http://schemas.microsoft.com/office/drawing/2014/main" id="{B717D4BF-F8D1-BBCD-A19B-42396286B0F1}"/>
              </a:ext>
            </a:extLst>
          </p:cNvPr>
          <p:cNvSpPr txBox="1">
            <a:spLocks noChangeArrowheads="1"/>
          </p:cNvSpPr>
          <p:nvPr/>
        </p:nvSpPr>
        <p:spPr bwMode="auto">
          <a:xfrm>
            <a:off x="228600" y="2362200"/>
            <a:ext cx="8458200" cy="1446213"/>
          </a:xfrm>
          <a:prstGeom prst="rect">
            <a:avLst/>
          </a:prstGeom>
          <a:noFill/>
          <a:ln>
            <a:noFill/>
          </a:ln>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lgn="ctr" eaLnBrk="1" hangingPunct="1">
              <a:spcBef>
                <a:spcPct val="0"/>
              </a:spcBef>
              <a:buFontTx/>
              <a:buNone/>
              <a:defRPr/>
            </a:pPr>
            <a:r>
              <a:rPr lang="en-US" altLang="x-none" dirty="0">
                <a:solidFill>
                  <a:schemeClr val="bg2">
                    <a:lumMod val="50000"/>
                  </a:schemeClr>
                </a:solidFill>
              </a:rPr>
              <a:t>Why Save a Language?</a:t>
            </a:r>
          </a:p>
          <a:p>
            <a:pPr algn="ctr" eaLnBrk="1" hangingPunct="1">
              <a:spcBef>
                <a:spcPct val="0"/>
              </a:spcBef>
              <a:buFontTx/>
              <a:buNone/>
              <a:defRPr/>
            </a:pPr>
            <a:endParaRPr lang="en-US" altLang="x-none" dirty="0">
              <a:solidFill>
                <a:schemeClr val="bg2">
                  <a:lumMod val="50000"/>
                </a:schemeClr>
              </a:solidFill>
            </a:endParaRPr>
          </a:p>
          <a:p>
            <a:pPr algn="ctr" eaLnBrk="1" hangingPunct="1">
              <a:spcBef>
                <a:spcPct val="0"/>
              </a:spcBef>
              <a:buFontTx/>
              <a:buNone/>
              <a:defRPr/>
            </a:pPr>
            <a:r>
              <a:rPr lang="en-US" altLang="x-none" sz="2400" dirty="0">
                <a:solidFill>
                  <a:schemeClr val="bg2">
                    <a:lumMod val="50000"/>
                  </a:schemeClr>
                </a:solidFill>
                <a:hlinkClick r:id="rId3"/>
              </a:rPr>
              <a:t>https://</a:t>
            </a:r>
            <a:r>
              <a:rPr lang="en-US" altLang="x-none" sz="2400" dirty="0" err="1">
                <a:solidFill>
                  <a:schemeClr val="bg2">
                    <a:lumMod val="50000"/>
                  </a:schemeClr>
                </a:solidFill>
                <a:hlinkClick r:id="rId3"/>
              </a:rPr>
              <a:t>www.youtube.com</a:t>
            </a:r>
            <a:r>
              <a:rPr lang="en-US" altLang="x-none" sz="2400" dirty="0">
                <a:solidFill>
                  <a:schemeClr val="bg2">
                    <a:lumMod val="50000"/>
                  </a:schemeClr>
                </a:solidFill>
                <a:hlinkClick r:id="rId3"/>
              </a:rPr>
              <a:t>/</a:t>
            </a:r>
            <a:r>
              <a:rPr lang="en-US" altLang="x-none" sz="2400" dirty="0" err="1">
                <a:solidFill>
                  <a:schemeClr val="bg2">
                    <a:lumMod val="50000"/>
                  </a:schemeClr>
                </a:solidFill>
                <a:hlinkClick r:id="rId3"/>
              </a:rPr>
              <a:t>watch?v</a:t>
            </a:r>
            <a:r>
              <a:rPr lang="en-US" altLang="x-none" sz="2400" dirty="0">
                <a:solidFill>
                  <a:schemeClr val="bg2">
                    <a:lumMod val="50000"/>
                  </a:schemeClr>
                </a:solidFill>
                <a:hlinkClick r:id="rId3"/>
              </a:rPr>
              <a:t>=x7BLBUS1IXc</a:t>
            </a:r>
            <a:endParaRPr lang="en-US" altLang="x-none" sz="2400" dirty="0">
              <a:solidFill>
                <a:schemeClr val="bg2">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D3B3A07D-B511-A9FC-F741-0EE5CF79F5AA}"/>
              </a:ext>
            </a:extLst>
          </p:cNvPr>
          <p:cNvSpPr>
            <a:spLocks noGrp="1" noChangeArrowheads="1"/>
          </p:cNvSpPr>
          <p:nvPr>
            <p:ph type="title"/>
          </p:nvPr>
        </p:nvSpPr>
        <p:spPr/>
        <p:txBody>
          <a:bodyPr/>
          <a:lstStyle/>
          <a:p>
            <a:pPr eaLnBrk="1" hangingPunct="1"/>
            <a:r>
              <a:rPr lang="en-US" altLang="en-US" sz="3200" b="1" i="1">
                <a:solidFill>
                  <a:srgbClr val="0000FF"/>
                </a:solidFill>
                <a:ea typeface="ＭＳ Ｐゴシック" panose="020B0600070205080204" pitchFamily="34" charset="-128"/>
              </a:rPr>
              <a:t>Hawaiian-Medium Education</a:t>
            </a:r>
            <a:br>
              <a:rPr lang="en-US" altLang="en-US" sz="3200" b="1" i="1">
                <a:solidFill>
                  <a:srgbClr val="0000FF"/>
                </a:solidFill>
                <a:ea typeface="ＭＳ Ｐゴシック" panose="020B0600070205080204" pitchFamily="34" charset="-128"/>
              </a:rPr>
            </a:br>
            <a:r>
              <a:rPr lang="en-US" altLang="en-US" sz="3200" b="1" i="1">
                <a:solidFill>
                  <a:srgbClr val="0000FF"/>
                </a:solidFill>
                <a:ea typeface="ＭＳ Ｐゴシック" panose="020B0600070205080204" pitchFamily="34" charset="-128"/>
              </a:rPr>
              <a:t>at N</a:t>
            </a:r>
            <a:r>
              <a:rPr lang="en-US" altLang="ja-JP" sz="3200" b="1" i="1">
                <a:solidFill>
                  <a:srgbClr val="0000FF"/>
                </a:solidFill>
                <a:ea typeface="ＭＳ Ｐゴシック" panose="020B0600070205080204" pitchFamily="34" charset="-128"/>
              </a:rPr>
              <a:t>äwahïokalani’opü (Näwahï) Laboratory School</a:t>
            </a:r>
            <a:endParaRPr lang="en-US" altLang="en-US" sz="3200" b="1" i="1">
              <a:solidFill>
                <a:srgbClr val="0000FF"/>
              </a:solidFill>
              <a:ea typeface="ＭＳ Ｐゴシック" panose="020B0600070205080204" pitchFamily="34" charset="-128"/>
            </a:endParaRPr>
          </a:p>
        </p:txBody>
      </p:sp>
      <p:sp>
        <p:nvSpPr>
          <p:cNvPr id="73731" name="Rectangle 4">
            <a:extLst>
              <a:ext uri="{FF2B5EF4-FFF2-40B4-BE49-F238E27FC236}">
                <a16:creationId xmlns:a16="http://schemas.microsoft.com/office/drawing/2014/main" id="{E90346FC-71E1-D4BC-BDB7-53F9E3E803E0}"/>
              </a:ext>
            </a:extLst>
          </p:cNvPr>
          <p:cNvSpPr>
            <a:spLocks noGrp="1" noChangeArrowheads="1"/>
          </p:cNvSpPr>
          <p:nvPr>
            <p:ph type="body" sz="half" idx="2"/>
          </p:nvPr>
        </p:nvSpPr>
        <p:spPr/>
        <p:txBody>
          <a:bodyPr/>
          <a:lstStyle/>
          <a:p>
            <a:pPr eaLnBrk="1" hangingPunct="1">
              <a:lnSpc>
                <a:spcPct val="90000"/>
              </a:lnSpc>
              <a:buFont typeface="Wingdings" pitchFamily="-108" charset="2"/>
              <a:buChar char="n"/>
              <a:defRPr/>
            </a:pPr>
            <a:r>
              <a:rPr lang="en-US" sz="2400" dirty="0">
                <a:solidFill>
                  <a:schemeClr val="accent4">
                    <a:lumMod val="10000"/>
                  </a:schemeClr>
                </a:solidFill>
                <a:ea typeface="ＭＳ Ｐゴシック" pitchFamily="-108" charset="-128"/>
                <a:cs typeface="ＭＳ Ｐゴシック" pitchFamily="-108" charset="-128"/>
              </a:rPr>
              <a:t>Begun in 1997-98.</a:t>
            </a:r>
          </a:p>
          <a:p>
            <a:pPr eaLnBrk="1" hangingPunct="1">
              <a:lnSpc>
                <a:spcPct val="90000"/>
              </a:lnSpc>
              <a:buFont typeface="Wingdings" pitchFamily="-108" charset="2"/>
              <a:buChar char="n"/>
              <a:defRPr/>
            </a:pPr>
            <a:endParaRPr lang="en-US" sz="2400" dirty="0">
              <a:solidFill>
                <a:schemeClr val="accent4">
                  <a:lumMod val="10000"/>
                </a:schemeClr>
              </a:solidFill>
              <a:ea typeface="ＭＳ Ｐゴシック" pitchFamily="-108" charset="-128"/>
              <a:cs typeface="ＭＳ Ｐゴシック" pitchFamily="-108" charset="-128"/>
            </a:endParaRPr>
          </a:p>
          <a:p>
            <a:pPr eaLnBrk="1" hangingPunct="1">
              <a:lnSpc>
                <a:spcPct val="90000"/>
              </a:lnSpc>
              <a:buFont typeface="Wingdings" pitchFamily="-108" charset="2"/>
              <a:buChar char="n"/>
              <a:defRPr/>
            </a:pPr>
            <a:r>
              <a:rPr lang="en-US" sz="2400" dirty="0">
                <a:solidFill>
                  <a:schemeClr val="accent4">
                    <a:lumMod val="10000"/>
                  </a:schemeClr>
                </a:solidFill>
                <a:ea typeface="ＭＳ Ｐゴシック" pitchFamily="-108" charset="-128"/>
                <a:cs typeface="ＭＳ Ｐゴシック" pitchFamily="-108" charset="-128"/>
              </a:rPr>
              <a:t>Hawaiian-medium, early childhood through high school program.</a:t>
            </a:r>
          </a:p>
          <a:p>
            <a:pPr eaLnBrk="1" hangingPunct="1">
              <a:lnSpc>
                <a:spcPct val="90000"/>
              </a:lnSpc>
              <a:buFontTx/>
              <a:buNone/>
              <a:defRPr/>
            </a:pPr>
            <a:endParaRPr lang="en-US" sz="2400" dirty="0">
              <a:solidFill>
                <a:schemeClr val="accent4">
                  <a:lumMod val="10000"/>
                </a:schemeClr>
              </a:solidFill>
              <a:ea typeface="ＭＳ Ｐゴシック" pitchFamily="-108" charset="-128"/>
              <a:cs typeface="ＭＳ Ｐゴシック" pitchFamily="-108" charset="-128"/>
            </a:endParaRPr>
          </a:p>
          <a:p>
            <a:pPr eaLnBrk="1" hangingPunct="1">
              <a:lnSpc>
                <a:spcPct val="90000"/>
              </a:lnSpc>
              <a:buFont typeface="Wingdings" pitchFamily="-108" charset="2"/>
              <a:buChar char="n"/>
              <a:defRPr/>
            </a:pPr>
            <a:r>
              <a:rPr lang="en-US" sz="2400" dirty="0">
                <a:solidFill>
                  <a:schemeClr val="accent4">
                    <a:lumMod val="10000"/>
                  </a:schemeClr>
                </a:solidFill>
                <a:ea typeface="ＭＳ Ｐゴシック" pitchFamily="-108" charset="-128"/>
                <a:cs typeface="ＭＳ Ｐゴシック" pitchFamily="-108" charset="-128"/>
              </a:rPr>
              <a:t>College preparatory curriculum rooted in Native Hawaiian language and culture.</a:t>
            </a:r>
          </a:p>
        </p:txBody>
      </p:sp>
      <p:pic>
        <p:nvPicPr>
          <p:cNvPr id="39939" name="Picture 5" descr="Nawahi class (in circle)">
            <a:extLst>
              <a:ext uri="{FF2B5EF4-FFF2-40B4-BE49-F238E27FC236}">
                <a16:creationId xmlns:a16="http://schemas.microsoft.com/office/drawing/2014/main" id="{8AE34BF9-F400-51B5-C02A-17EC1B14815B}"/>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714625"/>
            <a:ext cx="4038600" cy="2647950"/>
          </a:xfrm>
        </p:spPr>
      </p:pic>
      <p:sp>
        <p:nvSpPr>
          <p:cNvPr id="39940" name="Footer Placeholder 4">
            <a:extLst>
              <a:ext uri="{FF2B5EF4-FFF2-40B4-BE49-F238E27FC236}">
                <a16:creationId xmlns:a16="http://schemas.microsoft.com/office/drawing/2014/main" id="{6A371CE4-1DAE-4EC7-42E2-3F2B57DCD08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B887B457-5584-4443-6C0E-0B99F922A806}"/>
              </a:ext>
            </a:extLst>
          </p:cNvPr>
          <p:cNvSpPr>
            <a:spLocks noGrp="1" noChangeArrowheads="1"/>
          </p:cNvSpPr>
          <p:nvPr>
            <p:ph type="title" sz="quarter"/>
          </p:nvPr>
        </p:nvSpPr>
        <p:spPr/>
        <p:txBody>
          <a:bodyPr/>
          <a:lstStyle/>
          <a:p>
            <a:pPr eaLnBrk="1" hangingPunct="1"/>
            <a:r>
              <a:rPr lang="en-US" altLang="en-US">
                <a:solidFill>
                  <a:srgbClr val="161616"/>
                </a:solidFill>
                <a:ea typeface="ＭＳ Ｐゴシック" panose="020B0600070205080204" pitchFamily="34" charset="-128"/>
              </a:rPr>
              <a:t>All subjects taught through Hawaiian language and values</a:t>
            </a:r>
          </a:p>
        </p:txBody>
      </p:sp>
      <p:pic>
        <p:nvPicPr>
          <p:cNvPr id="41986" name="Picture 7" descr="Nawahi ss with Macadamia nut project">
            <a:extLst>
              <a:ext uri="{FF2B5EF4-FFF2-40B4-BE49-F238E27FC236}">
                <a16:creationId xmlns:a16="http://schemas.microsoft.com/office/drawing/2014/main" id="{611CABCE-FE69-3C13-779B-ABD57A7433BE}"/>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044575" y="4114800"/>
            <a:ext cx="2863850" cy="1981200"/>
          </a:xfrm>
          <a:ln w="28575">
            <a:solidFill>
              <a:srgbClr val="800000"/>
            </a:solidFill>
            <a:miter lim="800000"/>
            <a:headEnd/>
            <a:tailEnd/>
          </a:ln>
        </p:spPr>
      </p:pic>
      <p:pic>
        <p:nvPicPr>
          <p:cNvPr id="41987" name="Picture 8" descr="Nawahi student w plant project">
            <a:extLst>
              <a:ext uri="{FF2B5EF4-FFF2-40B4-BE49-F238E27FC236}">
                <a16:creationId xmlns:a16="http://schemas.microsoft.com/office/drawing/2014/main" id="{A0A87127-AE5E-A05B-876D-3AB3B9EE1CAD}"/>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334000" y="4114800"/>
            <a:ext cx="2725738" cy="1981200"/>
          </a:xfrm>
          <a:ln w="28575">
            <a:solidFill>
              <a:srgbClr val="800000"/>
            </a:solidFill>
            <a:miter lim="800000"/>
            <a:headEnd/>
            <a:tailEnd/>
          </a:ln>
        </p:spPr>
      </p:pic>
      <p:pic>
        <p:nvPicPr>
          <p:cNvPr id="41988" name="Picture 9" descr="Nawahi ss watching peer show">
            <a:extLst>
              <a:ext uri="{FF2B5EF4-FFF2-40B4-BE49-F238E27FC236}">
                <a16:creationId xmlns:a16="http://schemas.microsoft.com/office/drawing/2014/main" id="{A16A119C-77F6-D65A-FA4E-5541120BBE73}"/>
              </a:ext>
            </a:extLst>
          </p:cNvPr>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1004888" y="1981200"/>
            <a:ext cx="2941637" cy="1981200"/>
          </a:xfrm>
          <a:ln w="28575">
            <a:solidFill>
              <a:srgbClr val="800000"/>
            </a:solidFill>
            <a:miter lim="800000"/>
            <a:headEnd/>
            <a:tailEnd/>
          </a:ln>
        </p:spPr>
      </p:pic>
      <p:pic>
        <p:nvPicPr>
          <p:cNvPr id="41989" name="Picture 10" descr="Nawahi conch blowers">
            <a:extLst>
              <a:ext uri="{FF2B5EF4-FFF2-40B4-BE49-F238E27FC236}">
                <a16:creationId xmlns:a16="http://schemas.microsoft.com/office/drawing/2014/main" id="{32BA1D72-522F-EA82-E563-2D175ECA9191}"/>
              </a:ext>
            </a:extLst>
          </p:cNvPr>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305425" y="1981200"/>
            <a:ext cx="2722563" cy="1981200"/>
          </a:xfrm>
          <a:ln w="19050">
            <a:solidFill>
              <a:srgbClr val="800000"/>
            </a:solidFill>
            <a:miter lim="800000"/>
            <a:headEnd/>
            <a:tailEnd/>
          </a:ln>
        </p:spPr>
      </p:pic>
      <p:sp>
        <p:nvSpPr>
          <p:cNvPr id="41990" name="Footer Placeholder 6">
            <a:extLst>
              <a:ext uri="{FF2B5EF4-FFF2-40B4-BE49-F238E27FC236}">
                <a16:creationId xmlns:a16="http://schemas.microsoft.com/office/drawing/2014/main" id="{0AB255AF-95BB-2730-F32E-338F8CC5044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A37B54A0-5EA5-2AA1-E5FC-E049D32E0854}"/>
              </a:ext>
            </a:extLst>
          </p:cNvPr>
          <p:cNvSpPr>
            <a:spLocks noGrp="1" noChangeArrowheads="1"/>
          </p:cNvSpPr>
          <p:nvPr>
            <p:ph type="title"/>
          </p:nvPr>
        </p:nvSpPr>
        <p:spPr/>
        <p:txBody>
          <a:bodyPr/>
          <a:lstStyle/>
          <a:p>
            <a:pPr eaLnBrk="1" hangingPunct="1"/>
            <a:r>
              <a:rPr lang="en-US" altLang="en-US" sz="3600" b="1" i="1">
                <a:solidFill>
                  <a:schemeClr val="accent2"/>
                </a:solidFill>
                <a:ea typeface="ＭＳ Ｐゴシック" panose="020B0600070205080204" pitchFamily="34" charset="-128"/>
              </a:rPr>
              <a:t>Findings from Näwahï:</a:t>
            </a:r>
            <a:endParaRPr lang="en-US" altLang="en-US" b="1" i="1">
              <a:ea typeface="ＭＳ Ｐゴシック" panose="020B0600070205080204" pitchFamily="34" charset="-128"/>
            </a:endParaRPr>
          </a:p>
        </p:txBody>
      </p:sp>
      <p:sp>
        <p:nvSpPr>
          <p:cNvPr id="77827" name="Rectangle 3">
            <a:extLst>
              <a:ext uri="{FF2B5EF4-FFF2-40B4-BE49-F238E27FC236}">
                <a16:creationId xmlns:a16="http://schemas.microsoft.com/office/drawing/2014/main" id="{AB214B54-DA3A-9829-CC8B-12837916CF76}"/>
              </a:ext>
            </a:extLst>
          </p:cNvPr>
          <p:cNvSpPr>
            <a:spLocks noGrp="1" noChangeArrowheads="1"/>
          </p:cNvSpPr>
          <p:nvPr>
            <p:ph type="body" sz="half" idx="1"/>
          </p:nvPr>
        </p:nvSpPr>
        <p:spPr>
          <a:xfrm>
            <a:off x="228600" y="1447800"/>
            <a:ext cx="5181600" cy="5105400"/>
          </a:xfrm>
        </p:spPr>
        <p:txBody>
          <a:bodyPr/>
          <a:lstStyle/>
          <a:p>
            <a:pPr eaLnBrk="1" hangingPunct="1">
              <a:lnSpc>
                <a:spcPct val="90000"/>
              </a:lnSpc>
              <a:buFont typeface="Wingdings" pitchFamily="2" charset="2"/>
              <a:buChar char="§"/>
            </a:pPr>
            <a:r>
              <a:rPr lang="en-US" altLang="en-US" sz="2800">
                <a:solidFill>
                  <a:srgbClr val="161616"/>
                </a:solidFill>
                <a:ea typeface="ＭＳ Ｐゴシック" panose="020B0600070205080204" pitchFamily="34" charset="-128"/>
              </a:rPr>
              <a:t>Students surpass non-immersion peers on English standardized tests.</a:t>
            </a:r>
          </a:p>
          <a:p>
            <a:pPr eaLnBrk="1" hangingPunct="1">
              <a:lnSpc>
                <a:spcPct val="90000"/>
              </a:lnSpc>
              <a:buFont typeface="Wingdings" pitchFamily="2" charset="2"/>
              <a:buChar char="§"/>
            </a:pPr>
            <a:r>
              <a:rPr lang="en-US" altLang="en-US" sz="2800">
                <a:solidFill>
                  <a:srgbClr val="161616"/>
                </a:solidFill>
                <a:ea typeface="ＭＳ Ｐゴシック" panose="020B0600070205080204" pitchFamily="34" charset="-128"/>
              </a:rPr>
              <a:t>100% high school graduation rate.</a:t>
            </a:r>
          </a:p>
          <a:p>
            <a:pPr eaLnBrk="1" hangingPunct="1">
              <a:lnSpc>
                <a:spcPct val="90000"/>
              </a:lnSpc>
              <a:buFont typeface="Wingdings" pitchFamily="2" charset="2"/>
              <a:buChar char="§"/>
            </a:pPr>
            <a:r>
              <a:rPr lang="en-US" altLang="en-US" sz="2800">
                <a:solidFill>
                  <a:srgbClr val="161616"/>
                </a:solidFill>
                <a:ea typeface="ＭＳ Ｐゴシック" panose="020B0600070205080204" pitchFamily="34" charset="-128"/>
              </a:rPr>
              <a:t>80% college attendance rate.</a:t>
            </a:r>
          </a:p>
          <a:p>
            <a:pPr eaLnBrk="1" hangingPunct="1">
              <a:lnSpc>
                <a:spcPct val="90000"/>
              </a:lnSpc>
              <a:buFont typeface="Wingdings" pitchFamily="2" charset="2"/>
              <a:buChar char="§"/>
            </a:pPr>
            <a:r>
              <a:rPr lang="en-US" altLang="en-US" sz="2800">
                <a:solidFill>
                  <a:srgbClr val="161616"/>
                </a:solidFill>
                <a:ea typeface="ＭＳ Ｐゴシック" panose="020B0600070205080204" pitchFamily="34" charset="-128"/>
              </a:rPr>
              <a:t>Bilingualism and biliteracy (</a:t>
            </a:r>
            <a:r>
              <a:rPr lang="ja-JP" altLang="en-US" sz="2800">
                <a:solidFill>
                  <a:srgbClr val="161616"/>
                </a:solidFill>
                <a:ea typeface="ＭＳ Ｐゴシック" panose="020B0600070205080204" pitchFamily="34" charset="-128"/>
              </a:rPr>
              <a:t>“</a:t>
            </a:r>
            <a:r>
              <a:rPr lang="en-US" altLang="ja-JP" sz="2800">
                <a:solidFill>
                  <a:srgbClr val="161616"/>
                </a:solidFill>
                <a:ea typeface="ＭＳ Ｐゴシック" panose="020B0600070205080204" pitchFamily="34" charset="-128"/>
              </a:rPr>
              <a:t>additive bilingualism</a:t>
            </a:r>
            <a:r>
              <a:rPr lang="ja-JP" altLang="en-US" sz="2800">
                <a:solidFill>
                  <a:srgbClr val="161616"/>
                </a:solidFill>
                <a:ea typeface="ＭＳ Ｐゴシック" panose="020B0600070205080204" pitchFamily="34" charset="-128"/>
              </a:rPr>
              <a:t>”</a:t>
            </a:r>
            <a:r>
              <a:rPr lang="en-US" altLang="ja-JP" sz="2800">
                <a:solidFill>
                  <a:srgbClr val="161616"/>
                </a:solidFill>
                <a:ea typeface="ＭＳ Ｐゴシック" panose="020B0600070205080204" pitchFamily="34" charset="-128"/>
              </a:rPr>
              <a:t>) – </a:t>
            </a:r>
            <a:r>
              <a:rPr lang="ja-JP" altLang="en-US" sz="2800" b="1" i="1">
                <a:solidFill>
                  <a:srgbClr val="161616"/>
                </a:solidFill>
                <a:ea typeface="ＭＳ Ｐゴシック" panose="020B0600070205080204" pitchFamily="34" charset="-128"/>
              </a:rPr>
              <a:t>“</a:t>
            </a:r>
            <a:r>
              <a:rPr lang="en-US" altLang="ja-JP" sz="2800" b="1" i="1">
                <a:solidFill>
                  <a:srgbClr val="161616"/>
                </a:solidFill>
                <a:ea typeface="ＭＳ Ｐゴシック" panose="020B0600070205080204" pitchFamily="34" charset="-128"/>
              </a:rPr>
              <a:t>holding Hawaiian language and culture high.</a:t>
            </a:r>
            <a:r>
              <a:rPr lang="ja-JP" altLang="en-US" sz="2800" b="1" i="1">
                <a:solidFill>
                  <a:srgbClr val="161616"/>
                </a:solidFill>
                <a:ea typeface="ＭＳ Ｐゴシック" panose="020B0600070205080204" pitchFamily="34" charset="-128"/>
              </a:rPr>
              <a:t>”</a:t>
            </a:r>
            <a:r>
              <a:rPr lang="en-US" altLang="ja-JP" sz="2800" b="1" i="1">
                <a:solidFill>
                  <a:srgbClr val="161616"/>
                </a:solidFill>
                <a:ea typeface="ＭＳ Ｐゴシック" panose="020B0600070205080204" pitchFamily="34" charset="-128"/>
              </a:rPr>
              <a:t> </a:t>
            </a:r>
            <a:r>
              <a:rPr lang="en-US" altLang="ja-JP" sz="2800">
                <a:solidFill>
                  <a:srgbClr val="161616"/>
                </a:solidFill>
                <a:ea typeface="ＭＳ Ｐゴシック" panose="020B0600070205080204" pitchFamily="34" charset="-128"/>
              </a:rPr>
              <a:t>(Wilson &amp; Kamanä, 2001, 2006)</a:t>
            </a:r>
            <a:endParaRPr lang="en-US" altLang="en-US" sz="2800">
              <a:solidFill>
                <a:srgbClr val="161616"/>
              </a:solidFill>
              <a:ea typeface="ＭＳ Ｐゴシック" panose="020B0600070205080204" pitchFamily="34" charset="-128"/>
            </a:endParaRPr>
          </a:p>
        </p:txBody>
      </p:sp>
      <p:pic>
        <p:nvPicPr>
          <p:cNvPr id="44035" name="Picture 5" descr="hawaiian_immersion">
            <a:extLst>
              <a:ext uri="{FF2B5EF4-FFF2-40B4-BE49-F238E27FC236}">
                <a16:creationId xmlns:a16="http://schemas.microsoft.com/office/drawing/2014/main" id="{5F617554-BE91-FCAF-6E38-1DAF291FFEE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2209800"/>
            <a:ext cx="3657600" cy="3311525"/>
          </a:xfrm>
          <a:ln w="28575">
            <a:solidFill>
              <a:srgbClr val="FF0000"/>
            </a:solidFill>
            <a:miter lim="800000"/>
            <a:headEnd/>
            <a:tailEnd/>
          </a:ln>
        </p:spPr>
      </p:pic>
      <p:sp>
        <p:nvSpPr>
          <p:cNvPr id="44036" name="Footer Placeholder 4">
            <a:extLst>
              <a:ext uri="{FF2B5EF4-FFF2-40B4-BE49-F238E27FC236}">
                <a16:creationId xmlns:a16="http://schemas.microsoft.com/office/drawing/2014/main" id="{36043D5E-2A0A-FD15-191F-B1CD56D11E9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8D52689B-613E-6E49-259A-8ABE55CD89BE}"/>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46082" name="Rectangle 3">
            <a:extLst>
              <a:ext uri="{FF2B5EF4-FFF2-40B4-BE49-F238E27FC236}">
                <a16:creationId xmlns:a16="http://schemas.microsoft.com/office/drawing/2014/main" id="{A5A45105-8494-55C9-B02F-3091F7C9FFA4}"/>
              </a:ext>
            </a:extLst>
          </p:cNvPr>
          <p:cNvSpPr>
            <a:spLocks noGrp="1" noChangeArrowheads="1"/>
          </p:cNvSpPr>
          <p:nvPr>
            <p:ph type="body" sz="half" idx="1"/>
          </p:nvPr>
        </p:nvSpPr>
        <p:spPr>
          <a:xfrm>
            <a:off x="457200" y="838200"/>
            <a:ext cx="8229600" cy="2743200"/>
          </a:xfrm>
        </p:spPr>
        <p:txBody>
          <a:bodyPr/>
          <a:lstStyle/>
          <a:p>
            <a:pPr eaLnBrk="1" hangingPunct="1">
              <a:buFont typeface="Wingdings" pitchFamily="2" charset="2"/>
              <a:buChar char="n"/>
            </a:pPr>
            <a:r>
              <a:rPr lang="ja-JP" altLang="en-US" sz="2800" i="1">
                <a:solidFill>
                  <a:srgbClr val="161616"/>
                </a:solidFill>
                <a:ea typeface="ＭＳ Ｐゴシック" panose="020B0600070205080204" pitchFamily="34" charset="-128"/>
              </a:rPr>
              <a:t>“</a:t>
            </a:r>
            <a:r>
              <a:rPr lang="en-US" altLang="ja-JP" sz="2800" i="1">
                <a:solidFill>
                  <a:srgbClr val="161616"/>
                </a:solidFill>
                <a:ea typeface="ＭＳ Ｐゴシック" panose="020B0600070205080204" pitchFamily="34" charset="-128"/>
              </a:rPr>
              <a:t>The benefit of [Näwahï’s] approach…is a much higher level of fluency and literacy in the Indigenous language plus psychological benefits to their identity that encourage high academic achievement and pursuit of education to the end of high school and beyond.”  </a:t>
            </a:r>
            <a:r>
              <a:rPr lang="en-US" altLang="ja-JP" sz="1600">
                <a:solidFill>
                  <a:srgbClr val="161616"/>
                </a:solidFill>
                <a:ea typeface="ＭＳ Ｐゴシック" panose="020B0600070205080204" pitchFamily="34" charset="-128"/>
              </a:rPr>
              <a:t>— William Wilson, Kauanoe </a:t>
            </a:r>
            <a:r>
              <a:rPr lang="en-US" altLang="ja-JP" sz="1600">
                <a:ea typeface="ＭＳ Ｐゴシック" panose="020B0600070205080204" pitchFamily="34" charset="-128"/>
              </a:rPr>
              <a:t>Kamanä, &amp; Nämaka Rawlins (2006, p.43)</a:t>
            </a:r>
            <a:endParaRPr lang="en-US" altLang="en-US" sz="2400" i="1">
              <a:ea typeface="ＭＳ Ｐゴシック" panose="020B0600070205080204" pitchFamily="34" charset="-128"/>
            </a:endParaRPr>
          </a:p>
        </p:txBody>
      </p:sp>
      <p:pic>
        <p:nvPicPr>
          <p:cNvPr id="46083" name="Picture 5" descr="Nawahi students and teachers">
            <a:extLst>
              <a:ext uri="{FF2B5EF4-FFF2-40B4-BE49-F238E27FC236}">
                <a16:creationId xmlns:a16="http://schemas.microsoft.com/office/drawing/2014/main" id="{D0BF8C7D-92A2-DAA8-57C5-BF8ECD62723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14600" y="3962400"/>
            <a:ext cx="3886200" cy="2362200"/>
          </a:xfrm>
          <a:ln w="28575">
            <a:solidFill>
              <a:srgbClr val="FF00FF"/>
            </a:solidFill>
            <a:miter lim="800000"/>
            <a:headEnd/>
            <a:tailEnd/>
          </a:ln>
        </p:spPr>
      </p:pic>
      <p:sp>
        <p:nvSpPr>
          <p:cNvPr id="46084" name="Footer Placeholder 4">
            <a:extLst>
              <a:ext uri="{FF2B5EF4-FFF2-40B4-BE49-F238E27FC236}">
                <a16:creationId xmlns:a16="http://schemas.microsoft.com/office/drawing/2014/main" id="{B3A33744-92BB-D96E-0BF6-9CD692F56C1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B2CDECDE-5072-0F30-5A6E-4CD709B51494}"/>
              </a:ext>
            </a:extLst>
          </p:cNvPr>
          <p:cNvSpPr>
            <a:spLocks noGrp="1" noChangeArrowheads="1"/>
          </p:cNvSpPr>
          <p:nvPr>
            <p:ph type="title"/>
          </p:nvPr>
        </p:nvSpPr>
        <p:spPr/>
        <p:txBody>
          <a:bodyPr/>
          <a:lstStyle/>
          <a:p>
            <a:pPr eaLnBrk="1" hangingPunct="1">
              <a:defRPr/>
            </a:pPr>
            <a:r>
              <a:rPr lang="en-US" altLang="x-none" sz="2800" b="1" dirty="0">
                <a:solidFill>
                  <a:srgbClr val="0000FF"/>
                </a:solidFill>
                <a:ea typeface="ＭＳ Ｐゴシック" charset="-128"/>
              </a:rPr>
              <a:t>Navajo-Medium Education at </a:t>
            </a:r>
            <a:r>
              <a:rPr lang="en-US" altLang="x-none" sz="2800" b="1" dirty="0" err="1">
                <a:solidFill>
                  <a:srgbClr val="0000FF"/>
                </a:solidFill>
                <a:ea typeface="ＭＳ Ｐゴシック" charset="-128"/>
              </a:rPr>
              <a:t>Ts</a:t>
            </a:r>
            <a:r>
              <a:rPr lang="en-US" altLang="ja-JP" sz="2800" b="1" dirty="0" err="1">
                <a:solidFill>
                  <a:srgbClr val="0000FF"/>
                </a:solidFill>
                <a:ea typeface="ＭＳ Ｐゴシック" charset="-128"/>
              </a:rPr>
              <a:t>éhootsooí</a:t>
            </a:r>
            <a:r>
              <a:rPr lang="en-US" altLang="ja-JP" sz="2800" b="1" dirty="0">
                <a:solidFill>
                  <a:srgbClr val="0000FF"/>
                </a:solidFill>
                <a:ea typeface="ＭＳ Ｐゴシック" charset="-128"/>
              </a:rPr>
              <a:t> Diné </a:t>
            </a:r>
            <a:r>
              <a:rPr lang="en-US" altLang="ja-JP" sz="2800" b="1" dirty="0" err="1">
                <a:solidFill>
                  <a:srgbClr val="0000FF"/>
                </a:solidFill>
                <a:ea typeface="ＭＳ Ｐゴシック" charset="-128"/>
              </a:rPr>
              <a:t>Bi’ólta</a:t>
            </a:r>
            <a:r>
              <a:rPr lang="en-US" altLang="ja-JP" sz="2800" b="1" dirty="0">
                <a:solidFill>
                  <a:srgbClr val="0000FF"/>
                </a:solidFill>
                <a:ea typeface="ＭＳ Ｐゴシック" charset="-128"/>
              </a:rPr>
              <a:t>’, </a:t>
            </a:r>
            <a:r>
              <a:rPr lang="en-US" altLang="x-none" sz="2800" b="1" dirty="0">
                <a:solidFill>
                  <a:srgbClr val="0000FF"/>
                </a:solidFill>
                <a:ea typeface="ＭＳ Ｐゴシック" charset="-128"/>
              </a:rPr>
              <a:t>Fort Defiance, AZ)</a:t>
            </a:r>
            <a:br>
              <a:rPr lang="en-US" altLang="x-none" sz="1400" b="1" dirty="0">
                <a:solidFill>
                  <a:schemeClr val="folHlink"/>
                </a:solidFill>
                <a:ea typeface="ＭＳ Ｐゴシック" charset="-128"/>
              </a:rPr>
            </a:br>
            <a:r>
              <a:rPr lang="en-US" altLang="x-none" sz="1200" b="1" dirty="0">
                <a:solidFill>
                  <a:schemeClr val="bg2">
                    <a:lumMod val="50000"/>
                  </a:schemeClr>
                </a:solidFill>
                <a:ea typeface="ＭＳ Ｐゴシック" charset="-128"/>
              </a:rPr>
              <a:t>(Sources: Arviso &amp; Holm, 2001; Holm, 2006; Johnson &amp; </a:t>
            </a:r>
            <a:r>
              <a:rPr lang="en-US" altLang="x-none" sz="1200" b="1" dirty="0" err="1">
                <a:solidFill>
                  <a:schemeClr val="bg2">
                    <a:lumMod val="50000"/>
                  </a:schemeClr>
                </a:solidFill>
                <a:ea typeface="ＭＳ Ｐゴシック" charset="-128"/>
              </a:rPr>
              <a:t>Legatz</a:t>
            </a:r>
            <a:r>
              <a:rPr lang="en-US" altLang="x-none" sz="1200" b="1" dirty="0">
                <a:solidFill>
                  <a:schemeClr val="bg2">
                    <a:lumMod val="50000"/>
                  </a:schemeClr>
                </a:solidFill>
                <a:ea typeface="ＭＳ Ｐゴシック" charset="-128"/>
              </a:rPr>
              <a:t>, 2006; Johnson &amp; Wilson, 2004, 2005)</a:t>
            </a:r>
          </a:p>
        </p:txBody>
      </p:sp>
      <p:pic>
        <p:nvPicPr>
          <p:cNvPr id="48130" name="Picture 5" descr="Ft Defiance, AZ">
            <a:extLst>
              <a:ext uri="{FF2B5EF4-FFF2-40B4-BE49-F238E27FC236}">
                <a16:creationId xmlns:a16="http://schemas.microsoft.com/office/drawing/2014/main" id="{2E1D0479-6FA4-834F-16FA-11AA94D4E84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2286000"/>
            <a:ext cx="3884613" cy="3352800"/>
          </a:xfrm>
          <a:ln w="28575">
            <a:solidFill>
              <a:srgbClr val="99CC00"/>
            </a:solidFill>
            <a:miter lim="800000"/>
            <a:headEnd/>
            <a:tailEnd/>
          </a:ln>
        </p:spPr>
      </p:pic>
      <p:sp>
        <p:nvSpPr>
          <p:cNvPr id="81924" name="Rectangle 4">
            <a:extLst>
              <a:ext uri="{FF2B5EF4-FFF2-40B4-BE49-F238E27FC236}">
                <a16:creationId xmlns:a16="http://schemas.microsoft.com/office/drawing/2014/main" id="{E39D4BA8-0A74-95E5-CEEA-BE74D507EC03}"/>
              </a:ext>
            </a:extLst>
          </p:cNvPr>
          <p:cNvSpPr>
            <a:spLocks noGrp="1" noChangeArrowheads="1"/>
          </p:cNvSpPr>
          <p:nvPr>
            <p:ph type="body" sz="half" idx="2"/>
          </p:nvPr>
        </p:nvSpPr>
        <p:spPr>
          <a:xfrm>
            <a:off x="4343400" y="1981200"/>
            <a:ext cx="4495800" cy="4114800"/>
          </a:xfrm>
        </p:spPr>
        <p:txBody>
          <a:bodyPr/>
          <a:lstStyle/>
          <a:p>
            <a:pPr eaLnBrk="1" hangingPunct="1">
              <a:buFont typeface="Wingdings" pitchFamily="2" charset="2"/>
              <a:buChar char="n"/>
            </a:pPr>
            <a:r>
              <a:rPr lang="en-US" altLang="en-US" sz="2800" dirty="0">
                <a:solidFill>
                  <a:srgbClr val="161616"/>
                </a:solidFill>
                <a:ea typeface="ＭＳ Ｐゴシック" panose="020B0600070205080204" pitchFamily="34" charset="-128"/>
              </a:rPr>
              <a:t>Began in 1986 as a Navajo-medium track in an all-English school.</a:t>
            </a:r>
          </a:p>
          <a:p>
            <a:pPr eaLnBrk="1" hangingPunct="1">
              <a:buFont typeface="Wingdings" pitchFamily="2" charset="2"/>
              <a:buChar char="n"/>
            </a:pPr>
            <a:r>
              <a:rPr lang="en-US" altLang="en-US" sz="2800" dirty="0">
                <a:solidFill>
                  <a:srgbClr val="161616"/>
                </a:solidFill>
                <a:ea typeface="ＭＳ Ｐゴシック" panose="020B0600070205080204" pitchFamily="34" charset="-128"/>
              </a:rPr>
              <a:t>1/10th of kindergartners fluent in Navajo when the program began.</a:t>
            </a:r>
          </a:p>
          <a:p>
            <a:pPr eaLnBrk="1" hangingPunct="1">
              <a:buFont typeface="Wingdings" pitchFamily="2" charset="2"/>
              <a:buChar char="n"/>
            </a:pPr>
            <a:r>
              <a:rPr lang="en-US" altLang="en-US" sz="2800" dirty="0">
                <a:solidFill>
                  <a:srgbClr val="161616"/>
                </a:solidFill>
                <a:ea typeface="ＭＳ Ｐゴシック" panose="020B0600070205080204" pitchFamily="34" charset="-128"/>
              </a:rPr>
              <a:t>Almost all considered Limited English Proficient (</a:t>
            </a:r>
            <a:r>
              <a:rPr lang="en-US" altLang="ja-JP" sz="2800" dirty="0">
                <a:solidFill>
                  <a:srgbClr val="161616"/>
                </a:solidFill>
                <a:ea typeface="ＭＳ Ｐゴシック" panose="020B0600070205080204" pitchFamily="34" charset="-128"/>
              </a:rPr>
              <a:t>LEP).</a:t>
            </a:r>
            <a:endParaRPr lang="en-US" altLang="en-US" sz="2800" dirty="0">
              <a:solidFill>
                <a:srgbClr val="161616"/>
              </a:solidFill>
              <a:ea typeface="ＭＳ Ｐゴシック" panose="020B0600070205080204" pitchFamily="34" charset="-128"/>
            </a:endParaRPr>
          </a:p>
        </p:txBody>
      </p:sp>
      <p:sp>
        <p:nvSpPr>
          <p:cNvPr id="48132" name="Footer Placeholder 4">
            <a:extLst>
              <a:ext uri="{FF2B5EF4-FFF2-40B4-BE49-F238E27FC236}">
                <a16:creationId xmlns:a16="http://schemas.microsoft.com/office/drawing/2014/main" id="{2895BEDC-EF7C-D1C4-077C-64C19D7CF97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C100C3D1-518E-3924-4ACE-8A391F814616}"/>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pic>
        <p:nvPicPr>
          <p:cNvPr id="50178" name="Content Placeholder 4">
            <a:extLst>
              <a:ext uri="{FF2B5EF4-FFF2-40B4-BE49-F238E27FC236}">
                <a16:creationId xmlns:a16="http://schemas.microsoft.com/office/drawing/2014/main" id="{2E36E265-0E7A-A721-E532-680DF643C2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28575"/>
            <a:ext cx="4191000" cy="6886575"/>
          </a:xfrm>
        </p:spPr>
      </p:pic>
      <p:sp>
        <p:nvSpPr>
          <p:cNvPr id="50179" name="Slide Number Placeholder 3">
            <a:extLst>
              <a:ext uri="{FF2B5EF4-FFF2-40B4-BE49-F238E27FC236}">
                <a16:creationId xmlns:a16="http://schemas.microsoft.com/office/drawing/2014/main" id="{AA1B4B6D-FA36-F51C-5BC3-E8BC052BA4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57EC52D-5842-7644-AF21-9FD8365579FA}" type="slidenum">
              <a:rPr lang="en-US" altLang="en-US" sz="1400"/>
              <a:pPr>
                <a:spcBef>
                  <a:spcPct val="0"/>
                </a:spcBef>
                <a:buFontTx/>
                <a:buNone/>
              </a:pPr>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a:extLst>
              <a:ext uri="{FF2B5EF4-FFF2-40B4-BE49-F238E27FC236}">
                <a16:creationId xmlns:a16="http://schemas.microsoft.com/office/drawing/2014/main" id="{7A227AD5-F5CB-7EF8-902A-6DDE9789BA2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87E19F1-1DD2-D943-8A28-7813A4CE3ABD}" type="slidenum">
              <a:rPr lang="en-US" altLang="en-US" sz="1400"/>
              <a:pPr>
                <a:spcBef>
                  <a:spcPct val="0"/>
                </a:spcBef>
                <a:buFontTx/>
                <a:buNone/>
              </a:pPr>
              <a:t>17</a:t>
            </a:fld>
            <a:endParaRPr lang="en-US" altLang="en-US" sz="1400"/>
          </a:p>
        </p:txBody>
      </p:sp>
      <p:sp>
        <p:nvSpPr>
          <p:cNvPr id="51202" name="Rectangle 2">
            <a:extLst>
              <a:ext uri="{FF2B5EF4-FFF2-40B4-BE49-F238E27FC236}">
                <a16:creationId xmlns:a16="http://schemas.microsoft.com/office/drawing/2014/main" id="{2CBAF02A-D62C-E6C1-1E43-6FBDB1F2B10D}"/>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4400">
              <a:solidFill>
                <a:schemeClr val="tx2"/>
              </a:solidFill>
            </a:endParaRPr>
          </a:p>
        </p:txBody>
      </p:sp>
      <p:graphicFrame>
        <p:nvGraphicFramePr>
          <p:cNvPr id="51203" name="Object 2">
            <a:extLst>
              <a:ext uri="{FF2B5EF4-FFF2-40B4-BE49-F238E27FC236}">
                <a16:creationId xmlns:a16="http://schemas.microsoft.com/office/drawing/2014/main" id="{3839DCF3-12E7-0CCF-E4A1-409147EECB8C}"/>
              </a:ext>
            </a:extLst>
          </p:cNvPr>
          <p:cNvGraphicFramePr>
            <a:graphicFrameLocks noChangeAspect="1"/>
          </p:cNvGraphicFramePr>
          <p:nvPr/>
        </p:nvGraphicFramePr>
        <p:xfrm>
          <a:off x="0" y="-31750"/>
          <a:ext cx="9144000" cy="6923088"/>
        </p:xfrm>
        <a:graphic>
          <a:graphicData uri="http://schemas.openxmlformats.org/presentationml/2006/ole">
            <mc:AlternateContent xmlns:mc="http://schemas.openxmlformats.org/markup-compatibility/2006">
              <mc:Choice xmlns:v="urn:schemas-microsoft-com:vml" Requires="v">
                <p:oleObj name="Document" r:id="rId3" imgW="5867400" imgH="4432300" progId="Word.Document.8">
                  <p:embed/>
                </p:oleObj>
              </mc:Choice>
              <mc:Fallback>
                <p:oleObj name="Document" r:id="rId3" imgW="5867400" imgH="44323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0"/>
                        <a:ext cx="9144000" cy="692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a:extLst>
              <a:ext uri="{FF2B5EF4-FFF2-40B4-BE49-F238E27FC236}">
                <a16:creationId xmlns:a16="http://schemas.microsoft.com/office/drawing/2014/main" id="{20C5D996-44FB-1DF7-2F7D-2BB771F270E8}"/>
              </a:ext>
            </a:extLst>
          </p:cNvPr>
          <p:cNvSpPr>
            <a:spLocks noGrp="1" noChangeArrowheads="1"/>
          </p:cNvSpPr>
          <p:nvPr>
            <p:ph type="title"/>
          </p:nvPr>
        </p:nvSpPr>
        <p:spPr/>
        <p:txBody>
          <a:bodyPr/>
          <a:lstStyle/>
          <a:p>
            <a:pPr eaLnBrk="1" hangingPunct="1"/>
            <a:r>
              <a:rPr lang="en-US" altLang="en-US" b="1" dirty="0">
                <a:solidFill>
                  <a:srgbClr val="0000FF"/>
                </a:solidFill>
                <a:ea typeface="ＭＳ Ｐゴシック" panose="020B0600070205080204" pitchFamily="34" charset="-128"/>
              </a:rPr>
              <a:t>Early findings from Navajo immersion at Ft. Defiance, AZ:</a:t>
            </a:r>
          </a:p>
        </p:txBody>
      </p:sp>
      <p:sp>
        <p:nvSpPr>
          <p:cNvPr id="83971" name="Content Placeholder 5">
            <a:extLst>
              <a:ext uri="{FF2B5EF4-FFF2-40B4-BE49-F238E27FC236}">
                <a16:creationId xmlns:a16="http://schemas.microsoft.com/office/drawing/2014/main" id="{4FC5A6A7-40E5-81F8-D3F8-CE8A6225D483}"/>
              </a:ext>
            </a:extLst>
          </p:cNvPr>
          <p:cNvSpPr>
            <a:spLocks noGrp="1" noChangeArrowheads="1"/>
          </p:cNvSpPr>
          <p:nvPr>
            <p:ph idx="1"/>
          </p:nvPr>
        </p:nvSpPr>
        <p:spPr>
          <a:xfrm>
            <a:off x="457200" y="1752600"/>
            <a:ext cx="8229600" cy="4373563"/>
          </a:xfrm>
        </p:spPr>
        <p:txBody>
          <a:bodyPr/>
          <a:lstStyle/>
          <a:p>
            <a:pPr eaLnBrk="1" hangingPunct="1">
              <a:lnSpc>
                <a:spcPct val="90000"/>
              </a:lnSpc>
              <a:buFont typeface="Wingdings" pitchFamily="2" charset="2"/>
              <a:buNone/>
            </a:pPr>
            <a:r>
              <a:rPr lang="en-US" altLang="en-US" sz="2800" i="1" dirty="0">
                <a:solidFill>
                  <a:srgbClr val="161616"/>
                </a:solidFill>
                <a:ea typeface="ＭＳ Ｐゴシック" panose="020B0600070205080204" pitchFamily="34" charset="-128"/>
              </a:rPr>
              <a:t>Navajo immersion students –</a:t>
            </a:r>
          </a:p>
          <a:p>
            <a:pPr eaLnBrk="1" hangingPunct="1">
              <a:lnSpc>
                <a:spcPct val="90000"/>
              </a:lnSpc>
              <a:buFont typeface="Wingdings" pitchFamily="2" charset="2"/>
              <a:buChar char="n"/>
            </a:pPr>
            <a:r>
              <a:rPr lang="en-US" altLang="en-US" sz="2800" dirty="0">
                <a:solidFill>
                  <a:srgbClr val="161616"/>
                </a:solidFill>
                <a:ea typeface="ＭＳ Ｐゴシック" panose="020B0600070205080204" pitchFamily="34" charset="-128"/>
              </a:rPr>
              <a:t>Performed as well in oral English as non-Navajo immersion students.</a:t>
            </a:r>
          </a:p>
          <a:p>
            <a:pPr eaLnBrk="1" hangingPunct="1">
              <a:lnSpc>
                <a:spcPct val="90000"/>
              </a:lnSpc>
              <a:buFont typeface="Wingdings" pitchFamily="2" charset="2"/>
              <a:buChar char="n"/>
            </a:pPr>
            <a:r>
              <a:rPr lang="en-US" altLang="en-US" sz="2800" dirty="0">
                <a:solidFill>
                  <a:srgbClr val="161616"/>
                </a:solidFill>
                <a:ea typeface="ＭＳ Ｐゴシック" panose="020B0600070205080204" pitchFamily="34" charset="-128"/>
              </a:rPr>
              <a:t>Performed better on local assessments of English writing.</a:t>
            </a:r>
          </a:p>
          <a:p>
            <a:pPr eaLnBrk="1" hangingPunct="1">
              <a:lnSpc>
                <a:spcPct val="90000"/>
              </a:lnSpc>
              <a:buFont typeface="Wingdings" pitchFamily="2" charset="2"/>
              <a:buChar char="n"/>
            </a:pPr>
            <a:r>
              <a:rPr lang="en-US" altLang="en-US" sz="2800" dirty="0">
                <a:solidFill>
                  <a:srgbClr val="161616"/>
                </a:solidFill>
                <a:ea typeface="ＭＳ Ｐゴシック" panose="020B0600070205080204" pitchFamily="34" charset="-128"/>
              </a:rPr>
              <a:t>Were </a:t>
            </a:r>
            <a:r>
              <a:rPr lang="ja-JP" altLang="en-US" sz="2800">
                <a:solidFill>
                  <a:srgbClr val="161616"/>
                </a:solidFill>
                <a:ea typeface="ＭＳ Ｐゴシック" panose="020B0600070205080204" pitchFamily="34" charset="-128"/>
              </a:rPr>
              <a:t>“</a:t>
            </a:r>
            <a:r>
              <a:rPr lang="en-US" altLang="ja-JP" sz="2800" dirty="0">
                <a:solidFill>
                  <a:srgbClr val="161616"/>
                </a:solidFill>
                <a:ea typeface="ＭＳ Ｐゴシック" panose="020B0600070205080204" pitchFamily="34" charset="-128"/>
              </a:rPr>
              <a:t>way ahead</a:t>
            </a:r>
            <a:r>
              <a:rPr lang="ja-JP" altLang="en-US" sz="2800">
                <a:solidFill>
                  <a:srgbClr val="161616"/>
                </a:solidFill>
                <a:ea typeface="ＭＳ Ｐゴシック" panose="020B0600070205080204" pitchFamily="34" charset="-128"/>
              </a:rPr>
              <a:t>”</a:t>
            </a:r>
            <a:r>
              <a:rPr lang="en-US" altLang="ja-JP" sz="2800" dirty="0">
                <a:solidFill>
                  <a:srgbClr val="161616"/>
                </a:solidFill>
                <a:ea typeface="ＭＳ Ｐゴシック" panose="020B0600070205080204" pitchFamily="34" charset="-128"/>
              </a:rPr>
              <a:t> in math.</a:t>
            </a:r>
          </a:p>
          <a:p>
            <a:pPr eaLnBrk="1" hangingPunct="1">
              <a:lnSpc>
                <a:spcPct val="90000"/>
              </a:lnSpc>
              <a:buFont typeface="Wingdings" pitchFamily="2" charset="2"/>
              <a:buChar char="n"/>
            </a:pPr>
            <a:r>
              <a:rPr lang="en-US" altLang="en-US" sz="2800" dirty="0">
                <a:solidFill>
                  <a:srgbClr val="161616"/>
                </a:solidFill>
                <a:ea typeface="ＭＳ Ｐゴシック" panose="020B0600070205080204" pitchFamily="34" charset="-128"/>
              </a:rPr>
              <a:t>Were on par with non-Navajo immersion students in English reading.</a:t>
            </a:r>
          </a:p>
          <a:p>
            <a:pPr eaLnBrk="1" hangingPunct="1">
              <a:lnSpc>
                <a:spcPct val="90000"/>
              </a:lnSpc>
              <a:buFont typeface="Wingdings" pitchFamily="2" charset="2"/>
              <a:buChar char="n"/>
            </a:pPr>
            <a:r>
              <a:rPr lang="en-US" altLang="en-US" sz="2800" dirty="0">
                <a:solidFill>
                  <a:srgbClr val="161616"/>
                </a:solidFill>
                <a:ea typeface="ＭＳ Ｐゴシック" panose="020B0600070205080204" pitchFamily="34" charset="-128"/>
              </a:rPr>
              <a:t>Had the benefit of bilingualism and biliteracy (additive bilingualism).</a:t>
            </a:r>
          </a:p>
          <a:p>
            <a:pPr algn="r" eaLnBrk="1" hangingPunct="1">
              <a:lnSpc>
                <a:spcPct val="90000"/>
              </a:lnSpc>
              <a:buFont typeface="Wingdings" pitchFamily="2" charset="2"/>
              <a:buNone/>
            </a:pPr>
            <a:r>
              <a:rPr lang="en-US" altLang="en-US" sz="1600" dirty="0">
                <a:solidFill>
                  <a:srgbClr val="161616"/>
                </a:solidFill>
                <a:ea typeface="ＭＳ Ｐゴシック" panose="020B0600070205080204" pitchFamily="34" charset="-128"/>
              </a:rPr>
              <a:t>(Arviso &amp; Holm, 2001; Holm &amp; Holm, 1995)</a:t>
            </a:r>
          </a:p>
          <a:p>
            <a:pPr eaLnBrk="1" hangingPunct="1">
              <a:buFont typeface="Wingdings" pitchFamily="2" charset="2"/>
              <a:buChar char="n"/>
            </a:pPr>
            <a:endParaRPr lang="en-US" altLang="en-US" dirty="0">
              <a:ea typeface="ＭＳ Ｐゴシック" panose="020B0600070205080204" pitchFamily="34" charset="-128"/>
            </a:endParaRPr>
          </a:p>
        </p:txBody>
      </p:sp>
      <p:sp>
        <p:nvSpPr>
          <p:cNvPr id="53251" name="Footer Placeholder 3">
            <a:extLst>
              <a:ext uri="{FF2B5EF4-FFF2-40B4-BE49-F238E27FC236}">
                <a16:creationId xmlns:a16="http://schemas.microsoft.com/office/drawing/2014/main" id="{BD06A74D-F986-EEE2-8263-7E1C904B528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39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3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A30DFF28-B8AD-5A00-6018-AF4780D15A25}"/>
              </a:ext>
            </a:extLst>
          </p:cNvPr>
          <p:cNvSpPr>
            <a:spLocks noGrp="1" noChangeArrowheads="1"/>
          </p:cNvSpPr>
          <p:nvPr>
            <p:ph type="title"/>
          </p:nvPr>
        </p:nvSpPr>
        <p:spPr>
          <a:xfrm>
            <a:off x="381000" y="381000"/>
            <a:ext cx="8229600" cy="1371600"/>
          </a:xfrm>
        </p:spPr>
        <p:txBody>
          <a:bodyPr/>
          <a:lstStyle/>
          <a:p>
            <a:pPr eaLnBrk="1" hangingPunct="1"/>
            <a:r>
              <a:rPr lang="en-US" altLang="en-US" b="1">
                <a:solidFill>
                  <a:srgbClr val="0000FF"/>
                </a:solidFill>
                <a:ea typeface="ＭＳ Ｐゴシック" panose="020B0600070205080204" pitchFamily="34" charset="-128"/>
              </a:rPr>
              <a:t>One additional finding:</a:t>
            </a:r>
          </a:p>
        </p:txBody>
      </p:sp>
      <p:sp>
        <p:nvSpPr>
          <p:cNvPr id="54274" name="Content Placeholder 2">
            <a:extLst>
              <a:ext uri="{FF2B5EF4-FFF2-40B4-BE49-F238E27FC236}">
                <a16:creationId xmlns:a16="http://schemas.microsoft.com/office/drawing/2014/main" id="{9A7CC9F2-7D45-EAC3-6F79-C6E18D80A2DE}"/>
              </a:ext>
            </a:extLst>
          </p:cNvPr>
          <p:cNvSpPr>
            <a:spLocks noGrp="1" noChangeArrowheads="1"/>
          </p:cNvSpPr>
          <p:nvPr>
            <p:ph idx="1"/>
          </p:nvPr>
        </p:nvSpPr>
        <p:spPr/>
        <p:txBody>
          <a:bodyPr/>
          <a:lstStyle/>
          <a:p>
            <a:pPr eaLnBrk="1" hangingPunct="1">
              <a:buFont typeface="Wingdings" pitchFamily="2" charset="2"/>
              <a:buChar char="n"/>
            </a:pPr>
            <a:endParaRPr lang="en-US" altLang="en-US" dirty="0">
              <a:solidFill>
                <a:srgbClr val="161616"/>
              </a:solidFill>
              <a:ea typeface="ＭＳ Ｐゴシック" panose="020B0600070205080204" pitchFamily="34" charset="-128"/>
            </a:endParaRPr>
          </a:p>
          <a:p>
            <a:pPr eaLnBrk="1" hangingPunct="1">
              <a:buFont typeface="Wingdings" pitchFamily="2" charset="2"/>
              <a:buChar char="n"/>
            </a:pPr>
            <a:r>
              <a:rPr lang="en-US" altLang="en-US" dirty="0">
                <a:solidFill>
                  <a:srgbClr val="161616"/>
                </a:solidFill>
                <a:ea typeface="ＭＳ Ｐゴシック" panose="020B0600070205080204" pitchFamily="34" charset="-128"/>
              </a:rPr>
              <a:t>By 4</a:t>
            </a:r>
            <a:r>
              <a:rPr lang="en-US" altLang="en-US" baseline="30000" dirty="0">
                <a:solidFill>
                  <a:srgbClr val="161616"/>
                </a:solidFill>
                <a:ea typeface="ＭＳ Ｐゴシック" panose="020B0600070205080204" pitchFamily="34" charset="-128"/>
              </a:rPr>
              <a:t>th</a:t>
            </a:r>
            <a:r>
              <a:rPr lang="en-US" altLang="en-US" dirty="0">
                <a:solidFill>
                  <a:srgbClr val="161616"/>
                </a:solidFill>
                <a:ea typeface="ＭＳ Ｐゴシック" panose="020B0600070205080204" pitchFamily="34" charset="-128"/>
              </a:rPr>
              <a:t> grade, Navajo Immersion students performed significantly better in oral and written Navajo. </a:t>
            </a:r>
          </a:p>
          <a:p>
            <a:pPr algn="ctr" eaLnBrk="1" hangingPunct="1">
              <a:buFontTx/>
              <a:buNone/>
            </a:pPr>
            <a:endParaRPr lang="en-US" altLang="en-US" dirty="0">
              <a:solidFill>
                <a:srgbClr val="161616"/>
              </a:solidFill>
              <a:ea typeface="ＭＳ Ｐゴシック" panose="020B0600070205080204" pitchFamily="34" charset="-128"/>
            </a:endParaRPr>
          </a:p>
          <a:p>
            <a:pPr algn="ctr" eaLnBrk="1" hangingPunct="1">
              <a:buFontTx/>
              <a:buNone/>
            </a:pPr>
            <a:r>
              <a:rPr lang="en-US" altLang="en-US" dirty="0">
                <a:solidFill>
                  <a:srgbClr val="161616"/>
                </a:solidFill>
                <a:ea typeface="ＭＳ Ｐゴシック" panose="020B0600070205080204" pitchFamily="34" charset="-128"/>
              </a:rPr>
              <a:t>This is not surprising, </a:t>
            </a:r>
            <a:r>
              <a:rPr lang="en-US" altLang="en-US" b="1" i="1" dirty="0">
                <a:solidFill>
                  <a:srgbClr val="161616"/>
                </a:solidFill>
                <a:ea typeface="ＭＳ Ｐゴシック" panose="020B0600070205080204" pitchFamily="34" charset="-128"/>
              </a:rPr>
              <a:t>but….</a:t>
            </a:r>
          </a:p>
          <a:p>
            <a:pPr eaLnBrk="1" hangingPunct="1">
              <a:buFont typeface="Wingdings" pitchFamily="2" charset="2"/>
              <a:buChar char="n"/>
            </a:pPr>
            <a:endParaRPr lang="en-US" altLang="en-US" dirty="0">
              <a:solidFill>
                <a:srgbClr val="161616"/>
              </a:solidFill>
              <a:ea typeface="ＭＳ Ｐゴシック" panose="020B0600070205080204" pitchFamily="34" charset="-128"/>
            </a:endParaRPr>
          </a:p>
        </p:txBody>
      </p:sp>
      <p:sp>
        <p:nvSpPr>
          <p:cNvPr id="54275" name="Footer Placeholder 3">
            <a:extLst>
              <a:ext uri="{FF2B5EF4-FFF2-40B4-BE49-F238E27FC236}">
                <a16:creationId xmlns:a16="http://schemas.microsoft.com/office/drawing/2014/main" id="{14F606A9-EF51-A009-FD3E-DA1608003E1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21FC-B41A-F29E-0AF3-366A4E10B97F}"/>
              </a:ext>
            </a:extLst>
          </p:cNvPr>
          <p:cNvSpPr>
            <a:spLocks noGrp="1"/>
          </p:cNvSpPr>
          <p:nvPr>
            <p:ph type="title"/>
          </p:nvPr>
        </p:nvSpPr>
        <p:spPr/>
        <p:txBody>
          <a:bodyPr/>
          <a:lstStyle/>
          <a:p>
            <a:pPr>
              <a:defRPr/>
            </a:pPr>
            <a:r>
              <a:rPr lang="en-US" dirty="0">
                <a:solidFill>
                  <a:schemeClr val="bg2">
                    <a:lumMod val="50000"/>
                  </a:schemeClr>
                </a:solidFill>
              </a:rPr>
              <a:t>Language Death</a:t>
            </a:r>
          </a:p>
        </p:txBody>
      </p:sp>
      <p:sp>
        <p:nvSpPr>
          <p:cNvPr id="3" name="Content Placeholder 2">
            <a:extLst>
              <a:ext uri="{FF2B5EF4-FFF2-40B4-BE49-F238E27FC236}">
                <a16:creationId xmlns:a16="http://schemas.microsoft.com/office/drawing/2014/main" id="{82864A92-04C2-0805-F1B4-ED7C5CB23731}"/>
              </a:ext>
            </a:extLst>
          </p:cNvPr>
          <p:cNvSpPr>
            <a:spLocks noGrp="1"/>
          </p:cNvSpPr>
          <p:nvPr>
            <p:ph idx="1"/>
          </p:nvPr>
        </p:nvSpPr>
        <p:spPr/>
        <p:txBody>
          <a:bodyPr>
            <a:normAutofit fontScale="85000" lnSpcReduction="10000"/>
          </a:bodyPr>
          <a:lstStyle/>
          <a:p>
            <a:pPr marL="0" indent="0">
              <a:buFontTx/>
              <a:buNone/>
              <a:defRPr/>
            </a:pPr>
            <a:r>
              <a:rPr lang="en-US" sz="3400" dirty="0">
                <a:solidFill>
                  <a:schemeClr val="bg2">
                    <a:lumMod val="50000"/>
                  </a:schemeClr>
                </a:solidFill>
              </a:rPr>
              <a:t>The National Geographic Society's Enduring Voices Project notes: "</a:t>
            </a:r>
            <a:r>
              <a:rPr lang="en-US" sz="3400" i="1" dirty="0">
                <a:solidFill>
                  <a:schemeClr val="bg2">
                    <a:lumMod val="50000"/>
                  </a:schemeClr>
                </a:solidFill>
              </a:rPr>
              <a:t>Every 14 days a language dies. By 2100, more than half of the more than 7,000 languages spoken on Earth--many of them not yet recorded--may disappear, taking with them a wealth of knowledge about history, culture, the natural environment, and the human brain.</a:t>
            </a:r>
            <a:r>
              <a:rPr lang="en-US" sz="3400" dirty="0">
                <a:solidFill>
                  <a:schemeClr val="bg2">
                    <a:lumMod val="50000"/>
                  </a:schemeClr>
                </a:solidFill>
              </a:rPr>
              <a:t>" It identified five language "hot spots" around the world where Indigenous languages are most rapidly being lost, two of which are in the United States.</a:t>
            </a:r>
          </a:p>
          <a:p>
            <a:pPr marL="0" indent="0">
              <a:buFontTx/>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1273A268-8EB2-2ACB-158D-3ECE451051A5}"/>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55298" name="Content Placeholder 2">
            <a:extLst>
              <a:ext uri="{FF2B5EF4-FFF2-40B4-BE49-F238E27FC236}">
                <a16:creationId xmlns:a16="http://schemas.microsoft.com/office/drawing/2014/main" id="{CE0CBC52-A4EB-DE77-3C96-F4C9FE23A834}"/>
              </a:ext>
            </a:extLst>
          </p:cNvPr>
          <p:cNvSpPr>
            <a:spLocks noGrp="1" noChangeArrowheads="1"/>
          </p:cNvSpPr>
          <p:nvPr>
            <p:ph idx="1"/>
          </p:nvPr>
        </p:nvSpPr>
        <p:spPr/>
        <p:txBody>
          <a:bodyPr/>
          <a:lstStyle/>
          <a:p>
            <a:pPr algn="ctr" eaLnBrk="1" hangingPunct="1"/>
            <a:r>
              <a:rPr lang="en-US" altLang="en-US" sz="4000" b="1" dirty="0">
                <a:solidFill>
                  <a:srgbClr val="0000FF"/>
                </a:solidFill>
                <a:ea typeface="ＭＳ Ｐゴシック" panose="020B0600070205080204" pitchFamily="34" charset="-128"/>
              </a:rPr>
              <a:t>In contrast, non-Navajo Immersion students performed </a:t>
            </a:r>
            <a:r>
              <a:rPr lang="en-US" altLang="en-US" sz="4000" b="1" i="1" dirty="0">
                <a:solidFill>
                  <a:srgbClr val="0000FF"/>
                </a:solidFill>
                <a:ea typeface="ＭＳ Ｐゴシック" panose="020B0600070205080204" pitchFamily="34" charset="-128"/>
              </a:rPr>
              <a:t>lower</a:t>
            </a:r>
            <a:r>
              <a:rPr lang="en-US" altLang="en-US" sz="4000" b="1" dirty="0">
                <a:solidFill>
                  <a:srgbClr val="0000FF"/>
                </a:solidFill>
                <a:ea typeface="ＭＳ Ｐゴシック" panose="020B0600070205080204" pitchFamily="34" charset="-128"/>
              </a:rPr>
              <a:t> on assessments of Navajo than they did in kindergarten</a:t>
            </a:r>
            <a:r>
              <a:rPr lang="en-US" altLang="en-US" sz="4000" b="1" i="1" dirty="0">
                <a:solidFill>
                  <a:srgbClr val="0000FF"/>
                </a:solidFill>
                <a:ea typeface="ＭＳ Ｐゴシック" panose="020B0600070205080204" pitchFamily="34" charset="-128"/>
              </a:rPr>
              <a:t>.  </a:t>
            </a:r>
            <a:r>
              <a:rPr lang="en-US" altLang="en-US" sz="4000" b="1" dirty="0">
                <a:solidFill>
                  <a:srgbClr val="0000FF"/>
                </a:solidFill>
                <a:ea typeface="ＭＳ Ｐゴシック" panose="020B0600070205080204" pitchFamily="34" charset="-128"/>
              </a:rPr>
              <a:t>(They experienced </a:t>
            </a:r>
            <a:r>
              <a:rPr lang="ja-JP" altLang="en-US" sz="4000" b="1">
                <a:solidFill>
                  <a:srgbClr val="0000FF"/>
                </a:solidFill>
                <a:ea typeface="ＭＳ Ｐゴシック" panose="020B0600070205080204" pitchFamily="34" charset="-128"/>
              </a:rPr>
              <a:t>“</a:t>
            </a:r>
            <a:r>
              <a:rPr lang="en-US" altLang="ja-JP" sz="4000" b="1" dirty="0">
                <a:solidFill>
                  <a:srgbClr val="0000FF"/>
                </a:solidFill>
                <a:ea typeface="ＭＳ Ｐゴシック" panose="020B0600070205080204" pitchFamily="34" charset="-128"/>
              </a:rPr>
              <a:t>subtractive bilingualism.</a:t>
            </a:r>
            <a:r>
              <a:rPr lang="ja-JP" altLang="en-US" sz="4000" b="1">
                <a:solidFill>
                  <a:srgbClr val="0000FF"/>
                </a:solidFill>
                <a:ea typeface="ＭＳ Ｐゴシック" panose="020B0600070205080204" pitchFamily="34" charset="-128"/>
              </a:rPr>
              <a:t>”</a:t>
            </a:r>
            <a:r>
              <a:rPr lang="en-US" altLang="ja-JP" sz="4000" b="1" dirty="0">
                <a:solidFill>
                  <a:srgbClr val="0000FF"/>
                </a:solidFill>
                <a:ea typeface="ＭＳ Ｐゴシック" panose="020B0600070205080204" pitchFamily="34" charset="-128"/>
              </a:rPr>
              <a:t>)</a:t>
            </a:r>
          </a:p>
          <a:p>
            <a:pPr eaLnBrk="1" hangingPunct="1"/>
            <a:endParaRPr lang="en-US" altLang="en-US" dirty="0">
              <a:ea typeface="ＭＳ Ｐゴシック" panose="020B0600070205080204" pitchFamily="34" charset="-128"/>
            </a:endParaRPr>
          </a:p>
        </p:txBody>
      </p:sp>
      <p:sp>
        <p:nvSpPr>
          <p:cNvPr id="55299" name="Footer Placeholder 3">
            <a:extLst>
              <a:ext uri="{FF2B5EF4-FFF2-40B4-BE49-F238E27FC236}">
                <a16:creationId xmlns:a16="http://schemas.microsoft.com/office/drawing/2014/main" id="{C4FB207A-BE1E-A327-4BF1-373B03452EB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7D61DBC4-DC96-335E-16C0-3C77C978450A}"/>
              </a:ext>
            </a:extLst>
          </p:cNvPr>
          <p:cNvSpPr>
            <a:spLocks noGrp="1" noChangeArrowheads="1"/>
          </p:cNvSpPr>
          <p:nvPr>
            <p:ph type="title"/>
          </p:nvPr>
        </p:nvSpPr>
        <p:spPr/>
        <p:txBody>
          <a:bodyPr/>
          <a:lstStyle/>
          <a:p>
            <a:pPr eaLnBrk="1" hangingPunct="1"/>
            <a:r>
              <a:rPr lang="en-US" altLang="en-US" sz="3200" b="1">
                <a:solidFill>
                  <a:srgbClr val="0000FF"/>
                </a:solidFill>
                <a:ea typeface="ＭＳ Ｐゴシック" panose="020B0600070205080204" pitchFamily="34" charset="-128"/>
              </a:rPr>
              <a:t>The initial program blossomed into a K-8 Navajo-medium school. </a:t>
            </a:r>
            <a:br>
              <a:rPr lang="en-US" altLang="en-US" sz="3200" b="1">
                <a:solidFill>
                  <a:schemeClr val="folHlink"/>
                </a:solidFill>
                <a:ea typeface="ＭＳ Ｐゴシック" panose="020B0600070205080204" pitchFamily="34" charset="-128"/>
              </a:rPr>
            </a:br>
            <a:r>
              <a:rPr lang="en-US" altLang="en-US" sz="1600" b="1">
                <a:solidFill>
                  <a:srgbClr val="0A85FF"/>
                </a:solidFill>
                <a:ea typeface="ＭＳ Ｐゴシック" panose="020B0600070205080204" pitchFamily="34" charset="-128"/>
              </a:rPr>
              <a:t>(Johnson &amp; Legatz, 2003, 2006)</a:t>
            </a:r>
            <a:endParaRPr lang="en-US" altLang="en-US" sz="3200" b="1">
              <a:solidFill>
                <a:srgbClr val="0A85FF"/>
              </a:solidFill>
              <a:ea typeface="ＭＳ Ｐゴシック" panose="020B0600070205080204" pitchFamily="34" charset="-128"/>
            </a:endParaRPr>
          </a:p>
        </p:txBody>
      </p:sp>
      <p:graphicFrame>
        <p:nvGraphicFramePr>
          <p:cNvPr id="1027" name="Group 3">
            <a:extLst>
              <a:ext uri="{FF2B5EF4-FFF2-40B4-BE49-F238E27FC236}">
                <a16:creationId xmlns:a16="http://schemas.microsoft.com/office/drawing/2014/main" id="{D19A45F3-831E-6811-CB52-07A10B6115D8}"/>
              </a:ext>
            </a:extLst>
          </p:cNvPr>
          <p:cNvGraphicFramePr>
            <a:graphicFrameLocks noGrp="1"/>
          </p:cNvGraphicFramePr>
          <p:nvPr>
            <p:ph type="tbl" idx="1"/>
          </p:nvPr>
        </p:nvGraphicFramePr>
        <p:xfrm>
          <a:off x="328613" y="1941513"/>
          <a:ext cx="8208962" cy="4572000"/>
        </p:xfrm>
        <a:graphic>
          <a:graphicData uri="http://schemas.openxmlformats.org/drawingml/2006/table">
            <a:tbl>
              <a:tblPr/>
              <a:tblGrid>
                <a:gridCol w="2736850">
                  <a:extLst>
                    <a:ext uri="{9D8B030D-6E8A-4147-A177-3AD203B41FA5}">
                      <a16:colId xmlns:a16="http://schemas.microsoft.com/office/drawing/2014/main" val="20000"/>
                    </a:ext>
                  </a:extLst>
                </a:gridCol>
                <a:gridCol w="2735262">
                  <a:extLst>
                    <a:ext uri="{9D8B030D-6E8A-4147-A177-3AD203B41FA5}">
                      <a16:colId xmlns:a16="http://schemas.microsoft.com/office/drawing/2014/main" val="20001"/>
                    </a:ext>
                  </a:extLst>
                </a:gridCol>
                <a:gridCol w="2736850">
                  <a:extLst>
                    <a:ext uri="{9D8B030D-6E8A-4147-A177-3AD203B41FA5}">
                      <a16:colId xmlns:a16="http://schemas.microsoft.com/office/drawing/2014/main" val="20002"/>
                    </a:ext>
                  </a:extLst>
                </a:gridCol>
              </a:tblGrid>
              <a:tr h="944563">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1" i="0" u="none" strike="noStrike" cap="none" normalizeH="0" baseline="0">
                          <a:ln>
                            <a:noFill/>
                          </a:ln>
                          <a:solidFill>
                            <a:srgbClr val="161616"/>
                          </a:solidFill>
                          <a:effectLst/>
                          <a:latin typeface="Arial" charset="0"/>
                          <a:ea typeface="ＭＳ Ｐゴシック" charset="-128"/>
                        </a:rPr>
                        <a:t>Grade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1" i="0" u="none" strike="noStrike" cap="none" normalizeH="0" baseline="0">
                          <a:ln>
                            <a:noFill/>
                          </a:ln>
                          <a:solidFill>
                            <a:srgbClr val="161616"/>
                          </a:solidFill>
                          <a:effectLst/>
                          <a:latin typeface="Arial" charset="0"/>
                          <a:ea typeface="ＭＳ Ｐゴシック" charset="-128"/>
                        </a:rPr>
                        <a:t>% Navajo Instruction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1" i="0" u="none" strike="noStrike" cap="none" normalizeH="0" baseline="0">
                          <a:ln>
                            <a:noFill/>
                          </a:ln>
                          <a:solidFill>
                            <a:srgbClr val="161616"/>
                          </a:solidFill>
                          <a:effectLst/>
                          <a:latin typeface="Arial" charset="0"/>
                          <a:ea typeface="ＭＳ Ｐゴシック" charset="-128"/>
                        </a:rPr>
                        <a:t>% English Instruction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Kindergarten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100% (7.5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25">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1st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100% (7.5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2nd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90% (6.75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10% (.75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3rd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80% (6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20% (1.5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4th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70% (5.5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30% (2.25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5th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60% (4.5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40% (3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7525">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6th —&gt;8th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50% (3.75 hrs)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charset="0"/>
                          <a:ea typeface="ＭＳ Ｐゴシック" charset="-128"/>
                        </a:defRPr>
                      </a:lvl1pPr>
                      <a:lvl2pPr marL="742950" indent="-285750" eaLnBrk="0" hangingPunct="0">
                        <a:spcBef>
                          <a:spcPct val="20000"/>
                        </a:spcBef>
                        <a:defRPr sz="2400">
                          <a:solidFill>
                            <a:schemeClr val="tx1"/>
                          </a:solidFill>
                          <a:latin typeface="Arial" charset="0"/>
                          <a:ea typeface="ＭＳ Ｐゴシック" charset="-128"/>
                        </a:defRPr>
                      </a:lvl2pPr>
                      <a:lvl3pPr marL="1143000" indent="-228600" eaLnBrk="0" hangingPunct="0">
                        <a:spcBef>
                          <a:spcPct val="20000"/>
                        </a:spcBef>
                        <a:defRPr sz="2000">
                          <a:solidFill>
                            <a:schemeClr val="tx1"/>
                          </a:solidFill>
                          <a:latin typeface="Arial" charset="0"/>
                          <a:ea typeface="ＭＳ Ｐゴシック" charset="-128"/>
                        </a:defRPr>
                      </a:lvl3pPr>
                      <a:lvl4pPr marL="1600200" indent="-228600" eaLnBrk="0" hangingPunct="0">
                        <a:spcBef>
                          <a:spcPct val="20000"/>
                        </a:spcBef>
                        <a:defRPr>
                          <a:solidFill>
                            <a:schemeClr val="tx1"/>
                          </a:solidFill>
                          <a:latin typeface="Arial" charset="0"/>
                          <a:ea typeface="ＭＳ Ｐゴシック" charset="-128"/>
                        </a:defRPr>
                      </a:lvl4pPr>
                      <a:lvl5pPr marL="2057400" indent="-228600" eaLnBrk="0" hangingPunct="0">
                        <a:spcBef>
                          <a:spcPct val="20000"/>
                        </a:spcBef>
                        <a:defRPr>
                          <a:solidFill>
                            <a:schemeClr val="tx1"/>
                          </a:solidFill>
                          <a:latin typeface="Arial" charset="0"/>
                          <a:ea typeface="ＭＳ Ｐゴシック" charset="-128"/>
                        </a:defRPr>
                      </a:lvl5pPr>
                      <a:lvl6pPr marL="2514600" indent="-228600" eaLnBrk="0" fontAlgn="base" hangingPunct="0">
                        <a:spcBef>
                          <a:spcPct val="20000"/>
                        </a:spcBef>
                        <a:spcAft>
                          <a:spcPct val="0"/>
                        </a:spcAft>
                        <a:defRPr>
                          <a:solidFill>
                            <a:schemeClr val="tx1"/>
                          </a:solidFill>
                          <a:latin typeface="Arial" charset="0"/>
                          <a:ea typeface="ＭＳ Ｐゴシック" charset="-128"/>
                        </a:defRPr>
                      </a:lvl6pPr>
                      <a:lvl7pPr marL="2971800" indent="-228600" eaLnBrk="0" fontAlgn="base" hangingPunct="0">
                        <a:spcBef>
                          <a:spcPct val="20000"/>
                        </a:spcBef>
                        <a:spcAft>
                          <a:spcPct val="0"/>
                        </a:spcAft>
                        <a:defRPr>
                          <a:solidFill>
                            <a:schemeClr val="tx1"/>
                          </a:solidFill>
                          <a:latin typeface="Arial" charset="0"/>
                          <a:ea typeface="ＭＳ Ｐゴシック" charset="-128"/>
                        </a:defRPr>
                      </a:lvl7pPr>
                      <a:lvl8pPr marL="3429000" indent="-228600" eaLnBrk="0" fontAlgn="base" hangingPunct="0">
                        <a:spcBef>
                          <a:spcPct val="20000"/>
                        </a:spcBef>
                        <a:spcAft>
                          <a:spcPct val="0"/>
                        </a:spcAft>
                        <a:defRPr>
                          <a:solidFill>
                            <a:schemeClr val="tx1"/>
                          </a:solidFill>
                          <a:latin typeface="Arial" charset="0"/>
                          <a:ea typeface="ＭＳ Ｐゴシック" charset="-128"/>
                        </a:defRPr>
                      </a:lvl8pPr>
                      <a:lvl9pPr marL="3886200" indent="-2286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charset="2"/>
                        <a:buNone/>
                        <a:tabLst/>
                      </a:pPr>
                      <a:r>
                        <a:rPr kumimoji="0" lang="en-US" altLang="x-none" sz="2800" b="0" i="0" u="none" strike="noStrike" cap="none" normalizeH="0" baseline="0">
                          <a:ln>
                            <a:noFill/>
                          </a:ln>
                          <a:solidFill>
                            <a:srgbClr val="161616"/>
                          </a:solidFill>
                          <a:effectLst/>
                          <a:latin typeface="Arial" charset="0"/>
                          <a:ea typeface="ＭＳ Ｐゴシック" charset="-128"/>
                        </a:rPr>
                        <a:t>50% (3.75 hrs)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6360" name="Footer Placeholder 3">
            <a:extLst>
              <a:ext uri="{FF2B5EF4-FFF2-40B4-BE49-F238E27FC236}">
                <a16:creationId xmlns:a16="http://schemas.microsoft.com/office/drawing/2014/main" id="{A7AA4C8F-86D5-2487-9B93-A1295DCBB38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345FC06A-0541-512E-ACB8-CCDDA859D732}"/>
              </a:ext>
            </a:extLst>
          </p:cNvPr>
          <p:cNvSpPr>
            <a:spLocks noGrp="1" noChangeArrowheads="1"/>
          </p:cNvSpPr>
          <p:nvPr>
            <p:ph type="title"/>
          </p:nvPr>
        </p:nvSpPr>
        <p:spPr>
          <a:xfrm>
            <a:off x="457200" y="274638"/>
            <a:ext cx="8229600" cy="1401762"/>
          </a:xfrm>
        </p:spPr>
        <p:txBody>
          <a:bodyPr/>
          <a:lstStyle/>
          <a:p>
            <a:pPr eaLnBrk="1" hangingPunct="1"/>
            <a:r>
              <a:rPr lang="en-US" altLang="en-US" sz="3200">
                <a:solidFill>
                  <a:srgbClr val="161616"/>
                </a:solidFill>
                <a:ea typeface="ＭＳ Ｐゴシック" panose="020B0600070205080204" pitchFamily="34" charset="-128"/>
              </a:rPr>
              <a:t>Comparison of Navajo Immersion and Mainstream English Student Performance</a:t>
            </a:r>
            <a:br>
              <a:rPr lang="en-US" altLang="en-US">
                <a:solidFill>
                  <a:srgbClr val="161616"/>
                </a:solidFill>
                <a:ea typeface="ＭＳ Ｐゴシック" panose="020B0600070205080204" pitchFamily="34" charset="-128"/>
              </a:rPr>
            </a:br>
            <a:r>
              <a:rPr lang="en-US" altLang="en-US" sz="1600">
                <a:solidFill>
                  <a:srgbClr val="161616"/>
                </a:solidFill>
                <a:ea typeface="ＭＳ Ｐゴシック" panose="020B0600070205080204" pitchFamily="34" charset="-128"/>
              </a:rPr>
              <a:t>(Johnson &amp; Legatz, 2006)</a:t>
            </a:r>
          </a:p>
        </p:txBody>
      </p:sp>
      <p:pic>
        <p:nvPicPr>
          <p:cNvPr id="58370" name="Picture 4" descr="TDB Achievement data chart[2]">
            <a:extLst>
              <a:ext uri="{FF2B5EF4-FFF2-40B4-BE49-F238E27FC236}">
                <a16:creationId xmlns:a16="http://schemas.microsoft.com/office/drawing/2014/main" id="{A7E22D20-C893-DA69-9982-DA3E07E646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852" b="5704"/>
          <a:stretch>
            <a:fillRect/>
          </a:stretch>
        </p:blipFill>
        <p:spPr>
          <a:xfrm>
            <a:off x="1312863" y="2098675"/>
            <a:ext cx="6516687" cy="3762375"/>
          </a:xfrm>
          <a:ln w="28575">
            <a:solidFill>
              <a:srgbClr val="FF0000"/>
            </a:solidFill>
            <a:miter lim="800000"/>
            <a:headEnd/>
            <a:tailEnd/>
          </a:ln>
        </p:spPr>
      </p:pic>
      <p:sp>
        <p:nvSpPr>
          <p:cNvPr id="58371" name="Footer Placeholder 3">
            <a:extLst>
              <a:ext uri="{FF2B5EF4-FFF2-40B4-BE49-F238E27FC236}">
                <a16:creationId xmlns:a16="http://schemas.microsoft.com/office/drawing/2014/main" id="{F2D96FEF-C260-1F32-F697-752ADD93001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5303D6F5-11F9-B8A1-6E28-0254C7388F83}"/>
              </a:ext>
            </a:extLst>
          </p:cNvPr>
          <p:cNvSpPr>
            <a:spLocks noGrp="1" noChangeArrowheads="1"/>
          </p:cNvSpPr>
          <p:nvPr>
            <p:ph type="title"/>
          </p:nvPr>
        </p:nvSpPr>
        <p:spPr>
          <a:xfrm>
            <a:off x="457200" y="0"/>
            <a:ext cx="8229600" cy="1752600"/>
          </a:xfrm>
        </p:spPr>
        <p:txBody>
          <a:bodyPr/>
          <a:lstStyle/>
          <a:p>
            <a:pPr eaLnBrk="1" hangingPunct="1"/>
            <a:r>
              <a:rPr lang="en-US" altLang="en-US" b="1" dirty="0">
                <a:solidFill>
                  <a:srgbClr val="0000FF"/>
                </a:solidFill>
                <a:ea typeface="ＭＳ Ｐゴシック" panose="020B0600070205080204" pitchFamily="34" charset="-128"/>
              </a:rPr>
              <a:t>Promising Practices at </a:t>
            </a:r>
            <a:r>
              <a:rPr lang="en-US" altLang="x-none" sz="4400" b="1" dirty="0" err="1">
                <a:solidFill>
                  <a:srgbClr val="0000FF"/>
                </a:solidFill>
                <a:ea typeface="ＭＳ Ｐゴシック" charset="-128"/>
              </a:rPr>
              <a:t>Ts</a:t>
            </a:r>
            <a:r>
              <a:rPr lang="en-US" altLang="ja-JP" sz="4400" b="1" dirty="0" err="1">
                <a:solidFill>
                  <a:srgbClr val="0000FF"/>
                </a:solidFill>
                <a:ea typeface="ＭＳ Ｐゴシック" charset="-128"/>
              </a:rPr>
              <a:t>éhootsooí</a:t>
            </a:r>
            <a:r>
              <a:rPr lang="en-US" altLang="ja-JP" sz="4400" b="1" dirty="0">
                <a:solidFill>
                  <a:srgbClr val="0000FF"/>
                </a:solidFill>
                <a:ea typeface="ＭＳ Ｐゴシック" charset="-128"/>
              </a:rPr>
              <a:t> Diné </a:t>
            </a:r>
            <a:r>
              <a:rPr lang="en-US" altLang="ja-JP" sz="4400" b="1" dirty="0" err="1">
                <a:solidFill>
                  <a:srgbClr val="0000FF"/>
                </a:solidFill>
                <a:ea typeface="ＭＳ Ｐゴシック" charset="-128"/>
              </a:rPr>
              <a:t>Bi’ólta</a:t>
            </a:r>
            <a:r>
              <a:rPr lang="en-US" altLang="ja-JP" sz="4400" b="1" dirty="0">
                <a:solidFill>
                  <a:srgbClr val="0000FF"/>
                </a:solidFill>
                <a:ea typeface="ＭＳ Ｐゴシック" charset="-128"/>
              </a:rPr>
              <a:t>’</a:t>
            </a:r>
            <a:endParaRPr lang="en-US" altLang="en-US" b="1" dirty="0">
              <a:solidFill>
                <a:srgbClr val="0000FF"/>
              </a:solidFill>
              <a:ea typeface="ＭＳ Ｐゴシック" panose="020B0600070205080204" pitchFamily="34" charset="-128"/>
            </a:endParaRPr>
          </a:p>
        </p:txBody>
      </p:sp>
      <p:sp>
        <p:nvSpPr>
          <p:cNvPr id="60418" name="Rectangle 4">
            <a:extLst>
              <a:ext uri="{FF2B5EF4-FFF2-40B4-BE49-F238E27FC236}">
                <a16:creationId xmlns:a16="http://schemas.microsoft.com/office/drawing/2014/main" id="{7F1C10E3-BD3D-1521-4469-66C7FD6E79BF}"/>
              </a:ext>
            </a:extLst>
          </p:cNvPr>
          <p:cNvSpPr>
            <a:spLocks noGrp="1" noChangeArrowheads="1"/>
          </p:cNvSpPr>
          <p:nvPr>
            <p:ph type="body" sz="half" idx="2"/>
          </p:nvPr>
        </p:nvSpPr>
        <p:spPr>
          <a:xfrm>
            <a:off x="4343400" y="1676400"/>
            <a:ext cx="4648200" cy="4419600"/>
          </a:xfrm>
        </p:spPr>
        <p:txBody>
          <a:bodyPr/>
          <a:lstStyle/>
          <a:p>
            <a:pPr eaLnBrk="1" hangingPunct="1">
              <a:buFont typeface="Wingdings" pitchFamily="2" charset="2"/>
              <a:buChar char="n"/>
            </a:pPr>
            <a:r>
              <a:rPr lang="en-US" altLang="en-US" sz="2800">
                <a:solidFill>
                  <a:srgbClr val="161616"/>
                </a:solidFill>
                <a:ea typeface="ＭＳ Ｐゴシック" panose="020B0600070205080204" pitchFamily="34" charset="-128"/>
              </a:rPr>
              <a:t>Tribal standards for Navajo language and culture integrated with state content standards.</a:t>
            </a:r>
          </a:p>
          <a:p>
            <a:pPr eaLnBrk="1" hangingPunct="1">
              <a:buFont typeface="Wingdings" pitchFamily="2" charset="2"/>
              <a:buChar char="n"/>
            </a:pPr>
            <a:r>
              <a:rPr lang="en-US" altLang="en-US" sz="2800">
                <a:solidFill>
                  <a:srgbClr val="161616"/>
                </a:solidFill>
                <a:ea typeface="ＭＳ Ｐゴシック" panose="020B0600070205080204" pitchFamily="34" charset="-128"/>
              </a:rPr>
              <a:t>Navajo-rich environment: classrooms, cafeteria, playground, hallways, school bus.</a:t>
            </a:r>
          </a:p>
          <a:p>
            <a:pPr eaLnBrk="1" hangingPunct="1">
              <a:buFont typeface="Wingdings" pitchFamily="2" charset="2"/>
              <a:buChar char="n"/>
            </a:pPr>
            <a:r>
              <a:rPr lang="en-US" altLang="en-US" sz="2800">
                <a:solidFill>
                  <a:srgbClr val="161616"/>
                </a:solidFill>
                <a:ea typeface="ＭＳ Ｐゴシック" panose="020B0600070205080204" pitchFamily="34" charset="-128"/>
              </a:rPr>
              <a:t>High involvement of parents and families.</a:t>
            </a:r>
          </a:p>
        </p:txBody>
      </p:sp>
      <p:pic>
        <p:nvPicPr>
          <p:cNvPr id="60419" name="Picture 5" descr="TDB drumming and dancing">
            <a:extLst>
              <a:ext uri="{FF2B5EF4-FFF2-40B4-BE49-F238E27FC236}">
                <a16:creationId xmlns:a16="http://schemas.microsoft.com/office/drawing/2014/main" id="{F01119A8-6FF2-B660-E4F3-75CEAD45D18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 y="2667000"/>
            <a:ext cx="4038600" cy="2697163"/>
          </a:xfrm>
          <a:ln w="28575">
            <a:solidFill>
              <a:schemeClr val="folHlink"/>
            </a:solidFill>
            <a:miter lim="800000"/>
            <a:headEnd/>
            <a:tailEnd/>
          </a:ln>
        </p:spPr>
      </p:pic>
      <p:sp>
        <p:nvSpPr>
          <p:cNvPr id="60420" name="Footer Placeholder 4">
            <a:extLst>
              <a:ext uri="{FF2B5EF4-FFF2-40B4-BE49-F238E27FC236}">
                <a16:creationId xmlns:a16="http://schemas.microsoft.com/office/drawing/2014/main" id="{FD44EFB2-AAC4-E3E3-ADA9-C78086DFC3E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AA53D8C9-20C8-B01F-7DD2-97308FD59A05}"/>
              </a:ext>
            </a:extLst>
          </p:cNvPr>
          <p:cNvSpPr>
            <a:spLocks noGrp="1" noChangeArrowheads="1"/>
          </p:cNvSpPr>
          <p:nvPr>
            <p:ph type="title"/>
          </p:nvPr>
        </p:nvSpPr>
        <p:spPr/>
        <p:txBody>
          <a:bodyPr/>
          <a:lstStyle/>
          <a:p>
            <a:pPr eaLnBrk="1" hangingPunct="1"/>
            <a:r>
              <a:rPr lang="en-US" altLang="en-US" sz="3600" b="1" dirty="0">
                <a:solidFill>
                  <a:srgbClr val="0000FF"/>
                </a:solidFill>
                <a:ea typeface="ＭＳ Ｐゴシック" panose="020B0600070205080204" pitchFamily="34" charset="-128"/>
              </a:rPr>
              <a:t>Beyond the tests – other evidence of promising practices at</a:t>
            </a:r>
            <a:br>
              <a:rPr lang="en-US" altLang="en-US" sz="3600" b="1" dirty="0">
                <a:solidFill>
                  <a:srgbClr val="0000FF"/>
                </a:solidFill>
                <a:ea typeface="ＭＳ Ｐゴシック" panose="020B0600070205080204" pitchFamily="34" charset="-128"/>
              </a:rPr>
            </a:br>
            <a:r>
              <a:rPr lang="en-US" altLang="x-none" sz="3600" b="1" dirty="0" err="1">
                <a:solidFill>
                  <a:srgbClr val="0000FF"/>
                </a:solidFill>
                <a:ea typeface="ＭＳ Ｐゴシック" charset="-128"/>
              </a:rPr>
              <a:t>Ts</a:t>
            </a:r>
            <a:r>
              <a:rPr lang="en-US" altLang="ja-JP" sz="3600" b="1" dirty="0" err="1">
                <a:solidFill>
                  <a:srgbClr val="0000FF"/>
                </a:solidFill>
                <a:ea typeface="ＭＳ Ｐゴシック" charset="-128"/>
              </a:rPr>
              <a:t>éhootsooí</a:t>
            </a:r>
            <a:r>
              <a:rPr lang="en-US" altLang="ja-JP" sz="3600" b="1" dirty="0">
                <a:solidFill>
                  <a:srgbClr val="0000FF"/>
                </a:solidFill>
                <a:ea typeface="ＭＳ Ｐゴシック" charset="-128"/>
              </a:rPr>
              <a:t> Diné </a:t>
            </a:r>
            <a:r>
              <a:rPr lang="en-US" altLang="ja-JP" sz="3600" b="1" dirty="0" err="1">
                <a:solidFill>
                  <a:srgbClr val="0000FF"/>
                </a:solidFill>
                <a:ea typeface="ＭＳ Ｐゴシック" charset="-128"/>
              </a:rPr>
              <a:t>Bi’ólta</a:t>
            </a:r>
            <a:r>
              <a:rPr lang="en-US" altLang="ja-JP" sz="3600" b="1" dirty="0">
                <a:solidFill>
                  <a:srgbClr val="0000FF"/>
                </a:solidFill>
                <a:ea typeface="ＭＳ Ｐゴシック" charset="-128"/>
              </a:rPr>
              <a:t>’</a:t>
            </a:r>
            <a:r>
              <a:rPr lang="en-US" altLang="en-US" sz="3600" b="1" dirty="0">
                <a:solidFill>
                  <a:srgbClr val="0000FF"/>
                </a:solidFill>
                <a:ea typeface="ＭＳ Ｐゴシック" panose="020B0600070205080204" pitchFamily="34" charset="-128"/>
              </a:rPr>
              <a:t>:</a:t>
            </a:r>
          </a:p>
        </p:txBody>
      </p:sp>
      <p:sp>
        <p:nvSpPr>
          <p:cNvPr id="62466" name="Rectangle 4">
            <a:extLst>
              <a:ext uri="{FF2B5EF4-FFF2-40B4-BE49-F238E27FC236}">
                <a16:creationId xmlns:a16="http://schemas.microsoft.com/office/drawing/2014/main" id="{BC9DFC21-F8D2-4C8F-0A07-8B728CCA1488}"/>
              </a:ext>
            </a:extLst>
          </p:cNvPr>
          <p:cNvSpPr>
            <a:spLocks noGrp="1" noChangeArrowheads="1"/>
          </p:cNvSpPr>
          <p:nvPr>
            <p:ph idx="1"/>
          </p:nvPr>
        </p:nvSpPr>
        <p:spPr>
          <a:xfrm>
            <a:off x="304800" y="1600200"/>
            <a:ext cx="8534400" cy="4525963"/>
          </a:xfrm>
        </p:spPr>
        <p:txBody>
          <a:bodyPr/>
          <a:lstStyle/>
          <a:p>
            <a:pPr eaLnBrk="1" hangingPunct="1">
              <a:buFont typeface="Wingdings" pitchFamily="2" charset="2"/>
              <a:buChar char="n"/>
            </a:pPr>
            <a:endParaRPr lang="en-US" altLang="en-US" dirty="0">
              <a:solidFill>
                <a:srgbClr val="161616"/>
              </a:solidFill>
              <a:ea typeface="ＭＳ Ｐゴシック" panose="020B0600070205080204" pitchFamily="34" charset="-128"/>
            </a:endParaRPr>
          </a:p>
          <a:p>
            <a:pPr algn="ctr" eaLnBrk="1" hangingPunct="1">
              <a:buFont typeface="Wingdings" pitchFamily="2" charset="2"/>
              <a:buChar char="n"/>
            </a:pPr>
            <a:r>
              <a:rPr lang="ja-JP" altLang="en-US" i="1">
                <a:solidFill>
                  <a:srgbClr val="161616"/>
                </a:solidFill>
                <a:ea typeface="ＭＳ Ｐゴシック" panose="020B0600070205080204" pitchFamily="34" charset="-128"/>
              </a:rPr>
              <a:t>“</a:t>
            </a:r>
            <a:r>
              <a:rPr lang="en-US" altLang="ja-JP" i="1" dirty="0">
                <a:solidFill>
                  <a:srgbClr val="161616"/>
                </a:solidFill>
                <a:ea typeface="ＭＳ Ｐゴシック" panose="020B0600070205080204" pitchFamily="34" charset="-128"/>
              </a:rPr>
              <a:t>What the children and their parents taught us was that Navajo immersion gave students Navajo pride in an urbanizing situation in which many students were not proud to be Navajo.</a:t>
            </a:r>
            <a:r>
              <a:rPr lang="ja-JP" altLang="en-US" i="1">
                <a:solidFill>
                  <a:srgbClr val="161616"/>
                </a:solidFill>
                <a:ea typeface="ＭＳ Ｐゴシック" panose="020B0600070205080204" pitchFamily="34" charset="-128"/>
              </a:rPr>
              <a:t>”</a:t>
            </a:r>
            <a:r>
              <a:rPr lang="en-US" altLang="ja-JP" i="1" dirty="0">
                <a:solidFill>
                  <a:srgbClr val="161616"/>
                </a:solidFill>
                <a:ea typeface="ＭＳ Ｐゴシック" panose="020B0600070205080204" pitchFamily="34" charset="-128"/>
              </a:rPr>
              <a:t> </a:t>
            </a:r>
          </a:p>
          <a:p>
            <a:pPr marL="0" indent="0" algn="ctr" eaLnBrk="1" hangingPunct="1">
              <a:buNone/>
            </a:pPr>
            <a:endParaRPr lang="en-US" altLang="ja-JP" i="1" dirty="0">
              <a:solidFill>
                <a:srgbClr val="161616"/>
              </a:solidFill>
              <a:ea typeface="ＭＳ Ｐゴシック" panose="020B0600070205080204" pitchFamily="34" charset="-128"/>
            </a:endParaRPr>
          </a:p>
          <a:p>
            <a:pPr algn="ctr" eaLnBrk="1" hangingPunct="1">
              <a:buFont typeface="Wingdings" pitchFamily="2" charset="2"/>
              <a:buNone/>
            </a:pPr>
            <a:r>
              <a:rPr lang="en-US" altLang="en-US" sz="1600" dirty="0">
                <a:solidFill>
                  <a:srgbClr val="161616"/>
                </a:solidFill>
                <a:ea typeface="ＭＳ Ｐゴシック" panose="020B0600070205080204" pitchFamily="34" charset="-128"/>
              </a:rPr>
              <a:t>— Wayne Holm, </a:t>
            </a:r>
            <a:r>
              <a:rPr lang="ja-JP" altLang="en-US" sz="1600">
                <a:solidFill>
                  <a:srgbClr val="161616"/>
                </a:solidFill>
                <a:ea typeface="ＭＳ Ｐゴシック" panose="020B0600070205080204" pitchFamily="34" charset="-128"/>
              </a:rPr>
              <a:t>“</a:t>
            </a:r>
            <a:r>
              <a:rPr lang="en-US" altLang="ja-JP" sz="1600" dirty="0">
                <a:solidFill>
                  <a:srgbClr val="161616"/>
                </a:solidFill>
                <a:ea typeface="ＭＳ Ｐゴシック" panose="020B0600070205080204" pitchFamily="34" charset="-128"/>
              </a:rPr>
              <a:t>The Goodness of Bilingual Education for Native American Students</a:t>
            </a:r>
            <a:r>
              <a:rPr lang="ja-JP" altLang="en-US" sz="1600">
                <a:solidFill>
                  <a:srgbClr val="161616"/>
                </a:solidFill>
                <a:ea typeface="ＭＳ Ｐゴシック" panose="020B0600070205080204" pitchFamily="34" charset="-128"/>
              </a:rPr>
              <a:t>”</a:t>
            </a:r>
            <a:r>
              <a:rPr lang="en-US" altLang="ja-JP" sz="1600" dirty="0">
                <a:solidFill>
                  <a:srgbClr val="161616"/>
                </a:solidFill>
                <a:ea typeface="ＭＳ Ｐゴシック" panose="020B0600070205080204" pitchFamily="34" charset="-128"/>
              </a:rPr>
              <a:t> (2006)</a:t>
            </a:r>
            <a:endParaRPr lang="en-US" altLang="en-US" sz="1600" dirty="0">
              <a:solidFill>
                <a:srgbClr val="161616"/>
              </a:solidFill>
              <a:ea typeface="ＭＳ Ｐゴシック" panose="020B0600070205080204" pitchFamily="34" charset="-128"/>
            </a:endParaRPr>
          </a:p>
        </p:txBody>
      </p:sp>
      <p:sp>
        <p:nvSpPr>
          <p:cNvPr id="62467" name="Footer Placeholder 3">
            <a:extLst>
              <a:ext uri="{FF2B5EF4-FFF2-40B4-BE49-F238E27FC236}">
                <a16:creationId xmlns:a16="http://schemas.microsoft.com/office/drawing/2014/main" id="{73FCF654-97D2-511E-27A5-6A2EBEA5E02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6">
            <a:extLst>
              <a:ext uri="{FF2B5EF4-FFF2-40B4-BE49-F238E27FC236}">
                <a16:creationId xmlns:a16="http://schemas.microsoft.com/office/drawing/2014/main" id="{0B5B3485-9F84-3A2F-1A73-3BF3AA2B063A}"/>
              </a:ext>
            </a:extLst>
          </p:cNvPr>
          <p:cNvSpPr>
            <a:spLocks noGrp="1" noChangeArrowheads="1"/>
          </p:cNvSpPr>
          <p:nvPr>
            <p:ph type="ctrTitle" sz="quarter"/>
          </p:nvPr>
        </p:nvSpPr>
        <p:spPr>
          <a:xfrm>
            <a:off x="228600" y="1066800"/>
            <a:ext cx="8610600" cy="4953000"/>
          </a:xfrm>
        </p:spPr>
        <p:txBody>
          <a:bodyPr/>
          <a:lstStyle/>
          <a:p>
            <a:pPr eaLnBrk="1" hangingPunct="1"/>
            <a:r>
              <a:rPr lang="en-US" altLang="en-US" b="1" dirty="0">
                <a:solidFill>
                  <a:schemeClr val="bg1">
                    <a:lumMod val="60000"/>
                    <a:lumOff val="40000"/>
                  </a:schemeClr>
                </a:solidFill>
                <a:ea typeface="ＭＳ Ｐゴシック" panose="020B0600070205080204" pitchFamily="34" charset="-128"/>
              </a:rPr>
              <a:t>M</a:t>
            </a:r>
            <a:r>
              <a:rPr lang="en-US" b="1" i="0" u="none" strike="noStrike" dirty="0">
                <a:solidFill>
                  <a:schemeClr val="bg1">
                    <a:lumMod val="60000"/>
                    <a:lumOff val="40000"/>
                  </a:schemeClr>
                </a:solidFill>
                <a:effectLst/>
                <a:latin typeface="Google Sans"/>
              </a:rPr>
              <a:t>ā</a:t>
            </a:r>
            <a:r>
              <a:rPr lang="en-US" altLang="en-US" b="1" dirty="0">
                <a:solidFill>
                  <a:schemeClr val="bg1">
                    <a:lumMod val="60000"/>
                    <a:lumOff val="40000"/>
                  </a:schemeClr>
                </a:solidFill>
                <a:ea typeface="ＭＳ Ｐゴシック" panose="020B0600070205080204" pitchFamily="34" charset="-128"/>
              </a:rPr>
              <a:t>ori language revitalization efforts in New Zealand, Native Hawaiian efforts, and the results of Navajo language immersion in Window Rock held lead to the Puente de</a:t>
            </a:r>
            <a:r>
              <a:rPr lang="en-US" altLang="en-US" sz="4400" b="1" dirty="0">
                <a:solidFill>
                  <a:schemeClr val="bg1">
                    <a:lumMod val="60000"/>
                    <a:lumOff val="40000"/>
                  </a:schemeClr>
                </a:solidFill>
                <a:ea typeface="ＭＳ Ｐゴシック" panose="020B0600070205080204" pitchFamily="34" charset="-128"/>
              </a:rPr>
              <a:t> </a:t>
            </a:r>
            <a:r>
              <a:rPr lang="en-US" altLang="en-US" sz="4400" b="1" dirty="0" err="1">
                <a:solidFill>
                  <a:schemeClr val="bg1">
                    <a:lumMod val="60000"/>
                    <a:lumOff val="40000"/>
                  </a:schemeClr>
                </a:solidFill>
                <a:ea typeface="ＭＳ Ｐゴシック" panose="020B0600070205080204" pitchFamily="34" charset="-128"/>
              </a:rPr>
              <a:t>Hózhó</a:t>
            </a:r>
            <a:r>
              <a:rPr lang="en-US" altLang="en-US" sz="4400" b="1" dirty="0">
                <a:solidFill>
                  <a:schemeClr val="bg1">
                    <a:lumMod val="60000"/>
                    <a:lumOff val="40000"/>
                  </a:schemeClr>
                </a:solidFill>
                <a:ea typeface="ＭＳ Ｐゴシック" panose="020B0600070205080204" pitchFamily="34" charset="-128"/>
              </a:rPr>
              <a:t> (Bridge of Beauty) School here in Flagstaff.</a:t>
            </a:r>
            <a:endParaRPr lang="en-US" altLang="en-US" b="1" dirty="0">
              <a:solidFill>
                <a:schemeClr val="bg1">
                  <a:lumMod val="60000"/>
                  <a:lumOff val="40000"/>
                </a:schemeClr>
              </a:solidFill>
              <a:ea typeface="ＭＳ Ｐゴシック" panose="020B0600070205080204" pitchFamily="34" charset="-128"/>
            </a:endParaRPr>
          </a:p>
        </p:txBody>
      </p:sp>
      <p:sp>
        <p:nvSpPr>
          <p:cNvPr id="64514" name="Subtitle 7">
            <a:extLst>
              <a:ext uri="{FF2B5EF4-FFF2-40B4-BE49-F238E27FC236}">
                <a16:creationId xmlns:a16="http://schemas.microsoft.com/office/drawing/2014/main" id="{D78ABD80-15ED-FFEC-3980-AD927B092709}"/>
              </a:ext>
            </a:extLst>
          </p:cNvPr>
          <p:cNvSpPr>
            <a:spLocks noGrp="1" noChangeArrowheads="1"/>
          </p:cNvSpPr>
          <p:nvPr>
            <p:ph type="subTitle" sz="quarter" idx="1"/>
          </p:nvPr>
        </p:nvSpPr>
        <p:spPr>
          <a:xfrm flipV="1">
            <a:off x="1371600" y="5638800"/>
            <a:ext cx="12877800" cy="3276600"/>
          </a:xfrm>
        </p:spPr>
        <p:txBody>
          <a:bodyPr/>
          <a:lstStyle/>
          <a:p>
            <a:pPr eaLnBrk="1" hangingPunct="1">
              <a:buFont typeface="Wingdings" pitchFamily="2" charset="2"/>
              <a:buNone/>
            </a:pPr>
            <a:endParaRPr lang="en-US" altLang="en-US" b="1" i="1" dirty="0">
              <a:solidFill>
                <a:srgbClr val="898989"/>
              </a:solidFill>
              <a:ea typeface="ＭＳ Ｐゴシック" panose="020B0600070205080204" pitchFamily="34" charset="-128"/>
            </a:endParaRPr>
          </a:p>
          <a:p>
            <a:pPr eaLnBrk="1" hangingPunct="1">
              <a:buFont typeface="Wingdings" pitchFamily="2" charset="2"/>
              <a:buNone/>
            </a:pPr>
            <a:endParaRPr lang="en-US" altLang="en-US" b="1" i="1" dirty="0">
              <a:solidFill>
                <a:srgbClr val="898989"/>
              </a:solidFill>
              <a:ea typeface="ＭＳ Ｐゴシック" panose="020B0600070205080204" pitchFamily="34" charset="-128"/>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Content Placeholder 3" descr="Puente de Hozho Arch.jpg">
            <a:extLst>
              <a:ext uri="{FF2B5EF4-FFF2-40B4-BE49-F238E27FC236}">
                <a16:creationId xmlns:a16="http://schemas.microsoft.com/office/drawing/2014/main" id="{50C7493F-B53F-75DA-8AA1-DA89F1B6F7F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90600" y="381000"/>
            <a:ext cx="7620000" cy="5867400"/>
          </a:xfrm>
        </p:spPr>
      </p:pic>
      <p:sp>
        <p:nvSpPr>
          <p:cNvPr id="65538" name="Footer Placeholder 2">
            <a:extLst>
              <a:ext uri="{FF2B5EF4-FFF2-40B4-BE49-F238E27FC236}">
                <a16:creationId xmlns:a16="http://schemas.microsoft.com/office/drawing/2014/main" id="{8FFB3779-85DF-3842-3F6A-6778A82B3FC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E5D473B5-ED34-B583-A893-07A2663D475C}"/>
              </a:ext>
            </a:extLst>
          </p:cNvPr>
          <p:cNvSpPr>
            <a:spLocks noGrp="1" noChangeArrowheads="1"/>
          </p:cNvSpPr>
          <p:nvPr>
            <p:ph type="title"/>
          </p:nvPr>
        </p:nvSpPr>
        <p:spPr>
          <a:xfrm>
            <a:off x="1792288" y="4038600"/>
            <a:ext cx="5486400" cy="685800"/>
          </a:xfrm>
        </p:spPr>
        <p:txBody>
          <a:bodyPr/>
          <a:lstStyle/>
          <a:p>
            <a:pPr algn="ctr" eaLnBrk="1" hangingPunct="1"/>
            <a:r>
              <a:rPr lang="en-US" altLang="en-US" sz="2400" dirty="0">
                <a:solidFill>
                  <a:srgbClr val="0000FF"/>
                </a:solidFill>
                <a:ea typeface="ＭＳ Ｐゴシック" panose="020B0600070205080204" pitchFamily="34" charset="-128"/>
              </a:rPr>
              <a:t>Puente de </a:t>
            </a:r>
            <a:r>
              <a:rPr lang="en-US" altLang="en-US" sz="2400" dirty="0" err="1">
                <a:solidFill>
                  <a:srgbClr val="0000FF"/>
                </a:solidFill>
                <a:ea typeface="ＭＳ Ｐゴシック" panose="020B0600070205080204" pitchFamily="34" charset="-128"/>
              </a:rPr>
              <a:t>Hózhó</a:t>
            </a:r>
            <a:r>
              <a:rPr lang="en-US" altLang="en-US" sz="2400" dirty="0">
                <a:solidFill>
                  <a:srgbClr val="0000FF"/>
                </a:solidFill>
                <a:ea typeface="ＭＳ Ｐゴシック" panose="020B0600070205080204" pitchFamily="34" charset="-128"/>
              </a:rPr>
              <a:t> (Bridge of Beauty) School, Flagstaff, AZ</a:t>
            </a:r>
          </a:p>
        </p:txBody>
      </p:sp>
      <p:pic>
        <p:nvPicPr>
          <p:cNvPr id="66562" name="Picture Placeholder 9" descr="PdeH School Sign 3 Lgs.jpg">
            <a:extLst>
              <a:ext uri="{FF2B5EF4-FFF2-40B4-BE49-F238E27FC236}">
                <a16:creationId xmlns:a16="http://schemas.microsoft.com/office/drawing/2014/main" id="{265F327E-35FA-5A5E-AB64-1968D2DE7BD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b="7500"/>
          <a:stretch>
            <a:fillRect/>
          </a:stretch>
        </p:blipFill>
        <p:spPr>
          <a:xfrm>
            <a:off x="1792288" y="228600"/>
            <a:ext cx="5486400" cy="3735388"/>
          </a:xfrm>
        </p:spPr>
      </p:pic>
      <p:sp>
        <p:nvSpPr>
          <p:cNvPr id="66563" name="Rectangle 5">
            <a:extLst>
              <a:ext uri="{FF2B5EF4-FFF2-40B4-BE49-F238E27FC236}">
                <a16:creationId xmlns:a16="http://schemas.microsoft.com/office/drawing/2014/main" id="{40592393-BF09-1BFA-689C-85F4A0013637}"/>
              </a:ext>
            </a:extLst>
          </p:cNvPr>
          <p:cNvSpPr>
            <a:spLocks noGrp="1" noChangeArrowheads="1"/>
          </p:cNvSpPr>
          <p:nvPr>
            <p:ph type="body" sz="half" idx="2"/>
          </p:nvPr>
        </p:nvSpPr>
        <p:spPr>
          <a:xfrm>
            <a:off x="1828800" y="4800600"/>
            <a:ext cx="5486400" cy="1752600"/>
          </a:xfrm>
        </p:spPr>
        <p:txBody>
          <a:bodyPr/>
          <a:lstStyle/>
          <a:p>
            <a:pPr eaLnBrk="1" hangingPunct="1">
              <a:buFont typeface="Wingdings" pitchFamily="2" charset="2"/>
              <a:buNone/>
            </a:pPr>
            <a:r>
              <a:rPr lang="en-US" altLang="en-US" sz="2800" b="1">
                <a:solidFill>
                  <a:srgbClr val="161616"/>
                </a:solidFill>
                <a:ea typeface="ＭＳ Ｐゴシック" panose="020B0600070205080204" pitchFamily="34" charset="-128"/>
              </a:rPr>
              <a:t>•  K-8 public magnet school: 32% Hispanic, 25% Native American (Navajo), 32% White, 1% </a:t>
            </a:r>
            <a:r>
              <a:rPr lang="ja-JP" altLang="en-US" sz="2800" b="1">
                <a:solidFill>
                  <a:srgbClr val="161616"/>
                </a:solidFill>
                <a:ea typeface="ＭＳ Ｐゴシック" panose="020B0600070205080204" pitchFamily="34" charset="-128"/>
              </a:rPr>
              <a:t>“</a:t>
            </a:r>
            <a:r>
              <a:rPr lang="en-US" altLang="ja-JP" sz="2800" b="1">
                <a:solidFill>
                  <a:srgbClr val="161616"/>
                </a:solidFill>
                <a:ea typeface="ＭＳ Ｐゴシック" panose="020B0600070205080204" pitchFamily="34" charset="-128"/>
              </a:rPr>
              <a:t>other</a:t>
            </a:r>
            <a:r>
              <a:rPr lang="ja-JP" altLang="en-US" sz="2800" b="1">
                <a:solidFill>
                  <a:srgbClr val="161616"/>
                </a:solidFill>
                <a:ea typeface="ＭＳ Ｐゴシック" panose="020B0600070205080204" pitchFamily="34" charset="-128"/>
              </a:rPr>
              <a:t>”</a:t>
            </a:r>
            <a:endParaRPr lang="en-US" altLang="ja-JP" sz="2800" b="1">
              <a:solidFill>
                <a:srgbClr val="161616"/>
              </a:solidFill>
              <a:ea typeface="ＭＳ Ｐゴシック" panose="020B0600070205080204" pitchFamily="34" charset="-128"/>
            </a:endParaRPr>
          </a:p>
          <a:p>
            <a:pPr eaLnBrk="1" hangingPunct="1">
              <a:buFont typeface="Wingdings" pitchFamily="2" charset="2"/>
              <a:buNone/>
            </a:pPr>
            <a:endParaRPr lang="en-US" altLang="en-US" sz="2000">
              <a:ea typeface="ＭＳ Ｐゴシック" panose="020B0600070205080204" pitchFamily="34" charset="-128"/>
            </a:endParaRPr>
          </a:p>
        </p:txBody>
      </p:sp>
      <p:sp>
        <p:nvSpPr>
          <p:cNvPr id="66564" name="Footer Placeholder 4">
            <a:extLst>
              <a:ext uri="{FF2B5EF4-FFF2-40B4-BE49-F238E27FC236}">
                <a16:creationId xmlns:a16="http://schemas.microsoft.com/office/drawing/2014/main" id="{FF15A0D8-8C04-AFC8-65CD-2AF37E975E7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4">
            <a:extLst>
              <a:ext uri="{FF2B5EF4-FFF2-40B4-BE49-F238E27FC236}">
                <a16:creationId xmlns:a16="http://schemas.microsoft.com/office/drawing/2014/main" id="{82F1A2A9-67EE-837D-6948-476C9C8D7471}"/>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pic>
        <p:nvPicPr>
          <p:cNvPr id="68610" name="Content Placeholder 6" descr="PdH entry (web photo).jpg">
            <a:extLst>
              <a:ext uri="{FF2B5EF4-FFF2-40B4-BE49-F238E27FC236}">
                <a16:creationId xmlns:a16="http://schemas.microsoft.com/office/drawing/2014/main" id="{0AC24E88-382A-8EA7-BD9D-AEFB79D591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304" r="-24304"/>
          <a:stretch>
            <a:fillRect/>
          </a:stretch>
        </p:blipFill>
        <p:spPr>
          <a:xfrm>
            <a:off x="457200" y="457200"/>
            <a:ext cx="8686800" cy="5668963"/>
          </a:xfrm>
        </p:spPr>
      </p:pic>
      <p:sp>
        <p:nvSpPr>
          <p:cNvPr id="68611" name="Footer Placeholder 3">
            <a:extLst>
              <a:ext uri="{FF2B5EF4-FFF2-40B4-BE49-F238E27FC236}">
                <a16:creationId xmlns:a16="http://schemas.microsoft.com/office/drawing/2014/main" id="{F22C5DEA-D85A-0603-28CF-B43D2A25CC7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a:extLst>
              <a:ext uri="{FF2B5EF4-FFF2-40B4-BE49-F238E27FC236}">
                <a16:creationId xmlns:a16="http://schemas.microsoft.com/office/drawing/2014/main" id="{9BD724A5-4887-8245-6007-9D6198DDA6B2}"/>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pic>
        <p:nvPicPr>
          <p:cNvPr id="69634" name="Content Placeholder 8" descr="PdH Kinaalda Mural 0110.jpg">
            <a:extLst>
              <a:ext uri="{FF2B5EF4-FFF2-40B4-BE49-F238E27FC236}">
                <a16:creationId xmlns:a16="http://schemas.microsoft.com/office/drawing/2014/main" id="{436C40C0-EB3F-9EA7-8A21-9374E86123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368" r="-11368"/>
          <a:stretch>
            <a:fillRect/>
          </a:stretch>
        </p:blipFill>
        <p:spPr>
          <a:xfrm>
            <a:off x="0" y="274638"/>
            <a:ext cx="9448800" cy="5851525"/>
          </a:xfrm>
        </p:spPr>
      </p:pic>
      <p:sp>
        <p:nvSpPr>
          <p:cNvPr id="69635" name="Footer Placeholder 3">
            <a:extLst>
              <a:ext uri="{FF2B5EF4-FFF2-40B4-BE49-F238E27FC236}">
                <a16:creationId xmlns:a16="http://schemas.microsoft.com/office/drawing/2014/main" id="{BB1C4EAD-CD28-146C-BFDB-1D65CFCE71B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a:extLst>
              <a:ext uri="{FF2B5EF4-FFF2-40B4-BE49-F238E27FC236}">
                <a16:creationId xmlns:a16="http://schemas.microsoft.com/office/drawing/2014/main" id="{39011900-9F94-5D82-210A-56E09E828B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8D59152-1967-DA4F-9F88-BEFA2BB18358}" type="slidenum">
              <a:rPr lang="en-US" altLang="en-US" sz="1300"/>
              <a:pPr>
                <a:spcBef>
                  <a:spcPct val="0"/>
                </a:spcBef>
                <a:buFontTx/>
                <a:buNone/>
              </a:pPr>
              <a:t>3</a:t>
            </a:fld>
            <a:endParaRPr lang="en-US" altLang="en-US" sz="1300"/>
          </a:p>
        </p:txBody>
      </p:sp>
      <p:sp>
        <p:nvSpPr>
          <p:cNvPr id="25602" name="Text Box 2">
            <a:extLst>
              <a:ext uri="{FF2B5EF4-FFF2-40B4-BE49-F238E27FC236}">
                <a16:creationId xmlns:a16="http://schemas.microsoft.com/office/drawing/2014/main" id="{C8344367-D285-04CF-7CBC-B0F3E37CFB27}"/>
              </a:ext>
            </a:extLst>
          </p:cNvPr>
          <p:cNvSpPr txBox="1">
            <a:spLocks noChangeArrowheads="1"/>
          </p:cNvSpPr>
          <p:nvPr/>
        </p:nvSpPr>
        <p:spPr bwMode="auto">
          <a:xfrm>
            <a:off x="0" y="381000"/>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b="1"/>
              <a:t>	</a:t>
            </a:r>
            <a:endParaRPr lang="en-US" altLang="en-US"/>
          </a:p>
        </p:txBody>
      </p:sp>
      <p:pic>
        <p:nvPicPr>
          <p:cNvPr id="25603" name="Picture 1" descr="FB-LExtinct.jpg">
            <a:extLst>
              <a:ext uri="{FF2B5EF4-FFF2-40B4-BE49-F238E27FC236}">
                <a16:creationId xmlns:a16="http://schemas.microsoft.com/office/drawing/2014/main" id="{27E00D16-671D-2B70-E901-A7DD564376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B0622399-8327-B16A-841C-AE0C85FAB858}"/>
              </a:ext>
            </a:extLst>
          </p:cNvPr>
          <p:cNvSpPr>
            <a:spLocks noGrp="1" noChangeArrowheads="1"/>
          </p:cNvSpPr>
          <p:nvPr>
            <p:ph type="title" idx="4294967295"/>
          </p:nvPr>
        </p:nvSpPr>
        <p:spPr>
          <a:xfrm>
            <a:off x="685800" y="609600"/>
            <a:ext cx="7772400" cy="889000"/>
          </a:xfrm>
        </p:spPr>
        <p:txBody>
          <a:bodyPr/>
          <a:lstStyle/>
          <a:p>
            <a:pPr eaLnBrk="1" hangingPunct="1"/>
            <a:r>
              <a:rPr lang="en-US" altLang="en-US" sz="3200" b="1" dirty="0">
                <a:solidFill>
                  <a:srgbClr val="0000FF"/>
                </a:solidFill>
                <a:ea typeface="ＭＳ Ｐゴシック" panose="020B0600070205080204" pitchFamily="34" charset="-128"/>
              </a:rPr>
              <a:t>Puente de </a:t>
            </a:r>
            <a:r>
              <a:rPr lang="en-US" altLang="en-US" sz="3200" b="1" dirty="0" err="1">
                <a:solidFill>
                  <a:srgbClr val="0000FF"/>
                </a:solidFill>
                <a:ea typeface="ＭＳ Ｐゴシック" panose="020B0600070205080204" pitchFamily="34" charset="-128"/>
              </a:rPr>
              <a:t>Hózh</a:t>
            </a:r>
            <a:r>
              <a:rPr lang="en-US" altLang="en-US" sz="3200" dirty="0" err="1">
                <a:solidFill>
                  <a:srgbClr val="0000FF"/>
                </a:solidFill>
                <a:ea typeface="ＭＳ Ｐゴシック" panose="020B0600070205080204" pitchFamily="34" charset="-128"/>
              </a:rPr>
              <a:t>ó</a:t>
            </a:r>
            <a:r>
              <a:rPr lang="en-US" altLang="en-US" sz="3200" b="1" dirty="0">
                <a:solidFill>
                  <a:srgbClr val="0000FF"/>
                </a:solidFill>
                <a:ea typeface="ＭＳ Ｐゴシック" panose="020B0600070205080204" pitchFamily="34" charset="-128"/>
              </a:rPr>
              <a:t> Mission – </a:t>
            </a:r>
            <a:r>
              <a:rPr lang="ja-JP" altLang="en-US" sz="3200" b="1">
                <a:solidFill>
                  <a:srgbClr val="0000FF"/>
                </a:solidFill>
                <a:ea typeface="ＭＳ Ｐゴシック" panose="020B0600070205080204" pitchFamily="34" charset="-128"/>
              </a:rPr>
              <a:t>“</a:t>
            </a:r>
            <a:r>
              <a:rPr lang="en-US" altLang="ja-JP" sz="3200" b="1" dirty="0">
                <a:solidFill>
                  <a:srgbClr val="0000FF"/>
                </a:solidFill>
                <a:ea typeface="ＭＳ Ｐゴシック" panose="020B0600070205080204" pitchFamily="34" charset="-128"/>
              </a:rPr>
              <a:t>Harmonizing without Homogenizing</a:t>
            </a:r>
            <a:r>
              <a:rPr lang="ja-JP" altLang="en-US" sz="3200" b="1">
                <a:solidFill>
                  <a:srgbClr val="0000FF"/>
                </a:solidFill>
                <a:ea typeface="ＭＳ Ｐゴシック" panose="020B0600070205080204" pitchFamily="34" charset="-128"/>
              </a:rPr>
              <a:t>”</a:t>
            </a:r>
            <a:endParaRPr lang="en-US" altLang="en-US" sz="3200" b="1" dirty="0">
              <a:solidFill>
                <a:srgbClr val="0000FF"/>
              </a:solidFill>
              <a:ea typeface="ＭＳ Ｐゴシック" panose="020B0600070205080204" pitchFamily="34" charset="-128"/>
            </a:endParaRPr>
          </a:p>
        </p:txBody>
      </p:sp>
      <p:sp>
        <p:nvSpPr>
          <p:cNvPr id="70658" name="Rectangle 5">
            <a:extLst>
              <a:ext uri="{FF2B5EF4-FFF2-40B4-BE49-F238E27FC236}">
                <a16:creationId xmlns:a16="http://schemas.microsoft.com/office/drawing/2014/main" id="{3D063C24-8642-2A3D-2A2C-7D7E9CB43CB9}"/>
              </a:ext>
            </a:extLst>
          </p:cNvPr>
          <p:cNvSpPr>
            <a:spLocks noGrp="1" noChangeArrowheads="1"/>
          </p:cNvSpPr>
          <p:nvPr>
            <p:ph type="body" sz="half" idx="4294967295"/>
          </p:nvPr>
        </p:nvSpPr>
        <p:spPr>
          <a:xfrm>
            <a:off x="533400" y="1524000"/>
            <a:ext cx="8229600" cy="2286000"/>
          </a:xfrm>
        </p:spPr>
        <p:txBody>
          <a:bodyPr/>
          <a:lstStyle/>
          <a:p>
            <a:pPr eaLnBrk="1" hangingPunct="1">
              <a:lnSpc>
                <a:spcPct val="90000"/>
              </a:lnSpc>
            </a:pPr>
            <a:endParaRPr lang="en-US" altLang="en-US" sz="2400">
              <a:solidFill>
                <a:srgbClr val="161616"/>
              </a:solidFill>
              <a:ea typeface="ＭＳ Ｐゴシック" panose="020B0600070205080204" pitchFamily="34" charset="-128"/>
            </a:endParaRPr>
          </a:p>
          <a:p>
            <a:pPr eaLnBrk="1" hangingPunct="1">
              <a:lnSpc>
                <a:spcPct val="90000"/>
              </a:lnSpc>
            </a:pPr>
            <a:r>
              <a:rPr lang="en-US" altLang="en-US" sz="2400" b="1">
                <a:solidFill>
                  <a:srgbClr val="161616"/>
                </a:solidFill>
                <a:ea typeface="ＭＳ Ｐゴシック" panose="020B0600070205080204" pitchFamily="34" charset="-128"/>
              </a:rPr>
              <a:t>Bilingual, biliterate, multicultural competence for all (</a:t>
            </a:r>
            <a:r>
              <a:rPr lang="ja-JP" altLang="en-US" sz="2400" b="1">
                <a:solidFill>
                  <a:srgbClr val="161616"/>
                </a:solidFill>
                <a:ea typeface="ＭＳ Ｐゴシック" panose="020B0600070205080204" pitchFamily="34" charset="-128"/>
              </a:rPr>
              <a:t>“</a:t>
            </a:r>
            <a:r>
              <a:rPr lang="en-US" altLang="ja-JP" sz="2400" b="1">
                <a:solidFill>
                  <a:srgbClr val="161616"/>
                </a:solidFill>
                <a:ea typeface="ＭＳ Ｐゴシック" panose="020B0600070205080204" pitchFamily="34" charset="-128"/>
              </a:rPr>
              <a:t>the power of two</a:t>
            </a:r>
            <a:r>
              <a:rPr lang="ja-JP" altLang="en-US" sz="2400" b="1">
                <a:solidFill>
                  <a:srgbClr val="161616"/>
                </a:solidFill>
                <a:ea typeface="ＭＳ Ｐゴシック" panose="020B0600070205080204" pitchFamily="34" charset="-128"/>
              </a:rPr>
              <a:t>”</a:t>
            </a:r>
            <a:r>
              <a:rPr lang="en-US" altLang="ja-JP" sz="2400" b="1">
                <a:solidFill>
                  <a:srgbClr val="161616"/>
                </a:solidFill>
                <a:ea typeface="ＭＳ Ｐゴシック" panose="020B0600070205080204" pitchFamily="34" charset="-128"/>
              </a:rPr>
              <a:t>).</a:t>
            </a:r>
            <a:r>
              <a:rPr lang="en-US" altLang="ja-JP" sz="2400">
                <a:solidFill>
                  <a:srgbClr val="161616"/>
                </a:solidFill>
                <a:ea typeface="ＭＳ Ｐゴシック" panose="020B0600070205080204" pitchFamily="34" charset="-128"/>
              </a:rPr>
              <a:t> </a:t>
            </a:r>
            <a:r>
              <a:rPr lang="en-US" altLang="ja-JP" sz="1800" i="1">
                <a:solidFill>
                  <a:srgbClr val="161616"/>
                </a:solidFill>
                <a:ea typeface="ＭＳ Ｐゴシック" panose="020B0600070205080204" pitchFamily="34" charset="-128"/>
              </a:rPr>
              <a:t>(Photographs by Larisa Warhol)</a:t>
            </a:r>
            <a:endParaRPr lang="en-US" altLang="ja-JP" sz="2400">
              <a:solidFill>
                <a:srgbClr val="161616"/>
              </a:solidFill>
              <a:ea typeface="ＭＳ Ｐゴシック" panose="020B0600070205080204" pitchFamily="34" charset="-128"/>
            </a:endParaRPr>
          </a:p>
          <a:p>
            <a:pPr eaLnBrk="1" hangingPunct="1">
              <a:lnSpc>
                <a:spcPct val="90000"/>
              </a:lnSpc>
              <a:buFont typeface="Wingdings" pitchFamily="2" charset="2"/>
              <a:buNone/>
            </a:pPr>
            <a:endParaRPr lang="en-US" altLang="en-US" sz="2400">
              <a:solidFill>
                <a:srgbClr val="161616"/>
              </a:solidFill>
              <a:ea typeface="ＭＳ Ｐゴシック" panose="020B0600070205080204" pitchFamily="34" charset="-128"/>
            </a:endParaRPr>
          </a:p>
        </p:txBody>
      </p:sp>
      <p:pic>
        <p:nvPicPr>
          <p:cNvPr id="70659" name="Content Placeholder 8" descr="PdeH Cultural Competence Display.jpg">
            <a:extLst>
              <a:ext uri="{FF2B5EF4-FFF2-40B4-BE49-F238E27FC236}">
                <a16:creationId xmlns:a16="http://schemas.microsoft.com/office/drawing/2014/main" id="{83C740A0-7A1B-02D6-FD9D-611F0D9BBF64}"/>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4500" r="4500"/>
          <a:stretch>
            <a:fillRect/>
          </a:stretch>
        </p:blipFill>
        <p:spPr>
          <a:xfrm>
            <a:off x="2501900" y="2895600"/>
            <a:ext cx="5892800" cy="3733800"/>
          </a:xfrm>
        </p:spPr>
      </p:pic>
      <p:sp>
        <p:nvSpPr>
          <p:cNvPr id="70660" name="Footer Placeholder 4">
            <a:extLst>
              <a:ext uri="{FF2B5EF4-FFF2-40B4-BE49-F238E27FC236}">
                <a16:creationId xmlns:a16="http://schemas.microsoft.com/office/drawing/2014/main" id="{C96FC880-F023-930B-0683-76CB99350479}"/>
              </a:ext>
            </a:extLst>
          </p:cNvPr>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000"/>
          </a:p>
        </p:txBody>
      </p:sp>
      <p:sp>
        <p:nvSpPr>
          <p:cNvPr id="70661" name="Date Placeholder 5">
            <a:extLst>
              <a:ext uri="{FF2B5EF4-FFF2-40B4-BE49-F238E27FC236}">
                <a16:creationId xmlns:a16="http://schemas.microsoft.com/office/drawing/2014/main" id="{347491EA-4011-EE24-CD07-91DA3E21EE44}"/>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400"/>
          </a:p>
        </p:txBody>
      </p:sp>
      <p:sp>
        <p:nvSpPr>
          <p:cNvPr id="70662" name="Slide Number Placeholder 6">
            <a:extLst>
              <a:ext uri="{FF2B5EF4-FFF2-40B4-BE49-F238E27FC236}">
                <a16:creationId xmlns:a16="http://schemas.microsoft.com/office/drawing/2014/main" id="{1E6463D1-CC67-BE0C-A36B-288DD3F57480}"/>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F9CB187C-28D9-7546-B708-B8696C4FC67F}" type="slidenum">
              <a:rPr lang="en-US" altLang="en-US" sz="1400"/>
              <a:pPr algn="r" eaLnBrk="1" hangingPunct="1">
                <a:spcBef>
                  <a:spcPct val="0"/>
                </a:spcBef>
                <a:buFontTx/>
                <a:buNone/>
              </a:pPr>
              <a:t>30</a:t>
            </a:fld>
            <a:endParaRPr lang="en-US" altLang="en-US" sz="1400"/>
          </a:p>
        </p:txBody>
      </p:sp>
      <p:sp>
        <p:nvSpPr>
          <p:cNvPr id="70663" name="Footer Placeholder 7">
            <a:extLst>
              <a:ext uri="{FF2B5EF4-FFF2-40B4-BE49-F238E27FC236}">
                <a16:creationId xmlns:a16="http://schemas.microsoft.com/office/drawing/2014/main" id="{0EB3D564-9655-6B32-3A20-5296B1436CE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2A723FDC-BE25-40A0-D4A6-0819F735FDD0}"/>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72706" name="Rectangle 3">
            <a:extLst>
              <a:ext uri="{FF2B5EF4-FFF2-40B4-BE49-F238E27FC236}">
                <a16:creationId xmlns:a16="http://schemas.microsoft.com/office/drawing/2014/main" id="{20EAE207-37BB-A32D-DEA2-B8DB70531F5B}"/>
              </a:ext>
            </a:extLst>
          </p:cNvPr>
          <p:cNvSpPr>
            <a:spLocks noGrp="1" noChangeArrowheads="1"/>
          </p:cNvSpPr>
          <p:nvPr>
            <p:ph type="body" idx="1"/>
          </p:nvPr>
        </p:nvSpPr>
        <p:spPr>
          <a:xfrm>
            <a:off x="685800" y="838200"/>
            <a:ext cx="7772400" cy="5181600"/>
          </a:xfrm>
        </p:spPr>
        <p:txBody>
          <a:bodyPr/>
          <a:lstStyle/>
          <a:p>
            <a:pPr eaLnBrk="1" hangingPunct="1">
              <a:buFont typeface="Wingdings" pitchFamily="2" charset="2"/>
              <a:buNone/>
            </a:pPr>
            <a:r>
              <a:rPr lang="en-US" altLang="en-US" i="1">
                <a:ea typeface="ＭＳ Ｐゴシック" panose="020B0600070205080204" pitchFamily="34" charset="-128"/>
              </a:rPr>
              <a:t> </a:t>
            </a:r>
            <a:r>
              <a:rPr lang="ja-JP" altLang="en-US" i="1">
                <a:ea typeface="ＭＳ Ｐゴシック" panose="020B0600070205080204" pitchFamily="34" charset="-128"/>
              </a:rPr>
              <a:t>“</a:t>
            </a:r>
            <a:r>
              <a:rPr lang="en-US" altLang="ja-JP" i="1">
                <a:solidFill>
                  <a:srgbClr val="161616"/>
                </a:solidFill>
                <a:ea typeface="ＭＳ Ｐゴシック" panose="020B0600070205080204" pitchFamily="34" charset="-128"/>
              </a:rPr>
              <a:t>…the vision was to create a school where each child</a:t>
            </a:r>
            <a:r>
              <a:rPr lang="ja-JP" altLang="en-US" i="1">
                <a:solidFill>
                  <a:srgbClr val="161616"/>
                </a:solidFill>
                <a:ea typeface="ＭＳ Ｐゴシック" panose="020B0600070205080204" pitchFamily="34" charset="-128"/>
              </a:rPr>
              <a:t>’</a:t>
            </a:r>
            <a:r>
              <a:rPr lang="en-US" altLang="ja-JP" i="1">
                <a:solidFill>
                  <a:srgbClr val="161616"/>
                </a:solidFill>
                <a:ea typeface="ＭＳ Ｐゴシック" panose="020B0600070205080204" pitchFamily="34" charset="-128"/>
              </a:rPr>
              <a:t>s language and culture was regarded not as a problem…but as an indispensable resource, the very heart and soul of the school itself….English speakers would learn Spanish, Spanish speakers would learn English, Navajo children would acquire their tribal language, and all students would interact harmoniously and </a:t>
            </a:r>
            <a:r>
              <a:rPr lang="en-US" altLang="ja-JP" b="1" i="1">
                <a:solidFill>
                  <a:srgbClr val="161616"/>
                </a:solidFill>
                <a:ea typeface="ＭＳ Ｐゴシック" panose="020B0600070205080204" pitchFamily="34" charset="-128"/>
              </a:rPr>
              <a:t>achieve academically.</a:t>
            </a:r>
            <a:r>
              <a:rPr lang="ja-JP" altLang="en-US" b="1" i="1">
                <a:solidFill>
                  <a:srgbClr val="161616"/>
                </a:solidFill>
                <a:ea typeface="ＭＳ Ｐゴシック" panose="020B0600070205080204" pitchFamily="34" charset="-128"/>
              </a:rPr>
              <a:t>”</a:t>
            </a:r>
            <a:r>
              <a:rPr lang="en-US" altLang="ja-JP">
                <a:solidFill>
                  <a:srgbClr val="161616"/>
                </a:solidFill>
                <a:ea typeface="ＭＳ Ｐゴシック" panose="020B0600070205080204" pitchFamily="34" charset="-128"/>
              </a:rPr>
              <a:t> </a:t>
            </a:r>
            <a:r>
              <a:rPr lang="en-US" altLang="ja-JP" sz="2000">
                <a:solidFill>
                  <a:srgbClr val="161616"/>
                </a:solidFill>
                <a:ea typeface="ＭＳ Ｐゴシック" panose="020B0600070205080204" pitchFamily="34" charset="-128"/>
              </a:rPr>
              <a:t>(Fillerup, 2008, </a:t>
            </a:r>
            <a:r>
              <a:rPr lang="en-US" altLang="ja-JP" sz="2000">
                <a:ea typeface="ＭＳ Ｐゴシック" panose="020B0600070205080204" pitchFamily="34" charset="-128"/>
              </a:rPr>
              <a:t>p. 1)</a:t>
            </a:r>
            <a:endParaRPr lang="en-US" altLang="en-US" sz="2000">
              <a:ea typeface="ＭＳ Ｐゴシック" panose="020B0600070205080204" pitchFamily="34" charset="-128"/>
            </a:endParaRPr>
          </a:p>
        </p:txBody>
      </p:sp>
      <p:sp>
        <p:nvSpPr>
          <p:cNvPr id="72707" name="Footer Placeholder 3">
            <a:extLst>
              <a:ext uri="{FF2B5EF4-FFF2-40B4-BE49-F238E27FC236}">
                <a16:creationId xmlns:a16="http://schemas.microsoft.com/office/drawing/2014/main" id="{66019B50-7F0F-1F7B-CD5E-DC56D5E355B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4283362E-18F7-F486-D692-86AD45D3D4BD}"/>
              </a:ext>
            </a:extLst>
          </p:cNvPr>
          <p:cNvSpPr>
            <a:spLocks noGrp="1" noChangeArrowheads="1"/>
          </p:cNvSpPr>
          <p:nvPr>
            <p:ph type="title"/>
          </p:nvPr>
        </p:nvSpPr>
        <p:spPr/>
        <p:txBody>
          <a:bodyPr/>
          <a:lstStyle/>
          <a:p>
            <a:pPr eaLnBrk="1" hangingPunct="1"/>
            <a:r>
              <a:rPr lang="en-US" altLang="en-US">
                <a:solidFill>
                  <a:srgbClr val="161616"/>
                </a:solidFill>
                <a:ea typeface="ＭＳ Ｐゴシック" panose="020B0600070205080204" pitchFamily="34" charset="-128"/>
              </a:rPr>
              <a:t>Promising Practices at PdH: </a:t>
            </a:r>
            <a:br>
              <a:rPr lang="en-US" altLang="en-US">
                <a:ea typeface="ＭＳ Ｐゴシック" panose="020B0600070205080204" pitchFamily="34" charset="-128"/>
              </a:rPr>
            </a:br>
            <a:r>
              <a:rPr lang="en-US" altLang="en-US" sz="3600" b="1">
                <a:solidFill>
                  <a:srgbClr val="0000FF"/>
                </a:solidFill>
                <a:ea typeface="ＭＳ Ｐゴシック" panose="020B0600070205080204" pitchFamily="34" charset="-128"/>
              </a:rPr>
              <a:t>1.  Two Parallel Programs</a:t>
            </a:r>
          </a:p>
        </p:txBody>
      </p:sp>
      <p:sp>
        <p:nvSpPr>
          <p:cNvPr id="74754" name="Rectangle 3">
            <a:extLst>
              <a:ext uri="{FF2B5EF4-FFF2-40B4-BE49-F238E27FC236}">
                <a16:creationId xmlns:a16="http://schemas.microsoft.com/office/drawing/2014/main" id="{29DAA41A-DB37-AE3C-5C3E-57FF913787A8}"/>
              </a:ext>
            </a:extLst>
          </p:cNvPr>
          <p:cNvSpPr>
            <a:spLocks noGrp="1" noChangeArrowheads="1"/>
          </p:cNvSpPr>
          <p:nvPr>
            <p:ph type="body" sz="half" idx="1"/>
          </p:nvPr>
        </p:nvSpPr>
        <p:spPr/>
        <p:txBody>
          <a:bodyPr/>
          <a:lstStyle/>
          <a:p>
            <a:pPr eaLnBrk="1" hangingPunct="1">
              <a:buFont typeface="Wingdings" pitchFamily="2" charset="2"/>
              <a:buChar char="n"/>
            </a:pPr>
            <a:r>
              <a:rPr lang="en-US" altLang="en-US">
                <a:solidFill>
                  <a:srgbClr val="161616"/>
                </a:solidFill>
                <a:ea typeface="ＭＳ Ｐゴシック" panose="020B0600070205080204" pitchFamily="34" charset="-128"/>
              </a:rPr>
              <a:t>Conventional Spanish-English dual immersion model</a:t>
            </a:r>
          </a:p>
          <a:p>
            <a:pPr eaLnBrk="1" hangingPunct="1">
              <a:buFontTx/>
              <a:buNone/>
            </a:pPr>
            <a:endParaRPr lang="en-US" altLang="en-US">
              <a:solidFill>
                <a:srgbClr val="161616"/>
              </a:solidFill>
              <a:ea typeface="ＭＳ Ｐゴシック" panose="020B0600070205080204" pitchFamily="34" charset="-128"/>
            </a:endParaRPr>
          </a:p>
          <a:p>
            <a:pPr eaLnBrk="1" hangingPunct="1">
              <a:buFont typeface="Wingdings" pitchFamily="2" charset="2"/>
              <a:buChar char="n"/>
            </a:pPr>
            <a:r>
              <a:rPr lang="en-US" altLang="en-US">
                <a:solidFill>
                  <a:srgbClr val="161616"/>
                </a:solidFill>
                <a:ea typeface="ＭＳ Ｐゴシック" panose="020B0600070205080204" pitchFamily="34" charset="-128"/>
              </a:rPr>
              <a:t>50/50 Spanish-English</a:t>
            </a:r>
          </a:p>
        </p:txBody>
      </p:sp>
      <p:sp>
        <p:nvSpPr>
          <p:cNvPr id="74755" name="Rectangle 4">
            <a:extLst>
              <a:ext uri="{FF2B5EF4-FFF2-40B4-BE49-F238E27FC236}">
                <a16:creationId xmlns:a16="http://schemas.microsoft.com/office/drawing/2014/main" id="{7411749E-96E4-A36D-8710-D80D1712E130}"/>
              </a:ext>
            </a:extLst>
          </p:cNvPr>
          <p:cNvSpPr>
            <a:spLocks noGrp="1" noChangeArrowheads="1"/>
          </p:cNvSpPr>
          <p:nvPr>
            <p:ph type="body" sz="half" idx="2"/>
          </p:nvPr>
        </p:nvSpPr>
        <p:spPr/>
        <p:txBody>
          <a:bodyPr/>
          <a:lstStyle/>
          <a:p>
            <a:pPr eaLnBrk="1" hangingPunct="1">
              <a:buFont typeface="Wingdings" pitchFamily="2" charset="2"/>
              <a:buChar char="n"/>
            </a:pPr>
            <a:r>
              <a:rPr lang="en-US" altLang="en-US" sz="2400">
                <a:solidFill>
                  <a:srgbClr val="161616"/>
                </a:solidFill>
                <a:ea typeface="ＭＳ Ｐゴシック" panose="020B0600070205080204" pitchFamily="34" charset="-128"/>
              </a:rPr>
              <a:t>One-way Navajo immersion (Navajo L2 students taught in Navajo)</a:t>
            </a:r>
          </a:p>
          <a:p>
            <a:pPr eaLnBrk="1" hangingPunct="1">
              <a:buFont typeface="Wingdings" pitchFamily="2" charset="2"/>
              <a:buChar char="n"/>
            </a:pPr>
            <a:r>
              <a:rPr lang="en-US" altLang="en-US" sz="2400">
                <a:solidFill>
                  <a:srgbClr val="161616"/>
                </a:solidFill>
                <a:ea typeface="ＭＳ Ｐゴシック" panose="020B0600070205080204" pitchFamily="34" charset="-128"/>
              </a:rPr>
              <a:t>– Kindergarten: 100% Navajo</a:t>
            </a:r>
          </a:p>
          <a:p>
            <a:pPr eaLnBrk="1" hangingPunct="1">
              <a:buFont typeface="Wingdings" pitchFamily="2" charset="2"/>
              <a:buChar char="n"/>
            </a:pPr>
            <a:r>
              <a:rPr lang="en-US" altLang="en-US" sz="2400">
                <a:solidFill>
                  <a:srgbClr val="161616"/>
                </a:solidFill>
                <a:ea typeface="ＭＳ Ｐゴシック" panose="020B0600070205080204" pitchFamily="34" charset="-128"/>
              </a:rPr>
              <a:t>– 1st grade: 80/20</a:t>
            </a:r>
          </a:p>
          <a:p>
            <a:pPr eaLnBrk="1" hangingPunct="1">
              <a:buFont typeface="Wingdings" pitchFamily="2" charset="2"/>
              <a:buChar char="n"/>
            </a:pPr>
            <a:r>
              <a:rPr lang="en-US" altLang="en-US" sz="2400">
                <a:solidFill>
                  <a:srgbClr val="161616"/>
                </a:solidFill>
                <a:ea typeface="ＭＳ Ｐゴシック" panose="020B0600070205080204" pitchFamily="34" charset="-128"/>
              </a:rPr>
              <a:t>–  3rd grade: 60/40</a:t>
            </a:r>
          </a:p>
          <a:p>
            <a:pPr eaLnBrk="1" hangingPunct="1">
              <a:buFont typeface="Wingdings" pitchFamily="2" charset="2"/>
              <a:buChar char="n"/>
            </a:pPr>
            <a:r>
              <a:rPr lang="en-US" altLang="en-US" sz="2400">
                <a:solidFill>
                  <a:srgbClr val="161616"/>
                </a:solidFill>
                <a:ea typeface="ＭＳ Ｐゴシック" panose="020B0600070205080204" pitchFamily="34" charset="-128"/>
              </a:rPr>
              <a:t>– Grades 4-6: 50/50</a:t>
            </a:r>
          </a:p>
        </p:txBody>
      </p:sp>
      <p:sp>
        <p:nvSpPr>
          <p:cNvPr id="74756" name="Footer Placeholder 4">
            <a:extLst>
              <a:ext uri="{FF2B5EF4-FFF2-40B4-BE49-F238E27FC236}">
                <a16:creationId xmlns:a16="http://schemas.microsoft.com/office/drawing/2014/main" id="{3EB6C3FB-2AAA-9E66-4F73-1E62B6DBFFA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BA86B717-47ED-AA77-8A37-8E4F8959B139}"/>
              </a:ext>
            </a:extLst>
          </p:cNvPr>
          <p:cNvSpPr>
            <a:spLocks noGrp="1" noChangeArrowheads="1"/>
          </p:cNvSpPr>
          <p:nvPr>
            <p:ph type="title"/>
          </p:nvPr>
        </p:nvSpPr>
        <p:spPr/>
        <p:txBody>
          <a:bodyPr/>
          <a:lstStyle/>
          <a:p>
            <a:pPr eaLnBrk="1" hangingPunct="1"/>
            <a:r>
              <a:rPr lang="en-US" altLang="en-US" sz="3200" b="1">
                <a:solidFill>
                  <a:srgbClr val="161616"/>
                </a:solidFill>
                <a:ea typeface="ＭＳ Ｐゴシック" panose="020B0600070205080204" pitchFamily="34" charset="-128"/>
              </a:rPr>
              <a:t>What the Diné teachers say about </a:t>
            </a:r>
            <a:r>
              <a:rPr lang="en-US" altLang="en-US" sz="3200" b="1" u="sng">
                <a:solidFill>
                  <a:srgbClr val="161616"/>
                </a:solidFill>
                <a:ea typeface="ＭＳ Ｐゴシック" panose="020B0600070205080204" pitchFamily="34" charset="-128"/>
              </a:rPr>
              <a:t>their</a:t>
            </a:r>
            <a:r>
              <a:rPr lang="en-US" altLang="en-US" sz="3200" b="1">
                <a:solidFill>
                  <a:srgbClr val="161616"/>
                </a:solidFill>
                <a:ea typeface="ＭＳ Ｐゴシック" panose="020B0600070205080204" pitchFamily="34" charset="-128"/>
              </a:rPr>
              <a:t> mission: </a:t>
            </a:r>
            <a:r>
              <a:rPr lang="ja-JP" altLang="en-US" sz="3200" b="1" i="1">
                <a:solidFill>
                  <a:srgbClr val="161616"/>
                </a:solidFill>
                <a:ea typeface="ＭＳ Ｐゴシック" panose="020B0600070205080204" pitchFamily="34" charset="-128"/>
              </a:rPr>
              <a:t>“</a:t>
            </a:r>
            <a:r>
              <a:rPr lang="en-US" altLang="ja-JP" sz="3200" b="1" i="1">
                <a:solidFill>
                  <a:srgbClr val="161616"/>
                </a:solidFill>
                <a:ea typeface="ＭＳ Ｐゴシック" panose="020B0600070205080204" pitchFamily="34" charset="-128"/>
              </a:rPr>
              <a:t>We</a:t>
            </a:r>
            <a:r>
              <a:rPr lang="en-US" altLang="en-US" sz="3200" b="1" i="1">
                <a:solidFill>
                  <a:srgbClr val="161616"/>
                </a:solidFill>
                <a:ea typeface="ＭＳ Ｐゴシック" panose="020B0600070205080204" pitchFamily="34" charset="-128"/>
              </a:rPr>
              <a:t>’</a:t>
            </a:r>
            <a:r>
              <a:rPr lang="en-US" altLang="ja-JP" sz="3200" b="1" i="1">
                <a:solidFill>
                  <a:srgbClr val="161616"/>
                </a:solidFill>
                <a:ea typeface="ＭＳ Ｐゴシック" panose="020B0600070205080204" pitchFamily="34" charset="-128"/>
              </a:rPr>
              <a:t>re fighting for our kids!</a:t>
            </a:r>
            <a:r>
              <a:rPr lang="ja-JP" altLang="en-US" sz="3200" b="1" i="1">
                <a:ea typeface="ＭＳ Ｐゴシック" panose="020B0600070205080204" pitchFamily="34" charset="-128"/>
              </a:rPr>
              <a:t>”</a:t>
            </a:r>
            <a:endParaRPr lang="en-US" altLang="en-US">
              <a:ea typeface="ＭＳ Ｐゴシック" panose="020B0600070205080204" pitchFamily="34" charset="-128"/>
            </a:endParaRPr>
          </a:p>
        </p:txBody>
      </p:sp>
      <p:pic>
        <p:nvPicPr>
          <p:cNvPr id="76802" name="Picture 4" descr="PdeH Reading Lesson">
            <a:extLst>
              <a:ext uri="{FF2B5EF4-FFF2-40B4-BE49-F238E27FC236}">
                <a16:creationId xmlns:a16="http://schemas.microsoft.com/office/drawing/2014/main" id="{F2BFA7ED-4A9D-609A-347E-85DF3C304F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2000"/>
          <a:stretch>
            <a:fillRect/>
          </a:stretch>
        </p:blipFill>
        <p:spPr>
          <a:xfrm>
            <a:off x="1143000" y="1752600"/>
            <a:ext cx="7239000" cy="4800600"/>
          </a:xfrm>
        </p:spPr>
      </p:pic>
      <p:sp>
        <p:nvSpPr>
          <p:cNvPr id="76803" name="Footer Placeholder 3">
            <a:extLst>
              <a:ext uri="{FF2B5EF4-FFF2-40B4-BE49-F238E27FC236}">
                <a16:creationId xmlns:a16="http://schemas.microsoft.com/office/drawing/2014/main" id="{951594A9-2742-E7E7-6A30-4E1687D140A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D4A4BBC4-85A7-F983-77DA-1DB1CEA72641}"/>
              </a:ext>
            </a:extLst>
          </p:cNvPr>
          <p:cNvSpPr>
            <a:spLocks noGrp="1" noChangeArrowheads="1"/>
          </p:cNvSpPr>
          <p:nvPr>
            <p:ph type="title" sz="quarter" idx="4294967295"/>
          </p:nvPr>
        </p:nvSpPr>
        <p:spPr>
          <a:xfrm>
            <a:off x="381000" y="228600"/>
            <a:ext cx="8229600" cy="1066800"/>
          </a:xfrm>
        </p:spPr>
        <p:txBody>
          <a:bodyPr/>
          <a:lstStyle/>
          <a:p>
            <a:pPr eaLnBrk="1" hangingPunct="1"/>
            <a:r>
              <a:rPr lang="en-US" altLang="en-US" sz="3200" b="1">
                <a:solidFill>
                  <a:srgbClr val="0000FF"/>
                </a:solidFill>
                <a:ea typeface="ＭＳ Ｐゴシック" panose="020B0600070205080204" pitchFamily="34" charset="-128"/>
              </a:rPr>
              <a:t>2.  Navajo validated for academic purposes</a:t>
            </a:r>
            <a:endParaRPr lang="en-US" altLang="en-US" b="1">
              <a:solidFill>
                <a:srgbClr val="0000FF"/>
              </a:solidFill>
              <a:ea typeface="ＭＳ Ｐゴシック" panose="020B0600070205080204" pitchFamily="34" charset="-128"/>
            </a:endParaRPr>
          </a:p>
        </p:txBody>
      </p:sp>
      <p:pic>
        <p:nvPicPr>
          <p:cNvPr id="78850" name="Picture 7" descr="PdeH poster">
            <a:extLst>
              <a:ext uri="{FF2B5EF4-FFF2-40B4-BE49-F238E27FC236}">
                <a16:creationId xmlns:a16="http://schemas.microsoft.com/office/drawing/2014/main" id="{26348486-11FC-D8C0-EB37-61C0C4B9F202}"/>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04800" y="1295400"/>
            <a:ext cx="3200400" cy="2895600"/>
          </a:xfrm>
          <a:ln w="19050">
            <a:solidFill>
              <a:schemeClr val="folHlink"/>
            </a:solidFill>
            <a:miter lim="800000"/>
            <a:headEnd/>
            <a:tailEnd/>
          </a:ln>
        </p:spPr>
      </p:pic>
      <p:pic>
        <p:nvPicPr>
          <p:cNvPr id="78851" name="Picture 9" descr="PdeH students in activity">
            <a:extLst>
              <a:ext uri="{FF2B5EF4-FFF2-40B4-BE49-F238E27FC236}">
                <a16:creationId xmlns:a16="http://schemas.microsoft.com/office/drawing/2014/main" id="{01D395E2-0A2E-7803-E2D9-E1CE11780045}"/>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838200" y="3962400"/>
            <a:ext cx="4038600" cy="2895600"/>
          </a:xfrm>
          <a:ln w="19050">
            <a:solidFill>
              <a:schemeClr val="folHlink"/>
            </a:solidFill>
            <a:miter lim="800000"/>
            <a:headEnd/>
            <a:tailEnd/>
          </a:ln>
        </p:spPr>
      </p:pic>
      <p:pic>
        <p:nvPicPr>
          <p:cNvPr id="78852" name="Picture 10" descr="PdeH projects in Navajo">
            <a:extLst>
              <a:ext uri="{FF2B5EF4-FFF2-40B4-BE49-F238E27FC236}">
                <a16:creationId xmlns:a16="http://schemas.microsoft.com/office/drawing/2014/main" id="{AA9EC87E-D0C7-7440-91BC-52EDBDA3370A}"/>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5346700" y="4114800"/>
            <a:ext cx="3797300" cy="2743200"/>
          </a:xfrm>
          <a:ln w="19050">
            <a:solidFill>
              <a:schemeClr val="folHlink"/>
            </a:solidFill>
            <a:miter lim="800000"/>
            <a:headEnd/>
            <a:tailEnd/>
          </a:ln>
        </p:spPr>
      </p:pic>
      <p:pic>
        <p:nvPicPr>
          <p:cNvPr id="78853" name="Content Placeholder 7" descr="PdeH alphabet.jpg">
            <a:extLst>
              <a:ext uri="{FF2B5EF4-FFF2-40B4-BE49-F238E27FC236}">
                <a16:creationId xmlns:a16="http://schemas.microsoft.com/office/drawing/2014/main" id="{0CBB8561-4702-D531-0BBB-1C33D3709D15}"/>
              </a:ext>
            </a:extLst>
          </p:cNvPr>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3886200" y="1447800"/>
            <a:ext cx="4953000" cy="2514600"/>
          </a:xfrm>
        </p:spPr>
      </p:pic>
      <p:sp>
        <p:nvSpPr>
          <p:cNvPr id="78854" name="Footer Placeholder 6">
            <a:extLst>
              <a:ext uri="{FF2B5EF4-FFF2-40B4-BE49-F238E27FC236}">
                <a16:creationId xmlns:a16="http://schemas.microsoft.com/office/drawing/2014/main" id="{9B71A26C-7DC2-ACEC-A956-0200F941F557}"/>
              </a:ext>
            </a:extLst>
          </p:cNvPr>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400"/>
          </a:p>
        </p:txBody>
      </p:sp>
      <p:sp>
        <p:nvSpPr>
          <p:cNvPr id="78855" name="Date Placeholder 8">
            <a:extLst>
              <a:ext uri="{FF2B5EF4-FFF2-40B4-BE49-F238E27FC236}">
                <a16:creationId xmlns:a16="http://schemas.microsoft.com/office/drawing/2014/main" id="{29334EB9-F97B-1D1A-8F1F-3DD15CF067DA}"/>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400"/>
          </a:p>
        </p:txBody>
      </p:sp>
      <p:sp>
        <p:nvSpPr>
          <p:cNvPr id="78856" name="Slide Number Placeholder 9">
            <a:extLst>
              <a:ext uri="{FF2B5EF4-FFF2-40B4-BE49-F238E27FC236}">
                <a16:creationId xmlns:a16="http://schemas.microsoft.com/office/drawing/2014/main" id="{D0D5ABE1-60DE-5DE7-6050-4C037A4DB5F2}"/>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CD7FDC3C-AAE9-C04D-8BD9-F61780DBF270}" type="slidenum">
              <a:rPr lang="en-US" altLang="en-US" sz="1400"/>
              <a:pPr algn="r" eaLnBrk="1" hangingPunct="1">
                <a:spcBef>
                  <a:spcPct val="0"/>
                </a:spcBef>
                <a:buFontTx/>
                <a:buNone/>
              </a:pPr>
              <a:t>34</a:t>
            </a:fld>
            <a:endParaRPr lang="en-US" altLang="en-US" sz="1400"/>
          </a:p>
        </p:txBody>
      </p:sp>
      <p:sp>
        <p:nvSpPr>
          <p:cNvPr id="78857" name="Footer Placeholder 9">
            <a:extLst>
              <a:ext uri="{FF2B5EF4-FFF2-40B4-BE49-F238E27FC236}">
                <a16:creationId xmlns:a16="http://schemas.microsoft.com/office/drawing/2014/main" id="{0229058E-FA6C-FD87-74CA-3B9443A6BF6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A4EC7F8E-50BA-6934-E20C-381362853406}"/>
              </a:ext>
            </a:extLst>
          </p:cNvPr>
          <p:cNvSpPr>
            <a:spLocks noGrp="1" noChangeArrowheads="1"/>
          </p:cNvSpPr>
          <p:nvPr>
            <p:ph type="title" idx="4294967295"/>
          </p:nvPr>
        </p:nvSpPr>
        <p:spPr/>
        <p:txBody>
          <a:bodyPr/>
          <a:lstStyle/>
          <a:p>
            <a:pPr eaLnBrk="1" hangingPunct="1"/>
            <a:endParaRPr lang="en-US" altLang="en-US">
              <a:ea typeface="ＭＳ Ｐゴシック" panose="020B0600070205080204" pitchFamily="34" charset="-128"/>
            </a:endParaRPr>
          </a:p>
        </p:txBody>
      </p:sp>
      <p:sp>
        <p:nvSpPr>
          <p:cNvPr id="80898" name="Content Placeholder 2">
            <a:extLst>
              <a:ext uri="{FF2B5EF4-FFF2-40B4-BE49-F238E27FC236}">
                <a16:creationId xmlns:a16="http://schemas.microsoft.com/office/drawing/2014/main" id="{E265D25E-2E06-AE9F-BB8C-91E91B24871A}"/>
              </a:ext>
            </a:extLst>
          </p:cNvPr>
          <p:cNvSpPr>
            <a:spLocks noGrp="1" noChangeArrowheads="1"/>
          </p:cNvSpPr>
          <p:nvPr>
            <p:ph idx="4294967295"/>
          </p:nvPr>
        </p:nvSpPr>
        <p:spPr>
          <a:xfrm>
            <a:off x="457200" y="1143000"/>
            <a:ext cx="8229600" cy="4953000"/>
          </a:xfrm>
        </p:spPr>
        <p:txBody>
          <a:bodyPr/>
          <a:lstStyle/>
          <a:p>
            <a:pPr eaLnBrk="1" hangingPunct="1"/>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We have to tell the parents – this is not what they were used to [in their own schooling].…Navajo has an academic standing.  And [the] parents see, </a:t>
            </a:r>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Wow, this is how much my child knows,</a:t>
            </a:r>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 instead of, </a:t>
            </a:r>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This is what your child doesn</a:t>
            </a:r>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t know.</a:t>
            </a:r>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  We … celebrate the growth they</a:t>
            </a:r>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re making</a:t>
            </a:r>
            <a:r>
              <a:rPr lang="en-US" altLang="ja-JP" i="1">
                <a:solidFill>
                  <a:srgbClr val="161616"/>
                </a:solidFill>
                <a:ea typeface="ＭＳ Ｐゴシック" panose="020B0600070205080204" pitchFamily="34" charset="-128"/>
              </a:rPr>
              <a:t>.</a:t>
            </a:r>
            <a:r>
              <a:rPr lang="ja-JP" altLang="en-US" i="1">
                <a:solidFill>
                  <a:srgbClr val="161616"/>
                </a:solidFill>
                <a:ea typeface="ＭＳ Ｐゴシック" panose="020B0600070205080204" pitchFamily="34" charset="-128"/>
              </a:rPr>
              <a:t>”</a:t>
            </a:r>
            <a:r>
              <a:rPr lang="en-US" altLang="ja-JP" sz="2000" b="1">
                <a:solidFill>
                  <a:srgbClr val="161616"/>
                </a:solidFill>
                <a:ea typeface="ＭＳ Ｐゴシック" panose="020B0600070205080204" pitchFamily="34" charset="-128"/>
              </a:rPr>
              <a:t> </a:t>
            </a:r>
            <a:r>
              <a:rPr lang="en-US" altLang="ja-JP" sz="2000">
                <a:solidFill>
                  <a:srgbClr val="161616"/>
                </a:solidFill>
                <a:ea typeface="ＭＳ Ｐゴシック" panose="020B0600070205080204" pitchFamily="34" charset="-128"/>
              </a:rPr>
              <a:t>– Diné teacher</a:t>
            </a:r>
            <a:r>
              <a:rPr lang="en-US" altLang="ja-JP" sz="2000" i="1">
                <a:solidFill>
                  <a:srgbClr val="161616"/>
                </a:solidFill>
                <a:ea typeface="ＭＳ Ｐゴシック" panose="020B0600070205080204" pitchFamily="34" charset="-128"/>
              </a:rPr>
              <a:t> </a:t>
            </a:r>
            <a:r>
              <a:rPr lang="en-US" altLang="ja-JP" sz="1800">
                <a:solidFill>
                  <a:srgbClr val="161616"/>
                </a:solidFill>
                <a:ea typeface="ＭＳ Ｐゴシック" panose="020B0600070205080204" pitchFamily="34" charset="-128"/>
              </a:rPr>
              <a:t>(Field notes, January 2010)</a:t>
            </a:r>
            <a:endParaRPr lang="en-US" altLang="en-US" sz="1800" i="1">
              <a:solidFill>
                <a:srgbClr val="161616"/>
              </a:solidFill>
              <a:ea typeface="ＭＳ Ｐゴシック" panose="020B0600070205080204" pitchFamily="34" charset="-128"/>
            </a:endParaRPr>
          </a:p>
        </p:txBody>
      </p:sp>
      <p:sp>
        <p:nvSpPr>
          <p:cNvPr id="80899" name="Date Placeholder 3">
            <a:extLst>
              <a:ext uri="{FF2B5EF4-FFF2-40B4-BE49-F238E27FC236}">
                <a16:creationId xmlns:a16="http://schemas.microsoft.com/office/drawing/2014/main" id="{D27DC5FB-B245-9551-8010-29F8FDD7EC3E}"/>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400"/>
          </a:p>
        </p:txBody>
      </p:sp>
      <p:sp>
        <p:nvSpPr>
          <p:cNvPr id="80900" name="Footer Placeholder 4">
            <a:extLst>
              <a:ext uri="{FF2B5EF4-FFF2-40B4-BE49-F238E27FC236}">
                <a16:creationId xmlns:a16="http://schemas.microsoft.com/office/drawing/2014/main" id="{476FB8FE-E0D9-4013-2608-4136313929ED}"/>
              </a:ext>
            </a:extLst>
          </p:cNvPr>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400"/>
          </a:p>
        </p:txBody>
      </p:sp>
      <p:sp>
        <p:nvSpPr>
          <p:cNvPr id="80901" name="Slide Number Placeholder 5">
            <a:extLst>
              <a:ext uri="{FF2B5EF4-FFF2-40B4-BE49-F238E27FC236}">
                <a16:creationId xmlns:a16="http://schemas.microsoft.com/office/drawing/2014/main" id="{7A38D439-91AC-5660-2380-E0AA52457B60}"/>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BC92E4F8-F360-A341-996D-2BB70A4BAF71}" type="slidenum">
              <a:rPr lang="en-US" altLang="en-US" sz="1400"/>
              <a:pPr algn="r" eaLnBrk="1" hangingPunct="1">
                <a:spcBef>
                  <a:spcPct val="0"/>
                </a:spcBef>
                <a:buFontTx/>
                <a:buNone/>
              </a:pPr>
              <a:t>35</a:t>
            </a:fld>
            <a:endParaRPr lang="en-US" altLang="en-US" sz="1400"/>
          </a:p>
        </p:txBody>
      </p:sp>
      <p:sp>
        <p:nvSpPr>
          <p:cNvPr id="80902" name="Footer Placeholder 6">
            <a:extLst>
              <a:ext uri="{FF2B5EF4-FFF2-40B4-BE49-F238E27FC236}">
                <a16:creationId xmlns:a16="http://schemas.microsoft.com/office/drawing/2014/main" id="{F256A45B-FC14-5664-0D80-909EC420D76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3">
            <a:extLst>
              <a:ext uri="{FF2B5EF4-FFF2-40B4-BE49-F238E27FC236}">
                <a16:creationId xmlns:a16="http://schemas.microsoft.com/office/drawing/2014/main" id="{50761524-AD7E-9E98-877D-30C1967ECEE8}"/>
              </a:ext>
            </a:extLst>
          </p:cNvPr>
          <p:cNvSpPr>
            <a:spLocks noGrp="1" noChangeArrowheads="1"/>
          </p:cNvSpPr>
          <p:nvPr>
            <p:ph type="title"/>
          </p:nvPr>
        </p:nvSpPr>
        <p:spPr>
          <a:xfrm>
            <a:off x="457200" y="609600"/>
            <a:ext cx="8229600" cy="1295400"/>
          </a:xfrm>
        </p:spPr>
        <p:txBody>
          <a:bodyPr/>
          <a:lstStyle/>
          <a:p>
            <a:pPr eaLnBrk="1" hangingPunct="1"/>
            <a:r>
              <a:rPr lang="en-US" altLang="en-US" sz="3200" b="1">
                <a:solidFill>
                  <a:srgbClr val="0000FF"/>
                </a:solidFill>
                <a:ea typeface="ＭＳ Ｐゴシック" panose="020B0600070205080204" pitchFamily="34" charset="-128"/>
              </a:rPr>
              <a:t>3. Rejection of deficit labels: PdH students are considered an educational </a:t>
            </a:r>
            <a:r>
              <a:rPr lang="ja-JP" altLang="en-US" sz="3200" b="1">
                <a:solidFill>
                  <a:srgbClr val="0000FF"/>
                </a:solidFill>
                <a:ea typeface="ＭＳ Ｐゴシック" panose="020B0600070205080204" pitchFamily="34" charset="-128"/>
              </a:rPr>
              <a:t>“</a:t>
            </a:r>
            <a:r>
              <a:rPr lang="en-US" altLang="ja-JP" sz="3200" b="1">
                <a:solidFill>
                  <a:srgbClr val="0000FF"/>
                </a:solidFill>
                <a:ea typeface="ＭＳ Ｐゴシック" panose="020B0600070205080204" pitchFamily="34" charset="-128"/>
              </a:rPr>
              <a:t>elite.</a:t>
            </a:r>
            <a:r>
              <a:rPr lang="ja-JP" altLang="en-US" sz="3200" b="1">
                <a:solidFill>
                  <a:srgbClr val="0000FF"/>
                </a:solidFill>
                <a:ea typeface="ＭＳ Ｐゴシック" panose="020B0600070205080204" pitchFamily="34" charset="-128"/>
              </a:rPr>
              <a:t>”</a:t>
            </a:r>
            <a:br>
              <a:rPr lang="en-US" altLang="ja-JP">
                <a:solidFill>
                  <a:srgbClr val="0000FF"/>
                </a:solidFill>
                <a:ea typeface="ＭＳ Ｐゴシック" panose="020B0600070205080204" pitchFamily="34" charset="-128"/>
              </a:rPr>
            </a:br>
            <a:endParaRPr lang="en-US" altLang="en-US">
              <a:ea typeface="ＭＳ Ｐゴシック" panose="020B0600070205080204" pitchFamily="34" charset="-128"/>
            </a:endParaRPr>
          </a:p>
        </p:txBody>
      </p:sp>
      <p:sp>
        <p:nvSpPr>
          <p:cNvPr id="82946" name="Content Placeholder 2">
            <a:extLst>
              <a:ext uri="{FF2B5EF4-FFF2-40B4-BE49-F238E27FC236}">
                <a16:creationId xmlns:a16="http://schemas.microsoft.com/office/drawing/2014/main" id="{6BD71B0B-150F-434C-2A1A-CFF8CD4A6D75}"/>
              </a:ext>
            </a:extLst>
          </p:cNvPr>
          <p:cNvSpPr>
            <a:spLocks noGrp="1" noChangeArrowheads="1"/>
          </p:cNvSpPr>
          <p:nvPr>
            <p:ph sz="half" idx="1"/>
          </p:nvPr>
        </p:nvSpPr>
        <p:spPr>
          <a:xfrm>
            <a:off x="457200" y="1905000"/>
            <a:ext cx="4038600" cy="3962400"/>
          </a:xfrm>
        </p:spPr>
        <p:txBody>
          <a:bodyPr/>
          <a:lstStyle/>
          <a:p>
            <a:pPr eaLnBrk="1" hangingPunct="1"/>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What we</a:t>
            </a:r>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ve done here is make speaking Navajo a status symbol.  Because in the past it was…looked down upon, but here, it</a:t>
            </a:r>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s like, </a:t>
            </a:r>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What</a:t>
            </a:r>
            <a:r>
              <a:rPr lang="ja-JP" altLang="en-US" b="1" i="1">
                <a:solidFill>
                  <a:srgbClr val="161616"/>
                </a:solidFill>
                <a:ea typeface="ＭＳ Ｐゴシック" panose="020B0600070205080204" pitchFamily="34" charset="-128"/>
              </a:rPr>
              <a:t>’</a:t>
            </a:r>
            <a:r>
              <a:rPr lang="en-US" altLang="ja-JP" b="1" i="1">
                <a:solidFill>
                  <a:srgbClr val="161616"/>
                </a:solidFill>
                <a:ea typeface="ＭＳ Ｐゴシック" panose="020B0600070205080204" pitchFamily="34" charset="-128"/>
              </a:rPr>
              <a:t>s wrong with you if </a:t>
            </a:r>
            <a:r>
              <a:rPr lang="en-US" altLang="ja-JP" sz="2400" b="1" i="1">
                <a:solidFill>
                  <a:srgbClr val="161616"/>
                </a:solidFill>
                <a:ea typeface="ＭＳ Ｐゴシック" panose="020B0600070205080204" pitchFamily="34" charset="-128"/>
              </a:rPr>
              <a:t>you can</a:t>
            </a:r>
            <a:r>
              <a:rPr lang="ja-JP" altLang="en-US" sz="2400" b="1" i="1">
                <a:solidFill>
                  <a:srgbClr val="161616"/>
                </a:solidFill>
                <a:ea typeface="ＭＳ Ｐゴシック" panose="020B0600070205080204" pitchFamily="34" charset="-128"/>
              </a:rPr>
              <a:t>’</a:t>
            </a:r>
            <a:r>
              <a:rPr lang="en-US" altLang="ja-JP" sz="2400" b="1" i="1">
                <a:solidFill>
                  <a:srgbClr val="161616"/>
                </a:solidFill>
                <a:ea typeface="ＭＳ Ｐゴシック" panose="020B0600070205080204" pitchFamily="34" charset="-128"/>
              </a:rPr>
              <a:t>t </a:t>
            </a:r>
            <a:r>
              <a:rPr lang="en-US" altLang="ja-JP" sz="2400" b="1" i="1">
                <a:ea typeface="ＭＳ Ｐゴシック" panose="020B0600070205080204" pitchFamily="34" charset="-128"/>
              </a:rPr>
              <a:t>speak it?</a:t>
            </a:r>
            <a:r>
              <a:rPr lang="ja-JP" altLang="en-US" sz="2400" b="1" i="1">
                <a:ea typeface="ＭＳ Ｐゴシック" panose="020B0600070205080204" pitchFamily="34" charset="-128"/>
              </a:rPr>
              <a:t>’</a:t>
            </a:r>
            <a:r>
              <a:rPr lang="ja-JP" altLang="en-US" sz="3600" b="1" i="1">
                <a:ea typeface="ＭＳ Ｐゴシック" panose="020B0600070205080204" pitchFamily="34" charset="-128"/>
              </a:rPr>
              <a:t>”</a:t>
            </a:r>
            <a:r>
              <a:rPr lang="en-US" altLang="ja-JP" b="1" i="1">
                <a:ea typeface="ＭＳ Ｐゴシック" panose="020B0600070205080204" pitchFamily="34" charset="-128"/>
              </a:rPr>
              <a:t> </a:t>
            </a:r>
            <a:r>
              <a:rPr lang="en-US" altLang="ja-JP" sz="1600">
                <a:ea typeface="ＭＳ Ｐゴシック" panose="020B0600070205080204" pitchFamily="34" charset="-128"/>
              </a:rPr>
              <a:t>– Diné 2</a:t>
            </a:r>
            <a:r>
              <a:rPr lang="en-US" altLang="ja-JP" sz="1600" baseline="30000">
                <a:ea typeface="ＭＳ Ｐゴシック" panose="020B0600070205080204" pitchFamily="34" charset="-128"/>
              </a:rPr>
              <a:t>nd</a:t>
            </a:r>
            <a:r>
              <a:rPr lang="en-US" altLang="ja-JP" sz="1600">
                <a:ea typeface="ＭＳ Ｐゴシック" panose="020B0600070205080204" pitchFamily="34" charset="-128"/>
              </a:rPr>
              <a:t>/3</a:t>
            </a:r>
            <a:r>
              <a:rPr lang="en-US" altLang="ja-JP" sz="1600" baseline="30000">
                <a:ea typeface="ＭＳ Ｐゴシック" panose="020B0600070205080204" pitchFamily="34" charset="-128"/>
              </a:rPr>
              <a:t>rd</a:t>
            </a:r>
            <a:r>
              <a:rPr lang="en-US" altLang="ja-JP" sz="1600">
                <a:ea typeface="ＭＳ Ｐゴシック" panose="020B0600070205080204" pitchFamily="34" charset="-128"/>
              </a:rPr>
              <a:t> grade teacher, interview, January 2010</a:t>
            </a:r>
            <a:r>
              <a:rPr lang="en-US" altLang="ja-JP" sz="1600" b="1" i="1">
                <a:ea typeface="ＭＳ Ｐゴシック" panose="020B0600070205080204" pitchFamily="34" charset="-128"/>
              </a:rPr>
              <a:t> </a:t>
            </a:r>
            <a:endParaRPr lang="en-US" altLang="en-US" sz="1600" b="1" i="1">
              <a:ea typeface="ＭＳ Ｐゴシック" panose="020B0600070205080204" pitchFamily="34" charset="-128"/>
            </a:endParaRPr>
          </a:p>
        </p:txBody>
      </p:sp>
      <p:pic>
        <p:nvPicPr>
          <p:cNvPr id="82947" name="Content Placeholder 15" descr="Pam Hansen w students.jpg">
            <a:extLst>
              <a:ext uri="{FF2B5EF4-FFF2-40B4-BE49-F238E27FC236}">
                <a16:creationId xmlns:a16="http://schemas.microsoft.com/office/drawing/2014/main" id="{1D68C59C-2D90-FC3A-15B9-2309ED3B760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36650" b="-36650"/>
          <a:stretch>
            <a:fillRect/>
          </a:stretch>
        </p:blipFill>
        <p:spPr>
          <a:xfrm>
            <a:off x="4953000" y="1600200"/>
            <a:ext cx="3733800" cy="5121275"/>
          </a:xfrm>
        </p:spPr>
      </p:pic>
      <p:sp>
        <p:nvSpPr>
          <p:cNvPr id="82948" name="Date Placeholder 3">
            <a:extLst>
              <a:ext uri="{FF2B5EF4-FFF2-40B4-BE49-F238E27FC236}">
                <a16:creationId xmlns:a16="http://schemas.microsoft.com/office/drawing/2014/main" id="{00AE10B9-E9E9-8A8B-4E15-6ED0ED55D4B8}"/>
              </a:ext>
            </a:extLst>
          </p:cNvPr>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400"/>
          </a:p>
        </p:txBody>
      </p:sp>
      <p:sp>
        <p:nvSpPr>
          <p:cNvPr id="82949" name="Footer Placeholder 4">
            <a:extLst>
              <a:ext uri="{FF2B5EF4-FFF2-40B4-BE49-F238E27FC236}">
                <a16:creationId xmlns:a16="http://schemas.microsoft.com/office/drawing/2014/main" id="{783AAF04-E60C-B5C4-6862-E9A3EC49855A}"/>
              </a:ext>
            </a:extLst>
          </p:cNvPr>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400"/>
          </a:p>
        </p:txBody>
      </p:sp>
      <p:sp>
        <p:nvSpPr>
          <p:cNvPr id="82950" name="Slide Number Placeholder 5">
            <a:extLst>
              <a:ext uri="{FF2B5EF4-FFF2-40B4-BE49-F238E27FC236}">
                <a16:creationId xmlns:a16="http://schemas.microsoft.com/office/drawing/2014/main" id="{215F8956-2E58-07E2-6286-9794D6B728FF}"/>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fld id="{1FCAB070-B1D3-A249-98C4-6577F4417A97}" type="slidenum">
              <a:rPr lang="en-US" altLang="en-US" sz="1400"/>
              <a:pPr algn="r" eaLnBrk="1" hangingPunct="1">
                <a:spcBef>
                  <a:spcPct val="0"/>
                </a:spcBef>
                <a:buFontTx/>
                <a:buNone/>
              </a:pPr>
              <a:t>36</a:t>
            </a:fld>
            <a:endParaRPr lang="en-US" altLang="en-US" sz="1400"/>
          </a:p>
        </p:txBody>
      </p:sp>
      <p:sp>
        <p:nvSpPr>
          <p:cNvPr id="82951" name="Footer Placeholder 7">
            <a:extLst>
              <a:ext uri="{FF2B5EF4-FFF2-40B4-BE49-F238E27FC236}">
                <a16:creationId xmlns:a16="http://schemas.microsoft.com/office/drawing/2014/main" id="{5557E889-ECB7-0A3E-37C1-F5ACE8B7E7F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DAC4A876-5A25-1853-6569-7010D8F442EC}"/>
              </a:ext>
            </a:extLst>
          </p:cNvPr>
          <p:cNvSpPr>
            <a:spLocks noGrp="1" noChangeArrowheads="1"/>
          </p:cNvSpPr>
          <p:nvPr>
            <p:ph type="title"/>
          </p:nvPr>
        </p:nvSpPr>
        <p:spPr/>
        <p:txBody>
          <a:bodyPr/>
          <a:lstStyle/>
          <a:p>
            <a:pPr eaLnBrk="1" hangingPunct="1"/>
            <a:r>
              <a:rPr lang="en-US" altLang="en-US" b="1">
                <a:solidFill>
                  <a:srgbClr val="161616"/>
                </a:solidFill>
                <a:ea typeface="ＭＳ Ｐゴシック" panose="020B0600070205080204" pitchFamily="34" charset="-128"/>
              </a:rPr>
              <a:t>Promising practices at Puente de Hózhó, cont</a:t>
            </a:r>
            <a:r>
              <a:rPr lang="ja-JP" altLang="en-US" b="1">
                <a:solidFill>
                  <a:srgbClr val="161616"/>
                </a:solidFill>
                <a:ea typeface="ＭＳ Ｐゴシック" panose="020B0600070205080204" pitchFamily="34" charset="-128"/>
              </a:rPr>
              <a:t>’</a:t>
            </a:r>
            <a:r>
              <a:rPr lang="en-US" altLang="ja-JP" b="1">
                <a:solidFill>
                  <a:srgbClr val="161616"/>
                </a:solidFill>
                <a:ea typeface="ＭＳ Ｐゴシック" panose="020B0600070205080204" pitchFamily="34" charset="-128"/>
              </a:rPr>
              <a:t>d –</a:t>
            </a:r>
            <a:endParaRPr lang="en-US" altLang="en-US" b="1">
              <a:solidFill>
                <a:srgbClr val="161616"/>
              </a:solidFill>
              <a:ea typeface="ＭＳ Ｐゴシック" panose="020B0600070205080204" pitchFamily="34" charset="-128"/>
            </a:endParaRPr>
          </a:p>
        </p:txBody>
      </p:sp>
      <p:sp>
        <p:nvSpPr>
          <p:cNvPr id="84994" name="Rectangle 3">
            <a:extLst>
              <a:ext uri="{FF2B5EF4-FFF2-40B4-BE49-F238E27FC236}">
                <a16:creationId xmlns:a16="http://schemas.microsoft.com/office/drawing/2014/main" id="{7FF75E32-7B37-82AE-6883-FD21ECFD7179}"/>
              </a:ext>
            </a:extLst>
          </p:cNvPr>
          <p:cNvSpPr>
            <a:spLocks noGrp="1" noChangeArrowheads="1"/>
          </p:cNvSpPr>
          <p:nvPr>
            <p:ph sz="half" idx="1"/>
          </p:nvPr>
        </p:nvSpPr>
        <p:spPr>
          <a:xfrm>
            <a:off x="457200" y="2209800"/>
            <a:ext cx="3124200" cy="3916363"/>
          </a:xfrm>
        </p:spPr>
        <p:txBody>
          <a:bodyPr/>
          <a:lstStyle/>
          <a:p>
            <a:pPr eaLnBrk="1" hangingPunct="1">
              <a:lnSpc>
                <a:spcPct val="90000"/>
              </a:lnSpc>
              <a:buFont typeface="Wingdings" pitchFamily="2" charset="2"/>
              <a:buNone/>
            </a:pPr>
            <a:endParaRPr lang="en-US" altLang="en-US">
              <a:solidFill>
                <a:srgbClr val="0000FF"/>
              </a:solidFill>
              <a:ea typeface="ＭＳ Ｐゴシック" panose="020B0600070205080204" pitchFamily="34" charset="-128"/>
            </a:endParaRPr>
          </a:p>
          <a:p>
            <a:pPr eaLnBrk="1" hangingPunct="1">
              <a:lnSpc>
                <a:spcPct val="90000"/>
              </a:lnSpc>
              <a:buFont typeface="Wingdings" pitchFamily="2" charset="2"/>
              <a:buNone/>
            </a:pPr>
            <a:r>
              <a:rPr lang="en-US" altLang="en-US" b="1">
                <a:solidFill>
                  <a:srgbClr val="0000FF"/>
                </a:solidFill>
                <a:ea typeface="ＭＳ Ｐゴシック" panose="020B0600070205080204" pitchFamily="34" charset="-128"/>
              </a:rPr>
              <a:t>4.  High levels of parent-community  involvement.</a:t>
            </a:r>
          </a:p>
          <a:p>
            <a:pPr eaLnBrk="1" hangingPunct="1">
              <a:lnSpc>
                <a:spcPct val="90000"/>
              </a:lnSpc>
              <a:buFont typeface="Wingdings" pitchFamily="2" charset="2"/>
              <a:buChar char="n"/>
            </a:pPr>
            <a:endParaRPr lang="en-US" altLang="en-US">
              <a:ea typeface="ＭＳ Ｐゴシック" panose="020B0600070205080204" pitchFamily="34" charset="-128"/>
            </a:endParaRPr>
          </a:p>
          <a:p>
            <a:pPr eaLnBrk="1" hangingPunct="1">
              <a:lnSpc>
                <a:spcPct val="90000"/>
              </a:lnSpc>
              <a:buFont typeface="Wingdings" pitchFamily="2" charset="2"/>
              <a:buChar char="n"/>
            </a:pPr>
            <a:endParaRPr lang="en-US" altLang="en-US">
              <a:ea typeface="ＭＳ Ｐゴシック" panose="020B0600070205080204" pitchFamily="34" charset="-128"/>
            </a:endParaRPr>
          </a:p>
        </p:txBody>
      </p:sp>
      <p:pic>
        <p:nvPicPr>
          <p:cNvPr id="84995" name="Content Placeholder 8" descr="pdh mural painting.jpg">
            <a:extLst>
              <a:ext uri="{FF2B5EF4-FFF2-40B4-BE49-F238E27FC236}">
                <a16:creationId xmlns:a16="http://schemas.microsoft.com/office/drawing/2014/main" id="{EC98BEDB-68B1-828F-361B-1261CA81DE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37164" b="-37164"/>
          <a:stretch>
            <a:fillRect/>
          </a:stretch>
        </p:blipFill>
        <p:spPr>
          <a:xfrm>
            <a:off x="3886200" y="1417638"/>
            <a:ext cx="4800600" cy="4708525"/>
          </a:xfrm>
        </p:spPr>
      </p:pic>
      <p:sp>
        <p:nvSpPr>
          <p:cNvPr id="84996" name="Footer Placeholder 3">
            <a:extLst>
              <a:ext uri="{FF2B5EF4-FFF2-40B4-BE49-F238E27FC236}">
                <a16:creationId xmlns:a16="http://schemas.microsoft.com/office/drawing/2014/main" id="{DC8429BF-0465-74B9-C64B-7A0FD686AF2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7">
            <a:extLst>
              <a:ext uri="{FF2B5EF4-FFF2-40B4-BE49-F238E27FC236}">
                <a16:creationId xmlns:a16="http://schemas.microsoft.com/office/drawing/2014/main" id="{01626C89-45A6-14FA-ED43-5DF01847B259}"/>
              </a:ext>
            </a:extLst>
          </p:cNvPr>
          <p:cNvSpPr>
            <a:spLocks noGrp="1" noChangeArrowheads="1"/>
          </p:cNvSpPr>
          <p:nvPr>
            <p:ph type="title"/>
          </p:nvPr>
        </p:nvSpPr>
        <p:spPr/>
        <p:txBody>
          <a:bodyPr/>
          <a:lstStyle/>
          <a:p>
            <a:pPr eaLnBrk="1" hangingPunct="1"/>
            <a:r>
              <a:rPr lang="en-US" altLang="en-US" b="1">
                <a:solidFill>
                  <a:srgbClr val="0000FF"/>
                </a:solidFill>
                <a:ea typeface="ＭＳ Ｐゴシック" panose="020B0600070205080204" pitchFamily="34" charset="-128"/>
              </a:rPr>
              <a:t>The </a:t>
            </a:r>
            <a:r>
              <a:rPr lang="ja-JP" altLang="en-US" b="1">
                <a:solidFill>
                  <a:srgbClr val="0000FF"/>
                </a:solidFill>
                <a:ea typeface="ＭＳ Ｐゴシック" panose="020B0600070205080204" pitchFamily="34" charset="-128"/>
              </a:rPr>
              <a:t>“</a:t>
            </a:r>
            <a:r>
              <a:rPr lang="en-US" altLang="ja-JP" b="1">
                <a:solidFill>
                  <a:srgbClr val="0000FF"/>
                </a:solidFill>
                <a:ea typeface="ＭＳ Ｐゴシック" panose="020B0600070205080204" pitchFamily="34" charset="-128"/>
              </a:rPr>
              <a:t>Spirit of the School</a:t>
            </a:r>
            <a:r>
              <a:rPr lang="ja-JP" altLang="en-US" b="1">
                <a:solidFill>
                  <a:srgbClr val="0000FF"/>
                </a:solidFill>
                <a:ea typeface="ＭＳ Ｐゴシック" panose="020B0600070205080204" pitchFamily="34" charset="-128"/>
              </a:rPr>
              <a:t>”</a:t>
            </a:r>
            <a:r>
              <a:rPr lang="en-US" altLang="ja-JP" b="1">
                <a:solidFill>
                  <a:srgbClr val="0000FF"/>
                </a:solidFill>
                <a:ea typeface="ＭＳ Ｐゴシック" panose="020B0600070205080204" pitchFamily="34" charset="-128"/>
              </a:rPr>
              <a:t> –</a:t>
            </a:r>
            <a:endParaRPr lang="en-US" altLang="en-US" b="1">
              <a:solidFill>
                <a:srgbClr val="0000FF"/>
              </a:solidFill>
              <a:ea typeface="ＭＳ Ｐゴシック" panose="020B0600070205080204" pitchFamily="34" charset="-128"/>
            </a:endParaRPr>
          </a:p>
        </p:txBody>
      </p:sp>
      <p:sp>
        <p:nvSpPr>
          <p:cNvPr id="87042" name="Content Placeholder 8">
            <a:extLst>
              <a:ext uri="{FF2B5EF4-FFF2-40B4-BE49-F238E27FC236}">
                <a16:creationId xmlns:a16="http://schemas.microsoft.com/office/drawing/2014/main" id="{E5AAA3E4-AA82-6081-C587-0517FF22994B}"/>
              </a:ext>
            </a:extLst>
          </p:cNvPr>
          <p:cNvSpPr>
            <a:spLocks noGrp="1" noChangeArrowheads="1"/>
          </p:cNvSpPr>
          <p:nvPr>
            <p:ph idx="1"/>
          </p:nvPr>
        </p:nvSpPr>
        <p:spPr>
          <a:xfrm>
            <a:off x="381000" y="1600200"/>
            <a:ext cx="8458200" cy="4525963"/>
          </a:xfrm>
        </p:spPr>
        <p:txBody>
          <a:bodyPr/>
          <a:lstStyle/>
          <a:p>
            <a:pPr marL="0" indent="0" eaLnBrk="1" hangingPunct="1">
              <a:buFontTx/>
              <a:buNone/>
            </a:pPr>
            <a:r>
              <a:rPr lang="en-US" altLang="en-US" i="1">
                <a:solidFill>
                  <a:srgbClr val="161616"/>
                </a:solidFill>
                <a:ea typeface="ＭＳ Ｐゴシック" panose="020B0600070205080204" pitchFamily="34" charset="-128"/>
              </a:rPr>
              <a:t>…The school represents real life.  English is taught …, Spanish is taught…, Navajo is taught…. And that really is how the world is…. … and when the children leave the classroom they know out there, there will be children speaking Spanish and English and Navajo…and it</a:t>
            </a:r>
            <a:r>
              <a:rPr lang="ja-JP" altLang="en-US" i="1">
                <a:solidFill>
                  <a:srgbClr val="161616"/>
                </a:solidFill>
                <a:ea typeface="ＭＳ Ｐゴシック" panose="020B0600070205080204" pitchFamily="34" charset="-128"/>
              </a:rPr>
              <a:t>’</a:t>
            </a:r>
            <a:r>
              <a:rPr lang="en-US" altLang="ja-JP" i="1">
                <a:solidFill>
                  <a:srgbClr val="161616"/>
                </a:solidFill>
                <a:ea typeface="ＭＳ Ｐゴシック" panose="020B0600070205080204" pitchFamily="34" charset="-128"/>
              </a:rPr>
              <a:t>s ok.  It</a:t>
            </a:r>
            <a:r>
              <a:rPr lang="ja-JP" altLang="en-US" i="1">
                <a:solidFill>
                  <a:srgbClr val="161616"/>
                </a:solidFill>
                <a:ea typeface="ＭＳ Ｐゴシック" panose="020B0600070205080204" pitchFamily="34" charset="-128"/>
              </a:rPr>
              <a:t>’</a:t>
            </a:r>
            <a:r>
              <a:rPr lang="en-US" altLang="ja-JP" i="1">
                <a:solidFill>
                  <a:srgbClr val="161616"/>
                </a:solidFill>
                <a:ea typeface="ＭＳ Ｐゴシック" panose="020B0600070205080204" pitchFamily="34" charset="-128"/>
              </a:rPr>
              <a:t>s ok to be different and that is what the spirit of the school is…</a:t>
            </a:r>
            <a:r>
              <a:rPr lang="ja-JP" altLang="en-US" i="1">
                <a:solidFill>
                  <a:srgbClr val="161616"/>
                </a:solidFill>
                <a:ea typeface="ＭＳ Ｐゴシック" panose="020B0600070205080204" pitchFamily="34" charset="-128"/>
              </a:rPr>
              <a:t>”</a:t>
            </a:r>
            <a:r>
              <a:rPr lang="en-US" altLang="ja-JP" i="1">
                <a:solidFill>
                  <a:srgbClr val="161616"/>
                </a:solidFill>
                <a:ea typeface="ＭＳ Ｐゴシック" panose="020B0600070205080204" pitchFamily="34" charset="-128"/>
              </a:rPr>
              <a:t> </a:t>
            </a:r>
            <a:r>
              <a:rPr lang="en-US" altLang="ja-JP">
                <a:solidFill>
                  <a:srgbClr val="161616"/>
                </a:solidFill>
                <a:ea typeface="ＭＳ Ｐゴシック" panose="020B0600070205080204" pitchFamily="34" charset="-128"/>
              </a:rPr>
              <a:t>— Diné 1</a:t>
            </a:r>
            <a:r>
              <a:rPr lang="en-US" altLang="ja-JP" baseline="30000">
                <a:solidFill>
                  <a:srgbClr val="161616"/>
                </a:solidFill>
                <a:ea typeface="ＭＳ Ｐゴシック" panose="020B0600070205080204" pitchFamily="34" charset="-128"/>
              </a:rPr>
              <a:t>st</a:t>
            </a:r>
            <a:r>
              <a:rPr lang="en-US" altLang="ja-JP">
                <a:solidFill>
                  <a:srgbClr val="161616"/>
                </a:solidFill>
                <a:ea typeface="ＭＳ Ｐゴシック" panose="020B0600070205080204" pitchFamily="34" charset="-128"/>
              </a:rPr>
              <a:t> grade teacher, interview, January 2010</a:t>
            </a:r>
            <a:r>
              <a:rPr lang="en-US" altLang="ja-JP" i="1">
                <a:solidFill>
                  <a:srgbClr val="161616"/>
                </a:solidFill>
                <a:ea typeface="ＭＳ Ｐゴシック" panose="020B0600070205080204" pitchFamily="34" charset="-128"/>
              </a:rPr>
              <a:t> </a:t>
            </a:r>
            <a:endParaRPr lang="en-US" altLang="en-US" i="1">
              <a:solidFill>
                <a:srgbClr val="161616"/>
              </a:solidFill>
              <a:ea typeface="ＭＳ Ｐゴシック" panose="020B0600070205080204" pitchFamily="34" charset="-128"/>
            </a:endParaRPr>
          </a:p>
        </p:txBody>
      </p:sp>
      <p:sp>
        <p:nvSpPr>
          <p:cNvPr id="87043" name="Footer Placeholder 5">
            <a:extLst>
              <a:ext uri="{FF2B5EF4-FFF2-40B4-BE49-F238E27FC236}">
                <a16:creationId xmlns:a16="http://schemas.microsoft.com/office/drawing/2014/main" id="{4D3F5A7F-B58A-C392-0A14-1872D21B65C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4D93D-05CD-64E6-D028-298516B01C25}"/>
              </a:ext>
            </a:extLst>
          </p:cNvPr>
          <p:cNvSpPr>
            <a:spLocks noGrp="1"/>
          </p:cNvSpPr>
          <p:nvPr>
            <p:ph type="title"/>
          </p:nvPr>
        </p:nvSpPr>
        <p:spPr>
          <a:gradFill rotWithShape="1">
            <a:gsLst>
              <a:gs pos="0">
                <a:srgbClr val="FAFAFA"/>
              </a:gs>
              <a:gs pos="64999">
                <a:srgbClr val="F2F2F2"/>
              </a:gs>
              <a:gs pos="100000">
                <a:srgbClr val="EDEDED"/>
              </a:gs>
            </a:gsLst>
            <a:lin ang="5400000" scaled="1"/>
          </a:gradFill>
          <a:ln cap="flat">
            <a:solidFill>
              <a:srgbClr val="D5D5D5"/>
            </a:solidFill>
            <a:miter lim="800000"/>
            <a:headEnd/>
            <a:tailEnd/>
          </a:ln>
          <a:effectLst>
            <a:outerShdw blurRad="40000" dist="20000" dir="5400000" rotWithShape="0">
              <a:srgbClr val="000000">
                <a:alpha val="37999"/>
              </a:srgbClr>
            </a:outerShdw>
          </a:effectLst>
        </p:spPr>
        <p:txBody>
          <a:bodyPr/>
          <a:lstStyle/>
          <a:p>
            <a:pPr eaLnBrk="1" hangingPunct="1">
              <a:defRPr/>
            </a:pPr>
            <a:r>
              <a:rPr lang="en-US" altLang="en-US" sz="2800" b="1">
                <a:solidFill>
                  <a:srgbClr val="0000FF"/>
                </a:solidFill>
                <a:ea typeface="ＭＳ Ｐゴシック" panose="020B0600070205080204" pitchFamily="34" charset="-128"/>
              </a:rPr>
              <a:t>Let</a:t>
            </a:r>
            <a:r>
              <a:rPr lang="ja-JP" altLang="en-US" sz="2800" b="1">
                <a:solidFill>
                  <a:srgbClr val="0000FF"/>
                </a:solidFill>
                <a:ea typeface="ＭＳ Ｐゴシック" panose="020B0600070205080204" pitchFamily="34" charset="-128"/>
              </a:rPr>
              <a:t>’</a:t>
            </a:r>
            <a:r>
              <a:rPr lang="en-US" altLang="ja-JP" sz="2800" b="1">
                <a:solidFill>
                  <a:srgbClr val="0000FF"/>
                </a:solidFill>
                <a:ea typeface="ＭＳ Ｐゴシック" panose="020B0600070205080204" pitchFamily="34" charset="-128"/>
              </a:rPr>
              <a:t>s look at the data — Puente de Hózhó SAT 9 scores, 1</a:t>
            </a:r>
            <a:r>
              <a:rPr lang="en-US" altLang="ja-JP" sz="2800" b="1" baseline="30000">
                <a:solidFill>
                  <a:srgbClr val="0000FF"/>
                </a:solidFill>
                <a:ea typeface="ＭＳ Ｐゴシック" panose="020B0600070205080204" pitchFamily="34" charset="-128"/>
              </a:rPr>
              <a:t>st</a:t>
            </a:r>
            <a:r>
              <a:rPr lang="en-US" altLang="ja-JP" sz="2800" b="1">
                <a:solidFill>
                  <a:srgbClr val="0000FF"/>
                </a:solidFill>
                <a:ea typeface="ＭＳ Ｐゴシック" panose="020B0600070205080204" pitchFamily="34" charset="-128"/>
              </a:rPr>
              <a:t> grade, 2003 </a:t>
            </a:r>
            <a:br>
              <a:rPr lang="en-US" altLang="ja-JP" sz="2800" b="1">
                <a:solidFill>
                  <a:srgbClr val="000000"/>
                </a:solidFill>
                <a:ea typeface="ＭＳ Ｐゴシック" panose="020B0600070205080204" pitchFamily="34" charset="-128"/>
              </a:rPr>
            </a:br>
            <a:r>
              <a:rPr lang="en-US" altLang="ja-JP" sz="1600">
                <a:solidFill>
                  <a:srgbClr val="000000"/>
                </a:solidFill>
                <a:ea typeface="ＭＳ Ｐゴシック" panose="020B0600070205080204" pitchFamily="34" charset="-128"/>
              </a:rPr>
              <a:t>(Source: M. Fillerup, in press)</a:t>
            </a:r>
            <a:endParaRPr lang="en-US" altLang="en-US">
              <a:solidFill>
                <a:srgbClr val="000000"/>
              </a:solidFill>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115C5C39-6FC2-9235-9F94-1FAF4B9C6169}"/>
              </a:ext>
            </a:extLst>
          </p:cNvPr>
          <p:cNvGraphicFramePr>
            <a:graphicFrameLocks noGrp="1"/>
          </p:cNvGraphicFramePr>
          <p:nvPr>
            <p:ph idx="1"/>
          </p:nvPr>
        </p:nvGraphicFramePr>
        <p:xfrm>
          <a:off x="457200" y="1981200"/>
          <a:ext cx="8229600" cy="1714501"/>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7377">
                <a:tc>
                  <a:txBody>
                    <a:bodyPr/>
                    <a:lstStyle>
                      <a:lvl1pPr defTabSz="457200" eaLnBrk="0" hangingPunct="0">
                        <a:spcBef>
                          <a:spcPct val="20000"/>
                        </a:spcBef>
                        <a:defRPr sz="2800">
                          <a:solidFill>
                            <a:schemeClr val="tx1"/>
                          </a:solidFill>
                          <a:latin typeface="Arial" charset="0"/>
                          <a:ea typeface="ＭＳ Ｐゴシック" charset="-128"/>
                        </a:defRPr>
                      </a:lvl1pPr>
                      <a:lvl2pPr marL="742950" indent="-285750" defTabSz="457200" eaLnBrk="0" hangingPunct="0">
                        <a:spcBef>
                          <a:spcPct val="20000"/>
                        </a:spcBef>
                        <a:defRPr sz="2400">
                          <a:solidFill>
                            <a:schemeClr val="tx1"/>
                          </a:solidFill>
                          <a:latin typeface="Arial" charset="0"/>
                          <a:ea typeface="ＭＳ Ｐゴシック" charset="-128"/>
                        </a:defRPr>
                      </a:lvl2pPr>
                      <a:lvl3pPr marL="1143000" indent="-228600" defTabSz="457200" eaLnBrk="0" hangingPunct="0">
                        <a:spcBef>
                          <a:spcPct val="20000"/>
                        </a:spcBef>
                        <a:defRPr sz="2000">
                          <a:solidFill>
                            <a:schemeClr val="tx1"/>
                          </a:solidFill>
                          <a:latin typeface="Arial" charset="0"/>
                          <a:ea typeface="ＭＳ Ｐゴシック" charset="-128"/>
                        </a:defRPr>
                      </a:lvl3pPr>
                      <a:lvl4pPr marL="1600200" indent="-228600" defTabSz="457200" eaLnBrk="0" hangingPunct="0">
                        <a:spcBef>
                          <a:spcPct val="20000"/>
                        </a:spcBef>
                        <a:defRPr>
                          <a:solidFill>
                            <a:schemeClr val="tx1"/>
                          </a:solidFill>
                          <a:latin typeface="Arial" charset="0"/>
                          <a:ea typeface="ＭＳ Ｐゴシック" charset="-128"/>
                        </a:defRPr>
                      </a:lvl4pPr>
                      <a:lvl5pPr marL="2057400" indent="-228600" defTabSz="457200" eaLnBrk="0" hangingPunct="0">
                        <a:spcBef>
                          <a:spcPct val="20000"/>
                        </a:spcBef>
                        <a:defRPr>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ＭＳ Ｐゴシック" charset="-128"/>
                        </a:rPr>
                        <a:t>Subject Area Tested</a:t>
                      </a: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defRPr sz="2800">
                          <a:solidFill>
                            <a:schemeClr val="tx1"/>
                          </a:solidFill>
                          <a:latin typeface="Arial" charset="0"/>
                          <a:ea typeface="ＭＳ Ｐゴシック" charset="-128"/>
                        </a:defRPr>
                      </a:lvl1pPr>
                      <a:lvl2pPr marL="742950" indent="-285750" defTabSz="457200" eaLnBrk="0" hangingPunct="0">
                        <a:spcBef>
                          <a:spcPct val="20000"/>
                        </a:spcBef>
                        <a:defRPr sz="2400">
                          <a:solidFill>
                            <a:schemeClr val="tx1"/>
                          </a:solidFill>
                          <a:latin typeface="Arial" charset="0"/>
                          <a:ea typeface="ＭＳ Ｐゴシック" charset="-128"/>
                        </a:defRPr>
                      </a:lvl2pPr>
                      <a:lvl3pPr marL="1143000" indent="-228600" defTabSz="457200" eaLnBrk="0" hangingPunct="0">
                        <a:spcBef>
                          <a:spcPct val="20000"/>
                        </a:spcBef>
                        <a:defRPr sz="2000">
                          <a:solidFill>
                            <a:schemeClr val="tx1"/>
                          </a:solidFill>
                          <a:latin typeface="Arial" charset="0"/>
                          <a:ea typeface="ＭＳ Ｐゴシック" charset="-128"/>
                        </a:defRPr>
                      </a:lvl3pPr>
                      <a:lvl4pPr marL="1600200" indent="-228600" defTabSz="457200" eaLnBrk="0" hangingPunct="0">
                        <a:spcBef>
                          <a:spcPct val="20000"/>
                        </a:spcBef>
                        <a:defRPr>
                          <a:solidFill>
                            <a:schemeClr val="tx1"/>
                          </a:solidFill>
                          <a:latin typeface="Arial" charset="0"/>
                          <a:ea typeface="ＭＳ Ｐゴシック" charset="-128"/>
                        </a:defRPr>
                      </a:lvl4pPr>
                      <a:lvl5pPr marL="2057400" indent="-228600" defTabSz="457200" eaLnBrk="0" hangingPunct="0">
                        <a:spcBef>
                          <a:spcPct val="20000"/>
                        </a:spcBef>
                        <a:defRPr>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rgbClr val="FFFFFF"/>
                          </a:solidFill>
                          <a:effectLst/>
                          <a:latin typeface="Arial" charset="0"/>
                          <a:ea typeface="ＭＳ Ｐゴシック" charset="-128"/>
                        </a:rPr>
                        <a:t>Mean Diné Student Percentile Rank</a:t>
                      </a: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708">
                <a:tc>
                  <a:txBody>
                    <a:bodyPr/>
                    <a:lstStyle>
                      <a:lvl1pPr defTabSz="457200" eaLnBrk="0" hangingPunct="0">
                        <a:spcBef>
                          <a:spcPct val="20000"/>
                        </a:spcBef>
                        <a:defRPr sz="2800">
                          <a:solidFill>
                            <a:schemeClr val="tx1"/>
                          </a:solidFill>
                          <a:latin typeface="Arial" charset="0"/>
                          <a:ea typeface="ＭＳ Ｐゴシック" charset="-128"/>
                        </a:defRPr>
                      </a:lvl1pPr>
                      <a:lvl2pPr marL="742950" indent="-285750" defTabSz="457200" eaLnBrk="0" hangingPunct="0">
                        <a:spcBef>
                          <a:spcPct val="20000"/>
                        </a:spcBef>
                        <a:defRPr sz="2400">
                          <a:solidFill>
                            <a:schemeClr val="tx1"/>
                          </a:solidFill>
                          <a:latin typeface="Arial" charset="0"/>
                          <a:ea typeface="ＭＳ Ｐゴシック" charset="-128"/>
                        </a:defRPr>
                      </a:lvl2pPr>
                      <a:lvl3pPr marL="1143000" indent="-228600" defTabSz="457200" eaLnBrk="0" hangingPunct="0">
                        <a:spcBef>
                          <a:spcPct val="20000"/>
                        </a:spcBef>
                        <a:defRPr sz="2000">
                          <a:solidFill>
                            <a:schemeClr val="tx1"/>
                          </a:solidFill>
                          <a:latin typeface="Arial" charset="0"/>
                          <a:ea typeface="ＭＳ Ｐゴシック" charset="-128"/>
                        </a:defRPr>
                      </a:lvl3pPr>
                      <a:lvl4pPr marL="1600200" indent="-228600" defTabSz="457200" eaLnBrk="0" hangingPunct="0">
                        <a:spcBef>
                          <a:spcPct val="20000"/>
                        </a:spcBef>
                        <a:defRPr>
                          <a:solidFill>
                            <a:schemeClr val="tx1"/>
                          </a:solidFill>
                          <a:latin typeface="Arial" charset="0"/>
                          <a:ea typeface="ＭＳ Ｐゴシック" charset="-128"/>
                        </a:defRPr>
                      </a:lvl4pPr>
                      <a:lvl5pPr marL="2057400" indent="-228600" defTabSz="457200" eaLnBrk="0" hangingPunct="0">
                        <a:spcBef>
                          <a:spcPct val="20000"/>
                        </a:spcBef>
                        <a:defRPr>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80808"/>
                          </a:solidFill>
                          <a:effectLst/>
                          <a:latin typeface="Arial" charset="0"/>
                          <a:ea typeface="ＭＳ Ｐゴシック" charset="-128"/>
                        </a:rPr>
                        <a:t>Reading</a:t>
                      </a: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E"/>
                    </a:solidFill>
                  </a:tcPr>
                </a:tc>
                <a:tc>
                  <a:txBody>
                    <a:bodyPr/>
                    <a:lstStyle>
                      <a:lvl1pPr defTabSz="457200" eaLnBrk="0" hangingPunct="0">
                        <a:spcBef>
                          <a:spcPct val="20000"/>
                        </a:spcBef>
                        <a:defRPr sz="2800">
                          <a:solidFill>
                            <a:schemeClr val="tx1"/>
                          </a:solidFill>
                          <a:latin typeface="Arial" charset="0"/>
                          <a:ea typeface="ＭＳ Ｐゴシック" charset="-128"/>
                        </a:defRPr>
                      </a:lvl1pPr>
                      <a:lvl2pPr marL="742950" indent="-285750" defTabSz="457200" eaLnBrk="0" hangingPunct="0">
                        <a:spcBef>
                          <a:spcPct val="20000"/>
                        </a:spcBef>
                        <a:defRPr sz="2400">
                          <a:solidFill>
                            <a:schemeClr val="tx1"/>
                          </a:solidFill>
                          <a:latin typeface="Arial" charset="0"/>
                          <a:ea typeface="ＭＳ Ｐゴシック" charset="-128"/>
                        </a:defRPr>
                      </a:lvl2pPr>
                      <a:lvl3pPr marL="1143000" indent="-228600" defTabSz="457200" eaLnBrk="0" hangingPunct="0">
                        <a:spcBef>
                          <a:spcPct val="20000"/>
                        </a:spcBef>
                        <a:defRPr sz="2000">
                          <a:solidFill>
                            <a:schemeClr val="tx1"/>
                          </a:solidFill>
                          <a:latin typeface="Arial" charset="0"/>
                          <a:ea typeface="ＭＳ Ｐゴシック" charset="-128"/>
                        </a:defRPr>
                      </a:lvl3pPr>
                      <a:lvl4pPr marL="1600200" indent="-228600" defTabSz="457200" eaLnBrk="0" hangingPunct="0">
                        <a:spcBef>
                          <a:spcPct val="20000"/>
                        </a:spcBef>
                        <a:defRPr>
                          <a:solidFill>
                            <a:schemeClr val="tx1"/>
                          </a:solidFill>
                          <a:latin typeface="Arial" charset="0"/>
                          <a:ea typeface="ＭＳ Ｐゴシック" charset="-128"/>
                        </a:defRPr>
                      </a:lvl4pPr>
                      <a:lvl5pPr marL="2057400" indent="-228600" defTabSz="457200" eaLnBrk="0" hangingPunct="0">
                        <a:spcBef>
                          <a:spcPct val="20000"/>
                        </a:spcBef>
                        <a:defRPr>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80808"/>
                          </a:solidFill>
                          <a:effectLst/>
                          <a:latin typeface="Arial" charset="0"/>
                          <a:ea typeface="ＭＳ Ｐゴシック" charset="-128"/>
                        </a:rPr>
                        <a:t>71</a:t>
                      </a:r>
                      <a:r>
                        <a:rPr kumimoji="0" lang="en-US" altLang="x-none" sz="1800" b="0" i="0" u="none" strike="noStrike" cap="none" normalizeH="0" baseline="30000">
                          <a:ln>
                            <a:noFill/>
                          </a:ln>
                          <a:solidFill>
                            <a:srgbClr val="080808"/>
                          </a:solidFill>
                          <a:effectLst/>
                          <a:latin typeface="Arial" charset="0"/>
                          <a:ea typeface="ＭＳ Ｐゴシック" charset="-128"/>
                        </a:rPr>
                        <a:t>st</a:t>
                      </a:r>
                      <a:endParaRPr kumimoji="0" lang="en-US" altLang="x-none" sz="1800" b="0" i="0" u="none" strike="noStrike" cap="none" normalizeH="0" baseline="0">
                        <a:ln>
                          <a:noFill/>
                        </a:ln>
                        <a:solidFill>
                          <a:srgbClr val="080808"/>
                        </a:solidFill>
                        <a:effectLst/>
                        <a:latin typeface="Arial" charset="0"/>
                        <a:ea typeface="ＭＳ Ｐゴシック" charset="-128"/>
                      </a:endParaRP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E"/>
                    </a:solidFill>
                  </a:tcPr>
                </a:tc>
                <a:extLst>
                  <a:ext uri="{0D108BD9-81ED-4DB2-BD59-A6C34878D82A}">
                    <a16:rowId xmlns:a16="http://schemas.microsoft.com/office/drawing/2014/main" val="10001"/>
                  </a:ext>
                </a:extLst>
              </a:tr>
              <a:tr h="365708">
                <a:tc>
                  <a:txBody>
                    <a:bodyPr/>
                    <a:lstStyle>
                      <a:lvl1pPr defTabSz="457200" eaLnBrk="0" hangingPunct="0">
                        <a:spcBef>
                          <a:spcPct val="20000"/>
                        </a:spcBef>
                        <a:defRPr sz="2800">
                          <a:solidFill>
                            <a:schemeClr val="tx1"/>
                          </a:solidFill>
                          <a:latin typeface="Arial" charset="0"/>
                          <a:ea typeface="ＭＳ Ｐゴシック" charset="-128"/>
                        </a:defRPr>
                      </a:lvl1pPr>
                      <a:lvl2pPr marL="742950" indent="-285750" defTabSz="457200" eaLnBrk="0" hangingPunct="0">
                        <a:spcBef>
                          <a:spcPct val="20000"/>
                        </a:spcBef>
                        <a:defRPr sz="2400">
                          <a:solidFill>
                            <a:schemeClr val="tx1"/>
                          </a:solidFill>
                          <a:latin typeface="Arial" charset="0"/>
                          <a:ea typeface="ＭＳ Ｐゴシック" charset="-128"/>
                        </a:defRPr>
                      </a:lvl2pPr>
                      <a:lvl3pPr marL="1143000" indent="-228600" defTabSz="457200" eaLnBrk="0" hangingPunct="0">
                        <a:spcBef>
                          <a:spcPct val="20000"/>
                        </a:spcBef>
                        <a:defRPr sz="2000">
                          <a:solidFill>
                            <a:schemeClr val="tx1"/>
                          </a:solidFill>
                          <a:latin typeface="Arial" charset="0"/>
                          <a:ea typeface="ＭＳ Ｐゴシック" charset="-128"/>
                        </a:defRPr>
                      </a:lvl3pPr>
                      <a:lvl4pPr marL="1600200" indent="-228600" defTabSz="457200" eaLnBrk="0" hangingPunct="0">
                        <a:spcBef>
                          <a:spcPct val="20000"/>
                        </a:spcBef>
                        <a:defRPr>
                          <a:solidFill>
                            <a:schemeClr val="tx1"/>
                          </a:solidFill>
                          <a:latin typeface="Arial" charset="0"/>
                          <a:ea typeface="ＭＳ Ｐゴシック" charset="-128"/>
                        </a:defRPr>
                      </a:lvl4pPr>
                      <a:lvl5pPr marL="2057400" indent="-228600" defTabSz="457200" eaLnBrk="0" hangingPunct="0">
                        <a:spcBef>
                          <a:spcPct val="20000"/>
                        </a:spcBef>
                        <a:defRPr>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80808"/>
                          </a:solidFill>
                          <a:effectLst/>
                          <a:latin typeface="Arial" charset="0"/>
                          <a:ea typeface="ＭＳ Ｐゴシック" charset="-128"/>
                        </a:rPr>
                        <a:t>Math</a:t>
                      </a: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F"/>
                    </a:solidFill>
                  </a:tcPr>
                </a:tc>
                <a:tc>
                  <a:txBody>
                    <a:bodyPr/>
                    <a:lstStyle>
                      <a:lvl1pPr defTabSz="457200" eaLnBrk="0" hangingPunct="0">
                        <a:spcBef>
                          <a:spcPct val="20000"/>
                        </a:spcBef>
                        <a:defRPr sz="2800">
                          <a:solidFill>
                            <a:schemeClr val="tx1"/>
                          </a:solidFill>
                          <a:latin typeface="Arial" charset="0"/>
                          <a:ea typeface="ＭＳ Ｐゴシック" charset="-128"/>
                        </a:defRPr>
                      </a:lvl1pPr>
                      <a:lvl2pPr marL="742950" indent="-285750" defTabSz="457200" eaLnBrk="0" hangingPunct="0">
                        <a:spcBef>
                          <a:spcPct val="20000"/>
                        </a:spcBef>
                        <a:defRPr sz="2400">
                          <a:solidFill>
                            <a:schemeClr val="tx1"/>
                          </a:solidFill>
                          <a:latin typeface="Arial" charset="0"/>
                          <a:ea typeface="ＭＳ Ｐゴシック" charset="-128"/>
                        </a:defRPr>
                      </a:lvl2pPr>
                      <a:lvl3pPr marL="1143000" indent="-228600" defTabSz="457200" eaLnBrk="0" hangingPunct="0">
                        <a:spcBef>
                          <a:spcPct val="20000"/>
                        </a:spcBef>
                        <a:defRPr sz="2000">
                          <a:solidFill>
                            <a:schemeClr val="tx1"/>
                          </a:solidFill>
                          <a:latin typeface="Arial" charset="0"/>
                          <a:ea typeface="ＭＳ Ｐゴシック" charset="-128"/>
                        </a:defRPr>
                      </a:lvl3pPr>
                      <a:lvl4pPr marL="1600200" indent="-228600" defTabSz="457200" eaLnBrk="0" hangingPunct="0">
                        <a:spcBef>
                          <a:spcPct val="20000"/>
                        </a:spcBef>
                        <a:defRPr>
                          <a:solidFill>
                            <a:schemeClr val="tx1"/>
                          </a:solidFill>
                          <a:latin typeface="Arial" charset="0"/>
                          <a:ea typeface="ＭＳ Ｐゴシック" charset="-128"/>
                        </a:defRPr>
                      </a:lvl4pPr>
                      <a:lvl5pPr marL="2057400" indent="-228600" defTabSz="457200" eaLnBrk="0" hangingPunct="0">
                        <a:spcBef>
                          <a:spcPct val="20000"/>
                        </a:spcBef>
                        <a:defRPr>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80808"/>
                          </a:solidFill>
                          <a:effectLst/>
                          <a:latin typeface="Arial" charset="0"/>
                          <a:ea typeface="ＭＳ Ｐゴシック" charset="-128"/>
                        </a:rPr>
                        <a:t>84</a:t>
                      </a:r>
                      <a:r>
                        <a:rPr kumimoji="0" lang="en-US" altLang="x-none" sz="1800" b="0" i="0" u="none" strike="noStrike" cap="none" normalizeH="0" baseline="30000">
                          <a:ln>
                            <a:noFill/>
                          </a:ln>
                          <a:solidFill>
                            <a:srgbClr val="080808"/>
                          </a:solidFill>
                          <a:effectLst/>
                          <a:latin typeface="Arial" charset="0"/>
                          <a:ea typeface="ＭＳ Ｐゴシック" charset="-128"/>
                        </a:rPr>
                        <a:t>th</a:t>
                      </a:r>
                      <a:endParaRPr kumimoji="0" lang="en-US" altLang="x-none" sz="1800" b="0" i="0" u="none" strike="noStrike" cap="none" normalizeH="0" baseline="0">
                        <a:ln>
                          <a:noFill/>
                        </a:ln>
                        <a:solidFill>
                          <a:srgbClr val="080808"/>
                        </a:solidFill>
                        <a:effectLst/>
                        <a:latin typeface="Arial" charset="0"/>
                        <a:ea typeface="ＭＳ Ｐゴシック" charset="-128"/>
                      </a:endParaRP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F"/>
                    </a:solidFill>
                  </a:tcPr>
                </a:tc>
                <a:extLst>
                  <a:ext uri="{0D108BD9-81ED-4DB2-BD59-A6C34878D82A}">
                    <a16:rowId xmlns:a16="http://schemas.microsoft.com/office/drawing/2014/main" val="10002"/>
                  </a:ext>
                </a:extLst>
              </a:tr>
              <a:tr h="365708">
                <a:tc>
                  <a:txBody>
                    <a:bodyPr/>
                    <a:lstStyle>
                      <a:lvl1pPr defTabSz="457200" eaLnBrk="0" hangingPunct="0">
                        <a:spcBef>
                          <a:spcPct val="20000"/>
                        </a:spcBef>
                        <a:defRPr sz="2800">
                          <a:solidFill>
                            <a:schemeClr val="tx1"/>
                          </a:solidFill>
                          <a:latin typeface="Arial" charset="0"/>
                          <a:ea typeface="ＭＳ Ｐゴシック" charset="-128"/>
                        </a:defRPr>
                      </a:lvl1pPr>
                      <a:lvl2pPr marL="742950" indent="-285750" defTabSz="457200" eaLnBrk="0" hangingPunct="0">
                        <a:spcBef>
                          <a:spcPct val="20000"/>
                        </a:spcBef>
                        <a:defRPr sz="2400">
                          <a:solidFill>
                            <a:schemeClr val="tx1"/>
                          </a:solidFill>
                          <a:latin typeface="Arial" charset="0"/>
                          <a:ea typeface="ＭＳ Ｐゴシック" charset="-128"/>
                        </a:defRPr>
                      </a:lvl2pPr>
                      <a:lvl3pPr marL="1143000" indent="-228600" defTabSz="457200" eaLnBrk="0" hangingPunct="0">
                        <a:spcBef>
                          <a:spcPct val="20000"/>
                        </a:spcBef>
                        <a:defRPr sz="2000">
                          <a:solidFill>
                            <a:schemeClr val="tx1"/>
                          </a:solidFill>
                          <a:latin typeface="Arial" charset="0"/>
                          <a:ea typeface="ＭＳ Ｐゴシック" charset="-128"/>
                        </a:defRPr>
                      </a:lvl3pPr>
                      <a:lvl4pPr marL="1600200" indent="-228600" defTabSz="457200" eaLnBrk="0" hangingPunct="0">
                        <a:spcBef>
                          <a:spcPct val="20000"/>
                        </a:spcBef>
                        <a:defRPr>
                          <a:solidFill>
                            <a:schemeClr val="tx1"/>
                          </a:solidFill>
                          <a:latin typeface="Arial" charset="0"/>
                          <a:ea typeface="ＭＳ Ｐゴシック" charset="-128"/>
                        </a:defRPr>
                      </a:lvl4pPr>
                      <a:lvl5pPr marL="2057400" indent="-228600" defTabSz="457200" eaLnBrk="0" hangingPunct="0">
                        <a:spcBef>
                          <a:spcPct val="20000"/>
                        </a:spcBef>
                        <a:defRPr>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80808"/>
                          </a:solidFill>
                          <a:effectLst/>
                          <a:latin typeface="Arial" charset="0"/>
                          <a:ea typeface="ＭＳ Ｐゴシック" charset="-128"/>
                        </a:rPr>
                        <a:t>Language</a:t>
                      </a: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E"/>
                    </a:solidFill>
                  </a:tcPr>
                </a:tc>
                <a:tc>
                  <a:txBody>
                    <a:bodyPr/>
                    <a:lstStyle>
                      <a:lvl1pPr defTabSz="457200" eaLnBrk="0" hangingPunct="0">
                        <a:spcBef>
                          <a:spcPct val="20000"/>
                        </a:spcBef>
                        <a:defRPr sz="2800">
                          <a:solidFill>
                            <a:schemeClr val="tx1"/>
                          </a:solidFill>
                          <a:latin typeface="Arial" charset="0"/>
                          <a:ea typeface="ＭＳ Ｐゴシック" charset="-128"/>
                        </a:defRPr>
                      </a:lvl1pPr>
                      <a:lvl2pPr marL="742950" indent="-285750" defTabSz="457200" eaLnBrk="0" hangingPunct="0">
                        <a:spcBef>
                          <a:spcPct val="20000"/>
                        </a:spcBef>
                        <a:defRPr sz="2400">
                          <a:solidFill>
                            <a:schemeClr val="tx1"/>
                          </a:solidFill>
                          <a:latin typeface="Arial" charset="0"/>
                          <a:ea typeface="ＭＳ Ｐゴシック" charset="-128"/>
                        </a:defRPr>
                      </a:lvl2pPr>
                      <a:lvl3pPr marL="1143000" indent="-228600" defTabSz="457200" eaLnBrk="0" hangingPunct="0">
                        <a:spcBef>
                          <a:spcPct val="20000"/>
                        </a:spcBef>
                        <a:defRPr sz="2000">
                          <a:solidFill>
                            <a:schemeClr val="tx1"/>
                          </a:solidFill>
                          <a:latin typeface="Arial" charset="0"/>
                          <a:ea typeface="ＭＳ Ｐゴシック" charset="-128"/>
                        </a:defRPr>
                      </a:lvl3pPr>
                      <a:lvl4pPr marL="1600200" indent="-228600" defTabSz="457200" eaLnBrk="0" hangingPunct="0">
                        <a:spcBef>
                          <a:spcPct val="20000"/>
                        </a:spcBef>
                        <a:defRPr>
                          <a:solidFill>
                            <a:schemeClr val="tx1"/>
                          </a:solidFill>
                          <a:latin typeface="Arial" charset="0"/>
                          <a:ea typeface="ＭＳ Ｐゴシック" charset="-128"/>
                        </a:defRPr>
                      </a:lvl4pPr>
                      <a:lvl5pPr marL="2057400" indent="-228600" defTabSz="457200" eaLnBrk="0" hangingPunct="0">
                        <a:spcBef>
                          <a:spcPct val="20000"/>
                        </a:spcBef>
                        <a:defRPr>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80808"/>
                          </a:solidFill>
                          <a:effectLst/>
                          <a:latin typeface="Arial" charset="0"/>
                          <a:ea typeface="ＭＳ Ｐゴシック" charset="-128"/>
                        </a:rPr>
                        <a:t>53</a:t>
                      </a:r>
                      <a:r>
                        <a:rPr kumimoji="0" lang="en-US" altLang="x-none" sz="1800" b="0" i="0" u="none" strike="noStrike" cap="none" normalizeH="0" baseline="30000">
                          <a:ln>
                            <a:noFill/>
                          </a:ln>
                          <a:solidFill>
                            <a:srgbClr val="080808"/>
                          </a:solidFill>
                          <a:effectLst/>
                          <a:latin typeface="Arial" charset="0"/>
                          <a:ea typeface="ＭＳ Ｐゴシック" charset="-128"/>
                        </a:rPr>
                        <a:t>rd</a:t>
                      </a:r>
                      <a:r>
                        <a:rPr kumimoji="0" lang="en-US" altLang="x-none" sz="1800" b="0" i="0" u="none" strike="noStrike" cap="none" normalizeH="0" baseline="0">
                          <a:ln>
                            <a:noFill/>
                          </a:ln>
                          <a:solidFill>
                            <a:srgbClr val="080808"/>
                          </a:solidFill>
                          <a:effectLst/>
                          <a:latin typeface="Arial" charset="0"/>
                          <a:ea typeface="ＭＳ Ｐゴシック" charset="-128"/>
                        </a:rPr>
                        <a:t> </a:t>
                      </a:r>
                    </a:p>
                  </a:txBody>
                  <a:tcPr marT="45694" marB="456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E"/>
                    </a:solidFill>
                  </a:tcPr>
                </a:tc>
                <a:extLst>
                  <a:ext uri="{0D108BD9-81ED-4DB2-BD59-A6C34878D82A}">
                    <a16:rowId xmlns:a16="http://schemas.microsoft.com/office/drawing/2014/main" val="10003"/>
                  </a:ext>
                </a:extLst>
              </a:tr>
            </a:tbl>
          </a:graphicData>
        </a:graphic>
      </p:graphicFrame>
      <p:sp>
        <p:nvSpPr>
          <p:cNvPr id="88083" name="Footer Placeholder 4">
            <a:extLst>
              <a:ext uri="{FF2B5EF4-FFF2-40B4-BE49-F238E27FC236}">
                <a16:creationId xmlns:a16="http://schemas.microsoft.com/office/drawing/2014/main" id="{2119D923-1296-1EA8-CD36-D94D28BFD0A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a:extLst>
              <a:ext uri="{FF2B5EF4-FFF2-40B4-BE49-F238E27FC236}">
                <a16:creationId xmlns:a16="http://schemas.microsoft.com/office/drawing/2014/main" id="{9CD36BED-06C6-857B-92D2-C4F4B826BF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1C7F59E-D2EA-0046-9A8E-C4411C095E75}" type="slidenum">
              <a:rPr lang="en-US" altLang="en-US" sz="1300"/>
              <a:pPr>
                <a:spcBef>
                  <a:spcPct val="0"/>
                </a:spcBef>
                <a:buFontTx/>
                <a:buNone/>
              </a:pPr>
              <a:t>4</a:t>
            </a:fld>
            <a:endParaRPr lang="en-US" altLang="en-US" sz="1300"/>
          </a:p>
        </p:txBody>
      </p:sp>
      <p:sp>
        <p:nvSpPr>
          <p:cNvPr id="197634" name="Text Box 2">
            <a:extLst>
              <a:ext uri="{FF2B5EF4-FFF2-40B4-BE49-F238E27FC236}">
                <a16:creationId xmlns:a16="http://schemas.microsoft.com/office/drawing/2014/main" id="{320F3842-92A0-7145-E234-576A198229F6}"/>
              </a:ext>
            </a:extLst>
          </p:cNvPr>
          <p:cNvSpPr txBox="1">
            <a:spLocks noChangeArrowheads="1"/>
          </p:cNvSpPr>
          <p:nvPr/>
        </p:nvSpPr>
        <p:spPr bwMode="auto">
          <a:xfrm>
            <a:off x="0" y="381000"/>
            <a:ext cx="9144000" cy="5992813"/>
          </a:xfrm>
          <a:prstGeom prst="rect">
            <a:avLst/>
          </a:prstGeom>
          <a:noFill/>
          <a:ln>
            <a:noFill/>
          </a:ln>
        </p:spPr>
        <p:txBody>
          <a:bodyPr lIns="82058" tIns="41029" rIns="82058" bIns="41029">
            <a:spAutoFit/>
          </a:bodyPr>
          <a:lstStyle>
            <a:lvl1pPr defTabSz="820738">
              <a:spcBef>
                <a:spcPct val="20000"/>
              </a:spcBef>
              <a:buChar char="•"/>
              <a:defRPr sz="2900">
                <a:solidFill>
                  <a:schemeClr val="tx1"/>
                </a:solidFill>
                <a:latin typeface="Arial" charset="0"/>
                <a:ea typeface="ＭＳ Ｐゴシック" charset="-128"/>
              </a:defRPr>
            </a:lvl1pPr>
            <a:lvl2pPr marL="742950" indent="-285750" defTabSz="820738">
              <a:spcBef>
                <a:spcPct val="20000"/>
              </a:spcBef>
              <a:buChar char="–"/>
              <a:defRPr sz="2500">
                <a:solidFill>
                  <a:schemeClr val="tx1"/>
                </a:solidFill>
                <a:latin typeface="Arial" charset="0"/>
                <a:ea typeface="ＭＳ Ｐゴシック" charset="-128"/>
              </a:defRPr>
            </a:lvl2pPr>
            <a:lvl3pPr marL="1143000" indent="-228600" defTabSz="820738">
              <a:spcBef>
                <a:spcPct val="20000"/>
              </a:spcBef>
              <a:buChar char="•"/>
              <a:defRPr sz="2200">
                <a:solidFill>
                  <a:schemeClr val="tx1"/>
                </a:solidFill>
                <a:latin typeface="Arial" charset="0"/>
                <a:ea typeface="ＭＳ Ｐゴシック" charset="-128"/>
              </a:defRPr>
            </a:lvl3pPr>
            <a:lvl4pPr marL="1600200" indent="-228600" defTabSz="820738">
              <a:spcBef>
                <a:spcPct val="20000"/>
              </a:spcBef>
              <a:buChar char="–"/>
              <a:defRPr>
                <a:solidFill>
                  <a:schemeClr val="tx1"/>
                </a:solidFill>
                <a:latin typeface="Arial" charset="0"/>
                <a:ea typeface="ＭＳ Ｐゴシック" charset="-128"/>
              </a:defRPr>
            </a:lvl4pPr>
            <a:lvl5pPr marL="2057400" indent="-228600" defTabSz="820738">
              <a:spcBef>
                <a:spcPct val="20000"/>
              </a:spcBef>
              <a:buChar char="»"/>
              <a:defRPr>
                <a:solidFill>
                  <a:schemeClr val="tx1"/>
                </a:solidFill>
                <a:latin typeface="Arial" charset="0"/>
                <a:ea typeface="ＭＳ Ｐゴシック" charset="-128"/>
              </a:defRPr>
            </a:lvl5pPr>
            <a:lvl6pPr marL="2514600" indent="-228600" defTabSz="820738"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defTabSz="820738"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defTabSz="820738"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defTabSz="820738" eaLnBrk="0" fontAlgn="base" hangingPunct="0">
              <a:spcBef>
                <a:spcPct val="20000"/>
              </a:spcBef>
              <a:spcAft>
                <a:spcPct val="0"/>
              </a:spcAft>
              <a:buChar char="»"/>
              <a:defRPr>
                <a:solidFill>
                  <a:schemeClr val="tx1"/>
                </a:solidFill>
                <a:latin typeface="Arial" charset="0"/>
                <a:ea typeface="ＭＳ Ｐゴシック" charset="-128"/>
              </a:defRPr>
            </a:lvl9pPr>
          </a:lstStyle>
          <a:p>
            <a:pPr eaLnBrk="1" hangingPunct="1">
              <a:spcBef>
                <a:spcPct val="0"/>
              </a:spcBef>
              <a:buFontTx/>
              <a:buNone/>
              <a:defRPr/>
            </a:pPr>
            <a:r>
              <a:rPr lang="en-US" altLang="x-none" sz="3200" b="1" dirty="0">
                <a:solidFill>
                  <a:schemeClr val="bg2">
                    <a:lumMod val="50000"/>
                  </a:schemeClr>
                </a:solidFill>
              </a:rPr>
              <a:t>	</a:t>
            </a:r>
            <a:r>
              <a:rPr lang="en-US" altLang="x-none" sz="3200" dirty="0">
                <a:solidFill>
                  <a:schemeClr val="bg2">
                    <a:lumMod val="50000"/>
                  </a:schemeClr>
                </a:solidFill>
              </a:rPr>
              <a:t> Writing in </a:t>
            </a:r>
            <a:r>
              <a:rPr lang="en-US" altLang="x-none" sz="3200" i="1" dirty="0">
                <a:solidFill>
                  <a:schemeClr val="bg2">
                    <a:lumMod val="50000"/>
                  </a:schemeClr>
                </a:solidFill>
              </a:rPr>
              <a:t>The Wall Street Journal</a:t>
            </a:r>
            <a:r>
              <a:rPr lang="en-US" altLang="x-none" sz="3200" dirty="0">
                <a:solidFill>
                  <a:schemeClr val="bg2">
                    <a:lumMod val="50000"/>
                  </a:schemeClr>
                </a:solidFill>
              </a:rPr>
              <a:t> in 2002, John J. Miller declared that the increasing pace of language death is </a:t>
            </a:r>
            <a:r>
              <a:rPr lang="ja-JP" altLang="en-US" sz="3200" dirty="0">
                <a:solidFill>
                  <a:schemeClr val="bg2">
                    <a:lumMod val="50000"/>
                  </a:schemeClr>
                </a:solidFill>
              </a:rPr>
              <a:t>“</a:t>
            </a:r>
            <a:r>
              <a:rPr lang="en-US" altLang="ja-JP" sz="3200" dirty="0">
                <a:solidFill>
                  <a:schemeClr val="bg2">
                    <a:lumMod val="50000"/>
                  </a:schemeClr>
                </a:solidFill>
              </a:rPr>
              <a:t>a trend that is arguably worth celebrating [because] age-old obstacles to communication are collapsing</a:t>
            </a:r>
            <a:r>
              <a:rPr lang="ja-JP" altLang="en-US" sz="3200" dirty="0">
                <a:solidFill>
                  <a:schemeClr val="bg2">
                    <a:lumMod val="50000"/>
                  </a:schemeClr>
                </a:solidFill>
              </a:rPr>
              <a:t>”</a:t>
            </a:r>
            <a:r>
              <a:rPr lang="en-US" altLang="ja-JP" sz="3200" dirty="0">
                <a:solidFill>
                  <a:schemeClr val="bg2">
                    <a:lumMod val="50000"/>
                  </a:schemeClr>
                </a:solidFill>
              </a:rPr>
              <a:t> and primitive societies are being brought into the modern world.</a:t>
            </a:r>
          </a:p>
          <a:p>
            <a:pPr eaLnBrk="1" hangingPunct="1">
              <a:spcBef>
                <a:spcPct val="0"/>
              </a:spcBef>
              <a:buFontTx/>
              <a:buNone/>
              <a:defRPr/>
            </a:pPr>
            <a:r>
              <a:rPr lang="en-US" altLang="x-none" sz="3200" dirty="0">
                <a:solidFill>
                  <a:schemeClr val="bg2">
                    <a:lumMod val="50000"/>
                  </a:schemeClr>
                </a:solidFill>
              </a:rPr>
              <a:t>	However, far too often this modern world is one of individualistic, materialistic, and hedonistic cultures characterized by mass shootings, drug overdoses, etc., etc. Miller</a:t>
            </a:r>
            <a:r>
              <a:rPr lang="ja-JP" altLang="en-US" sz="3200" dirty="0">
                <a:solidFill>
                  <a:schemeClr val="bg2">
                    <a:lumMod val="50000"/>
                  </a:schemeClr>
                </a:solidFill>
              </a:rPr>
              <a:t>’</a:t>
            </a:r>
            <a:r>
              <a:rPr lang="en-US" altLang="ja-JP" sz="3200" dirty="0">
                <a:solidFill>
                  <a:schemeClr val="bg2">
                    <a:lumMod val="50000"/>
                  </a:schemeClr>
                </a:solidFill>
              </a:rPr>
              <a:t>s call for celebration is nothing new, and I will show in this presentation today how arguable his call for celebration is. </a:t>
            </a:r>
            <a:endParaRPr lang="en-US" altLang="x-none" sz="3200" dirty="0">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76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494D-4F62-1A67-3FAD-172AE4E45BAE}"/>
              </a:ext>
            </a:extLst>
          </p:cNvPr>
          <p:cNvSpPr>
            <a:spLocks noGrp="1"/>
          </p:cNvSpPr>
          <p:nvPr>
            <p:ph type="title"/>
          </p:nvPr>
        </p:nvSpPr>
        <p:spPr>
          <a:xfrm>
            <a:off x="457200" y="228600"/>
            <a:ext cx="8229600" cy="1447800"/>
          </a:xfrm>
          <a:gradFill rotWithShape="1">
            <a:gsLst>
              <a:gs pos="0">
                <a:srgbClr val="E4FFE4"/>
              </a:gs>
              <a:gs pos="64999">
                <a:srgbClr val="BAFCBA"/>
              </a:gs>
              <a:gs pos="100000">
                <a:srgbClr val="9BFD9B"/>
              </a:gs>
            </a:gsLst>
            <a:lin ang="5400000" scaled="1"/>
          </a:gradFill>
          <a:ln cap="flat">
            <a:solidFill>
              <a:srgbClr val="00B000"/>
            </a:solidFill>
            <a:miter lim="800000"/>
            <a:headEnd/>
            <a:tailEnd/>
          </a:ln>
          <a:effectLst>
            <a:outerShdw blurRad="40000" dist="20000" dir="5400000" rotWithShape="0">
              <a:srgbClr val="000000">
                <a:alpha val="37999"/>
              </a:srgbClr>
            </a:outerShdw>
          </a:effectLst>
        </p:spPr>
        <p:txBody>
          <a:bodyPr/>
          <a:lstStyle/>
          <a:p>
            <a:pPr eaLnBrk="1" hangingPunct="1">
              <a:defRPr/>
            </a:pPr>
            <a:br>
              <a:rPr lang="en-US" altLang="en-US" sz="2400" b="1">
                <a:solidFill>
                  <a:srgbClr val="000000"/>
                </a:solidFill>
                <a:ea typeface="ＭＳ Ｐゴシック" panose="020B0600070205080204" pitchFamily="34" charset="-128"/>
              </a:rPr>
            </a:br>
            <a:r>
              <a:rPr lang="en-US" altLang="en-US" sz="2400" b="1">
                <a:solidFill>
                  <a:srgbClr val="0000FF"/>
                </a:solidFill>
                <a:ea typeface="ＭＳ Ｐゴシック" panose="020B0600070205080204" pitchFamily="34" charset="-128"/>
              </a:rPr>
              <a:t>AIMS reading scores, 2008: % of Puente de Hózho Native American students meeting or exceeding standards</a:t>
            </a:r>
            <a:r>
              <a:rPr lang="en-US" altLang="en-US" sz="2400">
                <a:solidFill>
                  <a:srgbClr val="0000FF"/>
                </a:solidFill>
                <a:ea typeface="ＭＳ Ｐゴシック" panose="020B0600070205080204" pitchFamily="34" charset="-128"/>
              </a:rPr>
              <a:t> </a:t>
            </a:r>
            <a:br>
              <a:rPr lang="en-US" altLang="en-US" sz="2400">
                <a:solidFill>
                  <a:srgbClr val="0000FF"/>
                </a:solidFill>
                <a:ea typeface="ＭＳ Ｐゴシック" panose="020B0600070205080204" pitchFamily="34" charset="-128"/>
              </a:rPr>
            </a:br>
            <a:r>
              <a:rPr lang="en-US" altLang="en-US" sz="1600">
                <a:solidFill>
                  <a:srgbClr val="000000"/>
                </a:solidFill>
                <a:ea typeface="ＭＳ Ｐゴシック" panose="020B0600070205080204" pitchFamily="34" charset="-128"/>
              </a:rPr>
              <a:t>(</a:t>
            </a:r>
            <a:r>
              <a:rPr lang="en-US" altLang="en-US" sz="1600" i="1">
                <a:solidFill>
                  <a:srgbClr val="000000"/>
                </a:solidFill>
                <a:ea typeface="ＭＳ Ｐゴシック" panose="020B0600070205080204" pitchFamily="34" charset="-128"/>
              </a:rPr>
              <a:t>Source</a:t>
            </a:r>
            <a:r>
              <a:rPr lang="en-US" altLang="en-US" sz="1600">
                <a:solidFill>
                  <a:srgbClr val="000000"/>
                </a:solidFill>
                <a:ea typeface="ＭＳ Ｐゴシック" panose="020B0600070205080204" pitchFamily="34" charset="-128"/>
              </a:rPr>
              <a:t>: M. Fillerup, in press)</a:t>
            </a:r>
            <a:r>
              <a:rPr lang="en-US" altLang="en-US" sz="3200" b="1">
                <a:solidFill>
                  <a:srgbClr val="000000"/>
                </a:solidFill>
                <a:ea typeface="ＭＳ Ｐゴシック" panose="020B0600070205080204" pitchFamily="34" charset="-128"/>
              </a:rPr>
              <a:t> </a:t>
            </a:r>
          </a:p>
        </p:txBody>
      </p:sp>
      <p:graphicFrame>
        <p:nvGraphicFramePr>
          <p:cNvPr id="4" name="Content Placeholder 3">
            <a:extLst>
              <a:ext uri="{FF2B5EF4-FFF2-40B4-BE49-F238E27FC236}">
                <a16:creationId xmlns:a16="http://schemas.microsoft.com/office/drawing/2014/main" id="{2BAD7950-0C6C-9D64-D0E5-03D767D5EC52}"/>
              </a:ext>
            </a:extLst>
          </p:cNvPr>
          <p:cNvGraphicFramePr>
            <a:graphicFrameLocks noGrp="1"/>
          </p:cNvGraphicFramePr>
          <p:nvPr>
            <p:ph idx="1"/>
          </p:nvPr>
        </p:nvGraphicFramePr>
        <p:xfrm>
          <a:off x="457200" y="1981200"/>
          <a:ext cx="8229600" cy="1114425"/>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109" charset="0"/>
                          <a:ea typeface="ＭＳ Ｐゴシック" pitchFamily="-109" charset="-128"/>
                          <a:cs typeface="ＭＳ Ｐゴシック" pitchFamily="-109" charset="-128"/>
                        </a:rPr>
                        <a:t>Grade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109" charset="0"/>
                          <a:ea typeface="ＭＳ Ｐゴシック" pitchFamily="-109" charset="-128"/>
                          <a:cs typeface="ＭＳ Ｐゴシック" pitchFamily="-109" charset="-128"/>
                        </a:rPr>
                        <a:t>District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109" charset="0"/>
                          <a:ea typeface="ＭＳ Ｐゴシック" pitchFamily="-109" charset="-128"/>
                          <a:cs typeface="ＭＳ Ｐゴシック" pitchFamily="-109" charset="-128"/>
                        </a:rPr>
                        <a:t>PdH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80808"/>
                          </a:solidFill>
                          <a:effectLst/>
                          <a:latin typeface="Arial" pitchFamily="-109" charset="0"/>
                          <a:ea typeface="ＭＳ Ｐゴシック" pitchFamily="-109" charset="-128"/>
                          <a:cs typeface="ＭＳ Ｐゴシック" pitchFamily="-109"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80808"/>
                          </a:solidFill>
                          <a:effectLst/>
                          <a:latin typeface="Arial" pitchFamily="-109" charset="0"/>
                          <a:ea typeface="ＭＳ Ｐゴシック" pitchFamily="-109" charset="-128"/>
                          <a:cs typeface="ＭＳ Ｐゴシック" pitchFamily="-109" charset="-128"/>
                        </a:rPr>
                        <a:t>57%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80808"/>
                          </a:solidFill>
                          <a:effectLst/>
                          <a:latin typeface="Arial" pitchFamily="-109" charset="0"/>
                          <a:ea typeface="ＭＳ Ｐゴシック" pitchFamily="-109" charset="-128"/>
                          <a:cs typeface="ＭＳ Ｐゴシック" pitchFamily="-109" charset="-128"/>
                        </a:rPr>
                        <a:t>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E"/>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80808"/>
                          </a:solidFill>
                          <a:effectLst/>
                          <a:latin typeface="Arial" pitchFamily="-109" charset="0"/>
                          <a:ea typeface="ＭＳ Ｐゴシック" pitchFamily="-109" charset="-128"/>
                          <a:cs typeface="ＭＳ Ｐゴシック" pitchFamily="-109"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80808"/>
                          </a:solidFill>
                          <a:effectLst/>
                          <a:latin typeface="Arial" pitchFamily="-109" charset="0"/>
                          <a:ea typeface="ＭＳ Ｐゴシック" pitchFamily="-109" charset="-128"/>
                          <a:cs typeface="ＭＳ Ｐゴシック" pitchFamily="-109" charset="-128"/>
                        </a:rPr>
                        <a:t>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80808"/>
                          </a:solidFill>
                          <a:effectLst/>
                          <a:latin typeface="Arial" pitchFamily="-109" charset="0"/>
                          <a:ea typeface="ＭＳ Ｐゴシック" pitchFamily="-109" charset="-128"/>
                          <a:cs typeface="ＭＳ Ｐゴシック" pitchFamily="-109" charset="-128"/>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F"/>
                    </a:solidFill>
                  </a:tcPr>
                </a:tc>
                <a:extLst>
                  <a:ext uri="{0D108BD9-81ED-4DB2-BD59-A6C34878D82A}">
                    <a16:rowId xmlns:a16="http://schemas.microsoft.com/office/drawing/2014/main" val="10002"/>
                  </a:ext>
                </a:extLst>
              </a:tr>
            </a:tbl>
          </a:graphicData>
        </a:graphic>
      </p:graphicFrame>
      <p:sp>
        <p:nvSpPr>
          <p:cNvPr id="89108" name="Footer Placeholder 4">
            <a:extLst>
              <a:ext uri="{FF2B5EF4-FFF2-40B4-BE49-F238E27FC236}">
                <a16:creationId xmlns:a16="http://schemas.microsoft.com/office/drawing/2014/main" id="{943A7C7C-4A82-A84B-4918-A98F637B19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200">
                <a:solidFill>
                  <a:srgbClr val="898989"/>
                </a:solidFill>
              </a:rPr>
              <a:t>TL McCarty, NISBA, 7/20/10</a:t>
            </a:r>
          </a:p>
        </p:txBody>
      </p:sp>
      <p:sp>
        <p:nvSpPr>
          <p:cNvPr id="5" name="Title 3">
            <a:extLst>
              <a:ext uri="{FF2B5EF4-FFF2-40B4-BE49-F238E27FC236}">
                <a16:creationId xmlns:a16="http://schemas.microsoft.com/office/drawing/2014/main" id="{E1FD19A3-57ED-B3C8-27D4-833509B317E0}"/>
              </a:ext>
            </a:extLst>
          </p:cNvPr>
          <p:cNvSpPr txBox="1">
            <a:spLocks/>
          </p:cNvSpPr>
          <p:nvPr/>
        </p:nvSpPr>
        <p:spPr bwMode="auto">
          <a:xfrm>
            <a:off x="457200" y="3581400"/>
            <a:ext cx="8229600" cy="1219200"/>
          </a:xfrm>
          <a:prstGeom prst="rect">
            <a:avLst/>
          </a:prstGeom>
          <a:gradFill rotWithShape="1">
            <a:gsLst>
              <a:gs pos="0">
                <a:srgbClr val="E4FFE4"/>
              </a:gs>
              <a:gs pos="64999">
                <a:srgbClr val="BAFCBA"/>
              </a:gs>
              <a:gs pos="100000">
                <a:srgbClr val="9BFD9B"/>
              </a:gs>
            </a:gsLst>
            <a:lin ang="5400000" scaled="1"/>
          </a:gradFill>
          <a:ln w="9525">
            <a:solidFill>
              <a:srgbClr val="00B000"/>
            </a:solidFill>
            <a:miter lim="800000"/>
            <a:headEnd/>
            <a:tailEnd/>
          </a:ln>
          <a:effectLst>
            <a:outerShdw blurRad="40000" dist="20000" dir="5400000" rotWithShape="0">
              <a:srgbClr val="808080">
                <a:alpha val="37999"/>
              </a:srgbClr>
            </a:outerShdw>
          </a:effectLst>
        </p:spPr>
        <p:txBody>
          <a:bodyPr anchor="ctr"/>
          <a:lstStyle>
            <a:lvl1pPr defTabSz="4572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4572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4572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2400" b="1">
                <a:solidFill>
                  <a:srgbClr val="0000FF"/>
                </a:solidFill>
                <a:latin typeface="Calibri" panose="020F0502020204030204" pitchFamily="34" charset="0"/>
              </a:rPr>
              <a:t>AIMS math scores, 2008: % of Puente de Hózho Native American students meeting or exceeding standards </a:t>
            </a:r>
            <a:br>
              <a:rPr lang="en-US" altLang="en-US" sz="2400" b="1">
                <a:solidFill>
                  <a:srgbClr val="0000FF"/>
                </a:solidFill>
                <a:latin typeface="Calibri" panose="020F0502020204030204" pitchFamily="34" charset="0"/>
              </a:rPr>
            </a:br>
            <a:r>
              <a:rPr lang="en-US" altLang="en-US" sz="1600">
                <a:solidFill>
                  <a:srgbClr val="000000"/>
                </a:solidFill>
                <a:latin typeface="Calibri" panose="020F0502020204030204" pitchFamily="34" charset="0"/>
              </a:rPr>
              <a:t>(</a:t>
            </a:r>
            <a:r>
              <a:rPr lang="en-US" altLang="en-US" sz="1600" i="1">
                <a:solidFill>
                  <a:srgbClr val="000000"/>
                </a:solidFill>
                <a:latin typeface="Calibri" panose="020F0502020204030204" pitchFamily="34" charset="0"/>
              </a:rPr>
              <a:t>Source</a:t>
            </a:r>
            <a:r>
              <a:rPr lang="en-US" altLang="en-US" sz="1600">
                <a:solidFill>
                  <a:srgbClr val="000000"/>
                </a:solidFill>
                <a:latin typeface="Calibri" panose="020F0502020204030204" pitchFamily="34" charset="0"/>
              </a:rPr>
              <a:t>: M. Fillerup, in press)</a:t>
            </a:r>
            <a:r>
              <a:rPr lang="en-US" altLang="en-US" sz="1600" b="1">
                <a:solidFill>
                  <a:srgbClr val="000000"/>
                </a:solidFill>
                <a:latin typeface="Calibri" panose="020F0502020204030204" pitchFamily="34" charset="0"/>
              </a:rPr>
              <a:t> </a:t>
            </a:r>
            <a:endParaRPr lang="en-US" altLang="en-US" sz="1600">
              <a:solidFill>
                <a:srgbClr val="000000"/>
              </a:solidFill>
              <a:latin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26118A88-0EEE-96F8-F36E-8470BE697E55}"/>
              </a:ext>
            </a:extLst>
          </p:cNvPr>
          <p:cNvGraphicFramePr>
            <a:graphicFrameLocks/>
          </p:cNvGraphicFramePr>
          <p:nvPr/>
        </p:nvGraphicFramePr>
        <p:xfrm>
          <a:off x="457200" y="4953000"/>
          <a:ext cx="8229600" cy="1096974"/>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pitchFamily="-109" charset="0"/>
                          <a:ea typeface="ＭＳ Ｐゴシック" pitchFamily="-109" charset="-128"/>
                          <a:cs typeface="ＭＳ Ｐゴシック" pitchFamily="-109" charset="-128"/>
                        </a:rPr>
                        <a:t>Grade</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109" charset="0"/>
                          <a:ea typeface="ＭＳ Ｐゴシック" pitchFamily="-109" charset="-128"/>
                          <a:cs typeface="ＭＳ Ｐゴシック" pitchFamily="-109" charset="-128"/>
                        </a:rPr>
                        <a:t>District %</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pitchFamily="-109" charset="0"/>
                          <a:ea typeface="ＭＳ Ｐゴシック" pitchFamily="-109" charset="-128"/>
                          <a:cs typeface="ＭＳ Ｐゴシック" pitchFamily="-109" charset="-128"/>
                        </a:rPr>
                        <a:t>PdH %</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80808"/>
                          </a:solidFill>
                          <a:effectLst/>
                          <a:latin typeface="Arial" pitchFamily="-109" charset="0"/>
                          <a:ea typeface="ＭＳ Ｐゴシック" pitchFamily="-109" charset="-128"/>
                          <a:cs typeface="ＭＳ Ｐゴシック" pitchFamily="-109" charset="-128"/>
                        </a:rPr>
                        <a:t>3</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80808"/>
                          </a:solidFill>
                          <a:effectLst/>
                          <a:latin typeface="Arial" pitchFamily="-109" charset="0"/>
                          <a:ea typeface="ＭＳ Ｐゴシック" pitchFamily="-109" charset="-128"/>
                          <a:cs typeface="ＭＳ Ｐゴシック" pitchFamily="-109" charset="-128"/>
                        </a:rPr>
                        <a:t>68%</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80808"/>
                          </a:solidFill>
                          <a:effectLst/>
                          <a:latin typeface="Arial" pitchFamily="-109" charset="0"/>
                          <a:ea typeface="ＭＳ Ｐゴシック" pitchFamily="-109" charset="-128"/>
                          <a:cs typeface="ＭＳ Ｐゴシック" pitchFamily="-109" charset="-128"/>
                        </a:rPr>
                        <a:t>76%</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3DE"/>
                    </a:solidFill>
                  </a:tcPr>
                </a:tc>
                <a:extLst>
                  <a:ext uri="{0D108BD9-81ED-4DB2-BD59-A6C34878D82A}">
                    <a16:rowId xmlns:a16="http://schemas.microsoft.com/office/drawing/2014/main" val="10001"/>
                  </a:ext>
                </a:extLst>
              </a:tr>
              <a:tr h="36565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80808"/>
                          </a:solidFill>
                          <a:effectLst/>
                          <a:latin typeface="Arial" pitchFamily="-109" charset="0"/>
                          <a:ea typeface="ＭＳ Ｐゴシック" pitchFamily="-109" charset="-128"/>
                          <a:cs typeface="ＭＳ Ｐゴシック" pitchFamily="-109" charset="-128"/>
                        </a:rPr>
                        <a:t>4</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80808"/>
                          </a:solidFill>
                          <a:effectLst/>
                          <a:latin typeface="Arial" pitchFamily="-109" charset="0"/>
                          <a:ea typeface="ＭＳ Ｐゴシック" pitchFamily="-109" charset="-128"/>
                          <a:cs typeface="ＭＳ Ｐゴシック" pitchFamily="-109" charset="-128"/>
                        </a:rPr>
                        <a:t>61%</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80808"/>
                          </a:solidFill>
                          <a:effectLst/>
                          <a:latin typeface="Arial" pitchFamily="-109" charset="0"/>
                          <a:ea typeface="ＭＳ Ｐゴシック" pitchFamily="-109" charset="-128"/>
                          <a:cs typeface="ＭＳ Ｐゴシック" pitchFamily="-109" charset="-128"/>
                        </a:rPr>
                        <a:t>63%</a:t>
                      </a:r>
                    </a:p>
                  </a:txBody>
                  <a:tcPr marT="45669" marB="456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F"/>
                    </a:solidFill>
                  </a:tcPr>
                </a:tc>
                <a:extLst>
                  <a:ext uri="{0D108BD9-81ED-4DB2-BD59-A6C34878D82A}">
                    <a16:rowId xmlns:a16="http://schemas.microsoft.com/office/drawing/2014/main" val="10002"/>
                  </a:ext>
                </a:extLst>
              </a:tr>
            </a:tbl>
          </a:graphicData>
        </a:graphic>
      </p:graphicFrame>
    </p:spTree>
  </p:cSld>
  <p:clrMapOvr>
    <a:masterClrMapping/>
  </p:clrMapOvr>
  <p:transition>
    <p:spli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E5D7059C-61EE-565E-494F-509A933AF447}"/>
              </a:ext>
            </a:extLst>
          </p:cNvPr>
          <p:cNvSpPr>
            <a:spLocks noGrp="1" noChangeArrowheads="1"/>
          </p:cNvSpPr>
          <p:nvPr>
            <p:ph type="title"/>
          </p:nvPr>
        </p:nvSpPr>
        <p:spPr/>
        <p:txBody>
          <a:bodyPr/>
          <a:lstStyle/>
          <a:p>
            <a:pPr eaLnBrk="1" hangingPunct="1"/>
            <a:r>
              <a:rPr lang="en-US" altLang="en-US" sz="4000" b="1" i="1">
                <a:solidFill>
                  <a:srgbClr val="0000FF"/>
                </a:solidFill>
                <a:ea typeface="ＭＳ Ｐゴシック" panose="020B0600070205080204" pitchFamily="34" charset="-128"/>
              </a:rPr>
              <a:t>And then there are the unquantifiables…</a:t>
            </a:r>
          </a:p>
        </p:txBody>
      </p:sp>
      <p:sp>
        <p:nvSpPr>
          <p:cNvPr id="90114" name="Rectangle 3">
            <a:extLst>
              <a:ext uri="{FF2B5EF4-FFF2-40B4-BE49-F238E27FC236}">
                <a16:creationId xmlns:a16="http://schemas.microsoft.com/office/drawing/2014/main" id="{049E2113-9494-A2E0-1B2E-F669B23F8C39}"/>
              </a:ext>
            </a:extLst>
          </p:cNvPr>
          <p:cNvSpPr>
            <a:spLocks noGrp="1" noChangeArrowheads="1"/>
          </p:cNvSpPr>
          <p:nvPr>
            <p:ph type="body" sz="half" idx="1"/>
          </p:nvPr>
        </p:nvSpPr>
        <p:spPr>
          <a:xfrm>
            <a:off x="304800" y="1981200"/>
            <a:ext cx="4267200" cy="4114800"/>
          </a:xfrm>
        </p:spPr>
        <p:txBody>
          <a:bodyPr/>
          <a:lstStyle/>
          <a:p>
            <a:pPr marL="0" indent="0" eaLnBrk="1" hangingPunct="1">
              <a:buFontTx/>
              <a:buNone/>
            </a:pPr>
            <a:r>
              <a:rPr lang="en-US" altLang="en-US" sz="2800" b="1">
                <a:solidFill>
                  <a:srgbClr val="161616"/>
                </a:solidFill>
                <a:ea typeface="ＭＳ Ｐゴシック" panose="020B0600070205080204" pitchFamily="34" charset="-128"/>
              </a:rPr>
              <a:t>Enhanced student motivation and </a:t>
            </a:r>
            <a:r>
              <a:rPr lang="ja-JP" altLang="en-US" sz="2800" b="1">
                <a:solidFill>
                  <a:srgbClr val="161616"/>
                </a:solidFill>
                <a:ea typeface="ＭＳ Ｐゴシック" panose="020B0600070205080204" pitchFamily="34" charset="-128"/>
              </a:rPr>
              <a:t>“</a:t>
            </a:r>
            <a:r>
              <a:rPr lang="en-US" altLang="ja-JP" sz="2800" b="1">
                <a:solidFill>
                  <a:srgbClr val="161616"/>
                </a:solidFill>
                <a:ea typeface="ＭＳ Ｐゴシック" panose="020B0600070205080204" pitchFamily="34" charset="-128"/>
              </a:rPr>
              <a:t>the smiles on the faces of parents, grandparents, and students</a:t>
            </a:r>
            <a:r>
              <a:rPr lang="ja-JP" altLang="en-US" sz="2800" b="1">
                <a:solidFill>
                  <a:srgbClr val="161616"/>
                </a:solidFill>
                <a:ea typeface="ＭＳ Ｐゴシック" panose="020B0600070205080204" pitchFamily="34" charset="-128"/>
              </a:rPr>
              <a:t>”</a:t>
            </a:r>
            <a:r>
              <a:rPr lang="en-US" altLang="ja-JP" sz="2800" b="1">
                <a:solidFill>
                  <a:srgbClr val="161616"/>
                </a:solidFill>
                <a:ea typeface="ＭＳ Ｐゴシック" panose="020B0600070205080204" pitchFamily="34" charset="-128"/>
              </a:rPr>
              <a:t> as they communicate in the language of their elders. </a:t>
            </a:r>
            <a:r>
              <a:rPr lang="en-US" altLang="ja-JP" sz="2800">
                <a:solidFill>
                  <a:srgbClr val="161616"/>
                </a:solidFill>
                <a:ea typeface="ＭＳ Ｐゴシック" panose="020B0600070205080204" pitchFamily="34" charset="-128"/>
              </a:rPr>
              <a:t>— Dr. Michael Fillerup, PdH cofounder, FUSD </a:t>
            </a:r>
            <a:r>
              <a:rPr lang="en-US" altLang="ja-JP" sz="2800">
                <a:ea typeface="ＭＳ Ｐゴシック" panose="020B0600070205080204" pitchFamily="34" charset="-128"/>
              </a:rPr>
              <a:t>Bilingual</a:t>
            </a:r>
            <a:r>
              <a:rPr lang="en-US" altLang="ja-JP" sz="1600">
                <a:ea typeface="ＭＳ Ｐゴシック" panose="020B0600070205080204" pitchFamily="34" charset="-128"/>
              </a:rPr>
              <a:t>/ESL Education Director (2005)</a:t>
            </a:r>
            <a:endParaRPr lang="en-US" altLang="en-US" sz="2400">
              <a:ea typeface="ＭＳ Ｐゴシック" panose="020B0600070205080204" pitchFamily="34" charset="-128"/>
            </a:endParaRPr>
          </a:p>
        </p:txBody>
      </p:sp>
      <p:pic>
        <p:nvPicPr>
          <p:cNvPr id="90115" name="Picture 6" descr="PdeH classroom 2">
            <a:extLst>
              <a:ext uri="{FF2B5EF4-FFF2-40B4-BE49-F238E27FC236}">
                <a16:creationId xmlns:a16="http://schemas.microsoft.com/office/drawing/2014/main" id="{8FA42060-B9C6-3443-987E-5F0EC208B59B}"/>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953000" y="1828800"/>
            <a:ext cx="2971800" cy="1981200"/>
          </a:xfrm>
          <a:ln w="19050">
            <a:solidFill>
              <a:srgbClr val="FF0000"/>
            </a:solidFill>
            <a:miter lim="800000"/>
            <a:headEnd/>
            <a:tailEnd/>
          </a:ln>
        </p:spPr>
      </p:pic>
      <p:pic>
        <p:nvPicPr>
          <p:cNvPr id="90116" name="Content Placeholder 6" descr="PdH student (web photo).jpg">
            <a:extLst>
              <a:ext uri="{FF2B5EF4-FFF2-40B4-BE49-F238E27FC236}">
                <a16:creationId xmlns:a16="http://schemas.microsoft.com/office/drawing/2014/main" id="{C8A9311F-8B16-92AE-9C79-66AE58CC7582}"/>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24001" r="12000"/>
          <a:stretch>
            <a:fillRect/>
          </a:stretch>
        </p:blipFill>
        <p:spPr>
          <a:xfrm>
            <a:off x="5486400" y="1752600"/>
            <a:ext cx="3657600" cy="4343400"/>
          </a:xfrm>
        </p:spPr>
      </p:pic>
      <p:sp>
        <p:nvSpPr>
          <p:cNvPr id="90117" name="Footer Placeholder 5">
            <a:extLst>
              <a:ext uri="{FF2B5EF4-FFF2-40B4-BE49-F238E27FC236}">
                <a16:creationId xmlns:a16="http://schemas.microsoft.com/office/drawing/2014/main" id="{87E5542F-346D-EF39-A517-E511C07C987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3DAEBA82-D61F-28A0-C87A-BD4CC076AC2A}"/>
              </a:ext>
            </a:extLst>
          </p:cNvPr>
          <p:cNvSpPr>
            <a:spLocks noGrp="1" noChangeArrowheads="1"/>
          </p:cNvSpPr>
          <p:nvPr>
            <p:ph type="ctrTitle" sz="quarter"/>
          </p:nvPr>
        </p:nvSpPr>
        <p:spPr>
          <a:xfrm>
            <a:off x="685800" y="0"/>
            <a:ext cx="7772400" cy="2743200"/>
          </a:xfrm>
          <a:gradFill rotWithShape="1">
            <a:gsLst>
              <a:gs pos="0">
                <a:srgbClr val="F1F1FC"/>
              </a:gs>
              <a:gs pos="64999">
                <a:srgbClr val="DCDCF6"/>
              </a:gs>
              <a:gs pos="100000">
                <a:srgbClr val="CDCDF3"/>
              </a:gs>
            </a:gsLst>
            <a:lin ang="5400000" scaled="1"/>
          </a:gradFill>
          <a:ln cap="flat">
            <a:solidFill>
              <a:srgbClr val="A5A5C6"/>
            </a:solidFill>
            <a:miter lim="800000"/>
            <a:headEnd/>
            <a:tailEnd/>
          </a:ln>
          <a:effectLst>
            <a:outerShdw blurRad="40000" dist="20000" dir="5400000" rotWithShape="0">
              <a:srgbClr val="000000">
                <a:alpha val="37999"/>
              </a:srgbClr>
            </a:outerShdw>
          </a:effectLst>
        </p:spPr>
        <p:txBody>
          <a:bodyPr/>
          <a:lstStyle/>
          <a:p>
            <a:pPr eaLnBrk="1" hangingPunct="1">
              <a:defRPr/>
            </a:pPr>
            <a:r>
              <a:rPr lang="en-US" altLang="en-US" sz="2800" b="1" dirty="0">
                <a:solidFill>
                  <a:srgbClr val="0000FF"/>
                </a:solidFill>
                <a:ea typeface="ＭＳ Ｐゴシック" panose="020B0600070205080204" pitchFamily="34" charset="-128"/>
              </a:rPr>
              <a:t>A Final Data Set: </a:t>
            </a:r>
            <a:br>
              <a:rPr lang="en-US" altLang="en-US" sz="2800" b="1" dirty="0">
                <a:solidFill>
                  <a:srgbClr val="0000FF"/>
                </a:solidFill>
                <a:ea typeface="ＭＳ Ｐゴシック" panose="020B0600070205080204" pitchFamily="34" charset="-128"/>
              </a:rPr>
            </a:br>
            <a:r>
              <a:rPr lang="en-US" altLang="en-US" sz="2800" b="1" dirty="0">
                <a:solidFill>
                  <a:srgbClr val="0000FF"/>
                </a:solidFill>
                <a:ea typeface="ＭＳ Ｐゴシック" panose="020B0600070205080204" pitchFamily="34" charset="-128"/>
              </a:rPr>
              <a:t>The Native Language Shift</a:t>
            </a:r>
            <a:br>
              <a:rPr lang="en-US" altLang="en-US" sz="2800" b="1" dirty="0">
                <a:solidFill>
                  <a:srgbClr val="0000FF"/>
                </a:solidFill>
                <a:ea typeface="ＭＳ Ｐゴシック" panose="020B0600070205080204" pitchFamily="34" charset="-128"/>
              </a:rPr>
            </a:br>
            <a:r>
              <a:rPr lang="en-US" altLang="en-US" sz="2800" b="1" dirty="0">
                <a:solidFill>
                  <a:srgbClr val="0000FF"/>
                </a:solidFill>
                <a:ea typeface="ＭＳ Ｐゴシック" panose="020B0600070205080204" pitchFamily="34" charset="-128"/>
              </a:rPr>
              <a:t>and Retention Study</a:t>
            </a:r>
            <a:r>
              <a:rPr lang="en-US" altLang="en-US" sz="2800" dirty="0">
                <a:solidFill>
                  <a:srgbClr val="0000FF"/>
                </a:solidFill>
                <a:ea typeface="ＭＳ Ｐゴシック" panose="020B0600070205080204" pitchFamily="34" charset="-128"/>
              </a:rPr>
              <a:t> </a:t>
            </a:r>
            <a:br>
              <a:rPr lang="en-US" altLang="en-US" dirty="0">
                <a:solidFill>
                  <a:srgbClr val="000000"/>
                </a:solidFill>
                <a:ea typeface="ＭＳ Ｐゴシック" panose="020B0600070205080204" pitchFamily="34" charset="-128"/>
              </a:rPr>
            </a:br>
            <a:r>
              <a:rPr lang="en-US" altLang="en-US" sz="1600" dirty="0">
                <a:solidFill>
                  <a:srgbClr val="000000"/>
                </a:solidFill>
                <a:ea typeface="ＭＳ Ｐゴシック" panose="020B0600070205080204" pitchFamily="34" charset="-128"/>
              </a:rPr>
              <a:t>(Arizona State University and the University of Arizona)</a:t>
            </a:r>
          </a:p>
        </p:txBody>
      </p:sp>
      <p:sp>
        <p:nvSpPr>
          <p:cNvPr id="92162" name="Rectangle 3">
            <a:extLst>
              <a:ext uri="{FF2B5EF4-FFF2-40B4-BE49-F238E27FC236}">
                <a16:creationId xmlns:a16="http://schemas.microsoft.com/office/drawing/2014/main" id="{5F2222AF-11B4-5BA0-8CE8-1236D90AA585}"/>
              </a:ext>
            </a:extLst>
          </p:cNvPr>
          <p:cNvSpPr>
            <a:spLocks noGrp="1" noChangeArrowheads="1"/>
          </p:cNvSpPr>
          <p:nvPr>
            <p:ph type="subTitle" sz="quarter" idx="1"/>
          </p:nvPr>
        </p:nvSpPr>
        <p:spPr>
          <a:xfrm>
            <a:off x="685800" y="3048000"/>
            <a:ext cx="7772400" cy="3429000"/>
          </a:xfrm>
        </p:spPr>
        <p:txBody>
          <a:bodyPr/>
          <a:lstStyle/>
          <a:p>
            <a:pPr eaLnBrk="1" hangingPunct="1">
              <a:buFont typeface="Wingdings" pitchFamily="2" charset="2"/>
              <a:buNone/>
            </a:pPr>
            <a:r>
              <a:rPr lang="en-US" altLang="en-US" sz="2800" b="1" dirty="0">
                <a:solidFill>
                  <a:srgbClr val="161616"/>
                </a:solidFill>
                <a:ea typeface="ＭＳ Ｐゴシック" panose="020B0600070205080204" pitchFamily="34" charset="-128"/>
              </a:rPr>
              <a:t>5-year (2001-06), United States Department of Education-funded study of the nature and impacts of Native language loss and revitalization on Native American students</a:t>
            </a:r>
            <a:r>
              <a:rPr lang="ja-JP" altLang="en-US" sz="2800" b="1">
                <a:solidFill>
                  <a:srgbClr val="161616"/>
                </a:solidFill>
                <a:ea typeface="ＭＳ Ｐゴシック" panose="020B0600070205080204" pitchFamily="34" charset="-128"/>
              </a:rPr>
              <a:t>’</a:t>
            </a:r>
            <a:r>
              <a:rPr lang="en-US" altLang="ja-JP" sz="2800" b="1" dirty="0">
                <a:solidFill>
                  <a:srgbClr val="161616"/>
                </a:solidFill>
                <a:ea typeface="ＭＳ Ｐゴシック" panose="020B0600070205080204" pitchFamily="34" charset="-128"/>
              </a:rPr>
              <a:t> school achievement at 7 Southwest Native school-community sites.</a:t>
            </a:r>
          </a:p>
          <a:p>
            <a:pPr eaLnBrk="1" hangingPunct="1">
              <a:buFont typeface="Wingdings" pitchFamily="2" charset="2"/>
              <a:buNone/>
            </a:pPr>
            <a:endParaRPr lang="en-US" altLang="ja-JP" sz="2800" b="1" dirty="0">
              <a:solidFill>
                <a:srgbClr val="161616"/>
              </a:solidFill>
              <a:ea typeface="ＭＳ Ｐゴシック" panose="020B0600070205080204" pitchFamily="34" charset="-128"/>
            </a:endParaRPr>
          </a:p>
          <a:p>
            <a:pPr eaLnBrk="1" hangingPunct="1">
              <a:buFont typeface="Wingdings" pitchFamily="2" charset="2"/>
              <a:buNone/>
            </a:pPr>
            <a:r>
              <a:rPr lang="en-US" altLang="en-US" sz="1400" b="1" dirty="0">
                <a:solidFill>
                  <a:srgbClr val="898989"/>
                </a:solidFill>
                <a:ea typeface="ＭＳ Ｐゴシック" panose="020B0600070205080204" pitchFamily="34" charset="-128"/>
              </a:rPr>
              <a:t>(McCarty, Romero-Little, Warhol, &amp; Zepeda, 2009; Romero-Little et al., 2007)</a:t>
            </a:r>
            <a:endParaRPr lang="en-US" altLang="en-US" sz="2800" b="1" dirty="0">
              <a:solidFill>
                <a:srgbClr val="898989"/>
              </a:solidFill>
              <a:ea typeface="ＭＳ Ｐゴシック" panose="020B0600070205080204" pitchFamily="34" charset="-128"/>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a:extLst>
              <a:ext uri="{FF2B5EF4-FFF2-40B4-BE49-F238E27FC236}">
                <a16:creationId xmlns:a16="http://schemas.microsoft.com/office/drawing/2014/main" id="{CD83E252-3958-50FE-23FC-A5AEFA1ACB48}"/>
              </a:ext>
            </a:extLst>
          </p:cNvPr>
          <p:cNvSpPr>
            <a:spLocks noGrp="1" noChangeArrowheads="1"/>
          </p:cNvSpPr>
          <p:nvPr>
            <p:ph type="title"/>
          </p:nvPr>
        </p:nvSpPr>
        <p:spPr/>
        <p:txBody>
          <a:bodyPr/>
          <a:lstStyle/>
          <a:p>
            <a:pPr eaLnBrk="1" hangingPunct="1"/>
            <a:r>
              <a:rPr lang="en-US" altLang="en-US" b="1">
                <a:solidFill>
                  <a:srgbClr val="0000FF"/>
                </a:solidFill>
                <a:ea typeface="ＭＳ Ｐゴシック" panose="020B0600070205080204" pitchFamily="34" charset="-128"/>
              </a:rPr>
              <a:t>What youth said:</a:t>
            </a:r>
            <a:endParaRPr lang="en-US" altLang="en-US">
              <a:solidFill>
                <a:srgbClr val="0000FF"/>
              </a:solidFill>
              <a:ea typeface="ＭＳ Ｐゴシック" panose="020B0600070205080204" pitchFamily="34" charset="-128"/>
            </a:endParaRPr>
          </a:p>
        </p:txBody>
      </p:sp>
      <p:sp>
        <p:nvSpPr>
          <p:cNvPr id="94210" name="Rectangle 3">
            <a:extLst>
              <a:ext uri="{FF2B5EF4-FFF2-40B4-BE49-F238E27FC236}">
                <a16:creationId xmlns:a16="http://schemas.microsoft.com/office/drawing/2014/main" id="{18959F19-0467-AAC3-2FAB-B1CFE6095192}"/>
              </a:ext>
            </a:extLst>
          </p:cNvPr>
          <p:cNvSpPr>
            <a:spLocks noGrp="1" noChangeArrowheads="1"/>
          </p:cNvSpPr>
          <p:nvPr>
            <p:ph type="body" idx="1"/>
          </p:nvPr>
        </p:nvSpPr>
        <p:spPr>
          <a:xfrm>
            <a:off x="457200" y="2057400"/>
            <a:ext cx="8229600" cy="4068763"/>
          </a:xfrm>
        </p:spPr>
        <p:txBody>
          <a:bodyPr/>
          <a:lstStyle/>
          <a:p>
            <a:pPr eaLnBrk="1" hangingPunct="1">
              <a:buFont typeface="Wingdings" pitchFamily="2" charset="2"/>
              <a:buChar char="n"/>
            </a:pPr>
            <a:r>
              <a:rPr lang="ja-JP" altLang="en-US" sz="2800">
                <a:solidFill>
                  <a:srgbClr val="161616"/>
                </a:solidFill>
                <a:ea typeface="ＭＳ Ｐゴシック" panose="020B0600070205080204" pitchFamily="34" charset="-128"/>
              </a:rPr>
              <a:t>“</a:t>
            </a:r>
            <a:r>
              <a:rPr lang="en-US" altLang="ja-JP" sz="2800">
                <a:solidFill>
                  <a:srgbClr val="161616"/>
                </a:solidFill>
                <a:ea typeface="ＭＳ Ｐゴシック" panose="020B0600070205080204" pitchFamily="34" charset="-128"/>
              </a:rPr>
              <a:t>It</a:t>
            </a:r>
            <a:r>
              <a:rPr lang="ja-JP" altLang="en-US" sz="2800">
                <a:solidFill>
                  <a:srgbClr val="161616"/>
                </a:solidFill>
                <a:ea typeface="ＭＳ Ｐゴシック" panose="020B0600070205080204" pitchFamily="34" charset="-128"/>
              </a:rPr>
              <a:t>’</a:t>
            </a:r>
            <a:r>
              <a:rPr lang="en-US" altLang="ja-JP" sz="2800">
                <a:solidFill>
                  <a:srgbClr val="161616"/>
                </a:solidFill>
                <a:ea typeface="ＭＳ Ｐゴシック" panose="020B0600070205080204" pitchFamily="34" charset="-128"/>
              </a:rPr>
              <a:t>s </a:t>
            </a:r>
            <a:r>
              <a:rPr lang="en-US" altLang="ja-JP" sz="2800" i="1">
                <a:solidFill>
                  <a:srgbClr val="161616"/>
                </a:solidFill>
                <a:ea typeface="ＭＳ Ｐゴシック" panose="020B0600070205080204" pitchFamily="34" charset="-128"/>
              </a:rPr>
              <a:t>my</a:t>
            </a:r>
            <a:r>
              <a:rPr lang="en-US" altLang="ja-JP" sz="2800">
                <a:solidFill>
                  <a:srgbClr val="161616"/>
                </a:solidFill>
                <a:ea typeface="ＭＳ Ｐゴシック" panose="020B0600070205080204" pitchFamily="34" charset="-128"/>
              </a:rPr>
              <a:t> language, and I think it makes me more O</a:t>
            </a:r>
            <a:r>
              <a:rPr lang="ja-JP" altLang="en-US" sz="2800">
                <a:solidFill>
                  <a:srgbClr val="161616"/>
                </a:solidFill>
                <a:ea typeface="ＭＳ Ｐゴシック" panose="020B0600070205080204" pitchFamily="34" charset="-128"/>
              </a:rPr>
              <a:t>’</a:t>
            </a:r>
            <a:r>
              <a:rPr lang="en-US" altLang="ja-JP" sz="2800">
                <a:solidFill>
                  <a:srgbClr val="161616"/>
                </a:solidFill>
                <a:ea typeface="ＭＳ Ｐゴシック" panose="020B0600070205080204" pitchFamily="34" charset="-128"/>
              </a:rPr>
              <a:t>odham when I speak it.</a:t>
            </a:r>
            <a:r>
              <a:rPr lang="ja-JP" altLang="en-US" sz="2800">
                <a:solidFill>
                  <a:srgbClr val="161616"/>
                </a:solidFill>
                <a:ea typeface="ＭＳ Ｐゴシック" panose="020B0600070205080204" pitchFamily="34" charset="-128"/>
              </a:rPr>
              <a:t>”</a:t>
            </a:r>
            <a:endParaRPr lang="en-US" altLang="ja-JP" sz="2800">
              <a:solidFill>
                <a:srgbClr val="161616"/>
              </a:solidFill>
              <a:ea typeface="ＭＳ Ｐゴシック" panose="020B0600070205080204" pitchFamily="34" charset="-128"/>
            </a:endParaRPr>
          </a:p>
          <a:p>
            <a:pPr eaLnBrk="1" hangingPunct="1">
              <a:buFont typeface="Wingdings" pitchFamily="2" charset="2"/>
              <a:buChar char="n"/>
            </a:pPr>
            <a:r>
              <a:rPr lang="ja-JP" altLang="en-US" sz="2800">
                <a:solidFill>
                  <a:srgbClr val="161616"/>
                </a:solidFill>
                <a:ea typeface="ＭＳ Ｐゴシック" panose="020B0600070205080204" pitchFamily="34" charset="-128"/>
              </a:rPr>
              <a:t>“</a:t>
            </a:r>
            <a:r>
              <a:rPr lang="en-US" altLang="ja-JP" sz="2800">
                <a:solidFill>
                  <a:srgbClr val="161616"/>
                </a:solidFill>
                <a:ea typeface="ＭＳ Ｐゴシック" panose="020B0600070205080204" pitchFamily="34" charset="-128"/>
              </a:rPr>
              <a:t>It</a:t>
            </a:r>
            <a:r>
              <a:rPr lang="ja-JP" altLang="en-US" sz="2800">
                <a:solidFill>
                  <a:srgbClr val="161616"/>
                </a:solidFill>
                <a:ea typeface="ＭＳ Ｐゴシック" panose="020B0600070205080204" pitchFamily="34" charset="-128"/>
              </a:rPr>
              <a:t>’</a:t>
            </a:r>
            <a:r>
              <a:rPr lang="en-US" altLang="ja-JP" sz="2800">
                <a:solidFill>
                  <a:srgbClr val="161616"/>
                </a:solidFill>
                <a:ea typeface="ＭＳ Ｐゴシック" panose="020B0600070205080204" pitchFamily="34" charset="-128"/>
              </a:rPr>
              <a:t>s </a:t>
            </a:r>
            <a:r>
              <a:rPr lang="en-US" altLang="ja-JP" sz="2800" i="1">
                <a:solidFill>
                  <a:srgbClr val="161616"/>
                </a:solidFill>
                <a:ea typeface="ＭＳ Ｐゴシック" panose="020B0600070205080204" pitchFamily="34" charset="-128"/>
              </a:rPr>
              <a:t>our blood language</a:t>
            </a:r>
            <a:r>
              <a:rPr lang="en-US" altLang="ja-JP" sz="2800">
                <a:solidFill>
                  <a:srgbClr val="161616"/>
                </a:solidFill>
                <a:ea typeface="ＭＳ Ｐゴシック" panose="020B0600070205080204" pitchFamily="34" charset="-128"/>
              </a:rPr>
              <a:t>.</a:t>
            </a:r>
            <a:r>
              <a:rPr lang="ja-JP" altLang="en-US" sz="2800">
                <a:solidFill>
                  <a:srgbClr val="161616"/>
                </a:solidFill>
                <a:ea typeface="ＭＳ Ｐゴシック" panose="020B0600070205080204" pitchFamily="34" charset="-128"/>
              </a:rPr>
              <a:t>”</a:t>
            </a:r>
            <a:endParaRPr lang="en-US" altLang="ja-JP" sz="2800">
              <a:solidFill>
                <a:srgbClr val="161616"/>
              </a:solidFill>
              <a:ea typeface="ＭＳ Ｐゴシック" panose="020B0600070205080204" pitchFamily="34" charset="-128"/>
            </a:endParaRPr>
          </a:p>
          <a:p>
            <a:pPr eaLnBrk="1" hangingPunct="1">
              <a:buFont typeface="Wingdings" pitchFamily="2" charset="2"/>
              <a:buChar char="n"/>
            </a:pPr>
            <a:r>
              <a:rPr lang="ja-JP" altLang="en-US" sz="2800">
                <a:solidFill>
                  <a:srgbClr val="161616"/>
                </a:solidFill>
                <a:ea typeface="ＭＳ Ｐゴシック" panose="020B0600070205080204" pitchFamily="34" charset="-128"/>
              </a:rPr>
              <a:t>“</a:t>
            </a:r>
            <a:r>
              <a:rPr lang="en-US" altLang="ja-JP" sz="2800">
                <a:solidFill>
                  <a:srgbClr val="161616"/>
                </a:solidFill>
                <a:ea typeface="ＭＳ Ｐゴシック" panose="020B0600070205080204" pitchFamily="34" charset="-128"/>
              </a:rPr>
              <a:t>I would like to know </a:t>
            </a:r>
            <a:r>
              <a:rPr lang="en-US" altLang="ja-JP" sz="2800" i="1">
                <a:solidFill>
                  <a:srgbClr val="161616"/>
                </a:solidFill>
                <a:ea typeface="ＭＳ Ｐゴシック" panose="020B0600070205080204" pitchFamily="34" charset="-128"/>
              </a:rPr>
              <a:t>my cultural language</a:t>
            </a:r>
            <a:r>
              <a:rPr lang="en-US" altLang="ja-JP" sz="2800">
                <a:solidFill>
                  <a:srgbClr val="161616"/>
                </a:solidFill>
                <a:ea typeface="ＭＳ Ｐゴシック" panose="020B0600070205080204" pitchFamily="34" charset="-128"/>
              </a:rPr>
              <a:t>.</a:t>
            </a:r>
            <a:r>
              <a:rPr lang="ja-JP" altLang="en-US" sz="2800">
                <a:solidFill>
                  <a:srgbClr val="161616"/>
                </a:solidFill>
                <a:ea typeface="ＭＳ Ｐゴシック" panose="020B0600070205080204" pitchFamily="34" charset="-128"/>
              </a:rPr>
              <a:t>”</a:t>
            </a:r>
            <a:endParaRPr lang="en-US" altLang="ja-JP" sz="2800">
              <a:solidFill>
                <a:srgbClr val="161616"/>
              </a:solidFill>
              <a:ea typeface="ＭＳ Ｐゴシック" panose="020B0600070205080204" pitchFamily="34" charset="-128"/>
            </a:endParaRPr>
          </a:p>
          <a:p>
            <a:pPr eaLnBrk="1" hangingPunct="1">
              <a:buFont typeface="Wingdings" pitchFamily="2" charset="2"/>
              <a:buChar char="n"/>
            </a:pPr>
            <a:r>
              <a:rPr lang="ja-JP" altLang="en-US" sz="2800">
                <a:solidFill>
                  <a:srgbClr val="161616"/>
                </a:solidFill>
                <a:ea typeface="ＭＳ Ｐゴシック" panose="020B0600070205080204" pitchFamily="34" charset="-128"/>
              </a:rPr>
              <a:t>“</a:t>
            </a:r>
            <a:r>
              <a:rPr lang="en-US" altLang="ja-JP" sz="2800">
                <a:solidFill>
                  <a:srgbClr val="161616"/>
                </a:solidFill>
                <a:ea typeface="ＭＳ Ｐゴシック" panose="020B0600070205080204" pitchFamily="34" charset="-128"/>
              </a:rPr>
              <a:t>Knowing my language helps me not to lose </a:t>
            </a:r>
            <a:r>
              <a:rPr lang="en-US" altLang="ja-JP" sz="2800" i="1">
                <a:solidFill>
                  <a:srgbClr val="161616"/>
                </a:solidFill>
                <a:ea typeface="ＭＳ Ｐゴシック" panose="020B0600070205080204" pitchFamily="34" charset="-128"/>
              </a:rPr>
              <a:t>the identity of who I am and where I come from…</a:t>
            </a:r>
            <a:r>
              <a:rPr lang="ja-JP" altLang="en-US" sz="2800" i="1">
                <a:solidFill>
                  <a:srgbClr val="161616"/>
                </a:solidFill>
                <a:ea typeface="ＭＳ Ｐゴシック" panose="020B0600070205080204" pitchFamily="34" charset="-128"/>
              </a:rPr>
              <a:t>”</a:t>
            </a:r>
            <a:endParaRPr lang="en-US" altLang="en-US" sz="2800">
              <a:solidFill>
                <a:srgbClr val="161616"/>
              </a:solidFill>
              <a:ea typeface="ＭＳ Ｐゴシック" panose="020B0600070205080204" pitchFamily="34" charset="-128"/>
            </a:endParaRPr>
          </a:p>
        </p:txBody>
      </p:sp>
      <p:sp>
        <p:nvSpPr>
          <p:cNvPr id="94211" name="Footer Placeholder 3">
            <a:extLst>
              <a:ext uri="{FF2B5EF4-FFF2-40B4-BE49-F238E27FC236}">
                <a16:creationId xmlns:a16="http://schemas.microsoft.com/office/drawing/2014/main" id="{759E48AA-59DD-0215-6F7E-DDBE0401B22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FA82BE7D-0BDB-CCD4-765B-F87F9480575A}"/>
              </a:ext>
            </a:extLst>
          </p:cNvPr>
          <p:cNvSpPr>
            <a:spLocks noGrp="1" noChangeArrowheads="1"/>
          </p:cNvSpPr>
          <p:nvPr>
            <p:ph type="title"/>
          </p:nvPr>
        </p:nvSpPr>
        <p:spPr>
          <a:xfrm>
            <a:off x="457200" y="228600"/>
            <a:ext cx="8229600" cy="990600"/>
          </a:xfrm>
        </p:spPr>
        <p:txBody>
          <a:bodyPr/>
          <a:lstStyle/>
          <a:p>
            <a:pPr eaLnBrk="1" hangingPunct="1"/>
            <a:r>
              <a:rPr lang="en-US" altLang="en-US" b="1">
                <a:solidFill>
                  <a:srgbClr val="0000FF"/>
                </a:solidFill>
                <a:ea typeface="ＭＳ Ｐゴシック" panose="020B0600070205080204" pitchFamily="34" charset="-128"/>
              </a:rPr>
              <a:t>What youth are telling us:</a:t>
            </a:r>
            <a:endParaRPr lang="en-US" altLang="en-US">
              <a:solidFill>
                <a:srgbClr val="0000FF"/>
              </a:solidFill>
              <a:ea typeface="ＭＳ Ｐゴシック" panose="020B0600070205080204" pitchFamily="34" charset="-128"/>
            </a:endParaRPr>
          </a:p>
        </p:txBody>
      </p:sp>
      <p:sp>
        <p:nvSpPr>
          <p:cNvPr id="96258" name="Rectangle 3">
            <a:extLst>
              <a:ext uri="{FF2B5EF4-FFF2-40B4-BE49-F238E27FC236}">
                <a16:creationId xmlns:a16="http://schemas.microsoft.com/office/drawing/2014/main" id="{B284FC88-8F82-2B1D-1708-614E5B2C3AEA}"/>
              </a:ext>
            </a:extLst>
          </p:cNvPr>
          <p:cNvSpPr>
            <a:spLocks noGrp="1" noChangeArrowheads="1"/>
          </p:cNvSpPr>
          <p:nvPr>
            <p:ph type="body" sz="half" idx="1"/>
          </p:nvPr>
        </p:nvSpPr>
        <p:spPr>
          <a:xfrm>
            <a:off x="228600" y="1752600"/>
            <a:ext cx="5029200" cy="4343400"/>
          </a:xfrm>
        </p:spPr>
        <p:txBody>
          <a:bodyPr/>
          <a:lstStyle/>
          <a:p>
            <a:pPr eaLnBrk="1" hangingPunct="1">
              <a:buFont typeface="Wingdings" pitchFamily="2" charset="2"/>
              <a:buChar char="n"/>
            </a:pPr>
            <a:r>
              <a:rPr lang="en-US" altLang="en-US" sz="2800" b="1" i="1">
                <a:solidFill>
                  <a:srgbClr val="161616"/>
                </a:solidFill>
                <a:ea typeface="ＭＳ Ｐゴシック" panose="020B0600070205080204" pitchFamily="34" charset="-128"/>
              </a:rPr>
              <a:t>The Native language and culture are sources of identity and pride.</a:t>
            </a:r>
          </a:p>
          <a:p>
            <a:pPr eaLnBrk="1" hangingPunct="1">
              <a:buFont typeface="Wingdings" pitchFamily="2" charset="2"/>
              <a:buChar char="n"/>
            </a:pPr>
            <a:r>
              <a:rPr lang="en-US" altLang="en-US" sz="2800" b="1" i="1">
                <a:solidFill>
                  <a:srgbClr val="161616"/>
                </a:solidFill>
                <a:ea typeface="ＭＳ Ｐゴシック" panose="020B0600070205080204" pitchFamily="34" charset="-128"/>
              </a:rPr>
              <a:t>Youth are not indifferent to their tribal language and culture; they want to learn it and pass it on to future generations.</a:t>
            </a:r>
          </a:p>
          <a:p>
            <a:pPr eaLnBrk="1" hangingPunct="1">
              <a:buFont typeface="Wingdings" pitchFamily="2" charset="2"/>
              <a:buChar char="n"/>
            </a:pPr>
            <a:r>
              <a:rPr lang="en-US" altLang="en-US" sz="2800" b="1" i="1">
                <a:solidFill>
                  <a:srgbClr val="161616"/>
                </a:solidFill>
                <a:ea typeface="ＭＳ Ｐゴシック" panose="020B0600070205080204" pitchFamily="34" charset="-128"/>
              </a:rPr>
              <a:t>They need our support.</a:t>
            </a:r>
            <a:endParaRPr lang="en-US" altLang="en-US" sz="2800" b="1">
              <a:solidFill>
                <a:srgbClr val="161616"/>
              </a:solidFill>
              <a:ea typeface="ＭＳ Ｐゴシック" panose="020B0600070205080204" pitchFamily="34" charset="-128"/>
            </a:endParaRPr>
          </a:p>
          <a:p>
            <a:pPr eaLnBrk="1" hangingPunct="1">
              <a:buFont typeface="Wingdings" pitchFamily="2" charset="2"/>
              <a:buNone/>
            </a:pPr>
            <a:r>
              <a:rPr lang="en-US" altLang="en-US" sz="1000">
                <a:ea typeface="ＭＳ Ｐゴシック" panose="020B0600070205080204" pitchFamily="34" charset="-128"/>
              </a:rPr>
              <a:t>	</a:t>
            </a:r>
            <a:r>
              <a:rPr lang="en-US" altLang="en-US" sz="1600">
                <a:ea typeface="ＭＳ Ｐゴシック" panose="020B0600070205080204" pitchFamily="34" charset="-128"/>
              </a:rPr>
              <a:t>(Photograph by C.M. Roessel, 2007)</a:t>
            </a:r>
            <a:endParaRPr lang="en-US" altLang="en-US" sz="1800">
              <a:ea typeface="ＭＳ Ｐゴシック" panose="020B0600070205080204" pitchFamily="34" charset="-128"/>
            </a:endParaRPr>
          </a:p>
        </p:txBody>
      </p:sp>
      <p:pic>
        <p:nvPicPr>
          <p:cNvPr id="96259" name="Picture 4" descr="DSCN0085">
            <a:extLst>
              <a:ext uri="{FF2B5EF4-FFF2-40B4-BE49-F238E27FC236}">
                <a16:creationId xmlns:a16="http://schemas.microsoft.com/office/drawing/2014/main" id="{E209B6E1-D449-BF5F-DDC8-8540F16B93B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2209800"/>
            <a:ext cx="3716338" cy="3048000"/>
          </a:xfrm>
          <a:ln w="38100">
            <a:solidFill>
              <a:schemeClr val="folHlink"/>
            </a:solidFill>
            <a:miter lim="800000"/>
            <a:headEnd/>
            <a:tailEnd/>
          </a:ln>
        </p:spPr>
      </p:pic>
      <p:sp>
        <p:nvSpPr>
          <p:cNvPr id="96260" name="Footer Placeholder 4">
            <a:extLst>
              <a:ext uri="{FF2B5EF4-FFF2-40B4-BE49-F238E27FC236}">
                <a16:creationId xmlns:a16="http://schemas.microsoft.com/office/drawing/2014/main" id="{17EE1B81-0822-28C3-04A1-EFF131DB17C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ADEDDDFA-EC44-3357-8DDA-D89C61FD0F8A}"/>
              </a:ext>
            </a:extLst>
          </p:cNvPr>
          <p:cNvSpPr>
            <a:spLocks noGrp="1" noChangeArrowheads="1"/>
          </p:cNvSpPr>
          <p:nvPr>
            <p:ph type="title"/>
          </p:nvPr>
        </p:nvSpPr>
        <p:spPr/>
        <p:txBody>
          <a:bodyPr/>
          <a:lstStyle/>
          <a:p>
            <a:pPr eaLnBrk="1" hangingPunct="1"/>
            <a:r>
              <a:rPr lang="en-US" altLang="en-US" b="1" i="1">
                <a:solidFill>
                  <a:srgbClr val="161616"/>
                </a:solidFill>
                <a:ea typeface="ＭＳ Ｐゴシック" panose="020B0600070205080204" pitchFamily="34" charset="-128"/>
              </a:rPr>
              <a:t>But –</a:t>
            </a:r>
          </a:p>
        </p:txBody>
      </p:sp>
      <p:sp>
        <p:nvSpPr>
          <p:cNvPr id="98306" name="Text Placeholder 2">
            <a:extLst>
              <a:ext uri="{FF2B5EF4-FFF2-40B4-BE49-F238E27FC236}">
                <a16:creationId xmlns:a16="http://schemas.microsoft.com/office/drawing/2014/main" id="{5B3DB58E-04B3-1259-C584-DE5B80C5078F}"/>
              </a:ext>
            </a:extLst>
          </p:cNvPr>
          <p:cNvSpPr>
            <a:spLocks noGrp="1" noChangeArrowheads="1"/>
          </p:cNvSpPr>
          <p:nvPr>
            <p:ph type="body" sz="half" idx="1"/>
          </p:nvPr>
        </p:nvSpPr>
        <p:spPr>
          <a:xfrm>
            <a:off x="76200" y="1524000"/>
            <a:ext cx="4419600" cy="4572000"/>
          </a:xfrm>
        </p:spPr>
        <p:txBody>
          <a:bodyPr/>
          <a:lstStyle/>
          <a:p>
            <a:pPr eaLnBrk="1" hangingPunct="1"/>
            <a:r>
              <a:rPr lang="en-US" altLang="en-US" b="1" dirty="0">
                <a:solidFill>
                  <a:srgbClr val="161616"/>
                </a:solidFill>
                <a:ea typeface="ＭＳ Ｐゴシック" panose="020B0600070205080204" pitchFamily="34" charset="-128"/>
              </a:rPr>
              <a:t>We also found the pressures of the No Child Left Behind (NCLB) and Every Student Succeeds Act are leaving Indigenous languages and cultures behind.</a:t>
            </a:r>
          </a:p>
        </p:txBody>
      </p:sp>
      <p:pic>
        <p:nvPicPr>
          <p:cNvPr id="98307" name="Content Placeholder 4" descr="no_child_left_behind_1.jpg">
            <a:extLst>
              <a:ext uri="{FF2B5EF4-FFF2-40B4-BE49-F238E27FC236}">
                <a16:creationId xmlns:a16="http://schemas.microsoft.com/office/drawing/2014/main" id="{3A06CDCF-EF97-C0ED-18E8-E55F0E9CB65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6646" r="-16646"/>
          <a:stretch>
            <a:fillRect/>
          </a:stretch>
        </p:blipFill>
        <p:spPr/>
      </p:pic>
      <p:sp>
        <p:nvSpPr>
          <p:cNvPr id="98308" name="Footer Placeholder 4">
            <a:extLst>
              <a:ext uri="{FF2B5EF4-FFF2-40B4-BE49-F238E27FC236}">
                <a16:creationId xmlns:a16="http://schemas.microsoft.com/office/drawing/2014/main" id="{17A0B01E-8DB3-5EB7-98BB-3D035FED109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0E8EA-452A-8FC6-9F71-D10B6D3A27A3}"/>
              </a:ext>
            </a:extLst>
          </p:cNvPr>
          <p:cNvSpPr>
            <a:spLocks noGrp="1"/>
          </p:cNvSpPr>
          <p:nvPr>
            <p:ph type="ctrTitle" sz="quarter"/>
          </p:nvPr>
        </p:nvSpPr>
        <p:spPr>
          <a:xfrm>
            <a:off x="685800" y="990600"/>
            <a:ext cx="7772400" cy="2609850"/>
          </a:xfrm>
          <a:gradFill rotWithShape="1">
            <a:gsLst>
              <a:gs pos="0">
                <a:srgbClr val="CACAF6"/>
              </a:gs>
              <a:gs pos="100000">
                <a:srgbClr val="A5A5CF"/>
              </a:gs>
            </a:gsLst>
            <a:lin ang="5400000"/>
          </a:gradFill>
          <a:ln cap="flat">
            <a:solidFill>
              <a:srgbClr val="A5A5C6"/>
            </a:solidFill>
            <a:miter lim="800000"/>
            <a:headEnd/>
            <a:tailEnd/>
          </a:ln>
          <a:effectLst>
            <a:outerShdw blurRad="40000" dist="23000" dir="5400000" rotWithShape="0">
              <a:srgbClr val="000000">
                <a:alpha val="34998"/>
              </a:srgbClr>
            </a:outerShdw>
          </a:effectLst>
        </p:spPr>
        <p:txBody>
          <a:bodyPr/>
          <a:lstStyle/>
          <a:p>
            <a:pPr eaLnBrk="1" hangingPunct="1">
              <a:defRPr/>
            </a:pPr>
            <a:r>
              <a:rPr lang="en-US" b="1" dirty="0">
                <a:solidFill>
                  <a:srgbClr val="0000FF"/>
                </a:solidFill>
                <a:latin typeface="+mn-lt"/>
                <a:ea typeface="ＭＳ Ｐゴシック" pitchFamily="-109" charset="-128"/>
                <a:cs typeface="ＭＳ Ｐゴシック" pitchFamily="-109" charset="-128"/>
              </a:rPr>
              <a:t>Summing Up:</a:t>
            </a:r>
          </a:p>
        </p:txBody>
      </p:sp>
      <p:sp>
        <p:nvSpPr>
          <p:cNvPr id="99330" name="Rectangle 3">
            <a:extLst>
              <a:ext uri="{FF2B5EF4-FFF2-40B4-BE49-F238E27FC236}">
                <a16:creationId xmlns:a16="http://schemas.microsoft.com/office/drawing/2014/main" id="{F03603B5-4F9A-E266-6EB8-CECD068FD023}"/>
              </a:ext>
            </a:extLst>
          </p:cNvPr>
          <p:cNvSpPr>
            <a:spLocks noGrp="1" noChangeArrowheads="1"/>
          </p:cNvSpPr>
          <p:nvPr>
            <p:ph type="subTitle" sz="quarter" idx="1"/>
          </p:nvPr>
        </p:nvSpPr>
        <p:spPr>
          <a:xfrm>
            <a:off x="762000" y="3886200"/>
            <a:ext cx="7696200" cy="1752600"/>
          </a:xfrm>
        </p:spPr>
        <p:txBody>
          <a:bodyPr/>
          <a:lstStyle/>
          <a:p>
            <a:pPr eaLnBrk="1" hangingPunct="1">
              <a:buFont typeface="Wingdings" pitchFamily="2" charset="2"/>
              <a:buNone/>
            </a:pPr>
            <a:r>
              <a:rPr lang="en-US" altLang="en-US" b="1" i="1" dirty="0">
                <a:solidFill>
                  <a:srgbClr val="161616"/>
                </a:solidFill>
                <a:ea typeface="ＭＳ Ｐゴシック" panose="020B0600070205080204" pitchFamily="34" charset="-128"/>
              </a:rPr>
              <a:t>The State of the Field on the Role of Native Languages and Cultures in American Indian/Alaska Native Student Achievement</a:t>
            </a:r>
            <a:endParaRPr lang="en-US" altLang="en-US" b="1" dirty="0">
              <a:solidFill>
                <a:srgbClr val="161616"/>
              </a:solidFill>
              <a:ea typeface="ＭＳ Ｐゴシック" panose="020B0600070205080204" pitchFamily="34" charset="-128"/>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099C9039-5993-5C59-4750-3ADC55E1FF2E}"/>
              </a:ext>
            </a:extLst>
          </p:cNvPr>
          <p:cNvSpPr>
            <a:spLocks noGrp="1" noChangeArrowheads="1"/>
          </p:cNvSpPr>
          <p:nvPr>
            <p:ph type="title"/>
          </p:nvPr>
        </p:nvSpPr>
        <p:spPr>
          <a:xfrm>
            <a:off x="457200" y="274638"/>
            <a:ext cx="8229600" cy="1477962"/>
          </a:xfrm>
          <a:gradFill rotWithShape="1">
            <a:gsLst>
              <a:gs pos="0">
                <a:srgbClr val="E4FFE4"/>
              </a:gs>
              <a:gs pos="64999">
                <a:srgbClr val="BAFCBA"/>
              </a:gs>
              <a:gs pos="100000">
                <a:srgbClr val="9BFD9B"/>
              </a:gs>
            </a:gsLst>
            <a:lin ang="5400000" scaled="1"/>
          </a:gradFill>
          <a:ln cap="flat">
            <a:solidFill>
              <a:srgbClr val="00B000"/>
            </a:solidFill>
            <a:miter lim="800000"/>
            <a:headEnd/>
            <a:tailEnd/>
          </a:ln>
          <a:effectLst>
            <a:outerShdw blurRad="40000" dist="20000" dir="5400000" rotWithShape="0">
              <a:srgbClr val="000000">
                <a:alpha val="37999"/>
              </a:srgbClr>
            </a:outerShdw>
          </a:effectLst>
        </p:spPr>
        <p:txBody>
          <a:bodyPr/>
          <a:lstStyle/>
          <a:p>
            <a:pPr eaLnBrk="1" hangingPunct="1">
              <a:defRPr/>
            </a:pPr>
            <a:r>
              <a:rPr lang="en-US" b="1">
                <a:solidFill>
                  <a:srgbClr val="000000"/>
                </a:solidFill>
                <a:latin typeface="+mn-lt"/>
                <a:ea typeface="ＭＳ Ｐゴシック" pitchFamily="-109" charset="-128"/>
                <a:cs typeface="ＭＳ Ｐゴシック" pitchFamily="-109" charset="-128"/>
              </a:rPr>
              <a:t>State of the Field: What the Research Says</a:t>
            </a:r>
          </a:p>
        </p:txBody>
      </p:sp>
      <p:sp>
        <p:nvSpPr>
          <p:cNvPr id="101378" name="Rectangle 3">
            <a:extLst>
              <a:ext uri="{FF2B5EF4-FFF2-40B4-BE49-F238E27FC236}">
                <a16:creationId xmlns:a16="http://schemas.microsoft.com/office/drawing/2014/main" id="{F10588ED-0CE6-9F51-4432-696EF2010B27}"/>
              </a:ext>
            </a:extLst>
          </p:cNvPr>
          <p:cNvSpPr>
            <a:spLocks noGrp="1" noChangeArrowheads="1"/>
          </p:cNvSpPr>
          <p:nvPr>
            <p:ph type="body" idx="1"/>
          </p:nvPr>
        </p:nvSpPr>
        <p:spPr>
          <a:xfrm>
            <a:off x="457200" y="2362200"/>
            <a:ext cx="8229600" cy="3733800"/>
          </a:xfrm>
        </p:spPr>
        <p:txBody>
          <a:bodyPr/>
          <a:lstStyle/>
          <a:p>
            <a:pPr eaLnBrk="1" hangingPunct="1">
              <a:buFont typeface="Wingdings" pitchFamily="2" charset="2"/>
              <a:buChar char="n"/>
            </a:pPr>
            <a:r>
              <a:rPr lang="en-US" altLang="en-US" sz="2800" b="1" dirty="0">
                <a:solidFill>
                  <a:srgbClr val="0000FF"/>
                </a:solidFill>
                <a:ea typeface="ＭＳ Ｐゴシック" panose="020B0600070205080204" pitchFamily="34" charset="-128"/>
              </a:rPr>
              <a:t>1.  Strong, academically rigorous Native language and culture programs improve student achievement, as measured by multiple assessments (including, but not limited to, standardized tests).</a:t>
            </a:r>
          </a:p>
          <a:p>
            <a:pPr eaLnBrk="1" hangingPunct="1">
              <a:buFont typeface="Wingdings" pitchFamily="2" charset="2"/>
              <a:buNone/>
            </a:pPr>
            <a:r>
              <a:rPr lang="en-US" altLang="en-US" sz="2800" b="1" dirty="0">
                <a:solidFill>
                  <a:srgbClr val="0000FF"/>
                </a:solidFill>
                <a:ea typeface="ＭＳ Ｐゴシック" panose="020B0600070205080204" pitchFamily="34" charset="-128"/>
              </a:rPr>
              <a:t>  </a:t>
            </a:r>
          </a:p>
          <a:p>
            <a:pPr eaLnBrk="1" hangingPunct="1">
              <a:buFont typeface="Wingdings" pitchFamily="2" charset="2"/>
              <a:buChar char="n"/>
            </a:pPr>
            <a:r>
              <a:rPr lang="en-US" altLang="en-US" sz="2800" b="1" dirty="0">
                <a:solidFill>
                  <a:srgbClr val="0000FF"/>
                </a:solidFill>
                <a:ea typeface="ＭＳ Ｐゴシック" panose="020B0600070205080204" pitchFamily="34" charset="-128"/>
              </a:rPr>
              <a:t>2.  This approach enhances self-esteem, cultural pride, and promotes learning the Native language and culture.</a:t>
            </a:r>
          </a:p>
        </p:txBody>
      </p:sp>
      <p:sp>
        <p:nvSpPr>
          <p:cNvPr id="101379" name="Footer Placeholder 3">
            <a:extLst>
              <a:ext uri="{FF2B5EF4-FFF2-40B4-BE49-F238E27FC236}">
                <a16:creationId xmlns:a16="http://schemas.microsoft.com/office/drawing/2014/main" id="{73324C68-7EAF-C6BA-4752-91012E4B8AF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BEA08B28-39A0-EE9F-EF5D-7259E8339600}"/>
              </a:ext>
            </a:extLst>
          </p:cNvPr>
          <p:cNvSpPr>
            <a:spLocks noGrp="1" noChangeArrowheads="1"/>
          </p:cNvSpPr>
          <p:nvPr>
            <p:ph type="title"/>
          </p:nvPr>
        </p:nvSpPr>
        <p:spPr>
          <a:xfrm>
            <a:off x="457200" y="381000"/>
            <a:ext cx="8229600" cy="1828800"/>
          </a:xfrm>
        </p:spPr>
        <p:txBody>
          <a:bodyPr/>
          <a:lstStyle/>
          <a:p>
            <a:pPr eaLnBrk="1" hangingPunct="1"/>
            <a:r>
              <a:rPr lang="en-US" altLang="en-US" sz="3200" b="1" dirty="0">
                <a:solidFill>
                  <a:srgbClr val="0000FF"/>
                </a:solidFill>
                <a:ea typeface="ＭＳ Ｐゴシック" panose="020B0600070205080204" pitchFamily="34" charset="-128"/>
              </a:rPr>
              <a:t>3.  Time spent learning the Native </a:t>
            </a:r>
            <a:r>
              <a:rPr lang="en-US" altLang="en-US" sz="3200" b="1" dirty="0" err="1">
                <a:solidFill>
                  <a:srgbClr val="0000FF"/>
                </a:solidFill>
                <a:ea typeface="ＭＳ Ｐゴシック" panose="020B0600070205080204" pitchFamily="34" charset="-128"/>
              </a:rPr>
              <a:t>languate</a:t>
            </a:r>
            <a:r>
              <a:rPr lang="en-US" altLang="en-US" sz="3200" b="1" dirty="0">
                <a:solidFill>
                  <a:srgbClr val="0000FF"/>
                </a:solidFill>
                <a:ea typeface="ＭＳ Ｐゴシック" panose="020B0600070205080204" pitchFamily="34" charset="-128"/>
              </a:rPr>
              <a:t> and culture is not time lost learning academic English.</a:t>
            </a:r>
          </a:p>
        </p:txBody>
      </p:sp>
      <p:sp>
        <p:nvSpPr>
          <p:cNvPr id="137219" name="Rectangle 3">
            <a:extLst>
              <a:ext uri="{FF2B5EF4-FFF2-40B4-BE49-F238E27FC236}">
                <a16:creationId xmlns:a16="http://schemas.microsoft.com/office/drawing/2014/main" id="{2B764B02-B860-3A1C-A419-9E45F07EFC97}"/>
              </a:ext>
            </a:extLst>
          </p:cNvPr>
          <p:cNvSpPr>
            <a:spLocks noGrp="1" noChangeArrowheads="1"/>
          </p:cNvSpPr>
          <p:nvPr>
            <p:ph type="body" idx="1"/>
          </p:nvPr>
        </p:nvSpPr>
        <p:spPr>
          <a:xfrm>
            <a:off x="457200" y="1981200"/>
            <a:ext cx="8229600" cy="4144963"/>
          </a:xfrm>
        </p:spPr>
        <p:txBody>
          <a:bodyPr/>
          <a:lstStyle/>
          <a:p>
            <a:pPr eaLnBrk="1" hangingPunct="1">
              <a:buFont typeface="Wingdings" pitchFamily="2" charset="2"/>
              <a:buChar char="n"/>
            </a:pPr>
            <a:endParaRPr lang="en-US" altLang="en-US" dirty="0">
              <a:solidFill>
                <a:srgbClr val="161616"/>
              </a:solidFill>
              <a:ea typeface="ＭＳ Ｐゴシック" panose="020B0600070205080204" pitchFamily="34" charset="-128"/>
            </a:endParaRPr>
          </a:p>
          <a:p>
            <a:pPr eaLnBrk="1" hangingPunct="1">
              <a:buFont typeface="Wingdings" pitchFamily="2" charset="2"/>
              <a:buChar char="n"/>
            </a:pPr>
            <a:r>
              <a:rPr lang="en-US" altLang="en-US" sz="2800" b="1" dirty="0">
                <a:solidFill>
                  <a:srgbClr val="161616"/>
                </a:solidFill>
                <a:ea typeface="ＭＳ Ｐゴシック" panose="020B0600070205080204" pitchFamily="34" charset="-128"/>
              </a:rPr>
              <a:t>When provided with sustained, high quality Native language and culture instruction, students perform as well or better than their peers in mainstream classes.</a:t>
            </a:r>
          </a:p>
          <a:p>
            <a:pPr eaLnBrk="1" hangingPunct="1">
              <a:buFont typeface="Wingdings" pitchFamily="2" charset="2"/>
              <a:buNone/>
            </a:pPr>
            <a:endParaRPr lang="en-US" altLang="en-US" sz="2800" b="1" dirty="0">
              <a:solidFill>
                <a:srgbClr val="161616"/>
              </a:solidFill>
              <a:ea typeface="ＭＳ Ｐゴシック" panose="020B0600070205080204" pitchFamily="34" charset="-128"/>
            </a:endParaRPr>
          </a:p>
          <a:p>
            <a:pPr eaLnBrk="1" hangingPunct="1">
              <a:buFont typeface="Wingdings" pitchFamily="2" charset="2"/>
              <a:buChar char="n"/>
            </a:pPr>
            <a:r>
              <a:rPr lang="en-US" altLang="en-US" sz="2800" b="1" dirty="0">
                <a:solidFill>
                  <a:srgbClr val="161616"/>
                </a:solidFill>
                <a:ea typeface="ＭＳ Ｐゴシック" panose="020B0600070205080204" pitchFamily="34" charset="-128"/>
              </a:rPr>
              <a:t>Meanwhile, they have the benefit of developing proficiency in </a:t>
            </a:r>
            <a:r>
              <a:rPr lang="en-US" altLang="en-US" sz="2800" b="1" i="1" dirty="0">
                <a:solidFill>
                  <a:srgbClr val="161616"/>
                </a:solidFill>
                <a:ea typeface="ＭＳ Ｐゴシック" panose="020B0600070205080204" pitchFamily="34" charset="-128"/>
              </a:rPr>
              <a:t>two</a:t>
            </a:r>
            <a:r>
              <a:rPr lang="en-US" altLang="en-US" sz="2800" b="1" dirty="0">
                <a:solidFill>
                  <a:srgbClr val="161616"/>
                </a:solidFill>
                <a:ea typeface="ＭＳ Ｐゴシック" panose="020B0600070205080204" pitchFamily="34" charset="-128"/>
              </a:rPr>
              <a:t> (or more) languages.</a:t>
            </a:r>
          </a:p>
        </p:txBody>
      </p:sp>
      <p:sp>
        <p:nvSpPr>
          <p:cNvPr id="103427" name="Footer Placeholder 3">
            <a:extLst>
              <a:ext uri="{FF2B5EF4-FFF2-40B4-BE49-F238E27FC236}">
                <a16:creationId xmlns:a16="http://schemas.microsoft.com/office/drawing/2014/main" id="{81B3D001-BEEB-3430-FBE4-5F9B9F2C96C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a:extLst>
              <a:ext uri="{FF2B5EF4-FFF2-40B4-BE49-F238E27FC236}">
                <a16:creationId xmlns:a16="http://schemas.microsoft.com/office/drawing/2014/main" id="{E6E676A1-97BB-9D4F-37A0-1C41630BC625}"/>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105474" name="Rectangle 3">
            <a:extLst>
              <a:ext uri="{FF2B5EF4-FFF2-40B4-BE49-F238E27FC236}">
                <a16:creationId xmlns:a16="http://schemas.microsoft.com/office/drawing/2014/main" id="{187BD57D-AFC4-093B-AAD8-55B1FA2FB909}"/>
              </a:ext>
            </a:extLst>
          </p:cNvPr>
          <p:cNvSpPr>
            <a:spLocks noGrp="1" noChangeArrowheads="1"/>
          </p:cNvSpPr>
          <p:nvPr>
            <p:ph type="body" idx="1"/>
          </p:nvPr>
        </p:nvSpPr>
        <p:spPr/>
        <p:txBody>
          <a:bodyPr/>
          <a:lstStyle/>
          <a:p>
            <a:pPr eaLnBrk="1" hangingPunct="1">
              <a:buFont typeface="Wingdings" pitchFamily="2" charset="2"/>
              <a:buChar char="n"/>
            </a:pPr>
            <a:r>
              <a:rPr lang="en-US" altLang="en-US" b="1" dirty="0">
                <a:solidFill>
                  <a:srgbClr val="0000FF"/>
                </a:solidFill>
                <a:ea typeface="ＭＳ Ｐゴシック" panose="020B0600070205080204" pitchFamily="34" charset="-128"/>
              </a:rPr>
              <a:t>4.  Strong Native language and culture programs offer unique opportunities to involve parents and elders in their children’</a:t>
            </a:r>
            <a:r>
              <a:rPr lang="en-US" altLang="ja-JP" b="1" dirty="0">
                <a:solidFill>
                  <a:srgbClr val="0000FF"/>
                </a:solidFill>
                <a:ea typeface="ＭＳ Ｐゴシック" panose="020B0600070205080204" pitchFamily="34" charset="-128"/>
              </a:rPr>
              <a:t>s learning — a factor universally associated with improved achievement.</a:t>
            </a:r>
            <a:endParaRPr lang="en-US" altLang="en-US" b="1" dirty="0">
              <a:solidFill>
                <a:srgbClr val="0000FF"/>
              </a:solidFill>
              <a:ea typeface="ＭＳ Ｐゴシック" panose="020B0600070205080204" pitchFamily="34" charset="-128"/>
            </a:endParaRPr>
          </a:p>
        </p:txBody>
      </p:sp>
      <p:sp>
        <p:nvSpPr>
          <p:cNvPr id="105475" name="Footer Placeholder 3">
            <a:extLst>
              <a:ext uri="{FF2B5EF4-FFF2-40B4-BE49-F238E27FC236}">
                <a16:creationId xmlns:a16="http://schemas.microsoft.com/office/drawing/2014/main" id="{37BA2099-EAF9-D864-FFFD-ADFEBAFFA0D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a:extLst>
              <a:ext uri="{FF2B5EF4-FFF2-40B4-BE49-F238E27FC236}">
                <a16:creationId xmlns:a16="http://schemas.microsoft.com/office/drawing/2014/main" id="{16C05513-0E06-6F2C-2428-2AA78983DA95}"/>
              </a:ext>
            </a:extLst>
          </p:cNvPr>
          <p:cNvSpPr>
            <a:spLocks noGrp="1"/>
          </p:cNvSpPr>
          <p:nvPr>
            <p:ph idx="1"/>
          </p:nvPr>
        </p:nvSpPr>
        <p:spPr>
          <a:xfrm>
            <a:off x="0" y="0"/>
            <a:ext cx="5921375" cy="5535613"/>
          </a:xfrm>
        </p:spPr>
        <p:txBody>
          <a:bodyPr/>
          <a:lstStyle/>
          <a:p>
            <a:pPr marL="7938" lvl="1" indent="0">
              <a:buFontTx/>
              <a:buNone/>
              <a:defRPr/>
            </a:pPr>
            <a:r>
              <a:rPr lang="en-US" altLang="x-none" sz="2100" i="1" dirty="0">
                <a:solidFill>
                  <a:schemeClr val="bg2">
                    <a:lumMod val="50000"/>
                  </a:schemeClr>
                </a:solidFill>
                <a:ea typeface="ＭＳ Ｐゴシック" charset="-128"/>
              </a:rPr>
              <a:t>	</a:t>
            </a:r>
            <a:r>
              <a:rPr lang="en-US" altLang="x-none" sz="3200" dirty="0">
                <a:solidFill>
                  <a:schemeClr val="bg2">
                    <a:lumMod val="50000"/>
                  </a:schemeClr>
                </a:solidFill>
                <a:ea typeface="ＭＳ Ｐゴシック" charset="-128"/>
              </a:rPr>
              <a:t>There are various explanations for the challenges faced by Indigenous people today. For example Naomi Schaefer Riley in her 2016 book, </a:t>
            </a:r>
            <a:r>
              <a:rPr lang="en-US" altLang="x-none" sz="3200" i="1" dirty="0">
                <a:solidFill>
                  <a:schemeClr val="bg2">
                    <a:lumMod val="50000"/>
                  </a:schemeClr>
                </a:solidFill>
                <a:ea typeface="ＭＳ Ｐゴシック" charset="-128"/>
              </a:rPr>
              <a:t>The New Trail of Tears: How Washington is Destroying American Indians, </a:t>
            </a:r>
            <a:r>
              <a:rPr lang="en-US" altLang="x-none" sz="3200" dirty="0">
                <a:solidFill>
                  <a:schemeClr val="bg2">
                    <a:lumMod val="50000"/>
                  </a:schemeClr>
                </a:solidFill>
                <a:ea typeface="ＭＳ Ｐゴシック" charset="-128"/>
              </a:rPr>
              <a:t>points to government welfare policies as leading to the family disintegration and culture of dependency found on many Indian reservations today.</a:t>
            </a:r>
          </a:p>
          <a:p>
            <a:pPr marL="7938" lvl="1" indent="0">
              <a:buFontTx/>
              <a:buNone/>
              <a:defRPr/>
            </a:pPr>
            <a:r>
              <a:rPr lang="en-US" altLang="x-none" dirty="0">
                <a:solidFill>
                  <a:schemeClr val="bg2">
                    <a:lumMod val="50000"/>
                  </a:schemeClr>
                </a:solidFill>
                <a:ea typeface="ＭＳ Ｐゴシック" charset="-128"/>
              </a:rPr>
              <a:t>	</a:t>
            </a:r>
            <a:endParaRPr lang="en-US" altLang="x-none" i="1" dirty="0">
              <a:solidFill>
                <a:schemeClr val="bg2">
                  <a:lumMod val="50000"/>
                </a:schemeClr>
              </a:solidFill>
              <a:ea typeface="ＭＳ Ｐゴシック" charset="-128"/>
            </a:endParaRPr>
          </a:p>
        </p:txBody>
      </p:sp>
      <p:pic>
        <p:nvPicPr>
          <p:cNvPr id="29698" name="Picture 1">
            <a:extLst>
              <a:ext uri="{FF2B5EF4-FFF2-40B4-BE49-F238E27FC236}">
                <a16:creationId xmlns:a16="http://schemas.microsoft.com/office/drawing/2014/main" id="{013C92F4-64E6-D9D5-8876-908E62A3AF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75" y="1084263"/>
            <a:ext cx="3222625"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a:extLst>
              <a:ext uri="{FF2B5EF4-FFF2-40B4-BE49-F238E27FC236}">
                <a16:creationId xmlns:a16="http://schemas.microsoft.com/office/drawing/2014/main" id="{D4278F49-835A-230A-3E44-3C40C72D820E}"/>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107522" name="Rectangle 3">
            <a:extLst>
              <a:ext uri="{FF2B5EF4-FFF2-40B4-BE49-F238E27FC236}">
                <a16:creationId xmlns:a16="http://schemas.microsoft.com/office/drawing/2014/main" id="{DC7AA051-33A0-4A26-23E2-B9CDB907B096}"/>
              </a:ext>
            </a:extLst>
          </p:cNvPr>
          <p:cNvSpPr>
            <a:spLocks noGrp="1" noChangeArrowheads="1"/>
          </p:cNvSpPr>
          <p:nvPr>
            <p:ph type="body" idx="1"/>
          </p:nvPr>
        </p:nvSpPr>
        <p:spPr/>
        <p:txBody>
          <a:bodyPr/>
          <a:lstStyle/>
          <a:p>
            <a:pPr eaLnBrk="1" hangingPunct="1"/>
            <a:r>
              <a:rPr lang="en-US" altLang="en-US" sz="3600" b="1">
                <a:solidFill>
                  <a:srgbClr val="0000FF"/>
                </a:solidFill>
                <a:ea typeface="ＭＳ Ｐゴシック" panose="020B0600070205080204" pitchFamily="34" charset="-128"/>
              </a:rPr>
              <a:t>5.  Native teacher preparation (</a:t>
            </a:r>
            <a:r>
              <a:rPr lang="ja-JP" altLang="en-US" sz="3600" b="1">
                <a:solidFill>
                  <a:srgbClr val="0000FF"/>
                </a:solidFill>
                <a:ea typeface="ＭＳ Ｐゴシック" panose="020B0600070205080204" pitchFamily="34" charset="-128"/>
              </a:rPr>
              <a:t>“</a:t>
            </a:r>
            <a:r>
              <a:rPr lang="en-US" altLang="ja-JP" sz="3600" b="1">
                <a:solidFill>
                  <a:srgbClr val="0000FF"/>
                </a:solidFill>
                <a:ea typeface="ＭＳ Ｐゴシック" panose="020B0600070205080204" pitchFamily="34" charset="-128"/>
              </a:rPr>
              <a:t>growing our own</a:t>
            </a:r>
            <a:r>
              <a:rPr lang="ja-JP" altLang="en-US" sz="3600" b="1">
                <a:solidFill>
                  <a:srgbClr val="0000FF"/>
                </a:solidFill>
                <a:ea typeface="ＭＳ Ｐゴシック" panose="020B0600070205080204" pitchFamily="34" charset="-128"/>
              </a:rPr>
              <a:t>”</a:t>
            </a:r>
            <a:r>
              <a:rPr lang="en-US" altLang="ja-JP" sz="3600" b="1">
                <a:solidFill>
                  <a:srgbClr val="0000FF"/>
                </a:solidFill>
                <a:ea typeface="ＭＳ Ｐゴシック" panose="020B0600070205080204" pitchFamily="34" charset="-128"/>
              </a:rPr>
              <a:t>) is an essential element of research-based promising practices.</a:t>
            </a:r>
          </a:p>
          <a:p>
            <a:pPr eaLnBrk="1" hangingPunct="1">
              <a:buFont typeface="Wingdings" pitchFamily="2" charset="2"/>
              <a:buNone/>
            </a:pPr>
            <a:endParaRPr lang="en-US" altLang="en-US" sz="3600">
              <a:solidFill>
                <a:srgbClr val="0000FF"/>
              </a:solidFill>
              <a:ea typeface="ＭＳ Ｐゴシック" panose="020B0600070205080204" pitchFamily="34" charset="-128"/>
            </a:endParaRPr>
          </a:p>
        </p:txBody>
      </p:sp>
      <p:sp>
        <p:nvSpPr>
          <p:cNvPr id="107523" name="Footer Placeholder 3">
            <a:extLst>
              <a:ext uri="{FF2B5EF4-FFF2-40B4-BE49-F238E27FC236}">
                <a16:creationId xmlns:a16="http://schemas.microsoft.com/office/drawing/2014/main" id="{986239BF-5FF1-03C0-1238-74F402C357B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E77C133D-541C-96F2-377B-4DD2EF028682}"/>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109570" name="Rectangle 3">
            <a:extLst>
              <a:ext uri="{FF2B5EF4-FFF2-40B4-BE49-F238E27FC236}">
                <a16:creationId xmlns:a16="http://schemas.microsoft.com/office/drawing/2014/main" id="{EBC4323C-300F-3834-4171-EFB1EF3E099E}"/>
              </a:ext>
            </a:extLst>
          </p:cNvPr>
          <p:cNvSpPr>
            <a:spLocks noGrp="1" noChangeArrowheads="1"/>
          </p:cNvSpPr>
          <p:nvPr>
            <p:ph type="body" idx="1"/>
          </p:nvPr>
        </p:nvSpPr>
        <p:spPr/>
        <p:txBody>
          <a:bodyPr/>
          <a:lstStyle/>
          <a:p>
            <a:pPr eaLnBrk="1" hangingPunct="1">
              <a:buFont typeface="Wingdings" pitchFamily="2" charset="2"/>
              <a:buChar char="n"/>
            </a:pPr>
            <a:r>
              <a:rPr lang="en-US" altLang="en-US" b="1" dirty="0">
                <a:solidFill>
                  <a:srgbClr val="0000FF"/>
                </a:solidFill>
                <a:ea typeface="ＭＳ Ｐゴシック" panose="020B0600070205080204" pitchFamily="34" charset="-128"/>
              </a:rPr>
              <a:t>6.  The effectiveness of Navajo language and culture programs (their ability to achieve their promise) rests on the ability of tribes and Native school boards to exercise SOVEREIGNTY in their children</a:t>
            </a:r>
            <a:r>
              <a:rPr lang="ja-JP" altLang="en-US" b="1">
                <a:solidFill>
                  <a:srgbClr val="0000FF"/>
                </a:solidFill>
                <a:ea typeface="ＭＳ Ｐゴシック" panose="020B0600070205080204" pitchFamily="34" charset="-128"/>
              </a:rPr>
              <a:t>’</a:t>
            </a:r>
            <a:r>
              <a:rPr lang="en-US" altLang="ja-JP" b="1" dirty="0">
                <a:solidFill>
                  <a:srgbClr val="0000FF"/>
                </a:solidFill>
                <a:ea typeface="ＭＳ Ｐゴシック" panose="020B0600070205080204" pitchFamily="34" charset="-128"/>
              </a:rPr>
              <a:t>s education.</a:t>
            </a:r>
            <a:endParaRPr lang="en-US" altLang="en-US" b="1" dirty="0">
              <a:solidFill>
                <a:srgbClr val="0000FF"/>
              </a:solidFill>
              <a:ea typeface="ＭＳ Ｐゴシック" panose="020B0600070205080204" pitchFamily="34" charset="-128"/>
            </a:endParaRPr>
          </a:p>
        </p:txBody>
      </p:sp>
      <p:sp>
        <p:nvSpPr>
          <p:cNvPr id="109571" name="Footer Placeholder 3">
            <a:extLst>
              <a:ext uri="{FF2B5EF4-FFF2-40B4-BE49-F238E27FC236}">
                <a16:creationId xmlns:a16="http://schemas.microsoft.com/office/drawing/2014/main" id="{438DE53F-B974-1475-F2C1-C1998FC1F20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1">
            <a:extLst>
              <a:ext uri="{FF2B5EF4-FFF2-40B4-BE49-F238E27FC236}">
                <a16:creationId xmlns:a16="http://schemas.microsoft.com/office/drawing/2014/main" id="{76B55FA7-DCC6-24F2-CA67-D781B4F0650B}"/>
              </a:ext>
            </a:extLst>
          </p:cNvPr>
          <p:cNvSpPr>
            <a:spLocks noGrp="1" noChangeArrowheads="1"/>
          </p:cNvSpPr>
          <p:nvPr>
            <p:ph type="title"/>
          </p:nvPr>
        </p:nvSpPr>
        <p:spPr>
          <a:xfrm>
            <a:off x="228600" y="381000"/>
            <a:ext cx="8229600" cy="1371600"/>
          </a:xfrm>
        </p:spPr>
        <p:txBody>
          <a:bodyPr/>
          <a:lstStyle/>
          <a:p>
            <a:pPr eaLnBrk="1" hangingPunct="1"/>
            <a:r>
              <a:rPr lang="en-US" altLang="en-US" sz="5400" b="1" i="1">
                <a:solidFill>
                  <a:srgbClr val="0000FF"/>
                </a:solidFill>
                <a:ea typeface="ＭＳ Ｐゴシック" panose="020B0600070205080204" pitchFamily="34" charset="-128"/>
              </a:rPr>
              <a:t>The possibilities …</a:t>
            </a:r>
          </a:p>
        </p:txBody>
      </p:sp>
      <p:pic>
        <p:nvPicPr>
          <p:cNvPr id="111618" name="Content Placeholder 13" descr="PdeH Reading Lesson.jpg">
            <a:extLst>
              <a:ext uri="{FF2B5EF4-FFF2-40B4-BE49-F238E27FC236}">
                <a16:creationId xmlns:a16="http://schemas.microsoft.com/office/drawing/2014/main" id="{7652C216-BCCA-50FF-10F3-BF02E604F3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9000"/>
          <a:stretch>
            <a:fillRect/>
          </a:stretch>
        </p:blipFill>
        <p:spPr>
          <a:xfrm>
            <a:off x="533400" y="3200400"/>
            <a:ext cx="4191000" cy="3003550"/>
          </a:xfrm>
        </p:spPr>
      </p:pic>
      <p:sp>
        <p:nvSpPr>
          <p:cNvPr id="111619" name="Footer Placeholder 4">
            <a:extLst>
              <a:ext uri="{FF2B5EF4-FFF2-40B4-BE49-F238E27FC236}">
                <a16:creationId xmlns:a16="http://schemas.microsoft.com/office/drawing/2014/main" id="{AF23BD9A-90DB-B3D4-3431-A206B8C8154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pic>
        <p:nvPicPr>
          <p:cNvPr id="111620" name="Picture 14" descr="PdH student (web photo).jpg">
            <a:extLst>
              <a:ext uri="{FF2B5EF4-FFF2-40B4-BE49-F238E27FC236}">
                <a16:creationId xmlns:a16="http://schemas.microsoft.com/office/drawing/2014/main" id="{E429F03C-F26C-99A1-F7B4-9F637C0229EA}"/>
              </a:ext>
            </a:extLst>
          </p:cNvPr>
          <p:cNvPicPr>
            <a:picLocks noChangeAspect="1"/>
          </p:cNvPicPr>
          <p:nvPr/>
        </p:nvPicPr>
        <p:blipFill>
          <a:blip r:embed="rId3">
            <a:extLst>
              <a:ext uri="{28A0092B-C50C-407E-A947-70E740481C1C}">
                <a14:useLocalDpi xmlns:a14="http://schemas.microsoft.com/office/drawing/2010/main" val="0"/>
              </a:ext>
            </a:extLst>
          </a:blip>
          <a:srcRect l="24001"/>
          <a:stretch>
            <a:fillRect/>
          </a:stretch>
        </p:blipFill>
        <p:spPr bwMode="auto">
          <a:xfrm>
            <a:off x="4419600" y="2286000"/>
            <a:ext cx="260667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15" descr="PdeH classroom.jpg">
            <a:extLst>
              <a:ext uri="{FF2B5EF4-FFF2-40B4-BE49-F238E27FC236}">
                <a16:creationId xmlns:a16="http://schemas.microsoft.com/office/drawing/2014/main" id="{C30A39E8-ADAC-019B-A26A-C892CB282DEC}"/>
              </a:ext>
            </a:extLst>
          </p:cNvPr>
          <p:cNvPicPr>
            <a:picLocks noChangeAspect="1"/>
          </p:cNvPicPr>
          <p:nvPr/>
        </p:nvPicPr>
        <p:blipFill>
          <a:blip r:embed="rId4">
            <a:extLst>
              <a:ext uri="{28A0092B-C50C-407E-A947-70E740481C1C}">
                <a14:useLocalDpi xmlns:a14="http://schemas.microsoft.com/office/drawing/2010/main" val="0"/>
              </a:ext>
            </a:extLst>
          </a:blip>
          <a:srcRect l="9000" b="12000"/>
          <a:stretch>
            <a:fillRect/>
          </a:stretch>
        </p:blipFill>
        <p:spPr bwMode="auto">
          <a:xfrm>
            <a:off x="4289425" y="1981200"/>
            <a:ext cx="4854575"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16" descr="PdeH Love of Rdg in 3 Lgs.jpg">
            <a:extLst>
              <a:ext uri="{FF2B5EF4-FFF2-40B4-BE49-F238E27FC236}">
                <a16:creationId xmlns:a16="http://schemas.microsoft.com/office/drawing/2014/main" id="{5EEED165-65C7-1D1C-A245-BC4971AE4413}"/>
              </a:ext>
            </a:extLst>
          </p:cNvPr>
          <p:cNvPicPr>
            <a:picLocks noChangeAspect="1"/>
          </p:cNvPicPr>
          <p:nvPr/>
        </p:nvPicPr>
        <p:blipFill>
          <a:blip r:embed="rId5">
            <a:extLst>
              <a:ext uri="{28A0092B-C50C-407E-A947-70E740481C1C}">
                <a14:useLocalDpi xmlns:a14="http://schemas.microsoft.com/office/drawing/2010/main" val="0"/>
              </a:ext>
            </a:extLst>
          </a:blip>
          <a:srcRect t="17999" b="30000"/>
          <a:stretch>
            <a:fillRect/>
          </a:stretch>
        </p:blipFill>
        <p:spPr bwMode="auto">
          <a:xfrm>
            <a:off x="5105400" y="1581150"/>
            <a:ext cx="3429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17" descr="PdeH alphabet.jpg">
            <a:extLst>
              <a:ext uri="{FF2B5EF4-FFF2-40B4-BE49-F238E27FC236}">
                <a16:creationId xmlns:a16="http://schemas.microsoft.com/office/drawing/2014/main" id="{A709B3A2-7E38-0525-590B-C056139C17F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6002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9">
            <a:extLst>
              <a:ext uri="{FF2B5EF4-FFF2-40B4-BE49-F238E27FC236}">
                <a16:creationId xmlns:a16="http://schemas.microsoft.com/office/drawing/2014/main" id="{3479BC62-84AF-EE16-7DEC-59300836B766}"/>
              </a:ext>
            </a:extLst>
          </p:cNvPr>
          <p:cNvSpPr>
            <a:spLocks noGrp="1" noChangeArrowheads="1"/>
          </p:cNvSpPr>
          <p:nvPr>
            <p:ph type="title"/>
          </p:nvPr>
        </p:nvSpPr>
        <p:spPr>
          <a:xfrm>
            <a:off x="304800" y="381000"/>
            <a:ext cx="8229600" cy="1371600"/>
          </a:xfrm>
        </p:spPr>
        <p:txBody>
          <a:bodyPr/>
          <a:lstStyle/>
          <a:p>
            <a:pPr eaLnBrk="1" hangingPunct="1"/>
            <a:r>
              <a:rPr lang="en-US" altLang="en-US" sz="6000" b="1" i="1">
                <a:solidFill>
                  <a:srgbClr val="FF0000"/>
                </a:solidFill>
                <a:ea typeface="ＭＳ Ｐゴシック" panose="020B0600070205080204" pitchFamily="34" charset="-128"/>
              </a:rPr>
              <a:t>And the constraints</a:t>
            </a:r>
            <a:endParaRPr lang="en-US" altLang="en-US" sz="6000">
              <a:ea typeface="ＭＳ Ｐゴシック" panose="020B0600070205080204" pitchFamily="34" charset="-128"/>
            </a:endParaRPr>
          </a:p>
        </p:txBody>
      </p:sp>
      <p:pic>
        <p:nvPicPr>
          <p:cNvPr id="112642" name="Content Placeholder 11" descr="nclb-logo.jpg">
            <a:extLst>
              <a:ext uri="{FF2B5EF4-FFF2-40B4-BE49-F238E27FC236}">
                <a16:creationId xmlns:a16="http://schemas.microsoft.com/office/drawing/2014/main" id="{742002A0-5429-FD9E-D47F-D2E3D0FD46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2057400"/>
            <a:ext cx="4057650" cy="4114800"/>
          </a:xfrm>
        </p:spPr>
      </p:pic>
      <p:sp>
        <p:nvSpPr>
          <p:cNvPr id="112643" name="Footer Placeholder 4">
            <a:extLst>
              <a:ext uri="{FF2B5EF4-FFF2-40B4-BE49-F238E27FC236}">
                <a16:creationId xmlns:a16="http://schemas.microsoft.com/office/drawing/2014/main" id="{AC7D6C33-F413-97D9-149A-457AC9C7D88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pic>
        <p:nvPicPr>
          <p:cNvPr id="112644" name="Picture 12" descr="English only 2.jpg">
            <a:extLst>
              <a:ext uri="{FF2B5EF4-FFF2-40B4-BE49-F238E27FC236}">
                <a16:creationId xmlns:a16="http://schemas.microsoft.com/office/drawing/2014/main" id="{31C871CB-0B94-B66B-093F-A6F9F71B6259}"/>
              </a:ext>
            </a:extLst>
          </p:cNvPr>
          <p:cNvPicPr>
            <a:picLocks noChangeAspect="1"/>
          </p:cNvPicPr>
          <p:nvPr/>
        </p:nvPicPr>
        <p:blipFill>
          <a:blip r:embed="rId3">
            <a:extLst>
              <a:ext uri="{28A0092B-C50C-407E-A947-70E740481C1C}">
                <a14:useLocalDpi xmlns:a14="http://schemas.microsoft.com/office/drawing/2010/main" val="0"/>
              </a:ext>
            </a:extLst>
          </a:blip>
          <a:srcRect b="26471"/>
          <a:stretch>
            <a:fillRect/>
          </a:stretch>
        </p:blipFill>
        <p:spPr bwMode="auto">
          <a:xfrm>
            <a:off x="0" y="1447800"/>
            <a:ext cx="34290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5" name="Picture 13" descr="English-only 1.jpg">
            <a:extLst>
              <a:ext uri="{FF2B5EF4-FFF2-40B4-BE49-F238E27FC236}">
                <a16:creationId xmlns:a16="http://schemas.microsoft.com/office/drawing/2014/main" id="{E4D0D14D-93E5-2EE6-5B73-52614D105208}"/>
              </a:ext>
            </a:extLst>
          </p:cNvPr>
          <p:cNvPicPr>
            <a:picLocks noChangeAspect="1"/>
          </p:cNvPicPr>
          <p:nvPr/>
        </p:nvPicPr>
        <p:blipFill>
          <a:blip r:embed="rId4">
            <a:extLst>
              <a:ext uri="{28A0092B-C50C-407E-A947-70E740481C1C}">
                <a14:useLocalDpi xmlns:a14="http://schemas.microsoft.com/office/drawing/2010/main" val="0"/>
              </a:ext>
            </a:extLst>
          </a:blip>
          <a:srcRect t="19200" b="24001"/>
          <a:stretch>
            <a:fillRect/>
          </a:stretch>
        </p:blipFill>
        <p:spPr bwMode="auto">
          <a:xfrm>
            <a:off x="5791200" y="2895600"/>
            <a:ext cx="33528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76445047-52AA-2189-B13C-13AAB135BC32}"/>
              </a:ext>
            </a:extLst>
          </p:cNvPr>
          <p:cNvSpPr>
            <a:spLocks noGrp="1" noChangeArrowheads="1"/>
          </p:cNvSpPr>
          <p:nvPr>
            <p:ph type="title"/>
          </p:nvPr>
        </p:nvSpPr>
        <p:spPr>
          <a:xfrm>
            <a:off x="457200" y="274638"/>
            <a:ext cx="8229600" cy="1325562"/>
          </a:xfrm>
          <a:gradFill rotWithShape="1">
            <a:gsLst>
              <a:gs pos="0">
                <a:srgbClr val="E1E8FF"/>
              </a:gs>
              <a:gs pos="64999">
                <a:srgbClr val="B6C5FF"/>
              </a:gs>
              <a:gs pos="100000">
                <a:srgbClr val="95ADFF"/>
              </a:gs>
            </a:gsLst>
            <a:lin ang="5400000" scaled="1"/>
          </a:gradFill>
          <a:ln cap="flat">
            <a:solidFill>
              <a:srgbClr val="2E62CB"/>
            </a:solidFill>
            <a:miter lim="800000"/>
            <a:headEnd/>
            <a:tailEnd/>
          </a:ln>
          <a:effectLst>
            <a:outerShdw blurRad="40000" dist="20000" dir="5400000" rotWithShape="0">
              <a:srgbClr val="000000">
                <a:alpha val="37999"/>
              </a:srgbClr>
            </a:outerShdw>
          </a:effectLst>
        </p:spPr>
        <p:txBody>
          <a:bodyPr/>
          <a:lstStyle/>
          <a:p>
            <a:pPr eaLnBrk="1" hangingPunct="1">
              <a:defRPr/>
            </a:pPr>
            <a:r>
              <a:rPr lang="en-US" altLang="en-US" sz="3200" b="1">
                <a:solidFill>
                  <a:srgbClr val="000000"/>
                </a:solidFill>
                <a:ea typeface="ＭＳ Ｐゴシック" panose="020B0600070205080204" pitchFamily="34" charset="-128"/>
              </a:rPr>
              <a:t>“Awakening the Spirit” — </a:t>
            </a:r>
            <a:br>
              <a:rPr lang="en-US" altLang="en-US" sz="3200" b="1">
                <a:solidFill>
                  <a:srgbClr val="000000"/>
                </a:solidFill>
                <a:ea typeface="ＭＳ Ｐゴシック" panose="020B0600070205080204" pitchFamily="34" charset="-128"/>
              </a:rPr>
            </a:br>
            <a:r>
              <a:rPr lang="en-US" altLang="en-US" sz="3200" b="1" i="1">
                <a:solidFill>
                  <a:srgbClr val="000000"/>
                </a:solidFill>
                <a:ea typeface="ＭＳ Ｐゴシック" panose="020B0600070205080204" pitchFamily="34" charset="-128"/>
              </a:rPr>
              <a:t>Recommendations for NCLB Reauthorization:</a:t>
            </a:r>
          </a:p>
        </p:txBody>
      </p:sp>
      <p:sp>
        <p:nvSpPr>
          <p:cNvPr id="113666" name="Rectangle 3">
            <a:extLst>
              <a:ext uri="{FF2B5EF4-FFF2-40B4-BE49-F238E27FC236}">
                <a16:creationId xmlns:a16="http://schemas.microsoft.com/office/drawing/2014/main" id="{9CE9F6DB-4556-8ED1-C9FD-6A1C1F328D9B}"/>
              </a:ext>
            </a:extLst>
          </p:cNvPr>
          <p:cNvSpPr>
            <a:spLocks noGrp="1" noChangeArrowheads="1"/>
          </p:cNvSpPr>
          <p:nvPr>
            <p:ph sz="half" idx="1"/>
          </p:nvPr>
        </p:nvSpPr>
        <p:spPr>
          <a:xfrm>
            <a:off x="457200" y="1981200"/>
            <a:ext cx="4038600" cy="3962400"/>
          </a:xfrm>
        </p:spPr>
        <p:txBody>
          <a:bodyPr/>
          <a:lstStyle/>
          <a:p>
            <a:pPr eaLnBrk="1" hangingPunct="1">
              <a:buFont typeface="Wingdings" pitchFamily="2" charset="2"/>
              <a:buChar char="n"/>
            </a:pPr>
            <a:endParaRPr lang="en-US" altLang="en-US">
              <a:ea typeface="ＭＳ Ｐゴシック" panose="020B0600070205080204" pitchFamily="34" charset="-128"/>
            </a:endParaRPr>
          </a:p>
          <a:p>
            <a:pPr eaLnBrk="1" hangingPunct="1">
              <a:buFont typeface="Wingdings" pitchFamily="2" charset="2"/>
              <a:buChar char="n"/>
            </a:pPr>
            <a:r>
              <a:rPr lang="en-US" altLang="en-US" b="1">
                <a:solidFill>
                  <a:srgbClr val="161616"/>
                </a:solidFill>
                <a:ea typeface="ＭＳ Ｐゴシック" panose="020B0600070205080204" pitchFamily="34" charset="-128"/>
              </a:rPr>
              <a:t>What we must ask of any education policy:</a:t>
            </a:r>
          </a:p>
          <a:p>
            <a:pPr eaLnBrk="1" hangingPunct="1">
              <a:buFont typeface="Wingdings" pitchFamily="2" charset="2"/>
              <a:buChar char="n"/>
            </a:pPr>
            <a:endParaRPr lang="en-US" altLang="en-US" b="1">
              <a:solidFill>
                <a:srgbClr val="161616"/>
              </a:solidFill>
              <a:ea typeface="ＭＳ Ｐゴシック" panose="020B0600070205080204" pitchFamily="34" charset="-128"/>
            </a:endParaRPr>
          </a:p>
          <a:p>
            <a:pPr eaLnBrk="1" hangingPunct="1">
              <a:buFontTx/>
              <a:buNone/>
            </a:pPr>
            <a:r>
              <a:rPr lang="en-US" altLang="en-US" b="1">
                <a:solidFill>
                  <a:srgbClr val="161616"/>
                </a:solidFill>
                <a:ea typeface="ＭＳ Ｐゴシック" panose="020B0600070205080204" pitchFamily="34" charset="-128"/>
              </a:rPr>
              <a:t>	</a:t>
            </a:r>
            <a:r>
              <a:rPr lang="en-US" altLang="en-US" b="1" i="1">
                <a:solidFill>
                  <a:srgbClr val="161616"/>
                </a:solidFill>
                <a:ea typeface="ＭＳ Ｐゴシック" panose="020B0600070205080204" pitchFamily="34" charset="-128"/>
              </a:rPr>
              <a:t>Accountable to whom?</a:t>
            </a:r>
          </a:p>
          <a:p>
            <a:pPr eaLnBrk="1" hangingPunct="1">
              <a:buFont typeface="Wingdings" pitchFamily="2" charset="2"/>
              <a:buChar char="n"/>
            </a:pPr>
            <a:endParaRPr lang="en-US" altLang="en-US">
              <a:ea typeface="ＭＳ Ｐゴシック" panose="020B0600070205080204" pitchFamily="34" charset="-128"/>
            </a:endParaRPr>
          </a:p>
        </p:txBody>
      </p:sp>
      <p:pic>
        <p:nvPicPr>
          <p:cNvPr id="113667" name="Content Placeholder 5" descr="Awakening_Spirit_image_1.jpg">
            <a:extLst>
              <a:ext uri="{FF2B5EF4-FFF2-40B4-BE49-F238E27FC236}">
                <a16:creationId xmlns:a16="http://schemas.microsoft.com/office/drawing/2014/main" id="{03112618-F485-6532-A955-8FFB301A6DC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7619" r="-7619" b="47787"/>
          <a:stretch>
            <a:fillRect/>
          </a:stretch>
        </p:blipFill>
        <p:spPr>
          <a:xfrm>
            <a:off x="4648200" y="1981200"/>
            <a:ext cx="4038600" cy="4375150"/>
          </a:xfrm>
        </p:spPr>
      </p:pic>
      <p:sp>
        <p:nvSpPr>
          <p:cNvPr id="113668" name="Footer Placeholder 3">
            <a:extLst>
              <a:ext uri="{FF2B5EF4-FFF2-40B4-BE49-F238E27FC236}">
                <a16:creationId xmlns:a16="http://schemas.microsoft.com/office/drawing/2014/main" id="{3F7DD120-5020-1CD2-85F5-74A748FE92D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1798CC-E91B-69D6-4092-8D6446F485BA}"/>
              </a:ext>
            </a:extLst>
          </p:cNvPr>
          <p:cNvSpPr>
            <a:spLocks noGrp="1"/>
          </p:cNvSpPr>
          <p:nvPr>
            <p:ph type="title"/>
          </p:nvPr>
        </p:nvSpPr>
        <p:spPr>
          <a:gradFill rotWithShape="1">
            <a:gsLst>
              <a:gs pos="0">
                <a:srgbClr val="FAFAFA"/>
              </a:gs>
              <a:gs pos="64999">
                <a:srgbClr val="F2F2F2"/>
              </a:gs>
              <a:gs pos="100000">
                <a:srgbClr val="EDEDED"/>
              </a:gs>
            </a:gsLst>
            <a:lin ang="5400000" scaled="1"/>
          </a:gradFill>
          <a:ln cap="flat">
            <a:solidFill>
              <a:srgbClr val="D5D5D5"/>
            </a:solidFill>
            <a:miter lim="800000"/>
            <a:headEnd/>
            <a:tailEnd/>
          </a:ln>
          <a:effectLst>
            <a:outerShdw blurRad="40000" dist="20000" dir="5400000" rotWithShape="0">
              <a:srgbClr val="000000">
                <a:alpha val="37999"/>
              </a:srgbClr>
            </a:outerShdw>
          </a:effectLst>
        </p:spPr>
        <p:txBody>
          <a:bodyPr/>
          <a:lstStyle/>
          <a:p>
            <a:pPr eaLnBrk="1" hangingPunct="1">
              <a:defRPr/>
            </a:pPr>
            <a:r>
              <a:rPr lang="en-US" altLang="en-US">
                <a:solidFill>
                  <a:srgbClr val="000000"/>
                </a:solidFill>
                <a:ea typeface="ＭＳ Ｐゴシック" panose="020B0600070205080204" pitchFamily="34" charset="-128"/>
              </a:rPr>
              <a:t>“Authentic Accountability” </a:t>
            </a:r>
            <a:br>
              <a:rPr lang="en-US" altLang="en-US">
                <a:solidFill>
                  <a:srgbClr val="000000"/>
                </a:solidFill>
                <a:ea typeface="ＭＳ Ｐゴシック" panose="020B0600070205080204" pitchFamily="34" charset="-128"/>
              </a:rPr>
            </a:br>
            <a:r>
              <a:rPr lang="en-US" altLang="en-US" sz="1400">
                <a:solidFill>
                  <a:srgbClr val="000000"/>
                </a:solidFill>
                <a:ea typeface="ＭＳ Ｐゴシック" panose="020B0600070205080204" pitchFamily="34" charset="-128"/>
              </a:rPr>
              <a:t>(Crawford, 2007; McCarty, 2008)</a:t>
            </a:r>
          </a:p>
        </p:txBody>
      </p:sp>
      <p:sp>
        <p:nvSpPr>
          <p:cNvPr id="115714" name="Content Placeholder 5">
            <a:extLst>
              <a:ext uri="{FF2B5EF4-FFF2-40B4-BE49-F238E27FC236}">
                <a16:creationId xmlns:a16="http://schemas.microsoft.com/office/drawing/2014/main" id="{30EE5202-E92E-BF32-E872-302847E05320}"/>
              </a:ext>
            </a:extLst>
          </p:cNvPr>
          <p:cNvSpPr>
            <a:spLocks noGrp="1" noChangeArrowheads="1"/>
          </p:cNvSpPr>
          <p:nvPr>
            <p:ph idx="1"/>
          </p:nvPr>
        </p:nvSpPr>
        <p:spPr/>
        <p:txBody>
          <a:bodyPr/>
          <a:lstStyle/>
          <a:p>
            <a:pPr eaLnBrk="1" hangingPunct="1"/>
            <a:r>
              <a:rPr lang="en-US" altLang="en-US" b="1">
                <a:solidFill>
                  <a:srgbClr val="161616"/>
                </a:solidFill>
                <a:ea typeface="ＭＳ Ｐゴシック" panose="020B0600070205080204" pitchFamily="34" charset="-128"/>
              </a:rPr>
              <a:t>Flexible </a:t>
            </a:r>
            <a:r>
              <a:rPr lang="en-US" altLang="en-US">
                <a:solidFill>
                  <a:srgbClr val="161616"/>
                </a:solidFill>
                <a:ea typeface="ＭＳ Ｐゴシック" panose="020B0600070205080204" pitchFamily="34" charset="-128"/>
              </a:rPr>
              <a:t>– day-to-day decisions made locally</a:t>
            </a:r>
          </a:p>
          <a:p>
            <a:pPr eaLnBrk="1" hangingPunct="1"/>
            <a:r>
              <a:rPr lang="en-US" altLang="en-US" b="1">
                <a:solidFill>
                  <a:srgbClr val="161616"/>
                </a:solidFill>
                <a:ea typeface="ＭＳ Ｐゴシック" panose="020B0600070205080204" pitchFamily="34" charset="-128"/>
              </a:rPr>
              <a:t>Constructive </a:t>
            </a:r>
            <a:r>
              <a:rPr lang="en-US" altLang="en-US">
                <a:solidFill>
                  <a:srgbClr val="161616"/>
                </a:solidFill>
                <a:ea typeface="ＭＳ Ｐゴシック" panose="020B0600070205080204" pitchFamily="34" charset="-128"/>
              </a:rPr>
              <a:t>– helping schools improve</a:t>
            </a:r>
          </a:p>
          <a:p>
            <a:pPr eaLnBrk="1" hangingPunct="1"/>
            <a:r>
              <a:rPr lang="en-US" altLang="en-US" b="1">
                <a:solidFill>
                  <a:srgbClr val="161616"/>
                </a:solidFill>
                <a:ea typeface="ＭＳ Ｐゴシック" panose="020B0600070205080204" pitchFamily="34" charset="-128"/>
              </a:rPr>
              <a:t>Valid</a:t>
            </a:r>
            <a:r>
              <a:rPr lang="en-US" altLang="en-US">
                <a:solidFill>
                  <a:srgbClr val="161616"/>
                </a:solidFill>
                <a:ea typeface="ＭＳ Ｐゴシック" panose="020B0600070205080204" pitchFamily="34" charset="-128"/>
              </a:rPr>
              <a:t> – using multiple measures</a:t>
            </a:r>
          </a:p>
          <a:p>
            <a:pPr eaLnBrk="1" hangingPunct="1"/>
            <a:r>
              <a:rPr lang="en-US" altLang="en-US" b="1">
                <a:solidFill>
                  <a:srgbClr val="161616"/>
                </a:solidFill>
                <a:ea typeface="ＭＳ Ｐゴシック" panose="020B0600070205080204" pitchFamily="34" charset="-128"/>
              </a:rPr>
              <a:t>Reasonable</a:t>
            </a:r>
            <a:r>
              <a:rPr lang="en-US" altLang="en-US">
                <a:solidFill>
                  <a:srgbClr val="161616"/>
                </a:solidFill>
                <a:ea typeface="ＭＳ Ｐゴシック" panose="020B0600070205080204" pitchFamily="34" charset="-128"/>
              </a:rPr>
              <a:t> – evaluation based on growth</a:t>
            </a:r>
          </a:p>
          <a:p>
            <a:pPr eaLnBrk="1" hangingPunct="1"/>
            <a:r>
              <a:rPr lang="en-US" altLang="en-US" b="1">
                <a:solidFill>
                  <a:srgbClr val="161616"/>
                </a:solidFill>
                <a:ea typeface="ＭＳ Ｐゴシック" panose="020B0600070205080204" pitchFamily="34" charset="-128"/>
              </a:rPr>
              <a:t>Balanced</a:t>
            </a:r>
            <a:r>
              <a:rPr lang="en-US" altLang="en-US">
                <a:solidFill>
                  <a:srgbClr val="161616"/>
                </a:solidFill>
                <a:ea typeface="ＭＳ Ｐゴシック" panose="020B0600070205080204" pitchFamily="34" charset="-128"/>
              </a:rPr>
              <a:t> – test scores are only one measure</a:t>
            </a:r>
          </a:p>
          <a:p>
            <a:pPr eaLnBrk="1" hangingPunct="1"/>
            <a:r>
              <a:rPr lang="en-US" altLang="en-US" b="1">
                <a:solidFill>
                  <a:srgbClr val="161616"/>
                </a:solidFill>
                <a:ea typeface="ＭＳ Ｐゴシック" panose="020B0600070205080204" pitchFamily="34" charset="-128"/>
              </a:rPr>
              <a:t>Equitable </a:t>
            </a:r>
            <a:r>
              <a:rPr lang="en-US" altLang="en-US">
                <a:solidFill>
                  <a:srgbClr val="161616"/>
                </a:solidFill>
                <a:ea typeface="ＭＳ Ｐゴシック" panose="020B0600070205080204" pitchFamily="34" charset="-128"/>
              </a:rPr>
              <a:t>– fair to all</a:t>
            </a:r>
          </a:p>
          <a:p>
            <a:pPr eaLnBrk="1" hangingPunct="1"/>
            <a:r>
              <a:rPr lang="en-US" altLang="en-US" b="1">
                <a:ea typeface="ＭＳ Ｐゴシック" panose="020B0600070205080204" pitchFamily="34" charset="-128"/>
              </a:rPr>
              <a:t>Research based </a:t>
            </a:r>
            <a:r>
              <a:rPr lang="en-US" altLang="en-US">
                <a:ea typeface="ＭＳ Ｐゴシック" panose="020B0600070205080204" pitchFamily="34" charset="-128"/>
              </a:rPr>
              <a:t>– not just clinical trials</a:t>
            </a:r>
          </a:p>
        </p:txBody>
      </p:sp>
      <p:sp>
        <p:nvSpPr>
          <p:cNvPr id="115715" name="Footer Placeholder 3">
            <a:extLst>
              <a:ext uri="{FF2B5EF4-FFF2-40B4-BE49-F238E27FC236}">
                <a16:creationId xmlns:a16="http://schemas.microsoft.com/office/drawing/2014/main" id="{506995B2-00D9-0B34-C7FF-833DD0E9461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993BC75A-29C4-B332-241C-0B696B956AF8}"/>
              </a:ext>
            </a:extLst>
          </p:cNvPr>
          <p:cNvPicPr>
            <a:picLocks noGrp="1" noChangeAspect="1" noChangeArrowheads="1"/>
          </p:cNvPicPr>
          <p:nvPr>
            <p:ph sz="half" idx="1"/>
          </p:nvPr>
        </p:nvPicPr>
        <p:blipFill>
          <a:blip r:embed="rId3"/>
          <a:srcRect l="22046" r="20042"/>
          <a:stretch>
            <a:fillRect/>
          </a:stretch>
        </p:blipFill>
        <p:spPr>
          <a:xfrm>
            <a:off x="914400" y="1295400"/>
            <a:ext cx="3200400" cy="4460875"/>
          </a:xfrm>
          <a:ln w="57150">
            <a:solidFill>
              <a:schemeClr val="folHlink"/>
            </a:solidFill>
            <a:miter lim="800000"/>
            <a:headEnd/>
            <a:tailEnd/>
          </a:ln>
          <a:effectLst>
            <a:outerShdw blurRad="63500" dist="25400" dir="16979900" algn="ctr" rotWithShape="0">
              <a:schemeClr val="bg2">
                <a:alpha val="75000"/>
              </a:schemeClr>
            </a:outerShdw>
          </a:effectLst>
        </p:spPr>
      </p:pic>
      <p:sp>
        <p:nvSpPr>
          <p:cNvPr id="116738" name="Rectangle 3">
            <a:extLst>
              <a:ext uri="{FF2B5EF4-FFF2-40B4-BE49-F238E27FC236}">
                <a16:creationId xmlns:a16="http://schemas.microsoft.com/office/drawing/2014/main" id="{EF5F54A7-B5F3-EB53-D5BF-4A0B989236EC}"/>
              </a:ext>
            </a:extLst>
          </p:cNvPr>
          <p:cNvSpPr>
            <a:spLocks noGrp="1" noChangeArrowheads="1"/>
          </p:cNvSpPr>
          <p:nvPr>
            <p:ph type="title"/>
          </p:nvPr>
        </p:nvSpPr>
        <p:spPr/>
        <p:txBody>
          <a:bodyPr/>
          <a:lstStyle/>
          <a:p>
            <a:pPr eaLnBrk="1" hangingPunct="1"/>
            <a:endParaRPr lang="en-US" altLang="en-US">
              <a:ea typeface="ＭＳ Ｐゴシック" panose="020B0600070205080204" pitchFamily="34" charset="-128"/>
            </a:endParaRPr>
          </a:p>
        </p:txBody>
      </p:sp>
      <p:sp>
        <p:nvSpPr>
          <p:cNvPr id="116739" name="Rectangle 4">
            <a:extLst>
              <a:ext uri="{FF2B5EF4-FFF2-40B4-BE49-F238E27FC236}">
                <a16:creationId xmlns:a16="http://schemas.microsoft.com/office/drawing/2014/main" id="{0B12E889-AD02-A670-2D44-941B2D68A346}"/>
              </a:ext>
            </a:extLst>
          </p:cNvPr>
          <p:cNvSpPr>
            <a:spLocks noGrp="1" noChangeArrowheads="1"/>
          </p:cNvSpPr>
          <p:nvPr>
            <p:ph type="body" sz="half" idx="2"/>
          </p:nvPr>
        </p:nvSpPr>
        <p:spPr>
          <a:xfrm>
            <a:off x="4648200" y="1676400"/>
            <a:ext cx="4038600" cy="4419600"/>
          </a:xfrm>
        </p:spPr>
        <p:txBody>
          <a:bodyPr/>
          <a:lstStyle/>
          <a:p>
            <a:pPr eaLnBrk="1" hangingPunct="1">
              <a:lnSpc>
                <a:spcPct val="90000"/>
              </a:lnSpc>
              <a:buFont typeface="Wingdings" pitchFamily="2" charset="2"/>
              <a:buNone/>
            </a:pPr>
            <a:endParaRPr lang="en-US" altLang="en-US" sz="4400" b="1" i="1">
              <a:ea typeface="ＭＳ Ｐゴシック" panose="020B0600070205080204" pitchFamily="34" charset="-128"/>
            </a:endParaRPr>
          </a:p>
          <a:p>
            <a:pPr eaLnBrk="1" hangingPunct="1">
              <a:lnSpc>
                <a:spcPct val="90000"/>
              </a:lnSpc>
              <a:buFont typeface="Wingdings" pitchFamily="2" charset="2"/>
              <a:buNone/>
            </a:pPr>
            <a:r>
              <a:rPr lang="en-US" altLang="en-US" sz="4400" b="1" i="1">
                <a:ea typeface="ＭＳ Ｐゴシック" panose="020B0600070205080204" pitchFamily="34" charset="-128"/>
              </a:rPr>
              <a:t>	</a:t>
            </a:r>
            <a:r>
              <a:rPr lang="en-US" altLang="en-US" sz="4400" b="1" i="1">
                <a:solidFill>
                  <a:srgbClr val="161616"/>
                </a:solidFill>
                <a:ea typeface="ＭＳ Ｐゴシック" panose="020B0600070205080204" pitchFamily="34" charset="-128"/>
              </a:rPr>
              <a:t>They are the promise in </a:t>
            </a:r>
            <a:r>
              <a:rPr lang="ja-JP" altLang="en-US" sz="4400" b="1" i="1">
                <a:solidFill>
                  <a:srgbClr val="161616"/>
                </a:solidFill>
                <a:ea typeface="ＭＳ Ｐゴシック" panose="020B0600070205080204" pitchFamily="34" charset="-128"/>
              </a:rPr>
              <a:t>“</a:t>
            </a:r>
            <a:r>
              <a:rPr lang="en-US" altLang="ja-JP" sz="4400" b="1" i="1">
                <a:solidFill>
                  <a:srgbClr val="161616"/>
                </a:solidFill>
                <a:ea typeface="ＭＳ Ｐゴシック" panose="020B0600070205080204" pitchFamily="34" charset="-128"/>
              </a:rPr>
              <a:t>promising practices</a:t>
            </a:r>
            <a:r>
              <a:rPr lang="ja-JP" altLang="en-US" sz="4400" b="1" i="1">
                <a:solidFill>
                  <a:srgbClr val="161616"/>
                </a:solidFill>
                <a:ea typeface="ＭＳ Ｐゴシック" panose="020B0600070205080204" pitchFamily="34" charset="-128"/>
              </a:rPr>
              <a:t>”</a:t>
            </a:r>
            <a:r>
              <a:rPr lang="en-US" altLang="ja-JP" sz="4400" b="1" i="1">
                <a:solidFill>
                  <a:srgbClr val="161616"/>
                </a:solidFill>
                <a:ea typeface="ＭＳ Ｐゴシック" panose="020B0600070205080204" pitchFamily="34" charset="-128"/>
              </a:rPr>
              <a:t>…</a:t>
            </a:r>
            <a:endParaRPr lang="en-US" altLang="ja-JP" sz="2000">
              <a:solidFill>
                <a:srgbClr val="161616"/>
              </a:solidFill>
              <a:ea typeface="ＭＳ Ｐゴシック" panose="020B0600070205080204" pitchFamily="34" charset="-128"/>
            </a:endParaRPr>
          </a:p>
          <a:p>
            <a:pPr eaLnBrk="1" hangingPunct="1">
              <a:lnSpc>
                <a:spcPct val="90000"/>
              </a:lnSpc>
              <a:buFont typeface="Wingdings" pitchFamily="2" charset="2"/>
              <a:buChar char="n"/>
            </a:pPr>
            <a:endParaRPr lang="en-US" altLang="en-US" sz="2000">
              <a:solidFill>
                <a:srgbClr val="161616"/>
              </a:solidFill>
              <a:ea typeface="ＭＳ Ｐゴシック" panose="020B0600070205080204" pitchFamily="34" charset="-128"/>
            </a:endParaRPr>
          </a:p>
          <a:p>
            <a:pPr eaLnBrk="1" hangingPunct="1">
              <a:lnSpc>
                <a:spcPct val="90000"/>
              </a:lnSpc>
              <a:buFont typeface="Wingdings" pitchFamily="2" charset="2"/>
              <a:buNone/>
            </a:pPr>
            <a:endParaRPr lang="en-US" altLang="en-US" sz="2000">
              <a:solidFill>
                <a:srgbClr val="161616"/>
              </a:solidFill>
              <a:ea typeface="ＭＳ Ｐゴシック" panose="020B0600070205080204" pitchFamily="34" charset="-128"/>
            </a:endParaRPr>
          </a:p>
        </p:txBody>
      </p:sp>
      <p:sp>
        <p:nvSpPr>
          <p:cNvPr id="116740" name="Rectangle 5">
            <a:extLst>
              <a:ext uri="{FF2B5EF4-FFF2-40B4-BE49-F238E27FC236}">
                <a16:creationId xmlns:a16="http://schemas.microsoft.com/office/drawing/2014/main" id="{84D82A9A-08CD-D861-B4AF-306AD34B3C31}"/>
              </a:ext>
            </a:extLst>
          </p:cNvPr>
          <p:cNvSpPr>
            <a:spLocks noChangeArrowheads="1"/>
          </p:cNvSpPr>
          <p:nvPr/>
        </p:nvSpPr>
        <p:spPr bwMode="auto">
          <a:xfrm>
            <a:off x="8143875" y="6034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i="1"/>
          </a:p>
        </p:txBody>
      </p:sp>
      <p:sp>
        <p:nvSpPr>
          <p:cNvPr id="116741" name="Rectangle 6">
            <a:extLst>
              <a:ext uri="{FF2B5EF4-FFF2-40B4-BE49-F238E27FC236}">
                <a16:creationId xmlns:a16="http://schemas.microsoft.com/office/drawing/2014/main" id="{8CFCB162-1023-4D1F-F209-04084BF24967}"/>
              </a:ext>
            </a:extLst>
          </p:cNvPr>
          <p:cNvSpPr>
            <a:spLocks noChangeArrowheads="1"/>
          </p:cNvSpPr>
          <p:nvPr/>
        </p:nvSpPr>
        <p:spPr bwMode="auto">
          <a:xfrm>
            <a:off x="4013200" y="20018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800"/>
          </a:p>
        </p:txBody>
      </p:sp>
      <p:sp>
        <p:nvSpPr>
          <p:cNvPr id="116742" name="Footer Placeholder 6">
            <a:extLst>
              <a:ext uri="{FF2B5EF4-FFF2-40B4-BE49-F238E27FC236}">
                <a16:creationId xmlns:a16="http://schemas.microsoft.com/office/drawing/2014/main" id="{C0CAD0C8-1E88-5445-3E79-76C40DD44F6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t>TL McCarty, NISBA, 7/20/10</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BC5479AC-F361-2CB1-0F04-06BDC6FF7A19}"/>
              </a:ext>
            </a:extLst>
          </p:cNvPr>
          <p:cNvSpPr>
            <a:spLocks noGrp="1" noChangeArrowheads="1"/>
          </p:cNvSpPr>
          <p:nvPr>
            <p:ph type="title"/>
          </p:nvPr>
        </p:nvSpPr>
        <p:spPr/>
        <p:txBody>
          <a:bodyPr/>
          <a:lstStyle/>
          <a:p>
            <a:endParaRPr lang="en-US" altLang="en-US">
              <a:ea typeface="ＭＳ Ｐゴシック" panose="020B0600070205080204" pitchFamily="34" charset="-128"/>
            </a:endParaRPr>
          </a:p>
        </p:txBody>
      </p:sp>
      <p:sp>
        <p:nvSpPr>
          <p:cNvPr id="118786" name="Content Placeholder 2">
            <a:extLst>
              <a:ext uri="{FF2B5EF4-FFF2-40B4-BE49-F238E27FC236}">
                <a16:creationId xmlns:a16="http://schemas.microsoft.com/office/drawing/2014/main" id="{F5379F0D-04FA-D65C-1A12-34F02386B069}"/>
              </a:ext>
            </a:extLst>
          </p:cNvPr>
          <p:cNvSpPr>
            <a:spLocks noGrp="1" noChangeArrowheads="1"/>
          </p:cNvSpPr>
          <p:nvPr>
            <p:ph sz="half" idx="1"/>
          </p:nvPr>
        </p:nvSpPr>
        <p:spPr/>
        <p:txBody>
          <a:bodyPr/>
          <a:lstStyle/>
          <a:p>
            <a:endParaRPr lang="en-US" altLang="en-US">
              <a:ea typeface="ＭＳ Ｐゴシック" panose="020B0600070205080204" pitchFamily="34" charset="-128"/>
            </a:endParaRPr>
          </a:p>
        </p:txBody>
      </p:sp>
      <p:sp>
        <p:nvSpPr>
          <p:cNvPr id="118787" name="Text Placeholder 3">
            <a:extLst>
              <a:ext uri="{FF2B5EF4-FFF2-40B4-BE49-F238E27FC236}">
                <a16:creationId xmlns:a16="http://schemas.microsoft.com/office/drawing/2014/main" id="{1B958BD8-8035-052D-6A32-7F471DF5E8B6}"/>
              </a:ext>
            </a:extLst>
          </p:cNvPr>
          <p:cNvSpPr>
            <a:spLocks noGrp="1" noChangeArrowheads="1"/>
          </p:cNvSpPr>
          <p:nvPr>
            <p:ph type="body" sz="half" idx="2"/>
          </p:nvPr>
        </p:nvSpPr>
        <p:spPr/>
        <p:txBody>
          <a:bodyPr/>
          <a:lstStyle/>
          <a:p>
            <a:endParaRPr lang="en-US" altLang="en-US">
              <a:ea typeface="ＭＳ Ｐゴシック" panose="020B0600070205080204" pitchFamily="34" charset="-128"/>
            </a:endParaRPr>
          </a:p>
        </p:txBody>
      </p:sp>
      <p:sp>
        <p:nvSpPr>
          <p:cNvPr id="118788" name="Slide Number Placeholder 4">
            <a:extLst>
              <a:ext uri="{FF2B5EF4-FFF2-40B4-BE49-F238E27FC236}">
                <a16:creationId xmlns:a16="http://schemas.microsoft.com/office/drawing/2014/main" id="{F2C3D799-9321-DD04-5D7D-56B587FE14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B6E01D62-2FCB-1447-BA97-2DCA104B3882}" type="slidenum">
              <a:rPr lang="en-US" altLang="en-US" sz="1400"/>
              <a:pPr>
                <a:spcBef>
                  <a:spcPct val="0"/>
                </a:spcBef>
                <a:buFontTx/>
                <a:buNone/>
              </a:pPr>
              <a:t>57</a:t>
            </a:fld>
            <a:endParaRPr lang="en-US" altLang="en-US" sz="1400"/>
          </a:p>
        </p:txBody>
      </p:sp>
      <p:pic>
        <p:nvPicPr>
          <p:cNvPr id="118789" name="Picture 5" descr="navajo_head_start_-_courtesy_tumblr.jpg">
            <a:extLst>
              <a:ext uri="{FF2B5EF4-FFF2-40B4-BE49-F238E27FC236}">
                <a16:creationId xmlns:a16="http://schemas.microsoft.com/office/drawing/2014/main" id="{560FFFCC-6C33-95FD-549F-53ADF054DA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4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A1CD567F-6895-0E15-EB8E-5DD503DE5E2A}"/>
              </a:ext>
            </a:extLst>
          </p:cNvPr>
          <p:cNvSpPr>
            <a:spLocks noGrp="1" noChangeArrowheads="1"/>
          </p:cNvSpPr>
          <p:nvPr>
            <p:ph type="title"/>
          </p:nvPr>
        </p:nvSpPr>
        <p:spPr/>
        <p:txBody>
          <a:bodyPr/>
          <a:lstStyle/>
          <a:p>
            <a:pPr eaLnBrk="1" hangingPunct="1"/>
            <a:r>
              <a:rPr lang="en-US" altLang="en-US" b="1">
                <a:solidFill>
                  <a:srgbClr val="161616"/>
                </a:solidFill>
                <a:ea typeface="ＭＳ Ｐゴシック" panose="020B0600070205080204" pitchFamily="34" charset="-128"/>
              </a:rPr>
              <a:t>Ah</a:t>
            </a:r>
            <a:r>
              <a:rPr lang="en-US" altLang="ja-JP" b="1">
                <a:solidFill>
                  <a:srgbClr val="161616"/>
                </a:solidFill>
                <a:ea typeface="ＭＳ Ｐゴシック" panose="020B0600070205080204" pitchFamily="34" charset="-128"/>
              </a:rPr>
              <a:t>éhee’ — </a:t>
            </a:r>
            <a:r>
              <a:rPr lang="en-US" altLang="ja-JP" b="1" i="1">
                <a:solidFill>
                  <a:srgbClr val="161616"/>
                </a:solidFill>
                <a:latin typeface="Optima" panose="02000503060000020004" pitchFamily="2" charset="0"/>
                <a:ea typeface="ＭＳ Ｐゴシック" panose="020B0600070205080204" pitchFamily="34" charset="-128"/>
              </a:rPr>
              <a:t>Thank you!</a:t>
            </a:r>
            <a:endParaRPr lang="en-US" altLang="en-US" b="1">
              <a:solidFill>
                <a:srgbClr val="161616"/>
              </a:solidFill>
              <a:ea typeface="ＭＳ Ｐゴシック" panose="020B0600070205080204" pitchFamily="34" charset="-128"/>
            </a:endParaRPr>
          </a:p>
        </p:txBody>
      </p:sp>
      <p:pic>
        <p:nvPicPr>
          <p:cNvPr id="119810" name="Picture 4" descr="Thank you in Navajo">
            <a:extLst>
              <a:ext uri="{FF2B5EF4-FFF2-40B4-BE49-F238E27FC236}">
                <a16:creationId xmlns:a16="http://schemas.microsoft.com/office/drawing/2014/main" id="{54CECD93-C135-9F79-4B1A-5E46EDC4E73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26447"/>
          <a:stretch>
            <a:fillRect/>
          </a:stretch>
        </p:blipFill>
        <p:spPr>
          <a:xfrm>
            <a:off x="1295400" y="1981200"/>
            <a:ext cx="6553200" cy="3733800"/>
          </a:xfrm>
          <a:ln w="57150">
            <a:solidFill>
              <a:srgbClr val="33CCCC"/>
            </a:solidFill>
            <a:miter lim="800000"/>
            <a:headEnd/>
            <a:tailEnd/>
          </a:ln>
        </p:spPr>
      </p:pic>
      <p:sp>
        <p:nvSpPr>
          <p:cNvPr id="119811" name="Footer Placeholder 3">
            <a:extLst>
              <a:ext uri="{FF2B5EF4-FFF2-40B4-BE49-F238E27FC236}">
                <a16:creationId xmlns:a16="http://schemas.microsoft.com/office/drawing/2014/main" id="{6215D8A8-3770-138B-2D76-C915DDFCBD7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Calibri" panose="020F0502020204030204" pitchFamily="34" charset="0"/>
              </a:rPr>
              <a:t>TL McCarty, NISBA, 7/20/10</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3">
            <a:extLst>
              <a:ext uri="{FF2B5EF4-FFF2-40B4-BE49-F238E27FC236}">
                <a16:creationId xmlns:a16="http://schemas.microsoft.com/office/drawing/2014/main" id="{39702F36-3F98-EAFC-74CB-38C0B1C247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78EEBBC8-0294-0C49-846E-ABAEA4945610}" type="slidenum">
              <a:rPr lang="en-US" altLang="en-US" sz="1300"/>
              <a:pPr>
                <a:spcBef>
                  <a:spcPct val="0"/>
                </a:spcBef>
                <a:buFontTx/>
                <a:buNone/>
              </a:pPr>
              <a:t>59</a:t>
            </a:fld>
            <a:endParaRPr lang="en-US" altLang="en-US" sz="1300"/>
          </a:p>
        </p:txBody>
      </p:sp>
      <p:sp>
        <p:nvSpPr>
          <p:cNvPr id="121858" name="Text Box 2">
            <a:extLst>
              <a:ext uri="{FF2B5EF4-FFF2-40B4-BE49-F238E27FC236}">
                <a16:creationId xmlns:a16="http://schemas.microsoft.com/office/drawing/2014/main" id="{37549BC2-087A-B156-E402-9E62D16CDF4E}"/>
              </a:ext>
            </a:extLst>
          </p:cNvPr>
          <p:cNvSpPr txBox="1">
            <a:spLocks noChangeArrowheads="1"/>
          </p:cNvSpPr>
          <p:nvPr/>
        </p:nvSpPr>
        <p:spPr bwMode="auto">
          <a:xfrm>
            <a:off x="0" y="0"/>
            <a:ext cx="91440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820738">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820738">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820738">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4000">
                <a:solidFill>
                  <a:srgbClr val="161616"/>
                </a:solidFill>
              </a:rPr>
              <a:t>	</a:t>
            </a:r>
          </a:p>
          <a:p>
            <a:pPr>
              <a:spcBef>
                <a:spcPct val="0"/>
              </a:spcBef>
              <a:buFontTx/>
              <a:buNone/>
            </a:pPr>
            <a:r>
              <a:rPr lang="en-US" altLang="en-US" sz="4000">
                <a:solidFill>
                  <a:srgbClr val="161616"/>
                </a:solidFill>
              </a:rPr>
              <a:t>	</a:t>
            </a:r>
            <a:r>
              <a:rPr lang="en-US" altLang="en-US">
                <a:solidFill>
                  <a:srgbClr val="161616"/>
                </a:solidFill>
              </a:rPr>
              <a:t>	</a:t>
            </a:r>
            <a:r>
              <a:rPr lang="en-US" altLang="en-US" sz="4000">
                <a:solidFill>
                  <a:srgbClr val="161616"/>
                </a:solidFill>
              </a:rPr>
              <a:t>Hallett, Chandler and LaLonde (2007) examined data from 150 First Nations communities in British Columbia and found that communities with less conversational knowledge of their native language had suicide rates six times greater than those with more knowledge.</a:t>
            </a:r>
          </a:p>
        </p:txBody>
      </p:sp>
    </p:spTree>
  </p:cSld>
  <p:clrMapOvr>
    <a:masterClrMapping/>
  </p:clrMapOvr>
  <p:transition advTm="59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08B08-E730-B4C6-E99C-BBCE3142EE5C}"/>
              </a:ext>
            </a:extLst>
          </p:cNvPr>
          <p:cNvSpPr>
            <a:spLocks noGrp="1"/>
          </p:cNvSpPr>
          <p:nvPr>
            <p:ph idx="1"/>
          </p:nvPr>
        </p:nvSpPr>
        <p:spPr>
          <a:xfrm>
            <a:off x="0" y="1084263"/>
            <a:ext cx="5624513" cy="5033962"/>
          </a:xfrm>
        </p:spPr>
        <p:txBody>
          <a:bodyPr>
            <a:normAutofit lnSpcReduction="10000"/>
          </a:bodyPr>
          <a:lstStyle/>
          <a:p>
            <a:pPr marL="0" indent="0">
              <a:buFontTx/>
              <a:buNone/>
              <a:defRPr/>
            </a:pPr>
            <a:r>
              <a:rPr lang="en-US" sz="2700" dirty="0">
                <a:solidFill>
                  <a:schemeClr val="bg2">
                    <a:lumMod val="50000"/>
                  </a:schemeClr>
                </a:solidFill>
              </a:rPr>
              <a:t>	Riley and other conservative critics tend to ignore the long ethnocentric history of efforts in the United States and other colonizing countries to educate Indigenous peoples by bringing them from “savagery to civilization” (see, e.g. Adams, 1995; </a:t>
            </a:r>
            <a:r>
              <a:rPr lang="en-US" sz="2700" dirty="0" err="1">
                <a:solidFill>
                  <a:schemeClr val="bg2">
                    <a:lumMod val="50000"/>
                  </a:schemeClr>
                </a:solidFill>
              </a:rPr>
              <a:t>Reyhner</a:t>
            </a:r>
            <a:r>
              <a:rPr lang="en-US" sz="2700" dirty="0">
                <a:solidFill>
                  <a:schemeClr val="bg2">
                    <a:lumMod val="50000"/>
                  </a:schemeClr>
                </a:solidFill>
              </a:rPr>
              <a:t> &amp; Eder, 2017; Szasz, 1999) by denigrating their languages and cultures and seeking to replace them with English and a Euro-American culture. </a:t>
            </a:r>
          </a:p>
        </p:txBody>
      </p:sp>
      <p:pic>
        <p:nvPicPr>
          <p:cNvPr id="30722" name="Picture 2">
            <a:extLst>
              <a:ext uri="{FF2B5EF4-FFF2-40B4-BE49-F238E27FC236}">
                <a16:creationId xmlns:a16="http://schemas.microsoft.com/office/drawing/2014/main" id="{F5466165-8897-89C0-EBCE-5897876F9B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7863" y="857250"/>
            <a:ext cx="33861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a:extLst>
              <a:ext uri="{FF2B5EF4-FFF2-40B4-BE49-F238E27FC236}">
                <a16:creationId xmlns:a16="http://schemas.microsoft.com/office/drawing/2014/main" id="{F1C394F6-FFA5-5D53-6400-9D55305E04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43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557213" indent="-214313" defTabSz="614363">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857250" indent="-171450" defTabSz="614363">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200150" indent="-171450" defTabSz="614363">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543050" indent="-171450" defTabSz="614363">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0002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4574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9146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3718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0DBCA78F-2D6F-744B-B5EC-5E69EB8DBEB2}" type="slidenum">
              <a:rPr lang="en-US" altLang="en-US" sz="900"/>
              <a:pPr>
                <a:spcBef>
                  <a:spcPct val="0"/>
                </a:spcBef>
                <a:buFontTx/>
                <a:buNone/>
              </a:pPr>
              <a:t>7</a:t>
            </a:fld>
            <a:endParaRPr lang="en-US" altLang="en-US" sz="900"/>
          </a:p>
        </p:txBody>
      </p:sp>
      <p:sp>
        <p:nvSpPr>
          <p:cNvPr id="25602" name="Text Box 2">
            <a:extLst>
              <a:ext uri="{FF2B5EF4-FFF2-40B4-BE49-F238E27FC236}">
                <a16:creationId xmlns:a16="http://schemas.microsoft.com/office/drawing/2014/main" id="{F8629354-715C-CDA8-8C86-230D30DAC647}"/>
              </a:ext>
            </a:extLst>
          </p:cNvPr>
          <p:cNvSpPr txBox="1">
            <a:spLocks noChangeArrowheads="1"/>
          </p:cNvSpPr>
          <p:nvPr/>
        </p:nvSpPr>
        <p:spPr bwMode="auto">
          <a:xfrm>
            <a:off x="0" y="0"/>
            <a:ext cx="7007225" cy="4400550"/>
          </a:xfrm>
          <a:prstGeom prst="rect">
            <a:avLst/>
          </a:prstGeom>
          <a:noFill/>
          <a:ln>
            <a:noFill/>
          </a:ln>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buFontTx/>
              <a:buNone/>
              <a:defRPr/>
            </a:pPr>
            <a:r>
              <a:rPr lang="en-US" altLang="x-none" sz="2100" dirty="0">
                <a:solidFill>
                  <a:schemeClr val="bg2">
                    <a:lumMod val="50000"/>
                  </a:schemeClr>
                </a:solidFill>
              </a:rPr>
              <a:t>	</a:t>
            </a:r>
            <a:r>
              <a:rPr lang="en-US" altLang="x-none" sz="2800" dirty="0">
                <a:solidFill>
                  <a:schemeClr val="bg2">
                    <a:lumMod val="50000"/>
                  </a:schemeClr>
                </a:solidFill>
              </a:rPr>
              <a:t>In contrast to </a:t>
            </a:r>
            <a:r>
              <a:rPr lang="en-US" sz="2800" dirty="0">
                <a:solidFill>
                  <a:schemeClr val="bg2">
                    <a:lumMod val="50000"/>
                  </a:schemeClr>
                </a:solidFill>
                <a:ea typeface="Arial" charset="0"/>
                <a:cs typeface="Arial" charset="0"/>
              </a:rPr>
              <a:t>Naomi Schaefer Riley  who spent a short time studying Indian education, r</a:t>
            </a:r>
            <a:r>
              <a:rPr lang="en-US" altLang="x-none" sz="2800" dirty="0">
                <a:solidFill>
                  <a:schemeClr val="bg2">
                    <a:lumMod val="50000"/>
                  </a:schemeClr>
                </a:solidFill>
              </a:rPr>
              <a:t>esearchers like Terry Huffman who have spent decades studying American Indian classroom teachers and school administrators point to the importance of American Indian student identity and </a:t>
            </a:r>
            <a:r>
              <a:rPr lang="en-US" altLang="x-none" sz="2800" b="1" dirty="0">
                <a:solidFill>
                  <a:schemeClr val="bg2">
                    <a:lumMod val="50000"/>
                  </a:schemeClr>
                </a:solidFill>
              </a:rPr>
              <a:t>tribal strengths</a:t>
            </a:r>
            <a:r>
              <a:rPr lang="en-US" altLang="x-none" sz="2800" dirty="0">
                <a:solidFill>
                  <a:schemeClr val="bg2">
                    <a:lumMod val="50000"/>
                  </a:schemeClr>
                </a:solidFill>
              </a:rPr>
              <a:t>, which are too often ignored or even devalued by teachers.</a:t>
            </a:r>
            <a:r>
              <a:rPr lang="en-US" sz="2800" dirty="0">
                <a:solidFill>
                  <a:schemeClr val="bg2">
                    <a:lumMod val="50000"/>
                  </a:schemeClr>
                </a:solidFill>
              </a:rPr>
              <a:t> </a:t>
            </a:r>
            <a:endParaRPr lang="en-US" altLang="x-none" sz="2100" dirty="0">
              <a:solidFill>
                <a:schemeClr val="bg2">
                  <a:lumMod val="50000"/>
                </a:schemeClr>
              </a:solidFill>
            </a:endParaRPr>
          </a:p>
        </p:txBody>
      </p:sp>
      <p:pic>
        <p:nvPicPr>
          <p:cNvPr id="31747" name="Picture 1">
            <a:extLst>
              <a:ext uri="{FF2B5EF4-FFF2-40B4-BE49-F238E27FC236}">
                <a16:creationId xmlns:a16="http://schemas.microsoft.com/office/drawing/2014/main" id="{EB9BA343-AF32-1AD1-9B86-E1DFD2855E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7225" y="0"/>
            <a:ext cx="2182813"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1686DA3-CA06-B8B2-2FB3-5AD27AD27814}"/>
              </a:ext>
            </a:extLst>
          </p:cNvPr>
          <p:cNvSpPr txBox="1"/>
          <p:nvPr/>
        </p:nvSpPr>
        <p:spPr>
          <a:xfrm>
            <a:off x="0" y="4267200"/>
            <a:ext cx="9190038" cy="3108325"/>
          </a:xfrm>
          <a:prstGeom prst="rect">
            <a:avLst/>
          </a:prstGeom>
          <a:noFill/>
        </p:spPr>
        <p:txBody>
          <a:bodyPr>
            <a:spAutoFit/>
          </a:bodyPr>
          <a:lstStyle/>
          <a:p>
            <a:pPr>
              <a:defRPr/>
            </a:pPr>
            <a:r>
              <a:rPr lang="en-US" sz="2800" dirty="0">
                <a:solidFill>
                  <a:schemeClr val="bg2">
                    <a:lumMod val="50000"/>
                  </a:schemeClr>
                </a:solidFill>
                <a:latin typeface="Arial" charset="0"/>
                <a:ea typeface="ＭＳ Ｐゴシック" charset="-128"/>
              </a:rPr>
              <a:t>	A  principal Huffman interviewed lamented</a:t>
            </a:r>
          </a:p>
          <a:p>
            <a:pPr>
              <a:defRPr/>
            </a:pPr>
            <a:r>
              <a:rPr lang="en-US" sz="2800" dirty="0">
                <a:solidFill>
                  <a:schemeClr val="bg2">
                    <a:lumMod val="50000"/>
                  </a:schemeClr>
                </a:solidFill>
                <a:latin typeface="Arial" charset="0"/>
                <a:ea typeface="ＭＳ Ｐゴシック" charset="-128"/>
              </a:rPr>
              <a:t>“We are leaving the child behind because we have forgotten teaching styles and, like I said, the language and the culture. That has all been put on the back burner when they should actually be up front” (Huffman, 2013, p. 95).</a:t>
            </a:r>
          </a:p>
          <a:p>
            <a:pPr>
              <a:defRPr/>
            </a:pPr>
            <a:endParaRPr lang="en-US" sz="2800" dirty="0">
              <a:latin typeface="Arial" charset="0"/>
              <a:ea typeface="ＭＳ Ｐゴシック"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a:extLst>
              <a:ext uri="{FF2B5EF4-FFF2-40B4-BE49-F238E27FC236}">
                <a16:creationId xmlns:a16="http://schemas.microsoft.com/office/drawing/2014/main" id="{6E6DD9AC-D36B-087A-5DC1-A64A6B4200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43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557213" indent="-214313" defTabSz="614363">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857250" indent="-171450" defTabSz="614363">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200150" indent="-171450" defTabSz="614363">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543050" indent="-171450" defTabSz="614363">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0002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4574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9146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3718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9C9C169F-D966-5444-B37F-5B32984293CC}" type="slidenum">
              <a:rPr lang="en-US" altLang="en-US" sz="900"/>
              <a:pPr>
                <a:spcBef>
                  <a:spcPct val="0"/>
                </a:spcBef>
                <a:buFontTx/>
                <a:buNone/>
              </a:pPr>
              <a:t>8</a:t>
            </a:fld>
            <a:endParaRPr lang="en-US" altLang="en-US" sz="900"/>
          </a:p>
        </p:txBody>
      </p:sp>
      <p:sp>
        <p:nvSpPr>
          <p:cNvPr id="30722" name="Text Box 2">
            <a:extLst>
              <a:ext uri="{FF2B5EF4-FFF2-40B4-BE49-F238E27FC236}">
                <a16:creationId xmlns:a16="http://schemas.microsoft.com/office/drawing/2014/main" id="{EC151A25-2D77-2153-7706-751DE1EAD06C}"/>
              </a:ext>
            </a:extLst>
          </p:cNvPr>
          <p:cNvSpPr txBox="1">
            <a:spLocks noChangeArrowheads="1"/>
          </p:cNvSpPr>
          <p:nvPr/>
        </p:nvSpPr>
        <p:spPr bwMode="auto">
          <a:xfrm>
            <a:off x="0" y="1066800"/>
            <a:ext cx="9144000" cy="6124575"/>
          </a:xfrm>
          <a:prstGeom prst="rect">
            <a:avLst/>
          </a:prstGeom>
          <a:noFill/>
          <a:ln>
            <a:noFill/>
          </a:ln>
        </p:spPr>
        <p:txBody>
          <a:bodyPr>
            <a:spAutoFit/>
          </a:bodyPr>
          <a:lstStyle>
            <a:lvl1pPr>
              <a:spcBef>
                <a:spcPct val="20000"/>
              </a:spcBef>
              <a:buChar char="•"/>
              <a:defRPr sz="2900">
                <a:solidFill>
                  <a:schemeClr val="tx1"/>
                </a:solidFill>
                <a:latin typeface="Arial" charset="0"/>
                <a:ea typeface="ＭＳ Ｐゴシック" charset="-128"/>
              </a:defRPr>
            </a:lvl1pPr>
            <a:lvl2pPr marL="742950" indent="-285750">
              <a:spcBef>
                <a:spcPct val="20000"/>
              </a:spcBef>
              <a:buChar char="–"/>
              <a:defRPr sz="2500">
                <a:solidFill>
                  <a:schemeClr val="tx1"/>
                </a:solidFill>
                <a:latin typeface="Arial" charset="0"/>
                <a:ea typeface="ＭＳ Ｐゴシック" charset="-128"/>
              </a:defRPr>
            </a:lvl2pPr>
            <a:lvl3pPr marL="1143000" indent="-228600">
              <a:spcBef>
                <a:spcPct val="20000"/>
              </a:spcBef>
              <a:buChar char="•"/>
              <a:defRPr sz="2200">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a:spcBef>
                <a:spcPct val="0"/>
              </a:spcBef>
              <a:buFontTx/>
              <a:buNone/>
              <a:defRPr/>
            </a:pPr>
            <a:r>
              <a:rPr lang="en-US" altLang="x-none" sz="2100" b="1" dirty="0">
                <a:solidFill>
                  <a:schemeClr val="bg2">
                    <a:lumMod val="50000"/>
                  </a:schemeClr>
                </a:solidFill>
                <a:latin typeface="Arial Narrow" charset="0"/>
              </a:rPr>
              <a:t>	</a:t>
            </a:r>
            <a:r>
              <a:rPr lang="en-US" altLang="x-none" sz="2800" dirty="0">
                <a:solidFill>
                  <a:schemeClr val="bg2">
                    <a:lumMod val="50000"/>
                  </a:schemeClr>
                </a:solidFill>
              </a:rPr>
              <a:t>Huffman (2010), among others, has marshaled considerable evidence that “rejects the notion that American Indian students must undergo some form of assimilation to succeed academically.” He found through his research how a “strong sense of cultural identity serves as an emotional and cultural anchor. </a:t>
            </a:r>
            <a:r>
              <a:rPr lang="en-US" altLang="x-none" sz="2800" dirty="0">
                <a:solidFill>
                  <a:srgbClr val="FF0000"/>
                </a:solidFill>
              </a:rPr>
              <a:t>Individuals gain self-assuredness, self-worth, even a sense of purpose from their ethnicity.</a:t>
            </a:r>
            <a:r>
              <a:rPr lang="en-US" altLang="x-none" sz="2800" dirty="0">
                <a:solidFill>
                  <a:schemeClr val="bg2">
                    <a:lumMod val="50000"/>
                  </a:schemeClr>
                </a:solidFill>
              </a:rPr>
              <a:t> By forging a strong cultural identity, individuals develop the confidence to explore a new culture and not be intimidated. They do not have to fear cultural loss through assimilation. They know who they are and why they are engaged in mainstream education.”</a:t>
            </a:r>
          </a:p>
          <a:p>
            <a:pPr>
              <a:spcBef>
                <a:spcPct val="0"/>
              </a:spcBef>
              <a:buFontTx/>
              <a:buNone/>
              <a:defRPr/>
            </a:pPr>
            <a:r>
              <a:rPr lang="en-US" altLang="x-none" sz="2800" dirty="0">
                <a:solidFill>
                  <a:schemeClr val="bg2">
                    <a:lumMod val="50000"/>
                  </a:schemeClr>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a:extLst>
              <a:ext uri="{FF2B5EF4-FFF2-40B4-BE49-F238E27FC236}">
                <a16:creationId xmlns:a16="http://schemas.microsoft.com/office/drawing/2014/main" id="{6B8567EA-AA6F-A63B-8C37-B6E0895CB8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4363">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557213" indent="-214313" defTabSz="614363">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857250" indent="-171450" defTabSz="614363">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200150" indent="-171450" defTabSz="614363">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1543050" indent="-171450" defTabSz="614363">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0002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4574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29146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371850" indent="-171450" defTabSz="61436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C24D1B2-7AA7-CD4F-A26B-3BFD13F5CB9C}" type="slidenum">
              <a:rPr lang="en-US" altLang="en-US" sz="900"/>
              <a:pPr>
                <a:spcBef>
                  <a:spcPct val="0"/>
                </a:spcBef>
                <a:buFontTx/>
                <a:buNone/>
              </a:pPr>
              <a:t>9</a:t>
            </a:fld>
            <a:endParaRPr lang="en-US" altLang="en-US" sz="900"/>
          </a:p>
        </p:txBody>
      </p:sp>
      <p:sp>
        <p:nvSpPr>
          <p:cNvPr id="25602" name="Text Box 2">
            <a:extLst>
              <a:ext uri="{FF2B5EF4-FFF2-40B4-BE49-F238E27FC236}">
                <a16:creationId xmlns:a16="http://schemas.microsoft.com/office/drawing/2014/main" id="{97EDEC13-9D3E-A17B-F6BA-B7D7FB63DA36}"/>
              </a:ext>
            </a:extLst>
          </p:cNvPr>
          <p:cNvSpPr txBox="1">
            <a:spLocks noChangeArrowheads="1"/>
          </p:cNvSpPr>
          <p:nvPr/>
        </p:nvSpPr>
        <p:spPr bwMode="auto">
          <a:xfrm>
            <a:off x="0" y="152400"/>
            <a:ext cx="5827713" cy="6494463"/>
          </a:xfrm>
          <a:prstGeom prst="rect">
            <a:avLst/>
          </a:prstGeom>
          <a:noFill/>
          <a:ln>
            <a:noFill/>
          </a:ln>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ts val="0"/>
              </a:spcBef>
              <a:buFontTx/>
              <a:buNone/>
              <a:defRPr/>
            </a:pPr>
            <a:r>
              <a:rPr lang="en-US" altLang="x-none" sz="2100" dirty="0">
                <a:solidFill>
                  <a:schemeClr val="bg2">
                    <a:lumMod val="50000"/>
                  </a:schemeClr>
                </a:solidFill>
              </a:rPr>
              <a:t>	</a:t>
            </a:r>
            <a:r>
              <a:rPr lang="en-US" dirty="0">
                <a:solidFill>
                  <a:schemeClr val="bg2">
                    <a:lumMod val="50000"/>
                  </a:schemeClr>
                </a:solidFill>
              </a:rPr>
              <a:t>Cleary and Peacock who interviewed over 100 teachers of Indigenous students summed up what they learned from the educators they interviewed, writing “</a:t>
            </a:r>
            <a:r>
              <a:rPr lang="en-US" dirty="0">
                <a:solidFill>
                  <a:srgbClr val="FF0000"/>
                </a:solidFill>
              </a:rPr>
              <a:t>The key to producing successful American Indian students in our modern educational system...</a:t>
            </a:r>
          </a:p>
          <a:p>
            <a:pPr>
              <a:spcBef>
                <a:spcPts val="0"/>
              </a:spcBef>
              <a:buFontTx/>
              <a:buNone/>
              <a:defRPr/>
            </a:pPr>
            <a:r>
              <a:rPr lang="en-US" dirty="0">
                <a:solidFill>
                  <a:srgbClr val="FF0000"/>
                </a:solidFill>
              </a:rPr>
              <a:t>is to first ground these students in their American Indian belief and value systems</a:t>
            </a:r>
            <a:r>
              <a:rPr lang="en-US" dirty="0">
                <a:solidFill>
                  <a:schemeClr val="bg2">
                    <a:lumMod val="50000"/>
                  </a:schemeClr>
                </a:solidFill>
              </a:rPr>
              <a:t>” (1998, p. 101).</a:t>
            </a:r>
          </a:p>
        </p:txBody>
      </p:sp>
      <p:sp>
        <p:nvSpPr>
          <p:cNvPr id="3" name="TextBox 2">
            <a:extLst>
              <a:ext uri="{FF2B5EF4-FFF2-40B4-BE49-F238E27FC236}">
                <a16:creationId xmlns:a16="http://schemas.microsoft.com/office/drawing/2014/main" id="{0D812C42-F52E-150A-D471-A21178651AAF}"/>
              </a:ext>
            </a:extLst>
          </p:cNvPr>
          <p:cNvSpPr txBox="1"/>
          <p:nvPr/>
        </p:nvSpPr>
        <p:spPr>
          <a:xfrm>
            <a:off x="0" y="4400550"/>
            <a:ext cx="8001000" cy="230188"/>
          </a:xfrm>
          <a:prstGeom prst="rect">
            <a:avLst/>
          </a:prstGeom>
          <a:noFill/>
        </p:spPr>
        <p:txBody>
          <a:bodyPr>
            <a:spAutoFit/>
          </a:bodyPr>
          <a:lstStyle/>
          <a:p>
            <a:pPr>
              <a:defRPr/>
            </a:pPr>
            <a:endParaRPr lang="en-US" sz="900" dirty="0">
              <a:solidFill>
                <a:schemeClr val="tx1">
                  <a:lumMod val="95000"/>
                  <a:lumOff val="5000"/>
                </a:schemeClr>
              </a:solidFill>
              <a:latin typeface="Arial" charset="0"/>
              <a:ea typeface="ＭＳ Ｐゴシック" charset="-128"/>
            </a:endParaRPr>
          </a:p>
        </p:txBody>
      </p:sp>
      <p:pic>
        <p:nvPicPr>
          <p:cNvPr id="35844" name="Picture 7" descr="Wisdom2">
            <a:extLst>
              <a:ext uri="{FF2B5EF4-FFF2-40B4-BE49-F238E27FC236}">
                <a16:creationId xmlns:a16="http://schemas.microsoft.com/office/drawing/2014/main" id="{79166D2C-9930-F774-FF36-65C84CEF0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1001713"/>
            <a:ext cx="3316287"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DCF5F8"/>
    </a:lt1>
    <a:dk2>
      <a:srgbClr val="000000"/>
    </a:dk2>
    <a:lt2>
      <a:srgbClr val="969696"/>
    </a:lt2>
    <a:accent1>
      <a:srgbClr val="FFFFFF"/>
    </a:accent1>
    <a:accent2>
      <a:srgbClr val="8DC6FF"/>
    </a:accent2>
    <a:accent3>
      <a:srgbClr val="EBF9FB"/>
    </a:accent3>
    <a:accent4>
      <a:srgbClr val="000000"/>
    </a:accent4>
    <a:accent5>
      <a:srgbClr val="FFFFFF"/>
    </a:accent5>
    <a:accent6>
      <a:srgbClr val="7FB3E7"/>
    </a:accent6>
    <a:hlink>
      <a:srgbClr val="0066CC"/>
    </a:hlink>
    <a:folHlink>
      <a:srgbClr val="00A800"/>
    </a:folHlink>
  </a:clrScheme>
</a:themeOverride>
</file>

<file path=docProps/app.xml><?xml version="1.0" encoding="utf-8"?>
<Properties xmlns="http://schemas.openxmlformats.org/officeDocument/2006/extended-properties" xmlns:vt="http://schemas.openxmlformats.org/officeDocument/2006/docPropsVTypes">
  <TotalTime>2296</TotalTime>
  <Words>3185</Words>
  <Application>Microsoft Macintosh PowerPoint</Application>
  <PresentationFormat>Letter Paper (8.5x11 in)</PresentationFormat>
  <Paragraphs>305</Paragraphs>
  <Slides>59</Slides>
  <Notes>40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0" baseType="lpstr">
      <vt:lpstr>ＭＳ Ｐゴシック</vt:lpstr>
      <vt:lpstr>Arial</vt:lpstr>
      <vt:lpstr>Arial Narrow</vt:lpstr>
      <vt:lpstr>Calibri</vt:lpstr>
      <vt:lpstr>Google Sans</vt:lpstr>
      <vt:lpstr>Optima</vt:lpstr>
      <vt:lpstr>Palatino</vt:lpstr>
      <vt:lpstr>Times</vt:lpstr>
      <vt:lpstr>Wingdings</vt:lpstr>
      <vt:lpstr>Default Design</vt:lpstr>
      <vt:lpstr>Document</vt:lpstr>
      <vt:lpstr>Indigenous Language Revitalization   BME 210, Week 14</vt:lpstr>
      <vt:lpstr>Language Death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Hawaiian-Medium Education at Näwahïokalani’opü (Näwahï) Laboratory School</vt:lpstr>
      <vt:lpstr>All subjects taught through Hawaiian language and values</vt:lpstr>
      <vt:lpstr>Findings from Näwahï:</vt:lpstr>
      <vt:lpstr>PowerPoint Presentation</vt:lpstr>
      <vt:lpstr>Navajo-Medium Education at Tséhootsooí Diné Bi’ólta’, Fort Defiance, AZ) (Sources: Arviso &amp; Holm, 2001; Holm, 2006; Johnson &amp; Legatz, 2006; Johnson &amp; Wilson, 2004, 2005)</vt:lpstr>
      <vt:lpstr>PowerPoint Presentation</vt:lpstr>
      <vt:lpstr>PowerPoint Presentation</vt:lpstr>
      <vt:lpstr>Early findings from Navajo immersion at Ft. Defiance, AZ:</vt:lpstr>
      <vt:lpstr>One additional finding:</vt:lpstr>
      <vt:lpstr>PowerPoint Presentation</vt:lpstr>
      <vt:lpstr>The initial program blossomed into a K-8 Navajo-medium school.  (Johnson &amp; Legatz, 2003, 2006)</vt:lpstr>
      <vt:lpstr>Comparison of Navajo Immersion and Mainstream English Student Performance (Johnson &amp; Legatz, 2006)</vt:lpstr>
      <vt:lpstr>Promising Practices at Tséhootsooí Diné Bi’ólta’</vt:lpstr>
      <vt:lpstr>Beyond the tests – other evidence of promising practices at Tséhootsooí Diné Bi’ólta’:</vt:lpstr>
      <vt:lpstr>Māori language revitalization efforts in New Zealand, Native Hawaiian efforts, and the results of Navajo language immersion in Window Rock held lead to the Puente de Hózhó (Bridge of Beauty) School here in Flagstaff.</vt:lpstr>
      <vt:lpstr>PowerPoint Presentation</vt:lpstr>
      <vt:lpstr>Puente de Hózhó (Bridge of Beauty) School, Flagstaff, AZ</vt:lpstr>
      <vt:lpstr>PowerPoint Presentation</vt:lpstr>
      <vt:lpstr>PowerPoint Presentation</vt:lpstr>
      <vt:lpstr>Puente de Hózhó Mission – “Harmonizing without Homogenizing”</vt:lpstr>
      <vt:lpstr>PowerPoint Presentation</vt:lpstr>
      <vt:lpstr>Promising Practices at PdH:  1.  Two Parallel Programs</vt:lpstr>
      <vt:lpstr>What the Diné teachers say about their mission: “We’re fighting for our kids!”</vt:lpstr>
      <vt:lpstr>2.  Navajo validated for academic purposes</vt:lpstr>
      <vt:lpstr>PowerPoint Presentation</vt:lpstr>
      <vt:lpstr>3. Rejection of deficit labels: PdH students are considered an educational “elite.” </vt:lpstr>
      <vt:lpstr>Promising practices at Puente de Hózhó, cont’d –</vt:lpstr>
      <vt:lpstr>The “Spirit of the School” –</vt:lpstr>
      <vt:lpstr>Let’s look at the data — Puente de Hózhó SAT 9 scores, 1st grade, 2003  (Source: M. Fillerup, in press)</vt:lpstr>
      <vt:lpstr> AIMS reading scores, 2008: % of Puente de Hózho Native American students meeting or exceeding standards  (Source: M. Fillerup, in press) </vt:lpstr>
      <vt:lpstr>And then there are the unquantifiables…</vt:lpstr>
      <vt:lpstr>A Final Data Set:  The Native Language Shift and Retention Study  (Arizona State University and the University of Arizona)</vt:lpstr>
      <vt:lpstr>What youth said:</vt:lpstr>
      <vt:lpstr>What youth are telling us:</vt:lpstr>
      <vt:lpstr>But –</vt:lpstr>
      <vt:lpstr>Summing Up:</vt:lpstr>
      <vt:lpstr>State of the Field: What the Research Says</vt:lpstr>
      <vt:lpstr>3.  Time spent learning the Native languate and culture is not time lost learning academic English.</vt:lpstr>
      <vt:lpstr>PowerPoint Presentation</vt:lpstr>
      <vt:lpstr>PowerPoint Presentation</vt:lpstr>
      <vt:lpstr>PowerPoint Presentation</vt:lpstr>
      <vt:lpstr>The possibilities …</vt:lpstr>
      <vt:lpstr>And the constraints</vt:lpstr>
      <vt:lpstr>“Awakening the Spirit” —  Recommendations for NCLB Reauthorization:</vt:lpstr>
      <vt:lpstr>“Authentic Accountability”  (Crawford, 2007; McCarty, 2008)</vt:lpstr>
      <vt:lpstr>PowerPoint Presentation</vt:lpstr>
      <vt:lpstr>PowerPoint Presentation</vt:lpstr>
      <vt:lpstr>Ahéhee’ — Thank you!</vt:lpstr>
      <vt:lpstr>PowerPoint Presentation</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Arizona University</dc:title>
  <dc:creator>Karen Appleby</dc:creator>
  <cp:lastModifiedBy>Jon Allan Reyhner</cp:lastModifiedBy>
  <cp:revision>312</cp:revision>
  <cp:lastPrinted>2006-01-06T16:39:07Z</cp:lastPrinted>
  <dcterms:created xsi:type="dcterms:W3CDTF">2011-11-05T16:45:45Z</dcterms:created>
  <dcterms:modified xsi:type="dcterms:W3CDTF">2025-04-17T19:10:07Z</dcterms:modified>
</cp:coreProperties>
</file>