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96" r:id="rId1"/>
  </p:sldMasterIdLst>
  <p:notesMasterIdLst>
    <p:notesMasterId r:id="rId76"/>
  </p:notesMasterIdLst>
  <p:handoutMasterIdLst>
    <p:handoutMasterId r:id="rId77"/>
  </p:handoutMasterIdLst>
  <p:sldIdLst>
    <p:sldId id="309" r:id="rId2"/>
    <p:sldId id="310" r:id="rId3"/>
    <p:sldId id="363" r:id="rId4"/>
    <p:sldId id="361" r:id="rId5"/>
    <p:sldId id="362" r:id="rId6"/>
    <p:sldId id="350" r:id="rId7"/>
    <p:sldId id="351" r:id="rId8"/>
    <p:sldId id="352" r:id="rId9"/>
    <p:sldId id="353" r:id="rId10"/>
    <p:sldId id="354" r:id="rId11"/>
    <p:sldId id="355" r:id="rId12"/>
    <p:sldId id="356"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57" r:id="rId35"/>
    <p:sldId id="358" r:id="rId36"/>
    <p:sldId id="332" r:id="rId37"/>
    <p:sldId id="333" r:id="rId38"/>
    <p:sldId id="334" r:id="rId39"/>
    <p:sldId id="335" r:id="rId40"/>
    <p:sldId id="336" r:id="rId41"/>
    <p:sldId id="337" r:id="rId42"/>
    <p:sldId id="338" r:id="rId43"/>
    <p:sldId id="339" r:id="rId44"/>
    <p:sldId id="340" r:id="rId45"/>
    <p:sldId id="285" r:id="rId46"/>
    <p:sldId id="287" r:id="rId47"/>
    <p:sldId id="288" r:id="rId48"/>
    <p:sldId id="289" r:id="rId49"/>
    <p:sldId id="290" r:id="rId50"/>
    <p:sldId id="360" r:id="rId51"/>
    <p:sldId id="292" r:id="rId52"/>
    <p:sldId id="293" r:id="rId53"/>
    <p:sldId id="294" r:id="rId54"/>
    <p:sldId id="295" r:id="rId55"/>
    <p:sldId id="296" r:id="rId56"/>
    <p:sldId id="297" r:id="rId57"/>
    <p:sldId id="298" r:id="rId58"/>
    <p:sldId id="299" r:id="rId59"/>
    <p:sldId id="300" r:id="rId60"/>
    <p:sldId id="301" r:id="rId61"/>
    <p:sldId id="302" r:id="rId62"/>
    <p:sldId id="305" r:id="rId63"/>
    <p:sldId id="306" r:id="rId64"/>
    <p:sldId id="283" r:id="rId65"/>
    <p:sldId id="284" r:id="rId66"/>
    <p:sldId id="275" r:id="rId67"/>
    <p:sldId id="273" r:id="rId68"/>
    <p:sldId id="277" r:id="rId69"/>
    <p:sldId id="278" r:id="rId70"/>
    <p:sldId id="279" r:id="rId71"/>
    <p:sldId id="280" r:id="rId72"/>
    <p:sldId id="281" r:id="rId73"/>
    <p:sldId id="282" r:id="rId74"/>
    <p:sldId id="364" r:id="rId7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94"/>
  </p:normalViewPr>
  <p:slideViewPr>
    <p:cSldViewPr snapToGrid="0" snapToObjects="1">
      <p:cViewPr varScale="1">
        <p:scale>
          <a:sx n="117" d="100"/>
          <a:sy n="117" d="100"/>
        </p:scale>
        <p:origin x="1920"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F1B78-5621-357B-8898-35E4EF823CB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DC7B7D8-4AE0-4EBD-057A-6954EDEA7221}"/>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832C366B-0103-5A47-8F11-C933B37D3742}" type="datetime1">
              <a:rPr lang="en-US" altLang="x-none"/>
              <a:pPr>
                <a:defRPr/>
              </a:pPr>
              <a:t>11/25/24</a:t>
            </a:fld>
            <a:endParaRPr lang="en-US" altLang="x-none"/>
          </a:p>
        </p:txBody>
      </p:sp>
      <p:sp>
        <p:nvSpPr>
          <p:cNvPr id="4" name="Footer Placeholder 3">
            <a:extLst>
              <a:ext uri="{FF2B5EF4-FFF2-40B4-BE49-F238E27FC236}">
                <a16:creationId xmlns:a16="http://schemas.microsoft.com/office/drawing/2014/main" id="{1EA8A0A1-F48E-0E4D-0A0F-F3C58801492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F0BD6FEC-DC7D-65B3-21ED-9392BAAEE1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5C9A1FA-F7E7-1B47-8CA8-0AD79F21DEE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E92F5B-4194-49DA-7F0D-823BEC01F2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0E5DCF7F-A2FF-2EC0-B261-E138838C735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61B21291-B6B6-DF49-8B41-E446464BDADC}" type="datetime1">
              <a:rPr lang="en-US" altLang="x-none"/>
              <a:pPr>
                <a:defRPr/>
              </a:pPr>
              <a:t>11/25/24</a:t>
            </a:fld>
            <a:endParaRPr lang="en-US" altLang="x-none"/>
          </a:p>
        </p:txBody>
      </p:sp>
      <p:sp>
        <p:nvSpPr>
          <p:cNvPr id="4" name="Slide Image Placeholder 3">
            <a:extLst>
              <a:ext uri="{FF2B5EF4-FFF2-40B4-BE49-F238E27FC236}">
                <a16:creationId xmlns:a16="http://schemas.microsoft.com/office/drawing/2014/main" id="{2737E629-809B-005E-194C-0901F6434F8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3191B7A-23E7-7311-017C-7AA91BBD56F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4D2218D-E98B-494C-610F-9FAB50D0E15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FD88B879-FCCD-8C5F-AF14-DF238A305CC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B324E9-41A7-004C-82D9-87195CF7FF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1BF0265-8416-EDDF-E8DE-46A9712BD031}"/>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F3695BB1-C147-DE42-B7F6-10AF3EFD2AE7}" type="slidenum">
              <a:rPr lang="en-US" altLang="en-US" smtClean="0"/>
              <a:pPr>
                <a:defRPr/>
              </a:pPr>
              <a:t>34</a:t>
            </a:fld>
            <a:endParaRPr lang="en-US" altLang="en-US"/>
          </a:p>
        </p:txBody>
      </p:sp>
      <p:sp>
        <p:nvSpPr>
          <p:cNvPr id="50178" name="Rectangle 2">
            <a:extLst>
              <a:ext uri="{FF2B5EF4-FFF2-40B4-BE49-F238E27FC236}">
                <a16:creationId xmlns:a16="http://schemas.microsoft.com/office/drawing/2014/main" id="{6DB7DE43-4ABA-F0C0-B300-0BFC235D13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7000AEB1-D66A-831D-00DA-253A0338EA9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F3B2519-5681-FBC2-AF1A-580DFD1B620D}"/>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8EC25911-0DF9-5744-BF4C-87C9A2D23B41}" type="slidenum">
              <a:rPr lang="en-US" altLang="en-US" smtClean="0"/>
              <a:pPr>
                <a:defRPr/>
              </a:pPr>
              <a:t>53</a:t>
            </a:fld>
            <a:endParaRPr lang="en-US" altLang="en-US"/>
          </a:p>
        </p:txBody>
      </p:sp>
      <p:sp>
        <p:nvSpPr>
          <p:cNvPr id="77826" name="Rectangle 2">
            <a:extLst>
              <a:ext uri="{FF2B5EF4-FFF2-40B4-BE49-F238E27FC236}">
                <a16:creationId xmlns:a16="http://schemas.microsoft.com/office/drawing/2014/main" id="{7EA63F14-EAFF-D452-9437-685F73EFD4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A4B9851-E37E-0ABC-2ACF-6C8ECFDC1665}"/>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a:latin typeface="Arial" charset="0"/>
              </a:rPr>
              <a:t>Fundamentalism is predominately found in Mormons, the Assemblies of God, the Seventh-Day Adventists, the Baptists, and Jehovah Witness.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7DB1660-1576-D9ED-3652-FA8052AA295D}"/>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670AFCED-DF5A-9042-8631-B6461D593FA6}" type="slidenum">
              <a:rPr lang="en-US" altLang="en-US" smtClean="0"/>
              <a:pPr>
                <a:defRPr/>
              </a:pPr>
              <a:t>54</a:t>
            </a:fld>
            <a:endParaRPr lang="en-US" altLang="en-US"/>
          </a:p>
        </p:txBody>
      </p:sp>
      <p:sp>
        <p:nvSpPr>
          <p:cNvPr id="79874" name="Rectangle 2">
            <a:extLst>
              <a:ext uri="{FF2B5EF4-FFF2-40B4-BE49-F238E27FC236}">
                <a16:creationId xmlns:a16="http://schemas.microsoft.com/office/drawing/2014/main" id="{64CB5C89-767F-1418-F956-21E9D22BF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21DB7272-A778-215F-0C0A-A7332901057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C55522E-5E9B-D711-2DE8-7AD5033399AE}"/>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72295A0A-625D-C54D-9B91-A90FE8CC48F1}" type="slidenum">
              <a:rPr lang="en-US" altLang="en-US" smtClean="0"/>
              <a:pPr>
                <a:defRPr/>
              </a:pPr>
              <a:t>55</a:t>
            </a:fld>
            <a:endParaRPr lang="en-US" altLang="en-US"/>
          </a:p>
        </p:txBody>
      </p:sp>
      <p:sp>
        <p:nvSpPr>
          <p:cNvPr id="81922" name="Rectangle 2">
            <a:extLst>
              <a:ext uri="{FF2B5EF4-FFF2-40B4-BE49-F238E27FC236}">
                <a16:creationId xmlns:a16="http://schemas.microsoft.com/office/drawing/2014/main" id="{863F2127-94A4-5CA2-623B-01DEC98E9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708E5DF8-6815-2DC5-56E7-32B0C6E3A2A9}"/>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a:latin typeface="Arial" charset="0"/>
              </a:rPr>
              <a:t>The social order of the 1950’s was shattered by a string of traumatic events beginning with the civil rights movement and progressing through campus violence, political assassinations, the Vietnam War, Watergate, increases in substance abuse, illegitimate births, divorce, and crime, are taken as signs of moral decline.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440A62E-5986-E5BB-A939-DE8918968AB7}"/>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BAA531F3-E068-6141-9463-D0AF2C061B45}" type="slidenum">
              <a:rPr lang="en-US" altLang="en-US" smtClean="0"/>
              <a:pPr>
                <a:defRPr/>
              </a:pPr>
              <a:t>56</a:t>
            </a:fld>
            <a:endParaRPr lang="en-US" altLang="en-US"/>
          </a:p>
        </p:txBody>
      </p:sp>
      <p:sp>
        <p:nvSpPr>
          <p:cNvPr id="83970" name="Rectangle 2">
            <a:extLst>
              <a:ext uri="{FF2B5EF4-FFF2-40B4-BE49-F238E27FC236}">
                <a16:creationId xmlns:a16="http://schemas.microsoft.com/office/drawing/2014/main" id="{503F1867-E47A-4843-F9C6-0A4048891D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18CD9EFA-BECE-F393-5752-56ACB4D83489}"/>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26C160E-639D-9C4B-0580-FFACF5CDD4D0}"/>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BB33A4FF-7235-CB4E-B60A-E8CC0424381C}" type="slidenum">
              <a:rPr lang="en-US" altLang="en-US" smtClean="0"/>
              <a:pPr>
                <a:defRPr/>
              </a:pPr>
              <a:t>57</a:t>
            </a:fld>
            <a:endParaRPr lang="en-US" altLang="en-US"/>
          </a:p>
        </p:txBody>
      </p:sp>
      <p:sp>
        <p:nvSpPr>
          <p:cNvPr id="86018" name="Rectangle 2">
            <a:extLst>
              <a:ext uri="{FF2B5EF4-FFF2-40B4-BE49-F238E27FC236}">
                <a16:creationId xmlns:a16="http://schemas.microsoft.com/office/drawing/2014/main" id="{294BD284-FC2C-2F78-2AD5-23BF513258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C9786F62-2148-AA50-7F85-1A20A908A1E8}"/>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27E4437-6D85-D2AC-7369-08147AE57D64}"/>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51C007AF-BC30-A448-8E8F-132714EE1D27}" type="slidenum">
              <a:rPr lang="en-US" altLang="en-US" smtClean="0"/>
              <a:pPr>
                <a:defRPr/>
              </a:pPr>
              <a:t>58</a:t>
            </a:fld>
            <a:endParaRPr lang="en-US" altLang="en-US"/>
          </a:p>
        </p:txBody>
      </p:sp>
      <p:sp>
        <p:nvSpPr>
          <p:cNvPr id="88066" name="Rectangle 2">
            <a:extLst>
              <a:ext uri="{FF2B5EF4-FFF2-40B4-BE49-F238E27FC236}">
                <a16:creationId xmlns:a16="http://schemas.microsoft.com/office/drawing/2014/main" id="{AC21A0AB-B45B-CB85-22EB-54CAB189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C921294B-115E-8C55-43AF-16143310D97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sz="1100">
                <a:latin typeface="Arial" panose="020B0604020202020204" pitchFamily="34" charset="0"/>
                <a:ea typeface="ＭＳ Ｐゴシック" panose="020B0600070205080204" pitchFamily="34" charset="-128"/>
              </a:rPr>
              <a:t>Presbyterians, Episcopalians, and Jews are at the top of the stratification structure.</a:t>
            </a:r>
          </a:p>
          <a:p>
            <a:pPr eaLnBrk="1" hangingPunct="1">
              <a:defRPr/>
            </a:pPr>
            <a:r>
              <a:rPr lang="en-US" altLang="en-US" sz="1100">
                <a:latin typeface="Arial" panose="020B0604020202020204" pitchFamily="34" charset="0"/>
                <a:ea typeface="ＭＳ Ｐゴシック" panose="020B0600070205080204" pitchFamily="34" charset="-128"/>
              </a:rPr>
              <a:t>Lutherans, Catholics, and Methodists are next</a:t>
            </a:r>
          </a:p>
          <a:p>
            <a:pPr eaLnBrk="1" hangingPunct="1">
              <a:defRPr/>
            </a:pPr>
            <a:r>
              <a:rPr lang="en-US" altLang="en-US" sz="1100">
                <a:latin typeface="Arial" panose="020B0604020202020204" pitchFamily="34" charset="0"/>
                <a:ea typeface="ＭＳ Ｐゴシック" panose="020B0600070205080204" pitchFamily="34" charset="-128"/>
              </a:rPr>
              <a:t>Baptists</a:t>
            </a:r>
          </a:p>
          <a:p>
            <a:pPr eaLnBrk="1" hangingPunct="1">
              <a:defRPr/>
            </a:pPr>
            <a:endParaRPr lang="en-US" altLang="en-US" sz="1100">
              <a:latin typeface="Arial" panose="020B0604020202020204" pitchFamily="34" charset="0"/>
              <a:ea typeface="ＭＳ Ｐゴシック" panose="020B0600070205080204" pitchFamily="34" charset="-128"/>
            </a:endParaRPr>
          </a:p>
          <a:p>
            <a:pPr eaLnBrk="1" hangingPunct="1">
              <a:defRPr/>
            </a:pPr>
            <a:r>
              <a:rPr lang="en-US" altLang="en-US" sz="1100">
                <a:latin typeface="Arial" panose="020B0604020202020204" pitchFamily="34" charset="0"/>
                <a:ea typeface="ＭＳ Ｐゴシック" panose="020B0600070205080204" pitchFamily="34" charset="-128"/>
              </a:rPr>
              <a:t>Upper classes display their religiosity through church membership, church attendance, and observance of ritual, whereas people in the lower classes more often pray privately and have emotional religious experiences.</a:t>
            </a:r>
          </a:p>
          <a:p>
            <a:pPr eaLnBrk="1" hangingPunct="1">
              <a:defRPr/>
            </a:pPr>
            <a:endParaRPr lang="en-US" altLang="en-US" sz="1100">
              <a:latin typeface="Arial" panose="020B0604020202020204" pitchFamily="34" charset="0"/>
              <a:ea typeface="ＭＳ Ｐゴシック" panose="020B0600070205080204" pitchFamily="34" charset="-128"/>
            </a:endParaRPr>
          </a:p>
          <a:p>
            <a:pPr eaLnBrk="1" hangingPunct="1">
              <a:defRPr/>
            </a:pPr>
            <a:r>
              <a:rPr lang="en-US" altLang="en-US" sz="1100">
                <a:latin typeface="Arial" panose="020B0604020202020204" pitchFamily="34" charset="0"/>
                <a:ea typeface="ＭＳ Ｐゴシック" panose="020B0600070205080204" pitchFamily="34" charset="-128"/>
              </a:rPr>
              <a:t>Jewish tend to be Democratic followed by Catholics and Protestants.</a:t>
            </a:r>
          </a:p>
          <a:p>
            <a:pPr eaLnBrk="1" hangingPunct="1">
              <a:defRPr/>
            </a:pPr>
            <a:endParaRPr lang="en-US" altLang="en-US" sz="1100">
              <a:latin typeface="Arial" panose="020B0604020202020204" pitchFamily="34" charset="0"/>
              <a:ea typeface="ＭＳ Ｐゴシック" panose="020B0600070205080204" pitchFamily="34" charset="-128"/>
            </a:endParaRPr>
          </a:p>
          <a:p>
            <a:pPr eaLnBrk="1" hangingPunct="1">
              <a:defRPr/>
            </a:pPr>
            <a:r>
              <a:rPr lang="en-US" altLang="en-US" sz="1100" b="1">
                <a:latin typeface="Arial" panose="020B0604020202020204" pitchFamily="34" charset="0"/>
                <a:ea typeface="ＭＳ Ｐゴシック" panose="020B0600070205080204" pitchFamily="34" charset="-128"/>
              </a:rPr>
              <a:t>With exception of African Americans and Latinos, why do people who classify themselves as highly religious lean toward the Republican Party while those who classify themselves as less religious identify with the Democratic Party?</a:t>
            </a:r>
            <a:r>
              <a:rPr lang="en-US" altLang="en-US" sz="1100" i="1">
                <a:latin typeface="Arial" panose="020B0604020202020204" pitchFamily="34" charset="0"/>
                <a:ea typeface="ＭＳ Ｐゴシック" panose="020B0600070205080204" pitchFamily="34" charset="-128"/>
              </a:rPr>
              <a:t>(Democrats tend to be more liberal about social issues than are Republicans.)</a:t>
            </a:r>
            <a:r>
              <a:rPr lang="en-US" altLang="en-US" sz="1100">
                <a:latin typeface="Arial" panose="020B0604020202020204" pitchFamily="34" charset="0"/>
                <a:ea typeface="ＭＳ Ｐゴシック" panose="020B0600070205080204" pitchFamily="34" charset="-128"/>
              </a:rPr>
              <a:t> Remind students that while this is a very broad generalization it has held to be statistically true</a:t>
            </a:r>
          </a:p>
          <a:p>
            <a:pPr eaLnBrk="1" hangingPunct="1">
              <a:defRPr/>
            </a:pPr>
            <a:r>
              <a:rPr lang="en-US" altLang="en-US" sz="1100">
                <a:latin typeface="Arial" panose="020B0604020202020204" pitchFamily="34" charset="0"/>
                <a:ea typeface="ＭＳ Ｐゴシック" panose="020B0600070205080204" pitchFamily="34" charset="-128"/>
              </a:rPr>
              <a:t>Republicans tend to be Episcopalians and Presyterian.  Not unlikely since the upper classes tend to be Republican</a:t>
            </a:r>
          </a:p>
          <a:p>
            <a:pPr eaLnBrk="1" hangingPunct="1">
              <a:defRPr/>
            </a:pPr>
            <a:endParaRPr lang="en-US" altLang="en-US" sz="1100">
              <a:latin typeface="Arial" panose="020B0604020202020204" pitchFamily="34" charset="0"/>
              <a:ea typeface="ＭＳ Ｐゴシック" panose="020B0600070205080204" pitchFamily="34" charset="-128"/>
            </a:endParaRPr>
          </a:p>
          <a:p>
            <a:pPr eaLnBrk="1" hangingPunct="1">
              <a:defRPr/>
            </a:pPr>
            <a:r>
              <a:rPr lang="en-US" altLang="en-US" sz="1100">
                <a:latin typeface="Arial" panose="020B0604020202020204" pitchFamily="34" charset="0"/>
                <a:ea typeface="ＭＳ Ｐゴシック" panose="020B0600070205080204" pitchFamily="34" charset="-128"/>
              </a:rPr>
              <a:t>Baptists are the strongest supporters of the Democratic party, especially in the South.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061B019-2071-6E4E-72B0-1BF358711C3C}"/>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F5967681-69EA-5347-A307-DE061403B8FD}" type="slidenum">
              <a:rPr lang="en-US" altLang="en-US" smtClean="0"/>
              <a:pPr>
                <a:defRPr/>
              </a:pPr>
              <a:t>59</a:t>
            </a:fld>
            <a:endParaRPr lang="en-US" altLang="en-US"/>
          </a:p>
        </p:txBody>
      </p:sp>
      <p:sp>
        <p:nvSpPr>
          <p:cNvPr id="90114" name="Rectangle 2">
            <a:extLst>
              <a:ext uri="{FF2B5EF4-FFF2-40B4-BE49-F238E27FC236}">
                <a16:creationId xmlns:a16="http://schemas.microsoft.com/office/drawing/2014/main" id="{3E32EBC3-6E0F-ABE2-55AA-2E56C69851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1632E3A6-9865-B6F5-4E3E-54E55443DB00}"/>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4AA291C-28F4-61BE-3C26-E26087129BF7}"/>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4715632B-381E-0645-A998-6DCDB69A4B48}" type="slidenum">
              <a:rPr lang="en-US" altLang="en-US" smtClean="0"/>
              <a:pPr>
                <a:defRPr/>
              </a:pPr>
              <a:t>60</a:t>
            </a:fld>
            <a:endParaRPr lang="en-US" altLang="en-US"/>
          </a:p>
        </p:txBody>
      </p:sp>
      <p:sp>
        <p:nvSpPr>
          <p:cNvPr id="92162" name="Rectangle 2">
            <a:extLst>
              <a:ext uri="{FF2B5EF4-FFF2-40B4-BE49-F238E27FC236}">
                <a16:creationId xmlns:a16="http://schemas.microsoft.com/office/drawing/2014/main" id="{A4275AA2-F551-6794-104E-2A1D50B0D6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8852330D-4635-942E-FF89-90813125701D}"/>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lnSpc>
                <a:spcPct val="80000"/>
              </a:lnSpc>
              <a:defRPr/>
            </a:pPr>
            <a:r>
              <a:rPr lang="en-US" altLang="en-US" sz="800">
                <a:latin typeface="Arial" panose="020B0604020202020204" pitchFamily="34" charset="0"/>
                <a:ea typeface="ＭＳ Ｐゴシック" panose="020B0600070205080204" pitchFamily="34" charset="-128"/>
              </a:rPr>
              <a:t>As part of separation of church and state, is common to keep religion apart from government sponsored institutions.  </a:t>
            </a:r>
          </a:p>
          <a:p>
            <a:pPr eaLnBrk="1" hangingPunct="1">
              <a:lnSpc>
                <a:spcPct val="80000"/>
              </a:lnSpc>
              <a:defRPr/>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defRPr/>
            </a:pPr>
            <a:r>
              <a:rPr lang="en-US" altLang="en-US" sz="800">
                <a:latin typeface="Arial" panose="020B0604020202020204" pitchFamily="34" charset="0"/>
                <a:ea typeface="ＭＳ Ｐゴシック" panose="020B0600070205080204" pitchFamily="34" charset="-128"/>
              </a:rPr>
              <a:t>Strict fundamentalists do not believe in the theory of evolution or the Big Bang Theory should be presented in schools.</a:t>
            </a:r>
          </a:p>
          <a:p>
            <a:pPr eaLnBrk="1" hangingPunct="1">
              <a:lnSpc>
                <a:spcPct val="80000"/>
              </a:lnSpc>
              <a:defRPr/>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defRPr/>
            </a:pPr>
            <a:r>
              <a:rPr lang="en-US" altLang="en-US" sz="800">
                <a:latin typeface="Arial" panose="020B0604020202020204" pitchFamily="34" charset="0"/>
                <a:ea typeface="ＭＳ Ｐゴシック" panose="020B0600070205080204" pitchFamily="34" charset="-128"/>
              </a:rPr>
              <a:t>In 1999, fundamentalists used their influence in the Kansas Board of Education to remove any questions about evolution from the state high school exit examination.  </a:t>
            </a:r>
          </a:p>
          <a:p>
            <a:pPr eaLnBrk="1" hangingPunct="1">
              <a:lnSpc>
                <a:spcPct val="80000"/>
              </a:lnSpc>
              <a:defRPr/>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defRPr/>
            </a:pPr>
            <a:r>
              <a:rPr lang="en-US" altLang="en-US" sz="800">
                <a:latin typeface="Arial" panose="020B0604020202020204" pitchFamily="34" charset="0"/>
                <a:ea typeface="ＭＳ Ｐゴシック" panose="020B0600070205080204" pitchFamily="34" charset="-128"/>
              </a:rPr>
              <a:t>Now use term “intelligent design”</a:t>
            </a:r>
          </a:p>
          <a:p>
            <a:pPr eaLnBrk="1" hangingPunct="1">
              <a:lnSpc>
                <a:spcPct val="80000"/>
              </a:lnSpc>
              <a:defRPr/>
            </a:pPr>
            <a:endParaRPr lang="en-US" altLang="en-US" sz="800">
              <a:latin typeface="Arial" panose="020B0604020202020204" pitchFamily="34" charset="0"/>
              <a:ea typeface="ＭＳ Ｐゴシック" panose="020B0600070205080204" pitchFamily="34" charset="-128"/>
            </a:endParaRPr>
          </a:p>
          <a:p>
            <a:pPr>
              <a:lnSpc>
                <a:spcPct val="80000"/>
              </a:lnSpc>
              <a:defRPr/>
            </a:pPr>
            <a:r>
              <a:rPr lang="en-US" altLang="en-US" sz="800">
                <a:latin typeface="Arial" panose="020B0604020202020204" pitchFamily="34" charset="0"/>
                <a:ea typeface="ＭＳ Ｐゴシック" panose="020B0600070205080204" pitchFamily="34" charset="-128"/>
              </a:rPr>
              <a:t>In 2005, a district court in Pennsylvania ruled in favor of Tammy Kitzmiller and ten other parents and against the Dover Area School District, ruling that intelligent design was not distinct from creationism and thus could not be taught in schools, based on earlier court rulings. The court ruled that teaching intelligent design violated the establishment clause of the First Amendment. (“Congress shall make no law respecting an establishment of religion.”) The court stated in its ruling that the vast majority of the evidence at the trial showed that intelligent design was a different name for creationism and not a scientific theory. As part of the court decision in this case, the Dover school board was ordered to pay legal fees and damages or approximately $1 million.</a:t>
            </a:r>
          </a:p>
          <a:p>
            <a:pPr>
              <a:lnSpc>
                <a:spcPct val="80000"/>
              </a:lnSpc>
              <a:defRPr/>
            </a:pPr>
            <a:endParaRPr lang="en-US" altLang="en-US" sz="800">
              <a:latin typeface="Arial" panose="020B0604020202020204" pitchFamily="34" charset="0"/>
              <a:ea typeface="ＭＳ Ｐゴシック" panose="020B0600070205080204" pitchFamily="34" charset="-128"/>
            </a:endParaRPr>
          </a:p>
          <a:p>
            <a:pPr>
              <a:lnSpc>
                <a:spcPct val="80000"/>
              </a:lnSpc>
              <a:defRPr/>
            </a:pPr>
            <a:r>
              <a:rPr lang="en-US" altLang="en-US" sz="800">
                <a:latin typeface="Arial" panose="020B0604020202020204" pitchFamily="34" charset="0"/>
                <a:ea typeface="ＭＳ Ｐゴシック" panose="020B0600070205080204" pitchFamily="34" charset="-128"/>
              </a:rPr>
              <a:t>There is a two-hour NOVA program, </a:t>
            </a:r>
            <a:r>
              <a:rPr lang="en-US" altLang="en-US" sz="800" i="1">
                <a:latin typeface="Arial" panose="020B0604020202020204" pitchFamily="34" charset="0"/>
                <a:ea typeface="ＭＳ Ｐゴシック" panose="020B0600070205080204" pitchFamily="34" charset="-128"/>
              </a:rPr>
              <a:t>Judgment Day: Intelligent Design on Trial</a:t>
            </a:r>
            <a:r>
              <a:rPr lang="en-US" altLang="en-US" sz="800">
                <a:latin typeface="Arial" panose="020B0604020202020204" pitchFamily="34" charset="0"/>
                <a:ea typeface="ＭＳ Ｐゴシック" panose="020B0600070205080204" pitchFamily="34" charset="-128"/>
              </a:rPr>
              <a:t>, about the Kitzmiller case and the resulting turmoil in Dover, Pennsylvania. Transcripts and an overview of the film are available at www.pbs.org. Interested students can find a wealth of information about the legal case online. They will also find information about the book, </a:t>
            </a:r>
            <a:r>
              <a:rPr lang="en-US" altLang="en-US" sz="800" i="1">
                <a:latin typeface="Arial" panose="020B0604020202020204" pitchFamily="34" charset="0"/>
                <a:ea typeface="ＭＳ Ｐゴシック" panose="020B0600070205080204" pitchFamily="34" charset="-128"/>
              </a:rPr>
              <a:t>Of Pandas and People</a:t>
            </a:r>
            <a:r>
              <a:rPr lang="en-US" altLang="en-US" sz="800">
                <a:latin typeface="Arial" panose="020B0604020202020204" pitchFamily="34" charset="0"/>
                <a:ea typeface="ＭＳ Ｐゴシック" panose="020B0600070205080204" pitchFamily="34" charset="-128"/>
              </a:rPr>
              <a:t>, which was the focus of the litigation and ensuing controversy.</a:t>
            </a:r>
          </a:p>
          <a:p>
            <a:pPr eaLnBrk="1" hangingPunct="1">
              <a:lnSpc>
                <a:spcPct val="80000"/>
              </a:lnSpc>
              <a:defRPr/>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defRPr/>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defRPr/>
            </a:pPr>
            <a:r>
              <a:rPr lang="en-US" altLang="en-US" sz="800">
                <a:latin typeface="Arial" panose="020B0604020202020204" pitchFamily="34" charset="0"/>
                <a:ea typeface="ＭＳ Ｐゴシック" panose="020B0600070205080204" pitchFamily="34" charset="-128"/>
              </a:rPr>
              <a:t>What about teaching about cloning and gene therapy?  The interference between between science and religion is sure to increase.  </a:t>
            </a:r>
          </a:p>
          <a:p>
            <a:pPr eaLnBrk="1" hangingPunct="1">
              <a:lnSpc>
                <a:spcPct val="80000"/>
              </a:lnSpc>
              <a:defRPr/>
            </a:pPr>
            <a:r>
              <a:rPr lang="en-US" altLang="en-US" sz="800">
                <a:solidFill>
                  <a:srgbClr val="000000"/>
                </a:solidFill>
                <a:latin typeface="Verdana" panose="020B0604030504040204" pitchFamily="34" charset="0"/>
                <a:ea typeface="ＭＳ Ｐゴシック" panose="020B0600070205080204" pitchFamily="34" charset="-128"/>
              </a:rPr>
              <a:t>Today, many people are questioning whether “pure science” can remain independent of cultural or social norms, particularly because scientific processes are moving into ethically debatable areas</a:t>
            </a:r>
            <a:endParaRPr lang="en-US" altLang="en-US" sz="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7803B1C-5393-D898-84A6-80D209D99FD1}"/>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8F0F648-DD3D-1E46-9C1C-9865F1FB8129}" type="slidenum">
              <a:rPr lang="en-US" altLang="en-US" smtClean="0"/>
              <a:pPr>
                <a:defRPr/>
              </a:pPr>
              <a:t>61</a:t>
            </a:fld>
            <a:endParaRPr lang="en-US" altLang="en-US"/>
          </a:p>
        </p:txBody>
      </p:sp>
      <p:sp>
        <p:nvSpPr>
          <p:cNvPr id="94210" name="Rectangle 2">
            <a:extLst>
              <a:ext uri="{FF2B5EF4-FFF2-40B4-BE49-F238E27FC236}">
                <a16:creationId xmlns:a16="http://schemas.microsoft.com/office/drawing/2014/main" id="{87628237-FCF9-0F0C-77FA-35C38EFAA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945710E3-5538-21BE-B3D5-F71E201D882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15F698A-E406-B64B-1299-5167F5B61CE2}"/>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6067EC38-571C-C44D-A0E1-99F6CDB2E8A2}" type="slidenum">
              <a:rPr lang="en-US" altLang="en-US" smtClean="0"/>
              <a:pPr>
                <a:defRPr/>
              </a:pPr>
              <a:t>62</a:t>
            </a:fld>
            <a:endParaRPr lang="en-US" altLang="en-US"/>
          </a:p>
        </p:txBody>
      </p:sp>
      <p:sp>
        <p:nvSpPr>
          <p:cNvPr id="96258" name="Rectangle 2">
            <a:extLst>
              <a:ext uri="{FF2B5EF4-FFF2-40B4-BE49-F238E27FC236}">
                <a16:creationId xmlns:a16="http://schemas.microsoft.com/office/drawing/2014/main" id="{BA6FECEC-BC95-5097-30E5-0E8B0EE545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2533B0B9-36F3-BB4A-D261-5E3A10266B7B}"/>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A29152F-10D0-989D-FE4D-26E5DBB9B451}"/>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A5767B43-90DE-6B45-84D7-4A54FE34BF37}" type="slidenum">
              <a:rPr lang="en-US" altLang="en-US" smtClean="0"/>
              <a:pPr>
                <a:defRPr/>
              </a:pPr>
              <a:t>35</a:t>
            </a:fld>
            <a:endParaRPr lang="en-US" altLang="en-US"/>
          </a:p>
        </p:txBody>
      </p:sp>
      <p:sp>
        <p:nvSpPr>
          <p:cNvPr id="52226" name="Rectangle 2">
            <a:extLst>
              <a:ext uri="{FF2B5EF4-FFF2-40B4-BE49-F238E27FC236}">
                <a16:creationId xmlns:a16="http://schemas.microsoft.com/office/drawing/2014/main" id="{EE996AE1-2395-D3C7-911D-8B36065FD5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CFFCD5E1-FD6E-5546-A174-A2BDA0E67242}"/>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F7DBF8D-3E83-4EFB-D5B0-7F0BA6CAF893}"/>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6ABAEA8A-7B4D-BF4D-8B6D-0E92F3DAA5DA}" type="slidenum">
              <a:rPr lang="en-US" altLang="en-US" smtClean="0"/>
              <a:pPr>
                <a:defRPr/>
              </a:pPr>
              <a:t>63</a:t>
            </a:fld>
            <a:endParaRPr lang="en-US" altLang="en-US"/>
          </a:p>
        </p:txBody>
      </p:sp>
      <p:sp>
        <p:nvSpPr>
          <p:cNvPr id="98306" name="Rectangle 2">
            <a:extLst>
              <a:ext uri="{FF2B5EF4-FFF2-40B4-BE49-F238E27FC236}">
                <a16:creationId xmlns:a16="http://schemas.microsoft.com/office/drawing/2014/main" id="{96AFE3FC-F238-B706-C45F-E3C5DBBE1D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9FFF9D71-0A08-39AC-9DDE-F8C35CC1C77D}"/>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17AB1E8F-6F53-D229-1C76-34972A01E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C54EF27E-0683-F6FF-7CA8-C1E6208C07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2403" name="Slide Number Placeholder 3">
            <a:extLst>
              <a:ext uri="{FF2B5EF4-FFF2-40B4-BE49-F238E27FC236}">
                <a16:creationId xmlns:a16="http://schemas.microsoft.com/office/drawing/2014/main" id="{AF90FCCB-13B2-877D-EEE4-60BE69CA42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BED65B-1E9E-FD4D-A537-C26F6C823789}" type="slidenum">
              <a:rPr lang="en-US" altLang="en-US">
                <a:latin typeface="Calibri" panose="020F0502020204030204" pitchFamily="34" charset="0"/>
              </a:rPr>
              <a:pPr/>
              <a:t>66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FB25B9-1769-58BF-E7E4-EF4A7DA6EC9F}"/>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0EE9C6BB-14BB-9447-ADE6-730C10E38B4B}" type="slidenum">
              <a:rPr lang="en-US" altLang="en-US" smtClean="0"/>
              <a:pPr>
                <a:defRPr/>
              </a:pPr>
              <a:t>45</a:t>
            </a:fld>
            <a:endParaRPr lang="en-US" altLang="en-US"/>
          </a:p>
        </p:txBody>
      </p:sp>
      <p:sp>
        <p:nvSpPr>
          <p:cNvPr id="63490" name="Rectangle 2">
            <a:extLst>
              <a:ext uri="{FF2B5EF4-FFF2-40B4-BE49-F238E27FC236}">
                <a16:creationId xmlns:a16="http://schemas.microsoft.com/office/drawing/2014/main" id="{0D7C165A-FC57-C3C3-5BDF-53BE0C7728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67D7F8E0-9DF4-180D-65D4-D0CDAC8490A4}"/>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dirty="0">
                <a:latin typeface="Arial" charset="0"/>
              </a:rPr>
              <a:t>The percentage of Americans saying religion is very important in their lives fell from 75% in 1952 to 58% in 1995.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204AD82-445E-1DBC-EE54-2306EFDDD9AE}"/>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B2F78E96-DC84-6348-B6A8-8F60B152C15D}" type="slidenum">
              <a:rPr lang="en-US" altLang="en-US" smtClean="0"/>
              <a:pPr>
                <a:defRPr/>
              </a:pPr>
              <a:t>46</a:t>
            </a:fld>
            <a:endParaRPr lang="en-US" altLang="en-US"/>
          </a:p>
        </p:txBody>
      </p:sp>
      <p:sp>
        <p:nvSpPr>
          <p:cNvPr id="65538" name="Rectangle 2">
            <a:extLst>
              <a:ext uri="{FF2B5EF4-FFF2-40B4-BE49-F238E27FC236}">
                <a16:creationId xmlns:a16="http://schemas.microsoft.com/office/drawing/2014/main" id="{DDC2942A-0B21-ADFF-17AA-75FF1C6D61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90D64D92-6D95-4C28-F84A-D74932DA35E3}"/>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a:latin typeface="Arial" panose="020B0604020202020204" pitchFamily="34" charset="0"/>
                <a:ea typeface="ＭＳ Ｐゴシック" panose="020B0600070205080204" pitchFamily="34" charset="-128"/>
              </a:rPr>
              <a:t>America still appears to be a religious nation when compared with other industrial countries.  Only 8% of the American population is without a religious preference.  </a:t>
            </a:r>
          </a:p>
          <a:p>
            <a:pPr eaLnBrk="1" hangingPunct="1">
              <a:defRPr/>
            </a:pPr>
            <a:endParaRPr lang="en-US" altLang="en-US">
              <a:latin typeface="Arial" panose="020B0604020202020204" pitchFamily="34" charset="0"/>
              <a:ea typeface="ＭＳ Ｐゴシック" panose="020B0600070205080204" pitchFamily="34" charset="-128"/>
            </a:endParaRPr>
          </a:p>
          <a:p>
            <a:pPr eaLnBrk="1" hangingPunct="1">
              <a:defRPr/>
            </a:pPr>
            <a:r>
              <a:rPr lang="en-US" altLang="en-US">
                <a:latin typeface="Arial" panose="020B0604020202020204" pitchFamily="34" charset="0"/>
                <a:ea typeface="ＭＳ Ｐゴシック" panose="020B0600070205080204" pitchFamily="34" charset="-128"/>
              </a:rPr>
              <a:t>About 7 in 10 Americans belong to some church and over ½ claim to be active.</a:t>
            </a:r>
          </a:p>
          <a:p>
            <a:pPr eaLnBrk="1" hangingPunct="1">
              <a:defRPr/>
            </a:pPr>
            <a:endParaRPr lang="en-US" altLang="en-US">
              <a:latin typeface="Arial" panose="020B0604020202020204" pitchFamily="34" charset="0"/>
              <a:ea typeface="ＭＳ Ｐゴシック" panose="020B0600070205080204" pitchFamily="34" charset="-128"/>
            </a:endParaRPr>
          </a:p>
          <a:p>
            <a:pPr eaLnBrk="1" hangingPunct="1">
              <a:defRPr/>
            </a:pPr>
            <a:r>
              <a:rPr lang="en-US" altLang="en-US">
                <a:latin typeface="Arial" panose="020B0604020202020204" pitchFamily="34" charset="0"/>
                <a:ea typeface="ＭＳ Ｐゴシック" panose="020B0600070205080204" pitchFamily="34" charset="-128"/>
              </a:rPr>
              <a:t>Since 1939, weekly church or synagogue attendance in the U.S. has remained relatively stable </a:t>
            </a:r>
          </a:p>
          <a:p>
            <a:pPr eaLnBrk="1" hangingPunct="1">
              <a:defRPr/>
            </a:pPr>
            <a:endParaRPr lang="en-US" altLang="en-US">
              <a:latin typeface="Arial" panose="020B0604020202020204" pitchFamily="34" charset="0"/>
              <a:ea typeface="ＭＳ Ｐゴシック" panose="020B0600070205080204" pitchFamily="34" charset="-128"/>
            </a:endParaRPr>
          </a:p>
          <a:p>
            <a:pPr eaLnBrk="1" hangingPunct="1">
              <a:defRPr/>
            </a:pPr>
            <a:r>
              <a:rPr lang="en-US" altLang="en-US">
                <a:latin typeface="Arial" panose="020B0604020202020204" pitchFamily="34" charset="0"/>
                <a:ea typeface="ＭＳ Ｐゴシック" panose="020B0600070205080204" pitchFamily="34" charset="-128"/>
              </a:rPr>
              <a:t>Americans also tend to support traditional religious beliefs.  96% of the American population believe in God or a universal spirit, 65% believe in life after death, 90% believe in heaven, and 73 percent believe in hell.  72% believe in the existence of angels.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FE107AEA-F440-D9EF-15FB-BA1E876ECB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B004603-54D3-9D7D-41B8-F753F040DFCF}"/>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a:latin typeface="Arial" panose="020B0604020202020204" pitchFamily="34" charset="0"/>
                <a:ea typeface="ＭＳ Ｐゴシック" panose="020B0600070205080204" pitchFamily="34" charset="-128"/>
              </a:rPr>
              <a:t>This is the new one!</a:t>
            </a:r>
          </a:p>
          <a:p>
            <a:pPr>
              <a:defRPr/>
            </a:pPr>
            <a:endParaRPr lang="en-US" altLang="en-US">
              <a:latin typeface="Arial" panose="020B0604020202020204" pitchFamily="34" charset="0"/>
              <a:ea typeface="ＭＳ Ｐゴシック" panose="020B0600070205080204" pitchFamily="34" charset="-128"/>
            </a:endParaRPr>
          </a:p>
          <a:p>
            <a:pPr>
              <a:defRPr/>
            </a:pPr>
            <a:r>
              <a:rPr lang="en-US" altLang="en-US">
                <a:latin typeface="Arial" panose="020B0604020202020204" pitchFamily="34" charset="0"/>
                <a:ea typeface="ＭＳ Ｐゴシック" panose="020B0600070205080204" pitchFamily="34" charset="-128"/>
              </a:rPr>
              <a:t>Have students conduct research on Jordan and Sweden to try to hypothesize about why there is such a large difference in the number of people who attend weekly religious services. Ask them to consider lifestyle, freedom, average income, poverty rates, and any other factors they think are relevant. Then ask the students to write a one-page essay that summarizes their findings and draws conclusions based on the research.</a:t>
            </a:r>
          </a:p>
          <a:p>
            <a:pPr>
              <a:defRPr/>
            </a:pPr>
            <a:endParaRPr lang="en-US" altLang="en-US">
              <a:latin typeface="Arial" panose="020B0604020202020204" pitchFamily="34" charset="0"/>
              <a:ea typeface="ＭＳ Ｐゴシック" panose="020B0600070205080204" pitchFamily="34" charset="-128"/>
            </a:endParaRPr>
          </a:p>
          <a:p>
            <a:pPr>
              <a:defRPr/>
            </a:pPr>
            <a:r>
              <a:rPr lang="en-US" altLang="en-US">
                <a:latin typeface="Arial" panose="020B0604020202020204" pitchFamily="34" charset="0"/>
                <a:ea typeface="ＭＳ Ｐゴシック" panose="020B0600070205080204" pitchFamily="34" charset="-128"/>
              </a:rPr>
              <a:t>How does attendance in the U.S compare to that in European countries?  (U.S. is higher than all European countries except Poland)</a:t>
            </a:r>
          </a:p>
          <a:p>
            <a:pPr>
              <a:defRPr/>
            </a:pPr>
            <a:endParaRPr lang="en-US" altLang="en-US">
              <a:latin typeface="Arial" panose="020B0604020202020204" pitchFamily="34" charset="0"/>
              <a:ea typeface="ＭＳ Ｐゴシック" panose="020B0600070205080204" pitchFamily="34" charset="-128"/>
            </a:endParaRPr>
          </a:p>
          <a:p>
            <a:pPr>
              <a:defRPr/>
            </a:pPr>
            <a:r>
              <a:rPr lang="en-US" altLang="en-US">
                <a:latin typeface="Arial" panose="020B0604020202020204" pitchFamily="34" charset="0"/>
                <a:ea typeface="ＭＳ Ｐゴシック" panose="020B0600070205080204" pitchFamily="34" charset="-128"/>
              </a:rPr>
              <a:t>How does attendance in the U.S compare to other North American and South American countries?  (Lower than Brazil, but higher than Canada)</a:t>
            </a:r>
          </a:p>
        </p:txBody>
      </p:sp>
      <p:sp>
        <p:nvSpPr>
          <p:cNvPr id="27652" name="Slide Number Placeholder 3">
            <a:extLst>
              <a:ext uri="{FF2B5EF4-FFF2-40B4-BE49-F238E27FC236}">
                <a16:creationId xmlns:a16="http://schemas.microsoft.com/office/drawing/2014/main" id="{3E12847A-52F2-2940-F3B7-B8DFBC72D02E}"/>
              </a:ext>
            </a:extLst>
          </p:cNvPr>
          <p:cNvSpPr>
            <a:spLocks noGrp="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DDC91293-3697-F34F-BAD6-D6A18BD6289F}" type="slidenum">
              <a:rPr lang="en-US" altLang="en-US" smtClean="0"/>
              <a:pPr>
                <a:defRPr/>
              </a:pPr>
              <a:t>47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5055826-AB12-ED97-EC93-48054FA0282B}"/>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01C54E26-61EC-D44B-B928-31D815D9FA32}" type="slidenum">
              <a:rPr lang="en-US" altLang="en-US" smtClean="0"/>
              <a:pPr>
                <a:defRPr/>
              </a:pPr>
              <a:t>48</a:t>
            </a:fld>
            <a:endParaRPr lang="en-US" altLang="en-US"/>
          </a:p>
        </p:txBody>
      </p:sp>
      <p:sp>
        <p:nvSpPr>
          <p:cNvPr id="69634" name="Rectangle 2">
            <a:extLst>
              <a:ext uri="{FF2B5EF4-FFF2-40B4-BE49-F238E27FC236}">
                <a16:creationId xmlns:a16="http://schemas.microsoft.com/office/drawing/2014/main" id="{FEE35FB2-7CE0-1AC4-C1E8-E1303835FC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0A64FFCD-15EA-9841-AD03-C4DC723FF646}"/>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44E4C9D2-190D-A73E-5554-5EA641C27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E58E285-CEA5-E697-B306-212DF47470A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x-none">
                <a:latin typeface="Arial" charset="0"/>
              </a:rPr>
              <a:t>New one</a:t>
            </a:r>
          </a:p>
        </p:txBody>
      </p:sp>
      <p:sp>
        <p:nvSpPr>
          <p:cNvPr id="33796" name="Slide Number Placeholder 3">
            <a:extLst>
              <a:ext uri="{FF2B5EF4-FFF2-40B4-BE49-F238E27FC236}">
                <a16:creationId xmlns:a16="http://schemas.microsoft.com/office/drawing/2014/main" id="{7221B046-32A8-4736-12D8-20379929AA4A}"/>
              </a:ext>
            </a:extLst>
          </p:cNvPr>
          <p:cNvSpPr>
            <a:spLocks noGrp="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51540211-981E-EA4E-94E9-E1F6656E9359}" type="slidenum">
              <a:rPr lang="en-US" altLang="en-US" smtClean="0"/>
              <a:pPr>
                <a:defRPr/>
              </a:pPr>
              <a:t>49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3583513-9430-15DF-6BA4-C8AF3003CA24}"/>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C596D22E-B510-2C44-9218-8396BF5454D2}" type="slidenum">
              <a:rPr lang="en-US" altLang="en-US" smtClean="0"/>
              <a:pPr>
                <a:defRPr/>
              </a:pPr>
              <a:t>51</a:t>
            </a:fld>
            <a:endParaRPr lang="en-US" altLang="en-US"/>
          </a:p>
        </p:txBody>
      </p:sp>
      <p:sp>
        <p:nvSpPr>
          <p:cNvPr id="73730" name="Rectangle 2">
            <a:extLst>
              <a:ext uri="{FF2B5EF4-FFF2-40B4-BE49-F238E27FC236}">
                <a16:creationId xmlns:a16="http://schemas.microsoft.com/office/drawing/2014/main" id="{91750F3B-D2D2-EBA0-1914-EB2D8D25AA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3CCC658B-ED5C-52B6-99A3-0B328880E6CC}"/>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5EB946B-BAFB-3FD2-1895-CDFFC64B6C8A}"/>
              </a:ext>
            </a:extLst>
          </p:cNvPr>
          <p:cNvSpPr>
            <a:spLocks noGrp="1" noChangeArrowheads="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16E5597F-BB99-1A40-A5BD-AE08124A5175}" type="slidenum">
              <a:rPr lang="en-US" altLang="en-US" smtClean="0"/>
              <a:pPr>
                <a:defRPr/>
              </a:pPr>
              <a:t>52</a:t>
            </a:fld>
            <a:endParaRPr lang="en-US" altLang="en-US"/>
          </a:p>
        </p:txBody>
      </p:sp>
      <p:sp>
        <p:nvSpPr>
          <p:cNvPr id="75778" name="Rectangle 2">
            <a:extLst>
              <a:ext uri="{FF2B5EF4-FFF2-40B4-BE49-F238E27FC236}">
                <a16:creationId xmlns:a16="http://schemas.microsoft.com/office/drawing/2014/main" id="{6A5AEF22-A437-59B4-7B97-F79E9FECF3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3FCA21D7-C0BE-C150-4AFA-6259DD62620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a:latin typeface="Arial" panose="020B0604020202020204" pitchFamily="34" charset="0"/>
                <a:ea typeface="ＭＳ Ｐゴシック" panose="020B0600070205080204" pitchFamily="34" charset="-128"/>
              </a:rPr>
              <a:t>Science was challenging the Bible as a source of truth and Marxism was portraying religion as an opiate for the masses.  </a:t>
            </a:r>
          </a:p>
          <a:p>
            <a:pPr eaLnBrk="1" hangingPunct="1">
              <a:defRPr/>
            </a:pPr>
            <a:endParaRPr lang="en-US" altLang="en-US">
              <a:latin typeface="Arial" panose="020B0604020202020204" pitchFamily="34" charset="0"/>
              <a:ea typeface="ＭＳ Ｐゴシック" panose="020B0600070205080204" pitchFamily="34" charset="-128"/>
            </a:endParaRPr>
          </a:p>
          <a:p>
            <a:pPr eaLnBrk="1" hangingPunct="1">
              <a:defRPr/>
            </a:pPr>
            <a:r>
              <a:rPr lang="en-US" altLang="en-US">
                <a:latin typeface="Arial" panose="020B0604020202020204" pitchFamily="34" charset="0"/>
                <a:ea typeface="ＭＳ Ｐゴシック" panose="020B0600070205080204" pitchFamily="34" charset="-128"/>
              </a:rPr>
              <a:t>Darwinism was challenging the idea of creation, and religion in general was losing its traditional strong influence.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C18F52-5611-026B-174B-EEEDD66CCAF7}"/>
              </a:ext>
            </a:extLst>
          </p:cNvPr>
          <p:cNvSpPr>
            <a:spLocks noGrp="1"/>
          </p:cNvSpPr>
          <p:nvPr>
            <p:ph type="dt" sz="half" idx="10"/>
          </p:nvPr>
        </p:nvSpPr>
        <p:spPr/>
        <p:txBody>
          <a:bodyPr/>
          <a:lstStyle>
            <a:lvl1pPr>
              <a:defRPr/>
            </a:lvl1pPr>
          </a:lstStyle>
          <a:p>
            <a:pPr>
              <a:defRPr/>
            </a:pPr>
            <a:fld id="{63961876-EDB3-0949-B145-8FC9F0E04301}" type="datetime1">
              <a:rPr lang="en-US" altLang="x-none"/>
              <a:pPr>
                <a:defRPr/>
              </a:pPr>
              <a:t>11/25/24</a:t>
            </a:fld>
            <a:endParaRPr lang="en-US" altLang="x-none"/>
          </a:p>
        </p:txBody>
      </p:sp>
      <p:sp>
        <p:nvSpPr>
          <p:cNvPr id="5" name="Footer Placeholder 4">
            <a:extLst>
              <a:ext uri="{FF2B5EF4-FFF2-40B4-BE49-F238E27FC236}">
                <a16:creationId xmlns:a16="http://schemas.microsoft.com/office/drawing/2014/main" id="{0E2C55FA-ED47-084B-7842-60A23AE631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7C916-351A-22BA-4FB8-556B8A0DF18A}"/>
              </a:ext>
            </a:extLst>
          </p:cNvPr>
          <p:cNvSpPr>
            <a:spLocks noGrp="1"/>
          </p:cNvSpPr>
          <p:nvPr>
            <p:ph type="sldNum" sz="quarter" idx="12"/>
          </p:nvPr>
        </p:nvSpPr>
        <p:spPr/>
        <p:txBody>
          <a:bodyPr/>
          <a:lstStyle>
            <a:lvl1pPr>
              <a:defRPr/>
            </a:lvl1pPr>
          </a:lstStyle>
          <a:p>
            <a:pPr>
              <a:defRPr/>
            </a:pPr>
            <a:fld id="{4A46BBD0-F710-E14A-B092-074DBC73C474}" type="slidenum">
              <a:rPr lang="en-US" altLang="en-US"/>
              <a:pPr>
                <a:defRPr/>
              </a:pPr>
              <a:t>‹#›</a:t>
            </a:fld>
            <a:endParaRPr lang="en-US" altLang="en-US"/>
          </a:p>
        </p:txBody>
      </p:sp>
    </p:spTree>
    <p:extLst>
      <p:ext uri="{BB962C8B-B14F-4D97-AF65-F5344CB8AC3E}">
        <p14:creationId xmlns:p14="http://schemas.microsoft.com/office/powerpoint/2010/main" val="72784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A8C68-1DC5-8688-3AC1-98F1C08C39F1}"/>
              </a:ext>
            </a:extLst>
          </p:cNvPr>
          <p:cNvSpPr>
            <a:spLocks noGrp="1"/>
          </p:cNvSpPr>
          <p:nvPr>
            <p:ph type="dt" sz="half" idx="10"/>
          </p:nvPr>
        </p:nvSpPr>
        <p:spPr/>
        <p:txBody>
          <a:bodyPr/>
          <a:lstStyle>
            <a:lvl1pPr>
              <a:defRPr/>
            </a:lvl1pPr>
          </a:lstStyle>
          <a:p>
            <a:pPr>
              <a:defRPr/>
            </a:pPr>
            <a:fld id="{5C2702CB-AFF1-0241-82AD-3599FD10651A}" type="datetime1">
              <a:rPr lang="en-US" altLang="x-none"/>
              <a:pPr>
                <a:defRPr/>
              </a:pPr>
              <a:t>11/25/24</a:t>
            </a:fld>
            <a:endParaRPr lang="en-US" altLang="x-none"/>
          </a:p>
        </p:txBody>
      </p:sp>
      <p:sp>
        <p:nvSpPr>
          <p:cNvPr id="5" name="Footer Placeholder 4">
            <a:extLst>
              <a:ext uri="{FF2B5EF4-FFF2-40B4-BE49-F238E27FC236}">
                <a16:creationId xmlns:a16="http://schemas.microsoft.com/office/drawing/2014/main" id="{A22E1729-6FF2-1B5C-33B3-BBB1FA75F7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CF36A0-0A38-7C21-056E-B53E7C4FA769}"/>
              </a:ext>
            </a:extLst>
          </p:cNvPr>
          <p:cNvSpPr>
            <a:spLocks noGrp="1"/>
          </p:cNvSpPr>
          <p:nvPr>
            <p:ph type="sldNum" sz="quarter" idx="12"/>
          </p:nvPr>
        </p:nvSpPr>
        <p:spPr/>
        <p:txBody>
          <a:bodyPr/>
          <a:lstStyle>
            <a:lvl1pPr>
              <a:defRPr/>
            </a:lvl1pPr>
          </a:lstStyle>
          <a:p>
            <a:pPr>
              <a:defRPr/>
            </a:pPr>
            <a:fld id="{4BC77E2B-A182-4145-AF78-4998E62C386D}" type="slidenum">
              <a:rPr lang="en-US" altLang="en-US"/>
              <a:pPr>
                <a:defRPr/>
              </a:pPr>
              <a:t>‹#›</a:t>
            </a:fld>
            <a:endParaRPr lang="en-US" altLang="en-US"/>
          </a:p>
        </p:txBody>
      </p:sp>
    </p:spTree>
    <p:extLst>
      <p:ext uri="{BB962C8B-B14F-4D97-AF65-F5344CB8AC3E}">
        <p14:creationId xmlns:p14="http://schemas.microsoft.com/office/powerpoint/2010/main" val="120700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C1E96-4A73-2AAF-0DE5-6F01E1B90C9A}"/>
              </a:ext>
            </a:extLst>
          </p:cNvPr>
          <p:cNvSpPr>
            <a:spLocks noGrp="1"/>
          </p:cNvSpPr>
          <p:nvPr>
            <p:ph type="dt" sz="half" idx="10"/>
          </p:nvPr>
        </p:nvSpPr>
        <p:spPr/>
        <p:txBody>
          <a:bodyPr/>
          <a:lstStyle>
            <a:lvl1pPr>
              <a:defRPr/>
            </a:lvl1pPr>
          </a:lstStyle>
          <a:p>
            <a:pPr>
              <a:defRPr/>
            </a:pPr>
            <a:fld id="{2B4625BB-102C-564C-930D-6F1B22092E6A}" type="datetime1">
              <a:rPr lang="en-US" altLang="x-none"/>
              <a:pPr>
                <a:defRPr/>
              </a:pPr>
              <a:t>11/25/24</a:t>
            </a:fld>
            <a:endParaRPr lang="en-US" altLang="x-none"/>
          </a:p>
        </p:txBody>
      </p:sp>
      <p:sp>
        <p:nvSpPr>
          <p:cNvPr id="5" name="Footer Placeholder 4">
            <a:extLst>
              <a:ext uri="{FF2B5EF4-FFF2-40B4-BE49-F238E27FC236}">
                <a16:creationId xmlns:a16="http://schemas.microsoft.com/office/drawing/2014/main" id="{89A69A5D-A837-FB1A-7043-4727649153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BBF2F4-1B21-FABB-8D01-AFBE25921CD6}"/>
              </a:ext>
            </a:extLst>
          </p:cNvPr>
          <p:cNvSpPr>
            <a:spLocks noGrp="1"/>
          </p:cNvSpPr>
          <p:nvPr>
            <p:ph type="sldNum" sz="quarter" idx="12"/>
          </p:nvPr>
        </p:nvSpPr>
        <p:spPr/>
        <p:txBody>
          <a:bodyPr/>
          <a:lstStyle>
            <a:lvl1pPr>
              <a:defRPr/>
            </a:lvl1pPr>
          </a:lstStyle>
          <a:p>
            <a:pPr>
              <a:defRPr/>
            </a:pPr>
            <a:fld id="{382798C3-FC38-2D44-9CE7-39BE3022D9A0}" type="slidenum">
              <a:rPr lang="en-US" altLang="en-US"/>
              <a:pPr>
                <a:defRPr/>
              </a:pPr>
              <a:t>‹#›</a:t>
            </a:fld>
            <a:endParaRPr lang="en-US" altLang="en-US"/>
          </a:p>
        </p:txBody>
      </p:sp>
    </p:spTree>
    <p:extLst>
      <p:ext uri="{BB962C8B-B14F-4D97-AF65-F5344CB8AC3E}">
        <p14:creationId xmlns:p14="http://schemas.microsoft.com/office/powerpoint/2010/main" val="110021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Chart Placeholder 2"/>
          <p:cNvSpPr>
            <a:spLocks noGrp="1"/>
          </p:cNvSpPr>
          <p:nvPr>
            <p:ph type="chart" idx="1"/>
          </p:nvPr>
        </p:nvSpPr>
        <p:spPr>
          <a:xfrm>
            <a:off x="809625" y="2214563"/>
            <a:ext cx="7958138" cy="3881437"/>
          </a:xfrm>
        </p:spPr>
        <p:txBody>
          <a:bodyPr/>
          <a:lstStyle/>
          <a:p>
            <a:pPr lvl="0"/>
            <a:endParaRPr lang="en-US" noProof="0"/>
          </a:p>
        </p:txBody>
      </p:sp>
      <p:sp>
        <p:nvSpPr>
          <p:cNvPr id="4" name="Rectangle 108">
            <a:extLst>
              <a:ext uri="{FF2B5EF4-FFF2-40B4-BE49-F238E27FC236}">
                <a16:creationId xmlns:a16="http://schemas.microsoft.com/office/drawing/2014/main" id="{7742BBC5-CEA6-A9A5-2B20-A830AD3070BC}"/>
              </a:ext>
            </a:extLst>
          </p:cNvPr>
          <p:cNvSpPr>
            <a:spLocks noGrp="1" noChangeArrowheads="1"/>
          </p:cNvSpPr>
          <p:nvPr>
            <p:ph type="dt" sz="half" idx="10"/>
          </p:nvPr>
        </p:nvSpPr>
        <p:spPr/>
        <p:txBody>
          <a:bodyPr/>
          <a:lstStyle>
            <a:lvl1pPr>
              <a:defRPr/>
            </a:lvl1pPr>
          </a:lstStyle>
          <a:p>
            <a:pPr>
              <a:defRPr/>
            </a:pPr>
            <a:endParaRPr lang="en-US" altLang="x-none"/>
          </a:p>
        </p:txBody>
      </p:sp>
      <p:sp>
        <p:nvSpPr>
          <p:cNvPr id="5" name="Rectangle 109">
            <a:extLst>
              <a:ext uri="{FF2B5EF4-FFF2-40B4-BE49-F238E27FC236}">
                <a16:creationId xmlns:a16="http://schemas.microsoft.com/office/drawing/2014/main" id="{12B5434A-1701-CA5A-DA07-88DDFC2A5CE6}"/>
              </a:ext>
            </a:extLst>
          </p:cNvPr>
          <p:cNvSpPr>
            <a:spLocks noGrp="1" noChangeArrowheads="1"/>
          </p:cNvSpPr>
          <p:nvPr>
            <p:ph type="ftr" sz="quarter" idx="11"/>
          </p:nvPr>
        </p:nvSpPr>
        <p:spPr/>
        <p:txBody>
          <a:bodyPr/>
          <a:lstStyle>
            <a:lvl1pPr>
              <a:defRPr/>
            </a:lvl1pPr>
          </a:lstStyle>
          <a:p>
            <a:pPr>
              <a:defRPr/>
            </a:pPr>
            <a:endParaRPr lang="en-US" altLang="x-none"/>
          </a:p>
        </p:txBody>
      </p:sp>
      <p:sp>
        <p:nvSpPr>
          <p:cNvPr id="6" name="Rectangle 110">
            <a:extLst>
              <a:ext uri="{FF2B5EF4-FFF2-40B4-BE49-F238E27FC236}">
                <a16:creationId xmlns:a16="http://schemas.microsoft.com/office/drawing/2014/main" id="{2E3C1A56-63ED-8ED9-209D-0DBAE71BF607}"/>
              </a:ext>
            </a:extLst>
          </p:cNvPr>
          <p:cNvSpPr>
            <a:spLocks noGrp="1" noChangeArrowheads="1"/>
          </p:cNvSpPr>
          <p:nvPr>
            <p:ph type="sldNum" sz="quarter" idx="12"/>
          </p:nvPr>
        </p:nvSpPr>
        <p:spPr/>
        <p:txBody>
          <a:bodyPr/>
          <a:lstStyle>
            <a:lvl1pPr>
              <a:defRPr smtClean="0"/>
            </a:lvl1pPr>
          </a:lstStyle>
          <a:p>
            <a:pPr>
              <a:defRPr/>
            </a:pPr>
            <a:fld id="{97B0EBA8-D78A-EC49-BC8B-B4C7FB3A59C7}" type="slidenum">
              <a:rPr lang="en-US" altLang="en-US"/>
              <a:pPr>
                <a:defRPr/>
              </a:pPr>
              <a:t>‹#›</a:t>
            </a:fld>
            <a:endParaRPr lang="en-US" altLang="en-US"/>
          </a:p>
        </p:txBody>
      </p:sp>
    </p:spTree>
    <p:extLst>
      <p:ext uri="{BB962C8B-B14F-4D97-AF65-F5344CB8AC3E}">
        <p14:creationId xmlns:p14="http://schemas.microsoft.com/office/powerpoint/2010/main" val="286419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454D7-61B3-2CC8-4257-7E3F257E1F6F}"/>
              </a:ext>
            </a:extLst>
          </p:cNvPr>
          <p:cNvSpPr>
            <a:spLocks noGrp="1"/>
          </p:cNvSpPr>
          <p:nvPr>
            <p:ph type="dt" sz="half" idx="10"/>
          </p:nvPr>
        </p:nvSpPr>
        <p:spPr/>
        <p:txBody>
          <a:bodyPr/>
          <a:lstStyle>
            <a:lvl1pPr>
              <a:defRPr/>
            </a:lvl1pPr>
          </a:lstStyle>
          <a:p>
            <a:pPr>
              <a:defRPr/>
            </a:pPr>
            <a:fld id="{01DD0073-DCE2-0A43-A061-34C57A43B00C}" type="datetime1">
              <a:rPr lang="en-US" altLang="x-none"/>
              <a:pPr>
                <a:defRPr/>
              </a:pPr>
              <a:t>11/25/24</a:t>
            </a:fld>
            <a:endParaRPr lang="en-US" altLang="x-none"/>
          </a:p>
        </p:txBody>
      </p:sp>
      <p:sp>
        <p:nvSpPr>
          <p:cNvPr id="5" name="Footer Placeholder 4">
            <a:extLst>
              <a:ext uri="{FF2B5EF4-FFF2-40B4-BE49-F238E27FC236}">
                <a16:creationId xmlns:a16="http://schemas.microsoft.com/office/drawing/2014/main" id="{B2D4B829-C2D0-30F7-9777-A52BDC67BA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5EBE42-3B8C-3AC0-1AD6-4FAD475AE074}"/>
              </a:ext>
            </a:extLst>
          </p:cNvPr>
          <p:cNvSpPr>
            <a:spLocks noGrp="1"/>
          </p:cNvSpPr>
          <p:nvPr>
            <p:ph type="sldNum" sz="quarter" idx="12"/>
          </p:nvPr>
        </p:nvSpPr>
        <p:spPr/>
        <p:txBody>
          <a:bodyPr/>
          <a:lstStyle>
            <a:lvl1pPr>
              <a:defRPr/>
            </a:lvl1pPr>
          </a:lstStyle>
          <a:p>
            <a:pPr>
              <a:defRPr/>
            </a:pPr>
            <a:fld id="{7EC2872B-3A8E-F24E-83A5-6BFBDCE2B4E2}" type="slidenum">
              <a:rPr lang="en-US" altLang="en-US"/>
              <a:pPr>
                <a:defRPr/>
              </a:pPr>
              <a:t>‹#›</a:t>
            </a:fld>
            <a:endParaRPr lang="en-US" altLang="en-US"/>
          </a:p>
        </p:txBody>
      </p:sp>
    </p:spTree>
    <p:extLst>
      <p:ext uri="{BB962C8B-B14F-4D97-AF65-F5344CB8AC3E}">
        <p14:creationId xmlns:p14="http://schemas.microsoft.com/office/powerpoint/2010/main" val="16324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ABED4-3C16-21F5-F7EE-BE1AC1ED1D01}"/>
              </a:ext>
            </a:extLst>
          </p:cNvPr>
          <p:cNvSpPr>
            <a:spLocks noGrp="1"/>
          </p:cNvSpPr>
          <p:nvPr>
            <p:ph type="dt" sz="half" idx="10"/>
          </p:nvPr>
        </p:nvSpPr>
        <p:spPr/>
        <p:txBody>
          <a:bodyPr/>
          <a:lstStyle>
            <a:lvl1pPr>
              <a:defRPr/>
            </a:lvl1pPr>
          </a:lstStyle>
          <a:p>
            <a:pPr>
              <a:defRPr/>
            </a:pPr>
            <a:fld id="{50FF87CA-1D18-ED4A-B0D0-4EAC7A12F4FB}" type="datetime1">
              <a:rPr lang="en-US" altLang="x-none"/>
              <a:pPr>
                <a:defRPr/>
              </a:pPr>
              <a:t>11/25/24</a:t>
            </a:fld>
            <a:endParaRPr lang="en-US" altLang="x-none"/>
          </a:p>
        </p:txBody>
      </p:sp>
      <p:sp>
        <p:nvSpPr>
          <p:cNvPr id="5" name="Footer Placeholder 4">
            <a:extLst>
              <a:ext uri="{FF2B5EF4-FFF2-40B4-BE49-F238E27FC236}">
                <a16:creationId xmlns:a16="http://schemas.microsoft.com/office/drawing/2014/main" id="{4913EFB2-45D1-3015-B2A7-B23EDBF2B6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E6C86E-B09D-C0D3-3D57-86FC42F5B987}"/>
              </a:ext>
            </a:extLst>
          </p:cNvPr>
          <p:cNvSpPr>
            <a:spLocks noGrp="1"/>
          </p:cNvSpPr>
          <p:nvPr>
            <p:ph type="sldNum" sz="quarter" idx="12"/>
          </p:nvPr>
        </p:nvSpPr>
        <p:spPr/>
        <p:txBody>
          <a:bodyPr/>
          <a:lstStyle>
            <a:lvl1pPr>
              <a:defRPr/>
            </a:lvl1pPr>
          </a:lstStyle>
          <a:p>
            <a:pPr>
              <a:defRPr/>
            </a:pPr>
            <a:fld id="{6E178E66-93E0-434B-99A7-2A01767EAE8C}" type="slidenum">
              <a:rPr lang="en-US" altLang="en-US"/>
              <a:pPr>
                <a:defRPr/>
              </a:pPr>
              <a:t>‹#›</a:t>
            </a:fld>
            <a:endParaRPr lang="en-US" altLang="en-US"/>
          </a:p>
        </p:txBody>
      </p:sp>
    </p:spTree>
    <p:extLst>
      <p:ext uri="{BB962C8B-B14F-4D97-AF65-F5344CB8AC3E}">
        <p14:creationId xmlns:p14="http://schemas.microsoft.com/office/powerpoint/2010/main" val="188529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3CB2F1-27A4-AF58-D3CD-B2DE3F89C215}"/>
              </a:ext>
            </a:extLst>
          </p:cNvPr>
          <p:cNvSpPr>
            <a:spLocks noGrp="1"/>
          </p:cNvSpPr>
          <p:nvPr>
            <p:ph type="dt" sz="half" idx="10"/>
          </p:nvPr>
        </p:nvSpPr>
        <p:spPr/>
        <p:txBody>
          <a:bodyPr/>
          <a:lstStyle>
            <a:lvl1pPr>
              <a:defRPr/>
            </a:lvl1pPr>
          </a:lstStyle>
          <a:p>
            <a:pPr>
              <a:defRPr/>
            </a:pPr>
            <a:fld id="{04EBBD4C-4F05-4F4D-B916-D1024B1EEC75}" type="datetime1">
              <a:rPr lang="en-US" altLang="x-none"/>
              <a:pPr>
                <a:defRPr/>
              </a:pPr>
              <a:t>11/25/24</a:t>
            </a:fld>
            <a:endParaRPr lang="en-US" altLang="x-none"/>
          </a:p>
        </p:txBody>
      </p:sp>
      <p:sp>
        <p:nvSpPr>
          <p:cNvPr id="6" name="Footer Placeholder 4">
            <a:extLst>
              <a:ext uri="{FF2B5EF4-FFF2-40B4-BE49-F238E27FC236}">
                <a16:creationId xmlns:a16="http://schemas.microsoft.com/office/drawing/2014/main" id="{2BE9CFA7-B028-4E78-159C-66420F1A7F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E76CAF-2B96-0839-621C-C5198BADA17F}"/>
              </a:ext>
            </a:extLst>
          </p:cNvPr>
          <p:cNvSpPr>
            <a:spLocks noGrp="1"/>
          </p:cNvSpPr>
          <p:nvPr>
            <p:ph type="sldNum" sz="quarter" idx="12"/>
          </p:nvPr>
        </p:nvSpPr>
        <p:spPr/>
        <p:txBody>
          <a:bodyPr/>
          <a:lstStyle>
            <a:lvl1pPr>
              <a:defRPr/>
            </a:lvl1pPr>
          </a:lstStyle>
          <a:p>
            <a:pPr>
              <a:defRPr/>
            </a:pPr>
            <a:fld id="{0B0805BD-3DD7-BF41-B590-C200E0697B63}" type="slidenum">
              <a:rPr lang="en-US" altLang="en-US"/>
              <a:pPr>
                <a:defRPr/>
              </a:pPr>
              <a:t>‹#›</a:t>
            </a:fld>
            <a:endParaRPr lang="en-US" altLang="en-US"/>
          </a:p>
        </p:txBody>
      </p:sp>
    </p:spTree>
    <p:extLst>
      <p:ext uri="{BB962C8B-B14F-4D97-AF65-F5344CB8AC3E}">
        <p14:creationId xmlns:p14="http://schemas.microsoft.com/office/powerpoint/2010/main" val="262678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5E6D8C2-2134-0125-229D-69072C643923}"/>
              </a:ext>
            </a:extLst>
          </p:cNvPr>
          <p:cNvSpPr>
            <a:spLocks noGrp="1"/>
          </p:cNvSpPr>
          <p:nvPr>
            <p:ph type="dt" sz="half" idx="10"/>
          </p:nvPr>
        </p:nvSpPr>
        <p:spPr/>
        <p:txBody>
          <a:bodyPr/>
          <a:lstStyle>
            <a:lvl1pPr>
              <a:defRPr/>
            </a:lvl1pPr>
          </a:lstStyle>
          <a:p>
            <a:pPr>
              <a:defRPr/>
            </a:pPr>
            <a:fld id="{87846473-8AD7-BC43-B666-0EDD572B3B8C}" type="datetime1">
              <a:rPr lang="en-US" altLang="x-none"/>
              <a:pPr>
                <a:defRPr/>
              </a:pPr>
              <a:t>11/25/24</a:t>
            </a:fld>
            <a:endParaRPr lang="en-US" altLang="x-none"/>
          </a:p>
        </p:txBody>
      </p:sp>
      <p:sp>
        <p:nvSpPr>
          <p:cNvPr id="8" name="Footer Placeholder 4">
            <a:extLst>
              <a:ext uri="{FF2B5EF4-FFF2-40B4-BE49-F238E27FC236}">
                <a16:creationId xmlns:a16="http://schemas.microsoft.com/office/drawing/2014/main" id="{29F99FCA-24DD-B43A-072D-248C8D5E3F9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E6F3DD-8E50-CE48-7855-9B04275C76DB}"/>
              </a:ext>
            </a:extLst>
          </p:cNvPr>
          <p:cNvSpPr>
            <a:spLocks noGrp="1"/>
          </p:cNvSpPr>
          <p:nvPr>
            <p:ph type="sldNum" sz="quarter" idx="12"/>
          </p:nvPr>
        </p:nvSpPr>
        <p:spPr/>
        <p:txBody>
          <a:bodyPr/>
          <a:lstStyle>
            <a:lvl1pPr>
              <a:defRPr/>
            </a:lvl1pPr>
          </a:lstStyle>
          <a:p>
            <a:pPr>
              <a:defRPr/>
            </a:pPr>
            <a:fld id="{4261AA7D-39ED-9A41-A7BA-279876A366AF}" type="slidenum">
              <a:rPr lang="en-US" altLang="en-US"/>
              <a:pPr>
                <a:defRPr/>
              </a:pPr>
              <a:t>‹#›</a:t>
            </a:fld>
            <a:endParaRPr lang="en-US" altLang="en-US"/>
          </a:p>
        </p:txBody>
      </p:sp>
    </p:spTree>
    <p:extLst>
      <p:ext uri="{BB962C8B-B14F-4D97-AF65-F5344CB8AC3E}">
        <p14:creationId xmlns:p14="http://schemas.microsoft.com/office/powerpoint/2010/main" val="325848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6D36743-C6EE-E879-921D-18C1DE3D13D6}"/>
              </a:ext>
            </a:extLst>
          </p:cNvPr>
          <p:cNvSpPr>
            <a:spLocks noGrp="1"/>
          </p:cNvSpPr>
          <p:nvPr>
            <p:ph type="dt" sz="half" idx="10"/>
          </p:nvPr>
        </p:nvSpPr>
        <p:spPr/>
        <p:txBody>
          <a:bodyPr/>
          <a:lstStyle>
            <a:lvl1pPr>
              <a:defRPr/>
            </a:lvl1pPr>
          </a:lstStyle>
          <a:p>
            <a:pPr>
              <a:defRPr/>
            </a:pPr>
            <a:fld id="{7D1D53CD-862E-A747-A461-F016162A3D98}" type="datetime1">
              <a:rPr lang="en-US" altLang="x-none"/>
              <a:pPr>
                <a:defRPr/>
              </a:pPr>
              <a:t>11/25/24</a:t>
            </a:fld>
            <a:endParaRPr lang="en-US" altLang="x-none"/>
          </a:p>
        </p:txBody>
      </p:sp>
      <p:sp>
        <p:nvSpPr>
          <p:cNvPr id="4" name="Footer Placeholder 4">
            <a:extLst>
              <a:ext uri="{FF2B5EF4-FFF2-40B4-BE49-F238E27FC236}">
                <a16:creationId xmlns:a16="http://schemas.microsoft.com/office/drawing/2014/main" id="{0724469A-FDB3-21EB-7614-1DB06B92295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069AAB-D622-3E1F-53D4-D09CE64B2228}"/>
              </a:ext>
            </a:extLst>
          </p:cNvPr>
          <p:cNvSpPr>
            <a:spLocks noGrp="1"/>
          </p:cNvSpPr>
          <p:nvPr>
            <p:ph type="sldNum" sz="quarter" idx="12"/>
          </p:nvPr>
        </p:nvSpPr>
        <p:spPr/>
        <p:txBody>
          <a:bodyPr/>
          <a:lstStyle>
            <a:lvl1pPr>
              <a:defRPr/>
            </a:lvl1pPr>
          </a:lstStyle>
          <a:p>
            <a:pPr>
              <a:defRPr/>
            </a:pPr>
            <a:fld id="{71DD9F21-5E8A-4A41-907E-5731C0382E63}" type="slidenum">
              <a:rPr lang="en-US" altLang="en-US"/>
              <a:pPr>
                <a:defRPr/>
              </a:pPr>
              <a:t>‹#›</a:t>
            </a:fld>
            <a:endParaRPr lang="en-US" altLang="en-US"/>
          </a:p>
        </p:txBody>
      </p:sp>
    </p:spTree>
    <p:extLst>
      <p:ext uri="{BB962C8B-B14F-4D97-AF65-F5344CB8AC3E}">
        <p14:creationId xmlns:p14="http://schemas.microsoft.com/office/powerpoint/2010/main" val="96179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5B8E44-563E-A9D7-F359-47268D3E85A2}"/>
              </a:ext>
            </a:extLst>
          </p:cNvPr>
          <p:cNvSpPr>
            <a:spLocks noGrp="1"/>
          </p:cNvSpPr>
          <p:nvPr>
            <p:ph type="dt" sz="half" idx="10"/>
          </p:nvPr>
        </p:nvSpPr>
        <p:spPr/>
        <p:txBody>
          <a:bodyPr/>
          <a:lstStyle>
            <a:lvl1pPr>
              <a:defRPr/>
            </a:lvl1pPr>
          </a:lstStyle>
          <a:p>
            <a:pPr>
              <a:defRPr/>
            </a:pPr>
            <a:fld id="{5F9DB960-5215-C548-9BA1-B22438AD2220}" type="datetime1">
              <a:rPr lang="en-US" altLang="x-none"/>
              <a:pPr>
                <a:defRPr/>
              </a:pPr>
              <a:t>11/25/24</a:t>
            </a:fld>
            <a:endParaRPr lang="en-US" altLang="x-none"/>
          </a:p>
        </p:txBody>
      </p:sp>
      <p:sp>
        <p:nvSpPr>
          <p:cNvPr id="3" name="Footer Placeholder 4">
            <a:extLst>
              <a:ext uri="{FF2B5EF4-FFF2-40B4-BE49-F238E27FC236}">
                <a16:creationId xmlns:a16="http://schemas.microsoft.com/office/drawing/2014/main" id="{96411F67-5431-FEBA-CADF-F0BD6B62A8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CCF333-932C-0DC2-9C96-B63D72EB7A08}"/>
              </a:ext>
            </a:extLst>
          </p:cNvPr>
          <p:cNvSpPr>
            <a:spLocks noGrp="1"/>
          </p:cNvSpPr>
          <p:nvPr>
            <p:ph type="sldNum" sz="quarter" idx="12"/>
          </p:nvPr>
        </p:nvSpPr>
        <p:spPr/>
        <p:txBody>
          <a:bodyPr/>
          <a:lstStyle>
            <a:lvl1pPr>
              <a:defRPr/>
            </a:lvl1pPr>
          </a:lstStyle>
          <a:p>
            <a:pPr>
              <a:defRPr/>
            </a:pPr>
            <a:fld id="{86CD0408-2FAE-2F41-AFAF-3BE7A11A3E0B}" type="slidenum">
              <a:rPr lang="en-US" altLang="en-US"/>
              <a:pPr>
                <a:defRPr/>
              </a:pPr>
              <a:t>‹#›</a:t>
            </a:fld>
            <a:endParaRPr lang="en-US" altLang="en-US"/>
          </a:p>
        </p:txBody>
      </p:sp>
    </p:spTree>
    <p:extLst>
      <p:ext uri="{BB962C8B-B14F-4D97-AF65-F5344CB8AC3E}">
        <p14:creationId xmlns:p14="http://schemas.microsoft.com/office/powerpoint/2010/main" val="19357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8FFC283-4356-57BE-B9BB-EA884079553C}"/>
              </a:ext>
            </a:extLst>
          </p:cNvPr>
          <p:cNvSpPr>
            <a:spLocks noGrp="1"/>
          </p:cNvSpPr>
          <p:nvPr>
            <p:ph type="dt" sz="half" idx="10"/>
          </p:nvPr>
        </p:nvSpPr>
        <p:spPr/>
        <p:txBody>
          <a:bodyPr/>
          <a:lstStyle>
            <a:lvl1pPr>
              <a:defRPr/>
            </a:lvl1pPr>
          </a:lstStyle>
          <a:p>
            <a:pPr>
              <a:defRPr/>
            </a:pPr>
            <a:fld id="{E49E746E-8AE0-FB47-B983-71620B07361D}" type="datetime1">
              <a:rPr lang="en-US" altLang="x-none"/>
              <a:pPr>
                <a:defRPr/>
              </a:pPr>
              <a:t>11/25/24</a:t>
            </a:fld>
            <a:endParaRPr lang="en-US" altLang="x-none"/>
          </a:p>
        </p:txBody>
      </p:sp>
      <p:sp>
        <p:nvSpPr>
          <p:cNvPr id="6" name="Footer Placeholder 4">
            <a:extLst>
              <a:ext uri="{FF2B5EF4-FFF2-40B4-BE49-F238E27FC236}">
                <a16:creationId xmlns:a16="http://schemas.microsoft.com/office/drawing/2014/main" id="{BA1E67C4-4959-DAC0-9895-BA6E086361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6DE7CC-6B0F-AF87-2DFC-73A31341AD8E}"/>
              </a:ext>
            </a:extLst>
          </p:cNvPr>
          <p:cNvSpPr>
            <a:spLocks noGrp="1"/>
          </p:cNvSpPr>
          <p:nvPr>
            <p:ph type="sldNum" sz="quarter" idx="12"/>
          </p:nvPr>
        </p:nvSpPr>
        <p:spPr/>
        <p:txBody>
          <a:bodyPr/>
          <a:lstStyle>
            <a:lvl1pPr>
              <a:defRPr/>
            </a:lvl1pPr>
          </a:lstStyle>
          <a:p>
            <a:pPr>
              <a:defRPr/>
            </a:pPr>
            <a:fld id="{9894BADA-1580-9A43-8C24-4B7BB01BCCEF}" type="slidenum">
              <a:rPr lang="en-US" altLang="en-US"/>
              <a:pPr>
                <a:defRPr/>
              </a:pPr>
              <a:t>‹#›</a:t>
            </a:fld>
            <a:endParaRPr lang="en-US" altLang="en-US"/>
          </a:p>
        </p:txBody>
      </p:sp>
    </p:spTree>
    <p:extLst>
      <p:ext uri="{BB962C8B-B14F-4D97-AF65-F5344CB8AC3E}">
        <p14:creationId xmlns:p14="http://schemas.microsoft.com/office/powerpoint/2010/main" val="85799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B7F1C5-7A6A-7999-9E3E-9EFE38780BD3}"/>
              </a:ext>
            </a:extLst>
          </p:cNvPr>
          <p:cNvSpPr>
            <a:spLocks noGrp="1"/>
          </p:cNvSpPr>
          <p:nvPr>
            <p:ph type="dt" sz="half" idx="10"/>
          </p:nvPr>
        </p:nvSpPr>
        <p:spPr/>
        <p:txBody>
          <a:bodyPr/>
          <a:lstStyle>
            <a:lvl1pPr>
              <a:defRPr/>
            </a:lvl1pPr>
          </a:lstStyle>
          <a:p>
            <a:pPr>
              <a:defRPr/>
            </a:pPr>
            <a:fld id="{C978C43F-C49E-F94E-8418-084A68749585}" type="datetime1">
              <a:rPr lang="en-US" altLang="x-none"/>
              <a:pPr>
                <a:defRPr/>
              </a:pPr>
              <a:t>11/25/24</a:t>
            </a:fld>
            <a:endParaRPr lang="en-US" altLang="x-none"/>
          </a:p>
        </p:txBody>
      </p:sp>
      <p:sp>
        <p:nvSpPr>
          <p:cNvPr id="6" name="Footer Placeholder 4">
            <a:extLst>
              <a:ext uri="{FF2B5EF4-FFF2-40B4-BE49-F238E27FC236}">
                <a16:creationId xmlns:a16="http://schemas.microsoft.com/office/drawing/2014/main" id="{C4F106B8-3286-AB3A-DFF2-8A489EF6C6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EE3878-E9D8-FD10-10C4-16ED2BD82A03}"/>
              </a:ext>
            </a:extLst>
          </p:cNvPr>
          <p:cNvSpPr>
            <a:spLocks noGrp="1"/>
          </p:cNvSpPr>
          <p:nvPr>
            <p:ph type="sldNum" sz="quarter" idx="12"/>
          </p:nvPr>
        </p:nvSpPr>
        <p:spPr/>
        <p:txBody>
          <a:bodyPr/>
          <a:lstStyle>
            <a:lvl1pPr>
              <a:defRPr/>
            </a:lvl1pPr>
          </a:lstStyle>
          <a:p>
            <a:pPr>
              <a:defRPr/>
            </a:pPr>
            <a:fld id="{5A734F0D-6FC0-8D44-9E0A-C4E8FB92576D}" type="slidenum">
              <a:rPr lang="en-US" altLang="en-US"/>
              <a:pPr>
                <a:defRPr/>
              </a:pPr>
              <a:t>‹#›</a:t>
            </a:fld>
            <a:endParaRPr lang="en-US" altLang="en-US"/>
          </a:p>
        </p:txBody>
      </p:sp>
    </p:spTree>
    <p:extLst>
      <p:ext uri="{BB962C8B-B14F-4D97-AF65-F5344CB8AC3E}">
        <p14:creationId xmlns:p14="http://schemas.microsoft.com/office/powerpoint/2010/main" val="42936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5E46B5-E2E3-CC10-80F1-A951230120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30081EE-FD49-A4AD-154B-7189D70E9E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AFAB14-96F6-48D5-1970-BD278C5EC4F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31F0477F-754D-8B4C-BD3A-81E436D263EA}" type="datetime1">
              <a:rPr lang="en-US" altLang="x-none"/>
              <a:pPr>
                <a:defRPr/>
              </a:pPr>
              <a:t>11/25/24</a:t>
            </a:fld>
            <a:endParaRPr lang="en-US" altLang="x-none"/>
          </a:p>
        </p:txBody>
      </p:sp>
      <p:sp>
        <p:nvSpPr>
          <p:cNvPr id="5" name="Footer Placeholder 4">
            <a:extLst>
              <a:ext uri="{FF2B5EF4-FFF2-40B4-BE49-F238E27FC236}">
                <a16:creationId xmlns:a16="http://schemas.microsoft.com/office/drawing/2014/main" id="{1D4B8FC4-5AC2-3EFF-9C83-DBE81719F1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8BEA9777-7050-CBE5-181C-6DDA12BD76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ED7E64E-8C38-1145-A351-C589AAD234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usatoday.com/story/news/politics/2018/05/01/loneliness-poor-health-reported-far-more-among-young-people-than-even-those-over-72/559961002/"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1.png"/><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3.jpe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A35362F6-CC1D-716B-0E2B-2A7A3180872C}"/>
              </a:ext>
            </a:extLst>
          </p:cNvPr>
          <p:cNvSpPr>
            <a:spLocks noGrp="1"/>
          </p:cNvSpPr>
          <p:nvPr>
            <p:ph type="ctrTitle"/>
          </p:nvPr>
        </p:nvSpPr>
        <p:spPr/>
        <p:txBody>
          <a:bodyPr/>
          <a:lstStyle/>
          <a:p>
            <a:r>
              <a:rPr lang="en-US" altLang="en-US" dirty="0">
                <a:ea typeface="ＭＳ Ｐゴシック" panose="020B0600070205080204" pitchFamily="34" charset="-128"/>
              </a:rPr>
              <a:t>Religion and Education</a:t>
            </a:r>
            <a:br>
              <a:rPr lang="en-US" altLang="en-US" dirty="0">
                <a:ea typeface="ＭＳ Ｐゴシック" panose="020B0600070205080204" pitchFamily="34" charset="-128"/>
              </a:rPr>
            </a:br>
            <a:r>
              <a:rPr lang="en-US" altLang="en-US" dirty="0">
                <a:ea typeface="ＭＳ Ｐゴシック" panose="020B0600070205080204" pitchFamily="34" charset="-128"/>
              </a:rPr>
              <a:t>in the United States</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BME 210 Week 15</a:t>
            </a:r>
          </a:p>
        </p:txBody>
      </p:sp>
      <p:sp>
        <p:nvSpPr>
          <p:cNvPr id="3" name="Subtitle 2">
            <a:extLst>
              <a:ext uri="{FF2B5EF4-FFF2-40B4-BE49-F238E27FC236}">
                <a16:creationId xmlns:a16="http://schemas.microsoft.com/office/drawing/2014/main" id="{880F1BB6-ABC9-D658-AB35-04C610956F25}"/>
              </a:ext>
            </a:extLst>
          </p:cNvPr>
          <p:cNvSpPr>
            <a:spLocks noGrp="1"/>
          </p:cNvSpPr>
          <p:nvPr>
            <p:ph type="subTitle" idx="1"/>
          </p:nvPr>
        </p:nvSpPr>
        <p:spPr/>
        <p:txBody>
          <a:bodyPr/>
          <a:lstStyle/>
          <a:p>
            <a:pPr>
              <a:buFont typeface="Arial" charset="0"/>
              <a:buNone/>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B9DF08B-38DE-E1C0-4B9A-4F86EBDC7EF0}"/>
              </a:ext>
            </a:extLst>
          </p:cNvPr>
          <p:cNvSpPr>
            <a:spLocks noGrp="1"/>
          </p:cNvSpPr>
          <p:nvPr>
            <p:ph type="title"/>
          </p:nvPr>
        </p:nvSpPr>
        <p:spPr/>
        <p:txBody>
          <a:bodyPr/>
          <a:lstStyle/>
          <a:p>
            <a:pPr eaLnBrk="1" hangingPunct="1"/>
            <a:r>
              <a:rPr lang="en-US" altLang="en-US" sz="6000">
                <a:ea typeface="ＭＳ Ｐゴシック" panose="020B0600070205080204" pitchFamily="34" charset="-128"/>
              </a:rPr>
              <a:t>Question and Answer</a:t>
            </a:r>
          </a:p>
        </p:txBody>
      </p:sp>
      <p:sp>
        <p:nvSpPr>
          <p:cNvPr id="17411" name="Rectangle 3">
            <a:extLst>
              <a:ext uri="{FF2B5EF4-FFF2-40B4-BE49-F238E27FC236}">
                <a16:creationId xmlns:a16="http://schemas.microsoft.com/office/drawing/2014/main" id="{9A44DA47-B446-D09C-3EBC-1399B5446EC9}"/>
              </a:ext>
            </a:extLst>
          </p:cNvPr>
          <p:cNvSpPr>
            <a:spLocks noGrp="1"/>
          </p:cNvSpPr>
          <p:nvPr>
            <p:ph type="body" sz="half" idx="1"/>
          </p:nvPr>
        </p:nvSpPr>
        <p:spPr/>
        <p:txBody>
          <a:bodyPr/>
          <a:lstStyle/>
          <a:p>
            <a:pPr eaLnBrk="1" hangingPunct="1">
              <a:buClr>
                <a:schemeClr val="folHlink"/>
              </a:buClr>
              <a:buFont typeface="Wingdings" pitchFamily="2" charset="2"/>
              <a:buChar char="Ø"/>
            </a:pPr>
            <a:r>
              <a:rPr lang="en-US" altLang="en-US" u="sng">
                <a:solidFill>
                  <a:schemeClr val="folHlink"/>
                </a:solidFill>
                <a:ea typeface="ＭＳ Ｐゴシック" panose="020B0600070205080204" pitchFamily="34" charset="-128"/>
              </a:rPr>
              <a:t>Question</a:t>
            </a:r>
            <a:r>
              <a:rPr lang="en-US" altLang="en-US">
                <a:ea typeface="ＭＳ Ｐゴシック" panose="020B0600070205080204" pitchFamily="34" charset="-128"/>
              </a:rPr>
              <a:t>: Can having a prayer during the school day help restore some of the crumbling values that people see in our society?</a:t>
            </a:r>
          </a:p>
          <a:p>
            <a:pPr eaLnBrk="1" hangingPunct="1">
              <a:buClr>
                <a:schemeClr val="folHlink"/>
              </a:buClr>
              <a:buFont typeface="Wingdings" pitchFamily="2" charset="2"/>
              <a:buChar char="Ø"/>
            </a:pPr>
            <a:endParaRPr lang="en-US" altLang="en-US">
              <a:ea typeface="ＭＳ Ｐゴシック" panose="020B0600070205080204" pitchFamily="34" charset="-128"/>
            </a:endParaRPr>
          </a:p>
        </p:txBody>
      </p:sp>
      <p:sp>
        <p:nvSpPr>
          <p:cNvPr id="17412" name="Rectangle 4">
            <a:extLst>
              <a:ext uri="{FF2B5EF4-FFF2-40B4-BE49-F238E27FC236}">
                <a16:creationId xmlns:a16="http://schemas.microsoft.com/office/drawing/2014/main" id="{2823D5FA-CD83-5F03-6744-EDB5D1121CA4}"/>
              </a:ext>
            </a:extLst>
          </p:cNvPr>
          <p:cNvSpPr>
            <a:spLocks noGrp="1"/>
          </p:cNvSpPr>
          <p:nvPr>
            <p:ph type="body" sz="half" idx="2"/>
          </p:nvPr>
        </p:nvSpPr>
        <p:spPr/>
        <p:txBody>
          <a:bodyPr/>
          <a:lstStyle/>
          <a:p>
            <a:pPr eaLnBrk="1" hangingPunct="1">
              <a:buClr>
                <a:schemeClr val="folHlink"/>
              </a:buClr>
              <a:buFont typeface="Wingdings" pitchFamily="2" charset="2"/>
              <a:buChar char="Ø"/>
            </a:pPr>
            <a:r>
              <a:rPr lang="en-US" altLang="en-US" u="sng">
                <a:solidFill>
                  <a:schemeClr val="folHlink"/>
                </a:solidFill>
                <a:ea typeface="ＭＳ Ｐゴシック" panose="020B0600070205080204" pitchFamily="34" charset="-128"/>
              </a:rPr>
              <a:t>Answer</a:t>
            </a:r>
            <a:r>
              <a:rPr lang="en-US" altLang="en-US">
                <a:ea typeface="ＭＳ Ｐゴシック" panose="020B0600070205080204" pitchFamily="34" charset="-128"/>
              </a:rPr>
              <a:t>: 79% of Americans think so.  Where the answer become difficult is in what form that prayer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ou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box(out)">
                                      <p:cBhvr>
                                        <p:cTn id="12" dur="5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46809904-067D-461C-BBFE-637BBBF150E7}"/>
              </a:ext>
            </a:extLst>
          </p:cNvPr>
          <p:cNvSpPr>
            <a:spLocks noGrp="1"/>
          </p:cNvSpPr>
          <p:nvPr>
            <p:ph type="title"/>
          </p:nvPr>
        </p:nvSpPr>
        <p:spPr/>
        <p:txBody>
          <a:bodyPr/>
          <a:lstStyle/>
          <a:p>
            <a:pPr eaLnBrk="1" hangingPunct="1"/>
            <a:r>
              <a:rPr lang="en-US" altLang="en-US" sz="4800">
                <a:ea typeface="ＭＳ Ｐゴシック" panose="020B0600070205080204" pitchFamily="34" charset="-128"/>
              </a:rPr>
              <a:t>Prayer In Public Schools</a:t>
            </a:r>
          </a:p>
        </p:txBody>
      </p:sp>
      <p:graphicFrame>
        <p:nvGraphicFramePr>
          <p:cNvPr id="19459" name="Object 3">
            <a:extLst>
              <a:ext uri="{FF2B5EF4-FFF2-40B4-BE49-F238E27FC236}">
                <a16:creationId xmlns:a16="http://schemas.microsoft.com/office/drawing/2014/main" id="{5A60A356-07FE-98D5-1D57-7D40A96EC4E4}"/>
              </a:ext>
            </a:extLst>
          </p:cNvPr>
          <p:cNvGraphicFramePr>
            <a:graphicFrameLocks noGrp="1" noChangeAspect="1"/>
          </p:cNvGraphicFramePr>
          <p:nvPr>
            <p:ph type="chart" idx="1"/>
          </p:nvPr>
        </p:nvGraphicFramePr>
        <p:xfrm>
          <a:off x="809625" y="2219325"/>
          <a:ext cx="7848600" cy="3876675"/>
        </p:xfrm>
        <a:graphic>
          <a:graphicData uri="http://schemas.openxmlformats.org/presentationml/2006/ole">
            <mc:AlternateContent xmlns:mc="http://schemas.openxmlformats.org/markup-compatibility/2006">
              <mc:Choice xmlns:v="urn:schemas-microsoft-com:vml" Requires="v">
                <p:oleObj name="Chart" r:id="rId2" imgW="9283700" imgH="4584700" progId="MSGraph.Chart.8">
                  <p:embed followColorScheme="full"/>
                </p:oleObj>
              </mc:Choice>
              <mc:Fallback>
                <p:oleObj name="Chart" r:id="rId2" imgW="9283700" imgH="4584700" progId="MSGraph.Chart.8">
                  <p:embed followColorScheme="full"/>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2219325"/>
                        <a:ext cx="78486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459" grpId="0" bld="category"/>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5B2922C-93B5-73DE-D8AB-27210C11DA3D}"/>
              </a:ext>
            </a:extLst>
          </p:cNvPr>
          <p:cNvSpPr>
            <a:spLocks noGrp="1"/>
          </p:cNvSpPr>
          <p:nvPr>
            <p:ph type="title"/>
          </p:nvPr>
        </p:nvSpPr>
        <p:spPr/>
        <p:txBody>
          <a:bodyPr/>
          <a:lstStyle/>
          <a:p>
            <a:pPr eaLnBrk="1" hangingPunct="1"/>
            <a:r>
              <a:rPr lang="en-US" altLang="en-US">
                <a:ea typeface="ＭＳ Ｐゴシック" panose="020B0600070205080204" pitchFamily="34" charset="-128"/>
              </a:rPr>
              <a:t>Only Two Choices</a:t>
            </a:r>
          </a:p>
        </p:txBody>
      </p:sp>
      <p:sp>
        <p:nvSpPr>
          <p:cNvPr id="26626" name="Rectangle 3">
            <a:extLst>
              <a:ext uri="{FF2B5EF4-FFF2-40B4-BE49-F238E27FC236}">
                <a16:creationId xmlns:a16="http://schemas.microsoft.com/office/drawing/2014/main" id="{24CA0CCB-AD6A-865B-D727-29369AEE97C8}"/>
              </a:ext>
            </a:extLst>
          </p:cNvPr>
          <p:cNvSpPr>
            <a:spLocks noGrp="1"/>
          </p:cNvSpPr>
          <p:nvPr>
            <p:ph type="body" idx="1"/>
          </p:nvPr>
        </p:nvSpPr>
        <p:spPr/>
        <p:txBody>
          <a:bodyPr/>
          <a:lstStyle/>
          <a:p>
            <a:pPr marL="609600" indent="-609600"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Since the courts have firmly stated that there is to be no school led prayer of any kind, there are only two legitimate choices that schools may choose between:</a:t>
            </a:r>
          </a:p>
          <a:p>
            <a:pPr marL="609600" indent="-609600" eaLnBrk="1" hangingPunct="1">
              <a:lnSpc>
                <a:spcPct val="90000"/>
              </a:lnSpc>
              <a:buClr>
                <a:schemeClr val="folHlink"/>
              </a:buClr>
              <a:buFont typeface="Wingdings" pitchFamily="2" charset="2"/>
              <a:buAutoNum type="alphaUcPeriod"/>
            </a:pPr>
            <a:r>
              <a:rPr lang="en-US" altLang="en-US">
                <a:ea typeface="ＭＳ Ｐゴシック" panose="020B0600070205080204" pitchFamily="34" charset="-128"/>
              </a:rPr>
              <a:t>Nothing</a:t>
            </a:r>
          </a:p>
          <a:p>
            <a:pPr marL="609600" indent="-609600" eaLnBrk="1" hangingPunct="1">
              <a:lnSpc>
                <a:spcPct val="90000"/>
              </a:lnSpc>
              <a:buClr>
                <a:schemeClr val="folHlink"/>
              </a:buClr>
              <a:buFont typeface="Wingdings" pitchFamily="2" charset="2"/>
              <a:buAutoNum type="alphaUcPeriod"/>
            </a:pPr>
            <a:r>
              <a:rPr lang="en-US" altLang="en-US">
                <a:ea typeface="ＭＳ Ｐゴシック" panose="020B0600070205080204" pitchFamily="34" charset="-128"/>
              </a:rPr>
              <a:t>A moment of silence were the student can reflect, relax, pray if he or she wants to, or do nothing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a:extLst>
              <a:ext uri="{FF2B5EF4-FFF2-40B4-BE49-F238E27FC236}">
                <a16:creationId xmlns:a16="http://schemas.microsoft.com/office/drawing/2014/main" id="{7EFE7D68-B9B2-6F1F-6AA1-16F251A0F848}"/>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936C8AA-4EB3-4B4B-82E9-A61FC9DFC073}" type="slidenum">
              <a:rPr lang="en-US" altLang="en-US" sz="1000">
                <a:latin typeface="Arial" panose="020B0604020202020204" pitchFamily="34" charset="0"/>
              </a:rPr>
              <a:pPr>
                <a:spcBef>
                  <a:spcPct val="0"/>
                </a:spcBef>
                <a:buFontTx/>
                <a:buNone/>
              </a:pPr>
              <a:t>13</a:t>
            </a:fld>
            <a:endParaRPr lang="en-US" altLang="en-US" sz="1000">
              <a:latin typeface="Arial" panose="020B0604020202020204" pitchFamily="34" charset="0"/>
            </a:endParaRPr>
          </a:p>
        </p:txBody>
      </p:sp>
      <p:sp>
        <p:nvSpPr>
          <p:cNvPr id="27650" name="Rectangle 1026">
            <a:extLst>
              <a:ext uri="{FF2B5EF4-FFF2-40B4-BE49-F238E27FC236}">
                <a16:creationId xmlns:a16="http://schemas.microsoft.com/office/drawing/2014/main" id="{BE13B7EB-DD8F-4C19-A4C2-8B990CA74578}"/>
              </a:ext>
            </a:extLst>
          </p:cNvPr>
          <p:cNvSpPr>
            <a:spLocks noGrp="1"/>
          </p:cNvSpPr>
          <p:nvPr>
            <p:ph type="title"/>
          </p:nvPr>
        </p:nvSpPr>
        <p:spPr/>
        <p:txBody>
          <a:bodyPr/>
          <a:lstStyle/>
          <a:p>
            <a:pPr eaLnBrk="1" hangingPunct="1"/>
            <a:r>
              <a:rPr lang="en-US" altLang="en-US" sz="3800">
                <a:ea typeface="ＭＳ Ｐゴシック" panose="020B0600070205080204" pitchFamily="34" charset="-128"/>
              </a:rPr>
              <a:t>Religion and Education</a:t>
            </a:r>
          </a:p>
        </p:txBody>
      </p:sp>
      <p:sp>
        <p:nvSpPr>
          <p:cNvPr id="27651" name="Rectangle 1027">
            <a:extLst>
              <a:ext uri="{FF2B5EF4-FFF2-40B4-BE49-F238E27FC236}">
                <a16:creationId xmlns:a16="http://schemas.microsoft.com/office/drawing/2014/main" id="{9D915B27-AA7D-FB09-4250-8591AF18D827}"/>
              </a:ext>
            </a:extLst>
          </p:cNvPr>
          <p:cNvSpPr>
            <a:spLocks noGrp="1"/>
          </p:cNvSpPr>
          <p:nvPr>
            <p:ph type="body" idx="1"/>
          </p:nvPr>
        </p:nvSpPr>
        <p:spPr>
          <a:xfrm>
            <a:off x="533400" y="2133600"/>
            <a:ext cx="8229600" cy="3124200"/>
          </a:xfrm>
        </p:spPr>
        <p:txBody>
          <a:bodyPr/>
          <a:lstStyle/>
          <a:p>
            <a:pPr eaLnBrk="1" hangingPunct="1">
              <a:buFont typeface="Wingdings" pitchFamily="2" charset="2"/>
              <a:buChar char="v"/>
            </a:pPr>
            <a:r>
              <a:rPr lang="en-US" altLang="en-US" sz="2800">
                <a:ea typeface="ＭＳ Ｐゴシック" panose="020B0600070205080204" pitchFamily="34" charset="-128"/>
              </a:rPr>
              <a:t>Religious groups exert powerful influences in education.</a:t>
            </a:r>
          </a:p>
          <a:p>
            <a:pPr eaLnBrk="1" hangingPunct="1">
              <a:buFont typeface="Wingdings" pitchFamily="2" charset="2"/>
              <a:buNone/>
            </a:pPr>
            <a:endParaRPr lang="en-US" altLang="en-US" sz="2800">
              <a:ea typeface="ＭＳ Ｐゴシック" panose="020B0600070205080204" pitchFamily="34" charset="-128"/>
            </a:endParaRPr>
          </a:p>
          <a:p>
            <a:pPr eaLnBrk="1" hangingPunct="1">
              <a:buFont typeface="Wingdings" pitchFamily="2" charset="2"/>
              <a:buChar char="v"/>
            </a:pPr>
            <a:r>
              <a:rPr lang="en-US" altLang="en-US" sz="2800">
                <a:ea typeface="ＭＳ Ｐゴシック" panose="020B0600070205080204" pitchFamily="34" charset="-128"/>
              </a:rPr>
              <a:t>The dominant protestant groups have often determined the moral teachings that have been integrated into the public schools.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a:extLst>
              <a:ext uri="{FF2B5EF4-FFF2-40B4-BE49-F238E27FC236}">
                <a16:creationId xmlns:a16="http://schemas.microsoft.com/office/drawing/2014/main" id="{A4EEAD64-36F8-504B-4F4A-C5EC865323AF}"/>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ABED274-8FCA-1044-AEB4-7D86918D013F}" type="slidenum">
              <a:rPr lang="en-US" altLang="en-US" sz="1000">
                <a:latin typeface="Arial" panose="020B0604020202020204" pitchFamily="34" charset="0"/>
              </a:rPr>
              <a:pPr>
                <a:spcBef>
                  <a:spcPct val="0"/>
                </a:spcBef>
                <a:buFontTx/>
                <a:buNone/>
              </a:pPr>
              <a:t>14</a:t>
            </a:fld>
            <a:endParaRPr lang="en-US" altLang="en-US" sz="1000">
              <a:latin typeface="Arial" panose="020B0604020202020204" pitchFamily="34" charset="0"/>
            </a:endParaRPr>
          </a:p>
        </p:txBody>
      </p:sp>
      <p:sp>
        <p:nvSpPr>
          <p:cNvPr id="28674" name="Rectangle 2">
            <a:extLst>
              <a:ext uri="{FF2B5EF4-FFF2-40B4-BE49-F238E27FC236}">
                <a16:creationId xmlns:a16="http://schemas.microsoft.com/office/drawing/2014/main" id="{E792534D-7165-10B5-5D7F-2CCC5DF9DF17}"/>
              </a:ext>
            </a:extLst>
          </p:cNvPr>
          <p:cNvSpPr>
            <a:spLocks noGrp="1"/>
          </p:cNvSpPr>
          <p:nvPr>
            <p:ph type="title"/>
          </p:nvPr>
        </p:nvSpPr>
        <p:spPr>
          <a:xfrm>
            <a:off x="304800" y="457200"/>
            <a:ext cx="8839200" cy="1143000"/>
          </a:xfrm>
        </p:spPr>
        <p:txBody>
          <a:bodyPr/>
          <a:lstStyle/>
          <a:p>
            <a:pPr eaLnBrk="1" hangingPunct="1"/>
            <a:r>
              <a:rPr lang="en-US" altLang="en-US" sz="3800">
                <a:ea typeface="ＭＳ Ｐゴシック" panose="020B0600070205080204" pitchFamily="34" charset="-128"/>
              </a:rPr>
              <a:t>The First Amendment</a:t>
            </a:r>
            <a:r>
              <a:rPr lang="en-US" altLang="en-US" sz="4500">
                <a:ea typeface="ＭＳ Ｐゴシック" panose="020B0600070205080204" pitchFamily="34" charset="-128"/>
              </a:rPr>
              <a:t>		</a:t>
            </a:r>
          </a:p>
        </p:txBody>
      </p:sp>
      <p:sp>
        <p:nvSpPr>
          <p:cNvPr id="28675" name="Rectangle 3">
            <a:extLst>
              <a:ext uri="{FF2B5EF4-FFF2-40B4-BE49-F238E27FC236}">
                <a16:creationId xmlns:a16="http://schemas.microsoft.com/office/drawing/2014/main" id="{E3738CA0-7C6C-69BA-3B0C-7E4966B599FA}"/>
              </a:ext>
            </a:extLst>
          </p:cNvPr>
          <p:cNvSpPr>
            <a:spLocks noGrp="1"/>
          </p:cNvSpPr>
          <p:nvPr>
            <p:ph type="body" idx="1"/>
          </p:nvPr>
        </p:nvSpPr>
        <p:spPr>
          <a:xfrm>
            <a:off x="685800" y="1793875"/>
            <a:ext cx="7772400" cy="4303713"/>
          </a:xfrm>
        </p:spPr>
        <p:txBody>
          <a:bodyPr/>
          <a:lstStyle/>
          <a:p>
            <a:pPr eaLnBrk="1" hangingPunct="1">
              <a:lnSpc>
                <a:spcPct val="90000"/>
              </a:lnSpc>
              <a:buFont typeface="Wingdings" pitchFamily="2" charset="2"/>
              <a:buChar char="v"/>
            </a:pPr>
            <a:r>
              <a:rPr lang="en-US" altLang="en-US">
                <a:ea typeface="ＭＳ Ｐゴシック" panose="020B0600070205080204" pitchFamily="34" charset="-128"/>
              </a:rPr>
              <a:t>The United States is unique among nations regarding the separation of church and state.</a:t>
            </a:r>
          </a:p>
          <a:p>
            <a:pPr eaLnBrk="1" hangingPunct="1">
              <a:lnSpc>
                <a:spcPct val="90000"/>
              </a:lnSpc>
              <a:buFont typeface="Wingdings" pitchFamily="2" charset="2"/>
              <a:buChar char="v"/>
            </a:pPr>
            <a:r>
              <a:rPr lang="en-US" altLang="en-US">
                <a:ea typeface="ＭＳ Ｐゴシック" panose="020B0600070205080204" pitchFamily="34" charset="-128"/>
              </a:rPr>
              <a:t>It is one of the most controversial, yet valued, parts of the U.S. Constitution </a:t>
            </a:r>
          </a:p>
          <a:p>
            <a:pPr eaLnBrk="1" hangingPunct="1">
              <a:lnSpc>
                <a:spcPct val="90000"/>
              </a:lnSpc>
              <a:buFont typeface="Wingdings" pitchFamily="2" charset="2"/>
              <a:buChar char="v"/>
            </a:pPr>
            <a:r>
              <a:rPr lang="en-US" altLang="en-US">
                <a:ea typeface="ＭＳ Ｐゴシック" panose="020B0600070205080204" pitchFamily="34" charset="-128"/>
              </a:rPr>
              <a:t>Most Americans support separation of church and state—if it favors their group and other religious groups’ values are not imposed on them</a:t>
            </a:r>
          </a:p>
          <a:p>
            <a:pPr eaLnBrk="1" hangingPunct="1">
              <a:lnSpc>
                <a:spcPct val="90000"/>
              </a:lnSpc>
              <a:buFont typeface="Wingdings" pitchFamily="2" charset="2"/>
              <a:buChar char="v"/>
            </a:pPr>
            <a:endParaRPr lang="en-US" altLang="en-US">
              <a:ea typeface="ＭＳ Ｐゴシック" panose="020B0600070205080204" pitchFamily="34" charset="-128"/>
            </a:endParaRPr>
          </a:p>
          <a:p>
            <a:pPr eaLnBrk="1" hangingPunct="1">
              <a:lnSpc>
                <a:spcPct val="90000"/>
              </a:lnSpc>
              <a:buFont typeface="Wingdings" pitchFamily="2" charset="2"/>
              <a:buNone/>
            </a:pPr>
            <a:endParaRPr lang="en-US" altLang="en-US" sz="2500">
              <a:solidFill>
                <a:schemeClr val="tx2"/>
              </a:solidFill>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a:extLst>
              <a:ext uri="{FF2B5EF4-FFF2-40B4-BE49-F238E27FC236}">
                <a16:creationId xmlns:a16="http://schemas.microsoft.com/office/drawing/2014/main" id="{A2E4F9A6-9921-8630-5F25-FD47B16CDCDA}"/>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3D8D159-FECA-2342-82DB-445CD0B70961}" type="slidenum">
              <a:rPr lang="en-US" altLang="en-US" sz="1000">
                <a:latin typeface="Arial" panose="020B0604020202020204" pitchFamily="34" charset="0"/>
              </a:rPr>
              <a:pPr>
                <a:spcBef>
                  <a:spcPct val="0"/>
                </a:spcBef>
                <a:buFontTx/>
                <a:buNone/>
              </a:pPr>
              <a:t>15</a:t>
            </a:fld>
            <a:endParaRPr lang="en-US" altLang="en-US" sz="1000">
              <a:latin typeface="Arial" panose="020B0604020202020204" pitchFamily="34" charset="0"/>
            </a:endParaRPr>
          </a:p>
        </p:txBody>
      </p:sp>
      <p:sp>
        <p:nvSpPr>
          <p:cNvPr id="29698" name="Rectangle 2050">
            <a:extLst>
              <a:ext uri="{FF2B5EF4-FFF2-40B4-BE49-F238E27FC236}">
                <a16:creationId xmlns:a16="http://schemas.microsoft.com/office/drawing/2014/main" id="{D1CB0F24-9B22-CCE0-FA59-2E58801F47EA}"/>
              </a:ext>
            </a:extLst>
          </p:cNvPr>
          <p:cNvSpPr>
            <a:spLocks noGrp="1"/>
          </p:cNvSpPr>
          <p:nvPr>
            <p:ph type="title"/>
          </p:nvPr>
        </p:nvSpPr>
        <p:spPr>
          <a:xfrm>
            <a:off x="228600" y="457200"/>
            <a:ext cx="8915400" cy="1143000"/>
          </a:xfrm>
        </p:spPr>
        <p:txBody>
          <a:bodyPr/>
          <a:lstStyle/>
          <a:p>
            <a:pPr eaLnBrk="1" hangingPunct="1"/>
            <a:r>
              <a:rPr lang="en-US" altLang="en-US" sz="3800">
                <a:ea typeface="ＭＳ Ｐゴシック" panose="020B0600070205080204" pitchFamily="34" charset="-128"/>
              </a:rPr>
              <a:t>Multicultural Education</a:t>
            </a:r>
          </a:p>
        </p:txBody>
      </p:sp>
      <p:sp>
        <p:nvSpPr>
          <p:cNvPr id="29699" name="Rectangle 2051">
            <a:extLst>
              <a:ext uri="{FF2B5EF4-FFF2-40B4-BE49-F238E27FC236}">
                <a16:creationId xmlns:a16="http://schemas.microsoft.com/office/drawing/2014/main" id="{EC6BA8E8-283E-D500-3725-29872D8CAA40}"/>
              </a:ext>
            </a:extLst>
          </p:cNvPr>
          <p:cNvSpPr>
            <a:spLocks noGrp="1"/>
          </p:cNvSpPr>
          <p:nvPr>
            <p:ph type="body" idx="1"/>
          </p:nvPr>
        </p:nvSpPr>
        <p:spPr>
          <a:xfrm>
            <a:off x="381000" y="2133600"/>
            <a:ext cx="8305800" cy="3962400"/>
          </a:xfrm>
        </p:spPr>
        <p:txBody>
          <a:bodyPr/>
          <a:lstStyle/>
          <a:p>
            <a:pPr eaLnBrk="1" hangingPunct="1">
              <a:lnSpc>
                <a:spcPct val="80000"/>
              </a:lnSpc>
              <a:buFont typeface="Wingdings" pitchFamily="2" charset="2"/>
              <a:buChar char="v"/>
            </a:pPr>
            <a:r>
              <a:rPr lang="en-US" altLang="en-US">
                <a:ea typeface="ＭＳ Ｐゴシック" panose="020B0600070205080204" pitchFamily="34" charset="-128"/>
              </a:rPr>
              <a:t>Multicultural education is sometimes maligned as supporting movements that detract from basic moral values.</a:t>
            </a:r>
          </a:p>
          <a:p>
            <a:pPr eaLnBrk="1" hangingPunct="1">
              <a:lnSpc>
                <a:spcPct val="80000"/>
              </a:lnSpc>
              <a:buFont typeface="Wingdings" pitchFamily="2" charset="2"/>
              <a:buChar char="v"/>
            </a:pPr>
            <a:endParaRPr lang="en-US" altLang="en-US">
              <a:ea typeface="ＭＳ Ｐゴシック" panose="020B0600070205080204" pitchFamily="34" charset="-128"/>
            </a:endParaRPr>
          </a:p>
          <a:p>
            <a:pPr eaLnBrk="1" hangingPunct="1">
              <a:lnSpc>
                <a:spcPct val="80000"/>
              </a:lnSpc>
              <a:buFont typeface="Wingdings" pitchFamily="2" charset="2"/>
              <a:buChar char="v"/>
            </a:pPr>
            <a:r>
              <a:rPr lang="en-US" altLang="en-US">
                <a:ea typeface="ＭＳ Ｐゴシック" panose="020B0600070205080204" pitchFamily="34" charset="-128"/>
              </a:rPr>
              <a:t>Multicultural education, however, provides a foundation for understanding and appreciating diversity.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a:extLst>
              <a:ext uri="{FF2B5EF4-FFF2-40B4-BE49-F238E27FC236}">
                <a16:creationId xmlns:a16="http://schemas.microsoft.com/office/drawing/2014/main" id="{5612BFED-34E0-49AE-39D2-6D43DC57FAF0}"/>
              </a:ext>
            </a:extLst>
          </p:cNvPr>
          <p:cNvSpPr>
            <a:spLocks noGrp="1"/>
          </p:cNvSpPr>
          <p:nvPr>
            <p:ph type="sldNum" sz="quarter" idx="12"/>
          </p:nvPr>
        </p:nvSpPr>
        <p:spPr bwMode="auto">
          <a:xfrm>
            <a:off x="56388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CC95499-59D5-F64E-A217-0C4589395FCF}" type="slidenum">
              <a:rPr lang="en-US" altLang="en-US" sz="1000">
                <a:latin typeface="Arial" panose="020B0604020202020204" pitchFamily="34" charset="0"/>
              </a:rPr>
              <a:pPr>
                <a:spcBef>
                  <a:spcPct val="0"/>
                </a:spcBef>
                <a:buFontTx/>
                <a:buNone/>
              </a:pPr>
              <a:t>16</a:t>
            </a:fld>
            <a:endParaRPr lang="en-US" altLang="en-US" sz="1000">
              <a:latin typeface="Arial" panose="020B0604020202020204" pitchFamily="34" charset="0"/>
            </a:endParaRPr>
          </a:p>
        </p:txBody>
      </p:sp>
      <p:sp>
        <p:nvSpPr>
          <p:cNvPr id="30722" name="Rectangle 2">
            <a:extLst>
              <a:ext uri="{FF2B5EF4-FFF2-40B4-BE49-F238E27FC236}">
                <a16:creationId xmlns:a16="http://schemas.microsoft.com/office/drawing/2014/main" id="{0033ED89-6DA7-2A2C-EBF4-D38822300BD4}"/>
              </a:ext>
            </a:extLst>
          </p:cNvPr>
          <p:cNvSpPr>
            <a:spLocks noGrp="1"/>
          </p:cNvSpPr>
          <p:nvPr>
            <p:ph type="title"/>
          </p:nvPr>
        </p:nvSpPr>
        <p:spPr/>
        <p:txBody>
          <a:bodyPr/>
          <a:lstStyle/>
          <a:p>
            <a:pPr eaLnBrk="1" hangingPunct="1"/>
            <a:r>
              <a:rPr lang="en-US" altLang="en-US" sz="3800">
                <a:ea typeface="ＭＳ Ｐゴシック" panose="020B0600070205080204" pitchFamily="34" charset="-128"/>
              </a:rPr>
              <a:t>Religion and Schools</a:t>
            </a:r>
          </a:p>
        </p:txBody>
      </p:sp>
      <p:sp>
        <p:nvSpPr>
          <p:cNvPr id="30723" name="Rectangle 3">
            <a:extLst>
              <a:ext uri="{FF2B5EF4-FFF2-40B4-BE49-F238E27FC236}">
                <a16:creationId xmlns:a16="http://schemas.microsoft.com/office/drawing/2014/main" id="{BBF68B18-4762-D6F4-3EE8-959175D17BCB}"/>
              </a:ext>
            </a:extLst>
          </p:cNvPr>
          <p:cNvSpPr>
            <a:spLocks noGrp="1"/>
          </p:cNvSpPr>
          <p:nvPr>
            <p:ph type="body" idx="1"/>
          </p:nvPr>
        </p:nvSpPr>
        <p:spPr>
          <a:xfrm>
            <a:off x="457200" y="2057400"/>
            <a:ext cx="8229600" cy="4073525"/>
          </a:xfrm>
        </p:spPr>
        <p:txBody>
          <a:bodyPr/>
          <a:lstStyle/>
          <a:p>
            <a:pPr eaLnBrk="1" hangingPunct="1">
              <a:buFont typeface="Wingdings" pitchFamily="2" charset="2"/>
              <a:buChar char="v"/>
            </a:pPr>
            <a:r>
              <a:rPr lang="en-US" altLang="en-US">
                <a:ea typeface="ＭＳ Ｐゴシック" panose="020B0600070205080204" pitchFamily="34" charset="-128"/>
              </a:rPr>
              <a:t>Religion may be particularly troublesome for teachers as perspectives vary greatly about the role of religion in education.</a:t>
            </a:r>
          </a:p>
          <a:p>
            <a:pPr eaLnBrk="1" hangingPunct="1">
              <a:buFont typeface="Wingdings" pitchFamily="2" charset="2"/>
              <a:buNone/>
            </a:pPr>
            <a:endParaRPr lang="en-US" altLang="en-US">
              <a:ea typeface="ＭＳ Ｐゴシック" panose="020B0600070205080204" pitchFamily="34" charset="-128"/>
            </a:endParaRPr>
          </a:p>
          <a:p>
            <a:pPr eaLnBrk="1" hangingPunct="1">
              <a:buFont typeface="Wingdings" pitchFamily="2" charset="2"/>
              <a:buChar char="v"/>
            </a:pPr>
            <a:r>
              <a:rPr lang="en-US" altLang="en-US">
                <a:ea typeface="ＭＳ Ｐゴシック" panose="020B0600070205080204" pitchFamily="34" charset="-128"/>
              </a:rPr>
              <a:t>Religion may be an important part of the cultural makeup of an individual.</a:t>
            </a:r>
          </a:p>
          <a:p>
            <a:pPr eaLnBrk="1" hangingPunct="1"/>
            <a:endParaRPr lang="en-US" altLang="en-US">
              <a:solidFill>
                <a:schemeClr val="tx2"/>
              </a:solidFill>
              <a:ea typeface="ＭＳ Ｐゴシック" panose="020B0600070205080204" pitchFamily="34" charset="-128"/>
            </a:endParaRPr>
          </a:p>
        </p:txBody>
      </p:sp>
      <p:sp>
        <p:nvSpPr>
          <p:cNvPr id="30724" name="Text Box 7">
            <a:extLst>
              <a:ext uri="{FF2B5EF4-FFF2-40B4-BE49-F238E27FC236}">
                <a16:creationId xmlns:a16="http://schemas.microsoft.com/office/drawing/2014/main" id="{6ADF881C-E4C2-A12C-672A-4E7D9BAB7CB9}"/>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a:extLst>
              <a:ext uri="{FF2B5EF4-FFF2-40B4-BE49-F238E27FC236}">
                <a16:creationId xmlns:a16="http://schemas.microsoft.com/office/drawing/2014/main" id="{BF9ACEB9-A9FA-7509-DA9F-3DC264AF1747}"/>
              </a:ext>
            </a:extLst>
          </p:cNvPr>
          <p:cNvSpPr>
            <a:spLocks noGrp="1"/>
          </p:cNvSpPr>
          <p:nvPr>
            <p:ph type="sldNum" sz="quarter" idx="12"/>
          </p:nvPr>
        </p:nvSpPr>
        <p:spPr bwMode="auto">
          <a:xfrm>
            <a:off x="56388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84B0509-CF87-084E-B60D-F413FCDE184C}" type="slidenum">
              <a:rPr lang="en-US" altLang="en-US" sz="1000">
                <a:latin typeface="Arial" panose="020B0604020202020204" pitchFamily="34" charset="0"/>
              </a:rPr>
              <a:pPr>
                <a:spcBef>
                  <a:spcPct val="0"/>
                </a:spcBef>
                <a:buFontTx/>
                <a:buNone/>
              </a:pPr>
              <a:t>17</a:t>
            </a:fld>
            <a:endParaRPr lang="en-US" altLang="en-US" sz="1000">
              <a:latin typeface="Arial" panose="020B0604020202020204" pitchFamily="34" charset="0"/>
            </a:endParaRPr>
          </a:p>
        </p:txBody>
      </p:sp>
      <p:sp>
        <p:nvSpPr>
          <p:cNvPr id="31746" name="Rectangle 3074">
            <a:extLst>
              <a:ext uri="{FF2B5EF4-FFF2-40B4-BE49-F238E27FC236}">
                <a16:creationId xmlns:a16="http://schemas.microsoft.com/office/drawing/2014/main" id="{0CEE93E1-44B3-3C8D-9556-37E47C421876}"/>
              </a:ext>
            </a:extLst>
          </p:cNvPr>
          <p:cNvSpPr>
            <a:spLocks noGrp="1"/>
          </p:cNvSpPr>
          <p:nvPr>
            <p:ph type="title"/>
          </p:nvPr>
        </p:nvSpPr>
        <p:spPr/>
        <p:txBody>
          <a:bodyPr/>
          <a:lstStyle/>
          <a:p>
            <a:pPr eaLnBrk="1" hangingPunct="1"/>
            <a:r>
              <a:rPr lang="en-US" altLang="en-US" sz="3800">
                <a:ea typeface="ＭＳ Ｐゴシック" panose="020B0600070205080204" pitchFamily="34" charset="-128"/>
              </a:rPr>
              <a:t>Religion and Culture</a:t>
            </a:r>
          </a:p>
        </p:txBody>
      </p:sp>
      <p:sp>
        <p:nvSpPr>
          <p:cNvPr id="31747" name="Rectangle 3075">
            <a:extLst>
              <a:ext uri="{FF2B5EF4-FFF2-40B4-BE49-F238E27FC236}">
                <a16:creationId xmlns:a16="http://schemas.microsoft.com/office/drawing/2014/main" id="{8D11FBCF-2E40-65FF-B442-ADBAED7BD3E0}"/>
              </a:ext>
            </a:extLst>
          </p:cNvPr>
          <p:cNvSpPr>
            <a:spLocks noGrp="1"/>
          </p:cNvSpPr>
          <p:nvPr>
            <p:ph type="body" idx="1"/>
          </p:nvPr>
        </p:nvSpPr>
        <p:spPr>
          <a:xfrm>
            <a:off x="457200" y="1981200"/>
            <a:ext cx="8229600" cy="4149725"/>
          </a:xfrm>
        </p:spPr>
        <p:txBody>
          <a:bodyPr/>
          <a:lstStyle/>
          <a:p>
            <a:pPr eaLnBrk="1" hangingPunct="1">
              <a:buFont typeface="Wingdings" pitchFamily="2" charset="2"/>
              <a:buChar char="v"/>
            </a:pPr>
            <a:r>
              <a:rPr lang="en-US" altLang="en-US">
                <a:ea typeface="ＭＳ Ｐゴシック" panose="020B0600070205080204" pitchFamily="34" charset="-128"/>
              </a:rPr>
              <a:t>In 2006, 57% of Americans reported their religious beliefs to be very important in their lives.</a:t>
            </a:r>
          </a:p>
          <a:p>
            <a:pPr eaLnBrk="1" hangingPunct="1">
              <a:buFont typeface="Wingdings" pitchFamily="2" charset="2"/>
              <a:buChar char="v"/>
            </a:pPr>
            <a:r>
              <a:rPr lang="en-US" altLang="en-US">
                <a:ea typeface="ＭＳ Ｐゴシック" panose="020B0600070205080204" pitchFamily="34" charset="-128"/>
              </a:rPr>
              <a:t>27% indicated that it is fairly important.</a:t>
            </a:r>
          </a:p>
          <a:p>
            <a:pPr eaLnBrk="1" hangingPunct="1">
              <a:buFont typeface="Wingdings" pitchFamily="2" charset="2"/>
              <a:buChar char="v"/>
            </a:pPr>
            <a:r>
              <a:rPr lang="en-US" altLang="en-US">
                <a:ea typeface="ＭＳ Ｐゴシック" panose="020B0600070205080204" pitchFamily="34" charset="-128"/>
              </a:rPr>
              <a:t>This suggests that religion is important to more than four out of every five Americans.</a:t>
            </a:r>
          </a:p>
        </p:txBody>
      </p:sp>
      <p:sp>
        <p:nvSpPr>
          <p:cNvPr id="31748" name="Text Box 7">
            <a:extLst>
              <a:ext uri="{FF2B5EF4-FFF2-40B4-BE49-F238E27FC236}">
                <a16:creationId xmlns:a16="http://schemas.microsoft.com/office/drawing/2014/main" id="{B0B70553-1F8A-AE30-D7E9-84D62C1E506E}"/>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24A05DDF-8788-55E8-77B4-8554E8A39395}"/>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10C029F-6D37-0949-9DB9-0F6E87D87D29}" type="slidenum">
              <a:rPr lang="en-US" altLang="en-US" sz="1000">
                <a:latin typeface="Arial" panose="020B0604020202020204" pitchFamily="34" charset="0"/>
              </a:rPr>
              <a:pPr>
                <a:spcBef>
                  <a:spcPct val="0"/>
                </a:spcBef>
                <a:buFontTx/>
                <a:buNone/>
              </a:pPr>
              <a:t>18</a:t>
            </a:fld>
            <a:endParaRPr lang="en-US" altLang="en-US" sz="1000">
              <a:latin typeface="Arial" panose="020B0604020202020204" pitchFamily="34" charset="0"/>
            </a:endParaRPr>
          </a:p>
        </p:txBody>
      </p:sp>
      <p:sp>
        <p:nvSpPr>
          <p:cNvPr id="32770" name="Rectangle 2">
            <a:extLst>
              <a:ext uri="{FF2B5EF4-FFF2-40B4-BE49-F238E27FC236}">
                <a16:creationId xmlns:a16="http://schemas.microsoft.com/office/drawing/2014/main" id="{7012A679-1721-50F3-0540-15E4A2D1261E}"/>
              </a:ext>
            </a:extLst>
          </p:cNvPr>
          <p:cNvSpPr>
            <a:spLocks noGrp="1"/>
          </p:cNvSpPr>
          <p:nvPr>
            <p:ph type="title"/>
          </p:nvPr>
        </p:nvSpPr>
        <p:spPr/>
        <p:txBody>
          <a:bodyPr/>
          <a:lstStyle/>
          <a:p>
            <a:pPr eaLnBrk="1" hangingPunct="1"/>
            <a:r>
              <a:rPr lang="en-US" altLang="en-US" sz="3800">
                <a:ea typeface="ＭＳ Ｐゴシック" panose="020B0600070205080204" pitchFamily="34" charset="-128"/>
              </a:rPr>
              <a:t>Religion and Culture</a:t>
            </a:r>
          </a:p>
        </p:txBody>
      </p:sp>
      <p:sp>
        <p:nvSpPr>
          <p:cNvPr id="32771" name="Rectangle 3">
            <a:extLst>
              <a:ext uri="{FF2B5EF4-FFF2-40B4-BE49-F238E27FC236}">
                <a16:creationId xmlns:a16="http://schemas.microsoft.com/office/drawing/2014/main" id="{1F50D179-1CB6-D49F-E928-AAC0DD247EDD}"/>
              </a:ext>
            </a:extLst>
          </p:cNvPr>
          <p:cNvSpPr>
            <a:spLocks noGrp="1"/>
          </p:cNvSpPr>
          <p:nvPr>
            <p:ph type="body" idx="1"/>
          </p:nvPr>
        </p:nvSpPr>
        <p:spPr/>
        <p:txBody>
          <a:bodyPr/>
          <a:lstStyle/>
          <a:p>
            <a:pPr eaLnBrk="1" hangingPunct="1">
              <a:buFont typeface="Wingdings" pitchFamily="2" charset="2"/>
              <a:buChar char="v"/>
            </a:pPr>
            <a:r>
              <a:rPr lang="en-US" altLang="en-US">
                <a:ea typeface="ＭＳ Ｐゴシック" panose="020B0600070205080204" pitchFamily="34" charset="-128"/>
              </a:rPr>
              <a:t>Most people identify with a religious perspective that is reflected in their daily living.</a:t>
            </a:r>
          </a:p>
          <a:p>
            <a:pPr eaLnBrk="1" hangingPunct="1">
              <a:buFont typeface="Wingdings" pitchFamily="2" charset="2"/>
              <a:buChar char="v"/>
            </a:pPr>
            <a:r>
              <a:rPr lang="en-US" altLang="en-US">
                <a:ea typeface="ＭＳ Ｐゴシック" panose="020B0600070205080204" pitchFamily="34" charset="-128"/>
              </a:rPr>
              <a:t>Religious behavior is learned as a normal part of the socialization pattern.</a:t>
            </a:r>
          </a:p>
          <a:p>
            <a:pPr eaLnBrk="1" hangingPunct="1">
              <a:buFont typeface="Wingdings" pitchFamily="2" charset="2"/>
              <a:buChar char="v"/>
            </a:pPr>
            <a:r>
              <a:rPr lang="en-US" altLang="en-US">
                <a:ea typeface="ＭＳ Ｐゴシック" panose="020B0600070205080204" pitchFamily="34" charset="-128"/>
              </a:rPr>
              <a:t>Age, gender, geographical background, and political affiliation appear to influence people’s religious nature.</a:t>
            </a:r>
          </a:p>
        </p:txBody>
      </p:sp>
      <p:sp>
        <p:nvSpPr>
          <p:cNvPr id="32772" name="Text Box 7">
            <a:extLst>
              <a:ext uri="{FF2B5EF4-FFF2-40B4-BE49-F238E27FC236}">
                <a16:creationId xmlns:a16="http://schemas.microsoft.com/office/drawing/2014/main" id="{89B22203-0B51-E490-7D6E-3773308063C3}"/>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a:extLst>
              <a:ext uri="{FF2B5EF4-FFF2-40B4-BE49-F238E27FC236}">
                <a16:creationId xmlns:a16="http://schemas.microsoft.com/office/drawing/2014/main" id="{35EE8218-C7A6-3745-023B-9192DC567B55}"/>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5A66BFD-7F8F-CE44-8416-0FCFA2521540}" type="slidenum">
              <a:rPr lang="en-US" altLang="en-US" sz="1000">
                <a:latin typeface="Arial" panose="020B0604020202020204" pitchFamily="34" charset="0"/>
              </a:rPr>
              <a:pPr>
                <a:spcBef>
                  <a:spcPct val="0"/>
                </a:spcBef>
                <a:buFontTx/>
                <a:buNone/>
              </a:pPr>
              <a:t>19</a:t>
            </a:fld>
            <a:endParaRPr lang="en-US" altLang="en-US" sz="1000">
              <a:latin typeface="Arial" panose="020B0604020202020204" pitchFamily="34" charset="0"/>
            </a:endParaRPr>
          </a:p>
        </p:txBody>
      </p:sp>
      <p:sp>
        <p:nvSpPr>
          <p:cNvPr id="33794" name="Rectangle 2">
            <a:extLst>
              <a:ext uri="{FF2B5EF4-FFF2-40B4-BE49-F238E27FC236}">
                <a16:creationId xmlns:a16="http://schemas.microsoft.com/office/drawing/2014/main" id="{EE56DA60-7A7A-5F91-F511-643E3DD7B4A1}"/>
              </a:ext>
            </a:extLst>
          </p:cNvPr>
          <p:cNvSpPr>
            <a:spLocks noGrp="1"/>
          </p:cNvSpPr>
          <p:nvPr>
            <p:ph type="title"/>
          </p:nvPr>
        </p:nvSpPr>
        <p:spPr/>
        <p:txBody>
          <a:bodyPr/>
          <a:lstStyle/>
          <a:p>
            <a:pPr eaLnBrk="1" hangingPunct="1"/>
            <a:r>
              <a:rPr lang="en-US" altLang="en-US" sz="3800">
                <a:ea typeface="ＭＳ Ｐゴシック" panose="020B0600070205080204" pitchFamily="34" charset="-128"/>
              </a:rPr>
              <a:t>Religious Pluralism</a:t>
            </a:r>
            <a:r>
              <a:rPr lang="en-US" altLang="en-US" sz="4500">
                <a:ea typeface="ＭＳ Ｐゴシック" panose="020B0600070205080204" pitchFamily="34" charset="-128"/>
              </a:rPr>
              <a:t>			</a:t>
            </a:r>
          </a:p>
        </p:txBody>
      </p:sp>
      <p:sp>
        <p:nvSpPr>
          <p:cNvPr id="33795" name="Rectangle 3">
            <a:extLst>
              <a:ext uri="{FF2B5EF4-FFF2-40B4-BE49-F238E27FC236}">
                <a16:creationId xmlns:a16="http://schemas.microsoft.com/office/drawing/2014/main" id="{161C7C4E-EEDE-4A6F-D107-80AA8768F4C0}"/>
              </a:ext>
            </a:extLst>
          </p:cNvPr>
          <p:cNvSpPr>
            <a:spLocks noGrp="1"/>
          </p:cNvSpPr>
          <p:nvPr>
            <p:ph type="body" idx="1"/>
          </p:nvPr>
        </p:nvSpPr>
        <p:spPr>
          <a:xfrm>
            <a:off x="457200" y="2286000"/>
            <a:ext cx="8229600" cy="3844925"/>
          </a:xfrm>
        </p:spPr>
        <p:txBody>
          <a:bodyPr/>
          <a:lstStyle/>
          <a:p>
            <a:pPr eaLnBrk="1" hangingPunct="1">
              <a:buFont typeface="Wingdings" pitchFamily="2" charset="2"/>
              <a:buChar char="v"/>
            </a:pPr>
            <a:r>
              <a:rPr lang="en-US" altLang="en-US" sz="3500">
                <a:ea typeface="ＭＳ Ｐゴシック" panose="020B0600070205080204" pitchFamily="34" charset="-128"/>
              </a:rPr>
              <a:t>Religion in the United States is dynamic, constantly changing.</a:t>
            </a:r>
          </a:p>
          <a:p>
            <a:pPr eaLnBrk="1" hangingPunct="1">
              <a:buFont typeface="Wingdings" pitchFamily="2" charset="2"/>
              <a:buChar char="v"/>
            </a:pPr>
            <a:r>
              <a:rPr lang="en-US" altLang="en-US" sz="3500">
                <a:ea typeface="ＭＳ Ｐゴシック" panose="020B0600070205080204" pitchFamily="34" charset="-128"/>
              </a:rPr>
              <a:t>Within each major religious group is considerably heterogeneity.</a:t>
            </a:r>
          </a:p>
        </p:txBody>
      </p:sp>
      <p:sp>
        <p:nvSpPr>
          <p:cNvPr id="33796" name="Text Box 7">
            <a:extLst>
              <a:ext uri="{FF2B5EF4-FFF2-40B4-BE49-F238E27FC236}">
                <a16:creationId xmlns:a16="http://schemas.microsoft.com/office/drawing/2014/main" id="{6C824A8F-5F2B-F4CA-EFBF-8AC3E804C462}"/>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a:extLst>
              <a:ext uri="{FF2B5EF4-FFF2-40B4-BE49-F238E27FC236}">
                <a16:creationId xmlns:a16="http://schemas.microsoft.com/office/drawing/2014/main" id="{C092957F-47F3-98D6-8B1D-8695651F7DA8}"/>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8C2E3CB-3288-3B4E-9F7D-102F71223077}" type="slidenum">
              <a:rPr lang="en-US" altLang="en-US" sz="1000">
                <a:latin typeface="Arial" panose="020B0604020202020204" pitchFamily="34" charset="0"/>
              </a:rPr>
              <a:pPr>
                <a:spcBef>
                  <a:spcPct val="0"/>
                </a:spcBef>
                <a:buFontTx/>
                <a:buNone/>
              </a:pPr>
              <a:t>2</a:t>
            </a:fld>
            <a:endParaRPr lang="en-US" altLang="en-US" sz="1000">
              <a:latin typeface="Arial" panose="020B0604020202020204" pitchFamily="34" charset="0"/>
            </a:endParaRPr>
          </a:p>
        </p:txBody>
      </p:sp>
      <p:sp>
        <p:nvSpPr>
          <p:cNvPr id="17410" name="Rectangle 2">
            <a:extLst>
              <a:ext uri="{FF2B5EF4-FFF2-40B4-BE49-F238E27FC236}">
                <a16:creationId xmlns:a16="http://schemas.microsoft.com/office/drawing/2014/main" id="{E55BE803-8A7E-E379-F37B-D83A8268B509}"/>
              </a:ext>
            </a:extLst>
          </p:cNvPr>
          <p:cNvSpPr>
            <a:spLocks noGrp="1"/>
          </p:cNvSpPr>
          <p:nvPr>
            <p:ph type="title"/>
          </p:nvPr>
        </p:nvSpPr>
        <p:spPr>
          <a:xfrm>
            <a:off x="838200" y="381000"/>
            <a:ext cx="7772400" cy="1143000"/>
          </a:xfrm>
        </p:spPr>
        <p:txBody>
          <a:bodyPr/>
          <a:lstStyle/>
          <a:p>
            <a:pPr eaLnBrk="1" hangingPunct="1"/>
            <a:r>
              <a:rPr lang="en-US" altLang="en-US" sz="3800">
                <a:ea typeface="ＭＳ Ｐゴシック" panose="020B0600070205080204" pitchFamily="34" charset="-128"/>
              </a:rPr>
              <a:t>Religion in the United States</a:t>
            </a:r>
          </a:p>
        </p:txBody>
      </p:sp>
      <p:sp>
        <p:nvSpPr>
          <p:cNvPr id="17411" name="Rectangle 3">
            <a:extLst>
              <a:ext uri="{FF2B5EF4-FFF2-40B4-BE49-F238E27FC236}">
                <a16:creationId xmlns:a16="http://schemas.microsoft.com/office/drawing/2014/main" id="{5E600F2A-757C-60FC-5E98-B055E89CA5C9}"/>
              </a:ext>
            </a:extLst>
          </p:cNvPr>
          <p:cNvSpPr>
            <a:spLocks noGrp="1"/>
          </p:cNvSpPr>
          <p:nvPr>
            <p:ph type="body" idx="1"/>
          </p:nvPr>
        </p:nvSpPr>
        <p:spPr>
          <a:xfrm>
            <a:off x="685800" y="2209800"/>
            <a:ext cx="7772400" cy="4114800"/>
          </a:xfrm>
        </p:spPr>
        <p:txBody>
          <a:bodyPr/>
          <a:lstStyle/>
          <a:p>
            <a:pPr eaLnBrk="1" hangingPunct="1">
              <a:lnSpc>
                <a:spcPct val="80000"/>
              </a:lnSpc>
              <a:buFont typeface="Wingdings" pitchFamily="2" charset="2"/>
              <a:buNone/>
            </a:pPr>
            <a:r>
              <a:rPr lang="en-US" altLang="en-US" sz="2400">
                <a:solidFill>
                  <a:schemeClr val="tx2"/>
                </a:solidFill>
                <a:ea typeface="ＭＳ Ｐゴシック" panose="020B0600070205080204" pitchFamily="34" charset="-128"/>
              </a:rPr>
              <a:t> </a:t>
            </a:r>
          </a:p>
          <a:p>
            <a:pPr eaLnBrk="1" hangingPunct="1">
              <a:lnSpc>
                <a:spcPct val="80000"/>
              </a:lnSpc>
              <a:buFont typeface="Wingdings" pitchFamily="2" charset="2"/>
              <a:buChar char="v"/>
            </a:pPr>
            <a:r>
              <a:rPr lang="en-US" altLang="en-US" sz="2800">
                <a:ea typeface="ＭＳ Ｐゴシック" panose="020B0600070205080204" pitchFamily="34" charset="-128"/>
              </a:rPr>
              <a:t>90% of the U.S. population claims a preference to some religious group.</a:t>
            </a:r>
          </a:p>
          <a:p>
            <a:pPr eaLnBrk="1" hangingPunct="1">
              <a:lnSpc>
                <a:spcPct val="80000"/>
              </a:lnSpc>
              <a:buFont typeface="Wingdings" pitchFamily="2" charset="2"/>
              <a:buNone/>
            </a:pPr>
            <a:endParaRPr lang="en-US" altLang="en-US" sz="2800">
              <a:ea typeface="ＭＳ Ｐゴシック" panose="020B0600070205080204" pitchFamily="34" charset="-128"/>
            </a:endParaRPr>
          </a:p>
          <a:p>
            <a:pPr eaLnBrk="1" hangingPunct="1">
              <a:lnSpc>
                <a:spcPct val="80000"/>
              </a:lnSpc>
              <a:buFont typeface="Wingdings" pitchFamily="2" charset="2"/>
              <a:buChar char="v"/>
            </a:pPr>
            <a:r>
              <a:rPr lang="en-US" altLang="en-US" sz="2800">
                <a:ea typeface="ＭＳ Ｐゴシック" panose="020B0600070205080204" pitchFamily="34" charset="-128"/>
              </a:rPr>
              <a:t>About 43% of adults attend a church or synagogue in an average week.</a:t>
            </a:r>
          </a:p>
          <a:p>
            <a:pPr eaLnBrk="1" hangingPunct="1">
              <a:lnSpc>
                <a:spcPct val="80000"/>
              </a:lnSpc>
              <a:buFont typeface="Wingdings" pitchFamily="2" charset="2"/>
              <a:buChar char="v"/>
            </a:pPr>
            <a:endParaRPr lang="en-US" altLang="en-US" sz="2800">
              <a:ea typeface="ＭＳ Ｐゴシック" panose="020B0600070205080204" pitchFamily="34" charset="-128"/>
            </a:endParaRPr>
          </a:p>
          <a:p>
            <a:pPr eaLnBrk="1" hangingPunct="1">
              <a:lnSpc>
                <a:spcPct val="80000"/>
              </a:lnSpc>
              <a:buFont typeface="Wingdings" pitchFamily="2" charset="2"/>
              <a:buNone/>
            </a:pPr>
            <a:endParaRPr lang="en-US" altLang="en-US" sz="3500">
              <a:solidFill>
                <a:schemeClr val="tx2"/>
              </a:solidFill>
              <a:ea typeface="ＭＳ Ｐゴシック" panose="020B0600070205080204" pitchFamily="34" charset="-128"/>
            </a:endParaRPr>
          </a:p>
          <a:p>
            <a:pPr eaLnBrk="1" hangingPunct="1">
              <a:lnSpc>
                <a:spcPct val="80000"/>
              </a:lnSpc>
              <a:buFont typeface="Wingdings" pitchFamily="2" charset="2"/>
              <a:buNone/>
            </a:pPr>
            <a:endParaRPr lang="en-US" altLang="en-US" sz="1300">
              <a:solidFill>
                <a:schemeClr val="tx2"/>
              </a:solidFill>
              <a:ea typeface="ＭＳ Ｐゴシック" panose="020B0600070205080204" pitchFamily="34" charset="-128"/>
            </a:endParaRPr>
          </a:p>
        </p:txBody>
      </p:sp>
      <p:sp>
        <p:nvSpPr>
          <p:cNvPr id="17412" name="Text Box 7">
            <a:extLst>
              <a:ext uri="{FF2B5EF4-FFF2-40B4-BE49-F238E27FC236}">
                <a16:creationId xmlns:a16="http://schemas.microsoft.com/office/drawing/2014/main" id="{A07A5A1C-D7BB-A0D5-7B62-DF658DD53EF3}"/>
              </a:ext>
            </a:extLst>
          </p:cNvPr>
          <p:cNvSpPr txBox="1">
            <a:spLocks noChangeArrowheads="1"/>
          </p:cNvSpPr>
          <p:nvPr/>
        </p:nvSpPr>
        <p:spPr bwMode="auto">
          <a:xfrm>
            <a:off x="1739900" y="5694363"/>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a:extLst>
              <a:ext uri="{FF2B5EF4-FFF2-40B4-BE49-F238E27FC236}">
                <a16:creationId xmlns:a16="http://schemas.microsoft.com/office/drawing/2014/main" id="{51A56699-DEA3-410F-6359-A22B6F5655D9}"/>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808F6E9-8687-364F-863B-23A40C6DE446}" type="slidenum">
              <a:rPr lang="en-US" altLang="en-US" sz="1000">
                <a:latin typeface="Arial" panose="020B0604020202020204" pitchFamily="34" charset="0"/>
              </a:rPr>
              <a:pPr>
                <a:spcBef>
                  <a:spcPct val="0"/>
                </a:spcBef>
                <a:buFontTx/>
                <a:buNone/>
              </a:pPr>
              <a:t>20</a:t>
            </a:fld>
            <a:endParaRPr lang="en-US" altLang="en-US" sz="1000">
              <a:latin typeface="Arial" panose="020B0604020202020204" pitchFamily="34" charset="0"/>
            </a:endParaRPr>
          </a:p>
        </p:txBody>
      </p:sp>
      <p:sp>
        <p:nvSpPr>
          <p:cNvPr id="34818" name="Rectangle 2">
            <a:extLst>
              <a:ext uri="{FF2B5EF4-FFF2-40B4-BE49-F238E27FC236}">
                <a16:creationId xmlns:a16="http://schemas.microsoft.com/office/drawing/2014/main" id="{30C46784-C0F2-A725-78DD-F25C20F81081}"/>
              </a:ext>
            </a:extLst>
          </p:cNvPr>
          <p:cNvSpPr>
            <a:spLocks noGrp="1"/>
          </p:cNvSpPr>
          <p:nvPr>
            <p:ph type="title"/>
          </p:nvPr>
        </p:nvSpPr>
        <p:spPr/>
        <p:txBody>
          <a:bodyPr/>
          <a:lstStyle/>
          <a:p>
            <a:pPr eaLnBrk="1" hangingPunct="1"/>
            <a:r>
              <a:rPr lang="en-US" altLang="en-US">
                <a:ea typeface="ＭＳ Ｐゴシック" panose="020B0600070205080204" pitchFamily="34" charset="-128"/>
              </a:rPr>
              <a:t>Protestantism</a:t>
            </a:r>
          </a:p>
        </p:txBody>
      </p:sp>
      <p:sp>
        <p:nvSpPr>
          <p:cNvPr id="34819" name="Rectangle 3">
            <a:extLst>
              <a:ext uri="{FF2B5EF4-FFF2-40B4-BE49-F238E27FC236}">
                <a16:creationId xmlns:a16="http://schemas.microsoft.com/office/drawing/2014/main" id="{0841229A-0B48-4722-E010-3E115B34F0A8}"/>
              </a:ext>
            </a:extLst>
          </p:cNvPr>
          <p:cNvSpPr>
            <a:spLocks noGrp="1"/>
          </p:cNvSpPr>
          <p:nvPr>
            <p:ph type="body" idx="1"/>
          </p:nvPr>
        </p:nvSpPr>
        <p:spPr/>
        <p:txBody>
          <a:bodyPr/>
          <a:lstStyle/>
          <a:p>
            <a:pPr eaLnBrk="1" hangingPunct="1"/>
            <a:r>
              <a:rPr lang="en-US" altLang="en-US" sz="2100">
                <a:ea typeface="ＭＳ Ｐゴシック" panose="020B0600070205080204" pitchFamily="34" charset="-128"/>
              </a:rPr>
              <a:t>Protestants make up approximately 49% of the U.S. population (Gallup Poll, 2006).</a:t>
            </a:r>
          </a:p>
          <a:p>
            <a:pPr eaLnBrk="1" hangingPunct="1"/>
            <a:r>
              <a:rPr lang="en-US" altLang="en-US" sz="2100">
                <a:ea typeface="ＭＳ Ｐゴシック" panose="020B0600070205080204" pitchFamily="34" charset="-128"/>
              </a:rPr>
              <a:t>Although not a numerical majority, their influence is still continued in society and institutions.</a:t>
            </a:r>
          </a:p>
          <a:p>
            <a:pPr eaLnBrk="1" hangingPunct="1"/>
            <a:r>
              <a:rPr lang="en-US" altLang="en-US" sz="2100">
                <a:ea typeface="ＭＳ Ｐゴシック" panose="020B0600070205080204" pitchFamily="34" charset="-128"/>
              </a:rPr>
              <a:t>Among Protestants there is considerable diversity in views (denominational pluralism). </a:t>
            </a:r>
          </a:p>
          <a:p>
            <a:pPr lvl="1" eaLnBrk="1" hangingPunct="1"/>
            <a:r>
              <a:rPr lang="en-US" altLang="en-US" sz="2100">
                <a:ea typeface="ＭＳ Ｐゴシック" panose="020B0600070205080204" pitchFamily="34" charset="-128"/>
              </a:rPr>
              <a:t>Liberal/Conservative Protestants</a:t>
            </a:r>
          </a:p>
          <a:p>
            <a:pPr lvl="1" eaLnBrk="1" hangingPunct="1"/>
            <a:r>
              <a:rPr lang="en-US" altLang="en-US" sz="2100">
                <a:ea typeface="ＭＳ Ｐゴシック" panose="020B0600070205080204" pitchFamily="34" charset="-128"/>
              </a:rPr>
              <a:t>Evangelical/Fundamentalist Christians</a:t>
            </a:r>
          </a:p>
          <a:p>
            <a:pPr eaLnBrk="1" hangingPunct="1"/>
            <a:r>
              <a:rPr lang="en-US" altLang="en-US" sz="2100">
                <a:ea typeface="ＭＳ Ｐゴシック" panose="020B0600070205080204" pitchFamily="34" charset="-128"/>
              </a:rPr>
              <a:t>Fundamentalist and Evangelical Christians exert particular influence in education and politics.</a:t>
            </a:r>
          </a:p>
          <a:p>
            <a:pPr lvl="1" eaLnBrk="1" hangingPunct="1"/>
            <a:endParaRPr lang="en-US" altLang="en-US" sz="2200">
              <a:ea typeface="ＭＳ Ｐゴシック" panose="020B0600070205080204" pitchFamily="34" charset="-128"/>
            </a:endParaRPr>
          </a:p>
        </p:txBody>
      </p:sp>
      <p:sp>
        <p:nvSpPr>
          <p:cNvPr id="34820" name="Text Box 7">
            <a:extLst>
              <a:ext uri="{FF2B5EF4-FFF2-40B4-BE49-F238E27FC236}">
                <a16:creationId xmlns:a16="http://schemas.microsoft.com/office/drawing/2014/main" id="{07D1DD50-0BB5-37AE-0776-AFFBDA05F038}"/>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a:extLst>
              <a:ext uri="{FF2B5EF4-FFF2-40B4-BE49-F238E27FC236}">
                <a16:creationId xmlns:a16="http://schemas.microsoft.com/office/drawing/2014/main" id="{B96D4F7B-220C-CC16-5FF4-75ECA43AE76E}"/>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412E35C-431A-7846-BAAE-AFA5B65B39C5}" type="slidenum">
              <a:rPr lang="en-US" altLang="en-US" sz="1000">
                <a:latin typeface="Arial" panose="020B0604020202020204" pitchFamily="34" charset="0"/>
              </a:rPr>
              <a:pPr>
                <a:spcBef>
                  <a:spcPct val="0"/>
                </a:spcBef>
                <a:buFontTx/>
                <a:buNone/>
              </a:pPr>
              <a:t>21</a:t>
            </a:fld>
            <a:endParaRPr lang="en-US" altLang="en-US" sz="1000">
              <a:latin typeface="Arial" panose="020B0604020202020204" pitchFamily="34" charset="0"/>
            </a:endParaRPr>
          </a:p>
        </p:txBody>
      </p:sp>
      <p:sp>
        <p:nvSpPr>
          <p:cNvPr id="35842" name="Rectangle 2">
            <a:extLst>
              <a:ext uri="{FF2B5EF4-FFF2-40B4-BE49-F238E27FC236}">
                <a16:creationId xmlns:a16="http://schemas.microsoft.com/office/drawing/2014/main" id="{49C7A101-F31E-2E27-D5E7-16C5577E11DC}"/>
              </a:ext>
            </a:extLst>
          </p:cNvPr>
          <p:cNvSpPr>
            <a:spLocks noGrp="1"/>
          </p:cNvSpPr>
          <p:nvPr>
            <p:ph type="title"/>
          </p:nvPr>
        </p:nvSpPr>
        <p:spPr/>
        <p:txBody>
          <a:bodyPr/>
          <a:lstStyle/>
          <a:p>
            <a:pPr eaLnBrk="1" hangingPunct="1"/>
            <a:r>
              <a:rPr lang="en-US" altLang="en-US">
                <a:ea typeface="ＭＳ Ｐゴシック" panose="020B0600070205080204" pitchFamily="34" charset="-128"/>
              </a:rPr>
              <a:t>Catholicism</a:t>
            </a:r>
          </a:p>
        </p:txBody>
      </p:sp>
      <p:sp>
        <p:nvSpPr>
          <p:cNvPr id="35843" name="Rectangle 3">
            <a:extLst>
              <a:ext uri="{FF2B5EF4-FFF2-40B4-BE49-F238E27FC236}">
                <a16:creationId xmlns:a16="http://schemas.microsoft.com/office/drawing/2014/main" id="{E7C2529C-5B53-0D80-51F0-29AD7A8CF776}"/>
              </a:ext>
            </a:extLst>
          </p:cNvPr>
          <p:cNvSpPr>
            <a:spLocks noGrp="1"/>
          </p:cNvSpPr>
          <p:nvPr>
            <p:ph type="body" idx="1"/>
          </p:nvPr>
        </p:nvSpPr>
        <p:spPr/>
        <p:txBody>
          <a:bodyPr/>
          <a:lstStyle/>
          <a:p>
            <a:pPr eaLnBrk="1" hangingPunct="1"/>
            <a:r>
              <a:rPr lang="en-US" altLang="en-US" sz="2600">
                <a:ea typeface="ＭＳ Ｐゴシック" panose="020B0600070205080204" pitchFamily="34" charset="-128"/>
              </a:rPr>
              <a:t>One denomination, under a Pope, which has authority over all Catholics throughout the world.</a:t>
            </a:r>
          </a:p>
          <a:p>
            <a:pPr eaLnBrk="1" hangingPunct="1"/>
            <a:r>
              <a:rPr lang="en-US" altLang="en-US" sz="2600">
                <a:ea typeface="ＭＳ Ｐゴシック" panose="020B0600070205080204" pitchFamily="34" charset="-128"/>
              </a:rPr>
              <a:t>Approximately 24% of the U.S. population identifies with the Roman Catholic Church (Gallup Poll, 2006).</a:t>
            </a:r>
          </a:p>
          <a:p>
            <a:pPr eaLnBrk="1" hangingPunct="1"/>
            <a:r>
              <a:rPr lang="en-US" altLang="en-US" sz="2600">
                <a:ea typeface="ＭＳ Ｐゴシック" panose="020B0600070205080204" pitchFamily="34" charset="-128"/>
              </a:rPr>
              <a:t>Membership in U.S. Catholic churches involves many different ethnic groups.</a:t>
            </a:r>
          </a:p>
          <a:p>
            <a:pPr eaLnBrk="1" hangingPunct="1"/>
            <a:r>
              <a:rPr lang="en-US" altLang="en-US" sz="2600">
                <a:ea typeface="ＭＳ Ｐゴシック" panose="020B0600070205080204" pitchFamily="34" charset="-128"/>
              </a:rPr>
              <a:t>The Roman Catholic Church in the United States has developed the largest private educational system in the world.</a:t>
            </a:r>
          </a:p>
        </p:txBody>
      </p:sp>
      <p:sp>
        <p:nvSpPr>
          <p:cNvPr id="35844" name="Text Box 7">
            <a:extLst>
              <a:ext uri="{FF2B5EF4-FFF2-40B4-BE49-F238E27FC236}">
                <a16:creationId xmlns:a16="http://schemas.microsoft.com/office/drawing/2014/main" id="{CADD0074-1FC5-C49D-B275-9739BBDED01F}"/>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a:extLst>
              <a:ext uri="{FF2B5EF4-FFF2-40B4-BE49-F238E27FC236}">
                <a16:creationId xmlns:a16="http://schemas.microsoft.com/office/drawing/2014/main" id="{BCB1A37A-DF2F-B8E4-7212-12E1E0A42D16}"/>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490256B-A0D3-644C-B3DA-951D782FC621}" type="slidenum">
              <a:rPr lang="en-US" altLang="en-US" sz="1000">
                <a:latin typeface="Arial" panose="020B0604020202020204" pitchFamily="34" charset="0"/>
              </a:rPr>
              <a:pPr>
                <a:spcBef>
                  <a:spcPct val="0"/>
                </a:spcBef>
                <a:buFontTx/>
                <a:buNone/>
              </a:pPr>
              <a:t>22</a:t>
            </a:fld>
            <a:endParaRPr lang="en-US" altLang="en-US" sz="1000">
              <a:latin typeface="Arial" panose="020B0604020202020204" pitchFamily="34" charset="0"/>
            </a:endParaRPr>
          </a:p>
        </p:txBody>
      </p:sp>
      <p:sp>
        <p:nvSpPr>
          <p:cNvPr id="36866" name="Rectangle 2">
            <a:extLst>
              <a:ext uri="{FF2B5EF4-FFF2-40B4-BE49-F238E27FC236}">
                <a16:creationId xmlns:a16="http://schemas.microsoft.com/office/drawing/2014/main" id="{C3289846-62CD-5F8B-6A08-2474BC0C7545}"/>
              </a:ext>
            </a:extLst>
          </p:cNvPr>
          <p:cNvSpPr>
            <a:spLocks noGrp="1"/>
          </p:cNvSpPr>
          <p:nvPr>
            <p:ph type="title"/>
          </p:nvPr>
        </p:nvSpPr>
        <p:spPr/>
        <p:txBody>
          <a:bodyPr/>
          <a:lstStyle/>
          <a:p>
            <a:pPr eaLnBrk="1" hangingPunct="1"/>
            <a:r>
              <a:rPr lang="en-US" altLang="en-US">
                <a:ea typeface="ＭＳ Ｐゴシック" panose="020B0600070205080204" pitchFamily="34" charset="-128"/>
              </a:rPr>
              <a:t>Judaism</a:t>
            </a:r>
          </a:p>
        </p:txBody>
      </p:sp>
      <p:sp>
        <p:nvSpPr>
          <p:cNvPr id="36867" name="Rectangle 3">
            <a:extLst>
              <a:ext uri="{FF2B5EF4-FFF2-40B4-BE49-F238E27FC236}">
                <a16:creationId xmlns:a16="http://schemas.microsoft.com/office/drawing/2014/main" id="{2330BC27-531F-588F-BBDE-9B3FE9BC76F8}"/>
              </a:ext>
            </a:extLst>
          </p:cNvPr>
          <p:cNvSpPr>
            <a:spLocks noGrp="1"/>
          </p:cNvSpPr>
          <p:nvPr>
            <p:ph type="body" idx="1"/>
          </p:nvPr>
        </p:nvSpPr>
        <p:spPr>
          <a:xfrm>
            <a:off x="457200" y="1600200"/>
            <a:ext cx="8229600" cy="4411663"/>
          </a:xfrm>
        </p:spPr>
        <p:txBody>
          <a:bodyPr/>
          <a:lstStyle/>
          <a:p>
            <a:pPr eaLnBrk="1" hangingPunct="1"/>
            <a:r>
              <a:rPr lang="en-US" altLang="en-US" sz="2600">
                <a:ea typeface="ＭＳ Ｐゴシック" panose="020B0600070205080204" pitchFamily="34" charset="-128"/>
              </a:rPr>
              <a:t>Judaism is one of the oldest religions known to humanity.</a:t>
            </a:r>
          </a:p>
          <a:p>
            <a:pPr eaLnBrk="1" hangingPunct="1"/>
            <a:r>
              <a:rPr lang="en-US" altLang="en-US" sz="2600">
                <a:ea typeface="ＭＳ Ｐゴシック" panose="020B0600070205080204" pitchFamily="34" charset="-128"/>
              </a:rPr>
              <a:t>It provides the historical roots of both Catholicism and Protestantism.</a:t>
            </a:r>
          </a:p>
          <a:p>
            <a:pPr eaLnBrk="1" hangingPunct="1"/>
            <a:r>
              <a:rPr lang="en-US" altLang="en-US" sz="2600">
                <a:ea typeface="ＭＳ Ｐゴシック" panose="020B0600070205080204" pitchFamily="34" charset="-128"/>
              </a:rPr>
              <a:t>Judaism represents about 2% of the U.S. population.</a:t>
            </a:r>
          </a:p>
          <a:p>
            <a:pPr eaLnBrk="1" hangingPunct="1"/>
            <a:r>
              <a:rPr lang="en-US" altLang="en-US" sz="2600">
                <a:ea typeface="ＭＳ Ｐゴシック" panose="020B0600070205080204" pitchFamily="34" charset="-128"/>
              </a:rPr>
              <a:t>Although a small percentage of the population, contributions of Jewish Americans in major fields of study and entertainment, business, economics, and politics have been profound.</a:t>
            </a:r>
          </a:p>
        </p:txBody>
      </p:sp>
      <p:sp>
        <p:nvSpPr>
          <p:cNvPr id="36868" name="Text Box 7">
            <a:extLst>
              <a:ext uri="{FF2B5EF4-FFF2-40B4-BE49-F238E27FC236}">
                <a16:creationId xmlns:a16="http://schemas.microsoft.com/office/drawing/2014/main" id="{63487F92-EF15-8242-DBEE-B682B0A4CD18}"/>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60EBFD7B-F2DD-673B-4784-DD91F76D0E99}"/>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F09C765-E4F2-4B40-805D-33A0C30E099B}" type="slidenum">
              <a:rPr lang="en-US" altLang="en-US" sz="1000">
                <a:latin typeface="Arial" panose="020B0604020202020204" pitchFamily="34" charset="0"/>
              </a:rPr>
              <a:pPr>
                <a:spcBef>
                  <a:spcPct val="0"/>
                </a:spcBef>
                <a:buFontTx/>
                <a:buNone/>
              </a:pPr>
              <a:t>23</a:t>
            </a:fld>
            <a:endParaRPr lang="en-US" altLang="en-US" sz="1000">
              <a:latin typeface="Arial" panose="020B0604020202020204" pitchFamily="34" charset="0"/>
            </a:endParaRPr>
          </a:p>
        </p:txBody>
      </p:sp>
      <p:sp>
        <p:nvSpPr>
          <p:cNvPr id="37890" name="Rectangle 2">
            <a:extLst>
              <a:ext uri="{FF2B5EF4-FFF2-40B4-BE49-F238E27FC236}">
                <a16:creationId xmlns:a16="http://schemas.microsoft.com/office/drawing/2014/main" id="{C044D7A6-683E-5075-CCCC-ECD4A357938C}"/>
              </a:ext>
            </a:extLst>
          </p:cNvPr>
          <p:cNvSpPr>
            <a:spLocks noGrp="1"/>
          </p:cNvSpPr>
          <p:nvPr>
            <p:ph type="title"/>
          </p:nvPr>
        </p:nvSpPr>
        <p:spPr/>
        <p:txBody>
          <a:bodyPr/>
          <a:lstStyle/>
          <a:p>
            <a:pPr eaLnBrk="1" hangingPunct="1"/>
            <a:r>
              <a:rPr lang="en-US" altLang="en-US">
                <a:ea typeface="ＭＳ Ｐゴシック" panose="020B0600070205080204" pitchFamily="34" charset="-128"/>
              </a:rPr>
              <a:t>Judaic Pluralism</a:t>
            </a:r>
          </a:p>
        </p:txBody>
      </p:sp>
      <p:sp>
        <p:nvSpPr>
          <p:cNvPr id="37891" name="Rectangle 3">
            <a:extLst>
              <a:ext uri="{FF2B5EF4-FFF2-40B4-BE49-F238E27FC236}">
                <a16:creationId xmlns:a16="http://schemas.microsoft.com/office/drawing/2014/main" id="{7FF9E608-0DE7-9D0E-12F0-BA1091A9FCA3}"/>
              </a:ext>
            </a:extLst>
          </p:cNvPr>
          <p:cNvSpPr>
            <a:spLocks noGrp="1"/>
          </p:cNvSpPr>
          <p:nvPr>
            <p:ph type="body" idx="1"/>
          </p:nvPr>
        </p:nvSpPr>
        <p:spPr/>
        <p:txBody>
          <a:bodyPr/>
          <a:lstStyle/>
          <a:p>
            <a:pPr eaLnBrk="1" hangingPunct="1">
              <a:lnSpc>
                <a:spcPct val="90000"/>
              </a:lnSpc>
            </a:pPr>
            <a:r>
              <a:rPr lang="en-US" altLang="en-US">
                <a:ea typeface="ＭＳ Ｐゴシック" panose="020B0600070205080204" pitchFamily="34" charset="-128"/>
              </a:rPr>
              <a:t>There is no Jewish race.</a:t>
            </a:r>
          </a:p>
          <a:p>
            <a:pPr eaLnBrk="1" hangingPunct="1">
              <a:lnSpc>
                <a:spcPct val="90000"/>
              </a:lnSpc>
            </a:pPr>
            <a:r>
              <a:rPr lang="en-US" altLang="en-US">
                <a:ea typeface="ＭＳ Ｐゴシック" panose="020B0600070205080204" pitchFamily="34" charset="-128"/>
              </a:rPr>
              <a:t>Jewish identity is blended in historical, religious, and ethnic variables.</a:t>
            </a:r>
          </a:p>
          <a:p>
            <a:pPr eaLnBrk="1" hangingPunct="1">
              <a:lnSpc>
                <a:spcPct val="90000"/>
              </a:lnSpc>
            </a:pPr>
            <a:r>
              <a:rPr lang="en-US" altLang="en-US">
                <a:ea typeface="ＭＳ Ｐゴシック" panose="020B0600070205080204" pitchFamily="34" charset="-128"/>
              </a:rPr>
              <a:t>American Jews come from diverse backgrounds, and range in religious adherence to traditional Jewish law.</a:t>
            </a:r>
          </a:p>
          <a:p>
            <a:pPr eaLnBrk="1" hangingPunct="1">
              <a:lnSpc>
                <a:spcPct val="90000"/>
              </a:lnSpc>
            </a:pPr>
            <a:r>
              <a:rPr lang="en-US" altLang="en-US">
                <a:ea typeface="ＭＳ Ｐゴシック" panose="020B0600070205080204" pitchFamily="34" charset="-128"/>
              </a:rPr>
              <a:t>The synagogue in the United States serves not only as a place of religious worship but also as a primary base for Jewish identity.</a:t>
            </a:r>
          </a:p>
        </p:txBody>
      </p:sp>
      <p:sp>
        <p:nvSpPr>
          <p:cNvPr id="37892" name="Text Box 7">
            <a:extLst>
              <a:ext uri="{FF2B5EF4-FFF2-40B4-BE49-F238E27FC236}">
                <a16:creationId xmlns:a16="http://schemas.microsoft.com/office/drawing/2014/main" id="{E72C27B8-5C3E-9A6C-F662-60E395E8A177}"/>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a:extLst>
              <a:ext uri="{FF2B5EF4-FFF2-40B4-BE49-F238E27FC236}">
                <a16:creationId xmlns:a16="http://schemas.microsoft.com/office/drawing/2014/main" id="{FE586757-82DE-10D7-8812-8ED8A2D07703}"/>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93F59A3-F661-1D4C-BCEE-56CE993BCDCD}" type="slidenum">
              <a:rPr lang="en-US" altLang="en-US" sz="1000">
                <a:latin typeface="Arial" panose="020B0604020202020204" pitchFamily="34" charset="0"/>
              </a:rPr>
              <a:pPr>
                <a:spcBef>
                  <a:spcPct val="0"/>
                </a:spcBef>
                <a:buFontTx/>
                <a:buNone/>
              </a:pPr>
              <a:t>24</a:t>
            </a:fld>
            <a:endParaRPr lang="en-US" altLang="en-US" sz="1000">
              <a:latin typeface="Arial" panose="020B0604020202020204" pitchFamily="34" charset="0"/>
            </a:endParaRPr>
          </a:p>
        </p:txBody>
      </p:sp>
      <p:sp>
        <p:nvSpPr>
          <p:cNvPr id="38914" name="Rectangle 2">
            <a:extLst>
              <a:ext uri="{FF2B5EF4-FFF2-40B4-BE49-F238E27FC236}">
                <a16:creationId xmlns:a16="http://schemas.microsoft.com/office/drawing/2014/main" id="{4BEB2796-5E9E-1727-F19C-46F97209530F}"/>
              </a:ext>
            </a:extLst>
          </p:cNvPr>
          <p:cNvSpPr>
            <a:spLocks noGrp="1"/>
          </p:cNvSpPr>
          <p:nvPr>
            <p:ph type="title"/>
          </p:nvPr>
        </p:nvSpPr>
        <p:spPr/>
        <p:txBody>
          <a:bodyPr/>
          <a:lstStyle/>
          <a:p>
            <a:pPr eaLnBrk="1" hangingPunct="1"/>
            <a:r>
              <a:rPr lang="en-US" altLang="en-US">
                <a:ea typeface="ＭＳ Ｐゴシック" panose="020B0600070205080204" pitchFamily="34" charset="-128"/>
              </a:rPr>
              <a:t>Judaism in the Community</a:t>
            </a:r>
          </a:p>
        </p:txBody>
      </p:sp>
      <p:sp>
        <p:nvSpPr>
          <p:cNvPr id="38915" name="Rectangle 3">
            <a:extLst>
              <a:ext uri="{FF2B5EF4-FFF2-40B4-BE49-F238E27FC236}">
                <a16:creationId xmlns:a16="http://schemas.microsoft.com/office/drawing/2014/main" id="{3AE02ADF-4605-DAB4-010C-6B301ACBCCBF}"/>
              </a:ext>
            </a:extLst>
          </p:cNvPr>
          <p:cNvSpPr>
            <a:spLocks noGrp="1"/>
          </p:cNvSpPr>
          <p:nvPr>
            <p:ph type="body" idx="1"/>
          </p:nvPr>
        </p:nvSpPr>
        <p:spPr/>
        <p:txBody>
          <a:bodyPr/>
          <a:lstStyle/>
          <a:p>
            <a:pPr eaLnBrk="1" hangingPunct="1">
              <a:lnSpc>
                <a:spcPct val="90000"/>
              </a:lnSpc>
            </a:pPr>
            <a:r>
              <a:rPr lang="en-US" altLang="en-US" sz="2600">
                <a:ea typeface="ＭＳ Ｐゴシック" panose="020B0600070205080204" pitchFamily="34" charset="-128"/>
              </a:rPr>
              <a:t>In some orthodox communities, Jewish private religious schools provide academic and religious instruction.</a:t>
            </a:r>
          </a:p>
          <a:p>
            <a:pPr eaLnBrk="1" hangingPunct="1">
              <a:lnSpc>
                <a:spcPct val="90000"/>
              </a:lnSpc>
            </a:pPr>
            <a:r>
              <a:rPr lang="en-US" altLang="en-US" sz="2600">
                <a:ea typeface="ＭＳ Ｐゴシック" panose="020B0600070205080204" pitchFamily="34" charset="-128"/>
              </a:rPr>
              <a:t>Public schools are increasingly focusing on inclusive “holiday” celebrations rather than Protestant affiliations only with “Christmas” or “Easter.”</a:t>
            </a:r>
          </a:p>
          <a:p>
            <a:pPr eaLnBrk="1" hangingPunct="1">
              <a:lnSpc>
                <a:spcPct val="90000"/>
              </a:lnSpc>
            </a:pPr>
            <a:r>
              <a:rPr lang="en-US" altLang="en-US" sz="2600">
                <a:ea typeface="ＭＳ Ｐゴシック" panose="020B0600070205080204" pitchFamily="34" charset="-128"/>
              </a:rPr>
              <a:t>The political influence of the Jewish population is significant.</a:t>
            </a:r>
          </a:p>
          <a:p>
            <a:pPr eaLnBrk="1" hangingPunct="1">
              <a:lnSpc>
                <a:spcPct val="90000"/>
              </a:lnSpc>
            </a:pPr>
            <a:r>
              <a:rPr lang="en-US" altLang="en-US" sz="2600">
                <a:ea typeface="ＭＳ Ｐゴシック" panose="020B0600070205080204" pitchFamily="34" charset="-128"/>
              </a:rPr>
              <a:t>Discrimination against Jews, or Anti-Semitism, is still present in occupational and social life, and is the motive for many hate crimes.  </a:t>
            </a:r>
          </a:p>
        </p:txBody>
      </p:sp>
      <p:sp>
        <p:nvSpPr>
          <p:cNvPr id="38916" name="Text Box 7">
            <a:extLst>
              <a:ext uri="{FF2B5EF4-FFF2-40B4-BE49-F238E27FC236}">
                <a16:creationId xmlns:a16="http://schemas.microsoft.com/office/drawing/2014/main" id="{0B40B2B1-DF27-2B68-825C-C1A9FC835F46}"/>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a:extLst>
              <a:ext uri="{FF2B5EF4-FFF2-40B4-BE49-F238E27FC236}">
                <a16:creationId xmlns:a16="http://schemas.microsoft.com/office/drawing/2014/main" id="{58749FAE-8D7C-1772-8710-AD7FA68C652A}"/>
              </a:ext>
            </a:extLst>
          </p:cNvPr>
          <p:cNvSpPr>
            <a:spLocks noGrp="1"/>
          </p:cNvSpPr>
          <p:nvPr>
            <p:ph type="sldNum" sz="quarter" idx="12"/>
          </p:nvPr>
        </p:nvSpPr>
        <p:spPr bwMode="auto">
          <a:xfrm>
            <a:off x="57912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FAB760A-55D7-9F4A-AE9F-68400AA995F0}" type="slidenum">
              <a:rPr lang="en-US" altLang="en-US" sz="1000">
                <a:latin typeface="Arial" panose="020B0604020202020204" pitchFamily="34" charset="0"/>
              </a:rPr>
              <a:pPr>
                <a:spcBef>
                  <a:spcPct val="0"/>
                </a:spcBef>
                <a:buFontTx/>
                <a:buNone/>
              </a:pPr>
              <a:t>25</a:t>
            </a:fld>
            <a:endParaRPr lang="en-US" altLang="en-US" sz="1000">
              <a:latin typeface="Arial" panose="020B0604020202020204" pitchFamily="34" charset="0"/>
            </a:endParaRPr>
          </a:p>
        </p:txBody>
      </p:sp>
      <p:sp>
        <p:nvSpPr>
          <p:cNvPr id="39938" name="Rectangle 2">
            <a:extLst>
              <a:ext uri="{FF2B5EF4-FFF2-40B4-BE49-F238E27FC236}">
                <a16:creationId xmlns:a16="http://schemas.microsoft.com/office/drawing/2014/main" id="{1F4542EE-87D4-F80E-F31E-92CF5B39A0D7}"/>
              </a:ext>
            </a:extLst>
          </p:cNvPr>
          <p:cNvSpPr>
            <a:spLocks noGrp="1"/>
          </p:cNvSpPr>
          <p:nvPr>
            <p:ph type="title"/>
          </p:nvPr>
        </p:nvSpPr>
        <p:spPr/>
        <p:txBody>
          <a:bodyPr/>
          <a:lstStyle/>
          <a:p>
            <a:pPr eaLnBrk="1" hangingPunct="1"/>
            <a:r>
              <a:rPr lang="en-US" altLang="en-US">
                <a:ea typeface="ＭＳ Ｐゴシック" panose="020B0600070205080204" pitchFamily="34" charset="-128"/>
              </a:rPr>
              <a:t>Islam</a:t>
            </a:r>
          </a:p>
        </p:txBody>
      </p:sp>
      <p:sp>
        <p:nvSpPr>
          <p:cNvPr id="39939" name="Rectangle 3">
            <a:extLst>
              <a:ext uri="{FF2B5EF4-FFF2-40B4-BE49-F238E27FC236}">
                <a16:creationId xmlns:a16="http://schemas.microsoft.com/office/drawing/2014/main" id="{0F064986-5D1A-AEE7-FD0A-AE4A7477A36C}"/>
              </a:ext>
            </a:extLst>
          </p:cNvPr>
          <p:cNvSpPr>
            <a:spLocks noGrp="1"/>
          </p:cNvSpPr>
          <p:nvPr>
            <p:ph type="body" idx="1"/>
          </p:nvPr>
        </p:nvSpPr>
        <p:spPr>
          <a:xfrm>
            <a:off x="457200" y="1752600"/>
            <a:ext cx="8229600" cy="4149725"/>
          </a:xfrm>
        </p:spPr>
        <p:txBody>
          <a:bodyPr/>
          <a:lstStyle/>
          <a:p>
            <a:pPr eaLnBrk="1" hangingPunct="1">
              <a:lnSpc>
                <a:spcPct val="90000"/>
              </a:lnSpc>
            </a:pPr>
            <a:r>
              <a:rPr lang="en-US" altLang="en-US">
                <a:ea typeface="ＭＳ Ｐゴシック" panose="020B0600070205080204" pitchFamily="34" charset="-128"/>
              </a:rPr>
              <a:t>Recent world and U.S. events, especially September 11, 2001, make Islam of particular importance to us.</a:t>
            </a:r>
          </a:p>
          <a:p>
            <a:pPr eaLnBrk="1" hangingPunct="1">
              <a:lnSpc>
                <a:spcPct val="90000"/>
              </a:lnSpc>
            </a:pPr>
            <a:r>
              <a:rPr lang="en-US" altLang="en-US">
                <a:ea typeface="ＭＳ Ｐゴシック" panose="020B0600070205080204" pitchFamily="34" charset="-128"/>
              </a:rPr>
              <a:t>Most Americans view Islam as primarily a Middle Eastern religion, but only 20% of its followers are Arabs.</a:t>
            </a:r>
          </a:p>
          <a:p>
            <a:pPr eaLnBrk="1" hangingPunct="1">
              <a:lnSpc>
                <a:spcPct val="90000"/>
              </a:lnSpc>
            </a:pPr>
            <a:r>
              <a:rPr lang="en-US" altLang="en-US">
                <a:ea typeface="ＭＳ Ｐゴシック" panose="020B0600070205080204" pitchFamily="34" charset="-128"/>
              </a:rPr>
              <a:t>Countries with the largest number of adherents are Indonesia and India, with approximately 175 million each.</a:t>
            </a:r>
          </a:p>
        </p:txBody>
      </p:sp>
      <p:sp>
        <p:nvSpPr>
          <p:cNvPr id="39940" name="Text Box 7">
            <a:extLst>
              <a:ext uri="{FF2B5EF4-FFF2-40B4-BE49-F238E27FC236}">
                <a16:creationId xmlns:a16="http://schemas.microsoft.com/office/drawing/2014/main" id="{F761A615-3DAA-0038-677D-B2A8B6073C72}"/>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a:extLst>
              <a:ext uri="{FF2B5EF4-FFF2-40B4-BE49-F238E27FC236}">
                <a16:creationId xmlns:a16="http://schemas.microsoft.com/office/drawing/2014/main" id="{E5B907D4-8A91-34D8-CC2E-680828368D4F}"/>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1533300-DBF7-E244-9AD8-53BAB8644359}" type="slidenum">
              <a:rPr lang="en-US" altLang="en-US" sz="1000">
                <a:latin typeface="Arial" panose="020B0604020202020204" pitchFamily="34" charset="0"/>
              </a:rPr>
              <a:pPr>
                <a:spcBef>
                  <a:spcPct val="0"/>
                </a:spcBef>
                <a:buFontTx/>
                <a:buNone/>
              </a:pPr>
              <a:t>26</a:t>
            </a:fld>
            <a:endParaRPr lang="en-US" altLang="en-US" sz="1000">
              <a:latin typeface="Arial" panose="020B0604020202020204" pitchFamily="34" charset="0"/>
            </a:endParaRPr>
          </a:p>
        </p:txBody>
      </p:sp>
      <p:sp>
        <p:nvSpPr>
          <p:cNvPr id="40962" name="Rectangle 2">
            <a:extLst>
              <a:ext uri="{FF2B5EF4-FFF2-40B4-BE49-F238E27FC236}">
                <a16:creationId xmlns:a16="http://schemas.microsoft.com/office/drawing/2014/main" id="{3F04DE81-A608-B241-B6B3-05738C22A8A7}"/>
              </a:ext>
            </a:extLst>
          </p:cNvPr>
          <p:cNvSpPr>
            <a:spLocks noGrp="1"/>
          </p:cNvSpPr>
          <p:nvPr>
            <p:ph type="title"/>
          </p:nvPr>
        </p:nvSpPr>
        <p:spPr/>
        <p:txBody>
          <a:bodyPr/>
          <a:lstStyle/>
          <a:p>
            <a:pPr eaLnBrk="1" hangingPunct="1"/>
            <a:r>
              <a:rPr lang="en-US" altLang="en-US">
                <a:ea typeface="ＭＳ Ｐゴシック" panose="020B0600070205080204" pitchFamily="34" charset="-128"/>
              </a:rPr>
              <a:t>A Few Facts About Islam</a:t>
            </a:r>
          </a:p>
        </p:txBody>
      </p:sp>
      <p:sp>
        <p:nvSpPr>
          <p:cNvPr id="40963" name="Rectangle 3">
            <a:extLst>
              <a:ext uri="{FF2B5EF4-FFF2-40B4-BE49-F238E27FC236}">
                <a16:creationId xmlns:a16="http://schemas.microsoft.com/office/drawing/2014/main" id="{E322E169-D00F-94E1-F1A7-7FE309EB15DB}"/>
              </a:ext>
            </a:extLst>
          </p:cNvPr>
          <p:cNvSpPr>
            <a:spLocks noGrp="1"/>
          </p:cNvSpPr>
          <p:nvPr>
            <p:ph type="body" idx="1"/>
          </p:nvPr>
        </p:nvSpPr>
        <p:spPr/>
        <p:txBody>
          <a:bodyPr/>
          <a:lstStyle/>
          <a:p>
            <a:pPr eaLnBrk="1" hangingPunct="1"/>
            <a:r>
              <a:rPr lang="en-US" altLang="en-US" sz="2600">
                <a:ea typeface="ＭＳ Ｐゴシック" panose="020B0600070205080204" pitchFamily="34" charset="-128"/>
              </a:rPr>
              <a:t>Islam is one of the world’s great religions.</a:t>
            </a:r>
          </a:p>
          <a:p>
            <a:pPr eaLnBrk="1" hangingPunct="1"/>
            <a:r>
              <a:rPr lang="en-US" altLang="en-US" sz="2600">
                <a:ea typeface="ＭＳ Ｐゴシック" panose="020B0600070205080204" pitchFamily="34" charset="-128"/>
              </a:rPr>
              <a:t>It is one of the largest religions in the world with an estimated 1.3 billion followers.</a:t>
            </a:r>
          </a:p>
          <a:p>
            <a:pPr eaLnBrk="1" hangingPunct="1"/>
            <a:r>
              <a:rPr lang="en-US" altLang="en-US" sz="2600">
                <a:ea typeface="ＭＳ Ｐゴシック" panose="020B0600070205080204" pitchFamily="34" charset="-128"/>
              </a:rPr>
              <a:t>Estimates of Muslims in the United States are as high as 7 million, with 1,209 mosques.*</a:t>
            </a:r>
          </a:p>
          <a:p>
            <a:pPr eaLnBrk="1" hangingPunct="1">
              <a:buFont typeface="Wingdings" pitchFamily="2" charset="2"/>
              <a:buNone/>
            </a:pPr>
            <a:endParaRPr lang="en-US" altLang="en-US" sz="2600">
              <a:ea typeface="ＭＳ Ｐゴシック" panose="020B0600070205080204" pitchFamily="34" charset="-128"/>
            </a:endParaRPr>
          </a:p>
          <a:p>
            <a:pPr eaLnBrk="1" hangingPunct="1">
              <a:buFont typeface="Wingdings" pitchFamily="2" charset="2"/>
              <a:buNone/>
            </a:pPr>
            <a:r>
              <a:rPr lang="en-US" altLang="en-US" sz="1500">
                <a:ea typeface="ＭＳ Ｐゴシック" panose="020B0600070205080204" pitchFamily="34" charset="-128"/>
              </a:rPr>
              <a:t>*U.S. State Department, 2004</a:t>
            </a:r>
          </a:p>
        </p:txBody>
      </p:sp>
      <p:sp>
        <p:nvSpPr>
          <p:cNvPr id="40964" name="Text Box 7">
            <a:extLst>
              <a:ext uri="{FF2B5EF4-FFF2-40B4-BE49-F238E27FC236}">
                <a16:creationId xmlns:a16="http://schemas.microsoft.com/office/drawing/2014/main" id="{F140238C-C7DB-0FC5-92BE-78121C11CA61}"/>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a:extLst>
              <a:ext uri="{FF2B5EF4-FFF2-40B4-BE49-F238E27FC236}">
                <a16:creationId xmlns:a16="http://schemas.microsoft.com/office/drawing/2014/main" id="{389A388F-3871-E48F-7DD8-0C6CFA94187D}"/>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545E7C6-1A1A-384B-9120-8226ACFB4C89}" type="slidenum">
              <a:rPr lang="en-US" altLang="en-US" sz="1000">
                <a:latin typeface="Arial" panose="020B0604020202020204" pitchFamily="34" charset="0"/>
              </a:rPr>
              <a:pPr>
                <a:spcBef>
                  <a:spcPct val="0"/>
                </a:spcBef>
                <a:buFontTx/>
                <a:buNone/>
              </a:pPr>
              <a:t>27</a:t>
            </a:fld>
            <a:endParaRPr lang="en-US" altLang="en-US" sz="1000">
              <a:latin typeface="Arial" panose="020B0604020202020204" pitchFamily="34" charset="0"/>
            </a:endParaRPr>
          </a:p>
        </p:txBody>
      </p:sp>
      <p:sp>
        <p:nvSpPr>
          <p:cNvPr id="41986" name="Rectangle 2">
            <a:extLst>
              <a:ext uri="{FF2B5EF4-FFF2-40B4-BE49-F238E27FC236}">
                <a16:creationId xmlns:a16="http://schemas.microsoft.com/office/drawing/2014/main" id="{3716F0D6-C1C7-8B4C-F18B-61AFDE6AC0FF}"/>
              </a:ext>
            </a:extLst>
          </p:cNvPr>
          <p:cNvSpPr>
            <a:spLocks noGrp="1"/>
          </p:cNvSpPr>
          <p:nvPr>
            <p:ph type="title"/>
          </p:nvPr>
        </p:nvSpPr>
        <p:spPr/>
        <p:txBody>
          <a:bodyPr/>
          <a:lstStyle/>
          <a:p>
            <a:pPr eaLnBrk="1" hangingPunct="1"/>
            <a:r>
              <a:rPr lang="en-US" altLang="en-US">
                <a:ea typeface="ＭＳ Ｐゴシック" panose="020B0600070205080204" pitchFamily="34" charset="-128"/>
              </a:rPr>
              <a:t>Islamic Beliefs</a:t>
            </a:r>
          </a:p>
        </p:txBody>
      </p:sp>
      <p:sp>
        <p:nvSpPr>
          <p:cNvPr id="41987" name="Rectangle 3">
            <a:extLst>
              <a:ext uri="{FF2B5EF4-FFF2-40B4-BE49-F238E27FC236}">
                <a16:creationId xmlns:a16="http://schemas.microsoft.com/office/drawing/2014/main" id="{4514702C-9EF5-182D-4576-1B7813DB5ADE}"/>
              </a:ext>
            </a:extLst>
          </p:cNvPr>
          <p:cNvSpPr>
            <a:spLocks noGrp="1"/>
          </p:cNvSpPr>
          <p:nvPr>
            <p:ph type="body" idx="1"/>
          </p:nvPr>
        </p:nvSpPr>
        <p:spPr/>
        <p:txBody>
          <a:bodyPr/>
          <a:lstStyle/>
          <a:p>
            <a:pPr eaLnBrk="1" hangingPunct="1"/>
            <a:r>
              <a:rPr lang="en-US" altLang="en-US" sz="2600">
                <a:ea typeface="ＭＳ Ｐゴシック" panose="020B0600070205080204" pitchFamily="34" charset="-128"/>
              </a:rPr>
              <a:t>As a religious term, Islam means “</a:t>
            </a:r>
            <a:r>
              <a:rPr lang="en-US" altLang="en-US" sz="2600" i="1">
                <a:ea typeface="ＭＳ Ｐゴシック" panose="020B0600070205080204" pitchFamily="34" charset="-128"/>
              </a:rPr>
              <a:t>to surrender to the will or law of God.</a:t>
            </a:r>
            <a:r>
              <a:rPr lang="en-US" altLang="en-US" sz="2600">
                <a:ea typeface="ＭＳ Ｐゴシック" panose="020B0600070205080204" pitchFamily="34" charset="-128"/>
              </a:rPr>
              <a:t>”</a:t>
            </a:r>
          </a:p>
          <a:p>
            <a:pPr eaLnBrk="1" hangingPunct="1"/>
            <a:r>
              <a:rPr lang="en-US" altLang="en-US" sz="2600">
                <a:ea typeface="ＭＳ Ｐゴシック" panose="020B0600070205080204" pitchFamily="34" charset="-128"/>
              </a:rPr>
              <a:t>Islam is based on the holy writings of the Qur’an or the Koran. </a:t>
            </a:r>
          </a:p>
          <a:p>
            <a:pPr eaLnBrk="1" hangingPunct="1"/>
            <a:r>
              <a:rPr lang="en-US" altLang="en-US" sz="2600">
                <a:ea typeface="ＭＳ Ｐゴシック" panose="020B0600070205080204" pitchFamily="34" charset="-128"/>
              </a:rPr>
              <a:t>Muslims (those who surrender to the will of God) believe the Qur’an consists of the exact words revealed by God through the Angel Gabriel to the prophet Muhammad (</a:t>
            </a:r>
            <a:r>
              <a:rPr lang="en-US" altLang="en-US" sz="2100">
                <a:ea typeface="ＭＳ Ｐゴシック" panose="020B0600070205080204" pitchFamily="34" charset="-128"/>
              </a:rPr>
              <a:t>A.D.</a:t>
            </a:r>
            <a:r>
              <a:rPr lang="en-US" altLang="en-US" sz="2600">
                <a:ea typeface="ＭＳ Ｐゴシック" panose="020B0600070205080204" pitchFamily="34" charset="-128"/>
              </a:rPr>
              <a:t> 570-632). </a:t>
            </a:r>
          </a:p>
        </p:txBody>
      </p:sp>
      <p:sp>
        <p:nvSpPr>
          <p:cNvPr id="41988" name="Text Box 7">
            <a:extLst>
              <a:ext uri="{FF2B5EF4-FFF2-40B4-BE49-F238E27FC236}">
                <a16:creationId xmlns:a16="http://schemas.microsoft.com/office/drawing/2014/main" id="{C029C57D-D709-A46A-FB2C-AC6E4B8A5BC4}"/>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a:extLst>
              <a:ext uri="{FF2B5EF4-FFF2-40B4-BE49-F238E27FC236}">
                <a16:creationId xmlns:a16="http://schemas.microsoft.com/office/drawing/2014/main" id="{3006321D-DDEF-392B-04A4-75B2E5991E5C}"/>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57154F2-E155-6F48-AC8B-BA7873CB2D46}" type="slidenum">
              <a:rPr lang="en-US" altLang="en-US" sz="1000">
                <a:latin typeface="Arial" panose="020B0604020202020204" pitchFamily="34" charset="0"/>
              </a:rPr>
              <a:pPr>
                <a:spcBef>
                  <a:spcPct val="0"/>
                </a:spcBef>
                <a:buFontTx/>
                <a:buNone/>
              </a:pPr>
              <a:t>28</a:t>
            </a:fld>
            <a:endParaRPr lang="en-US" altLang="en-US" sz="1000">
              <a:latin typeface="Arial" panose="020B0604020202020204" pitchFamily="34" charset="0"/>
            </a:endParaRPr>
          </a:p>
        </p:txBody>
      </p:sp>
      <p:sp>
        <p:nvSpPr>
          <p:cNvPr id="43010" name="Rectangle 2">
            <a:extLst>
              <a:ext uri="{FF2B5EF4-FFF2-40B4-BE49-F238E27FC236}">
                <a16:creationId xmlns:a16="http://schemas.microsoft.com/office/drawing/2014/main" id="{7661F67C-3A6E-D09B-00D1-16C164234F8F}"/>
              </a:ext>
            </a:extLst>
          </p:cNvPr>
          <p:cNvSpPr>
            <a:spLocks noGrp="1"/>
          </p:cNvSpPr>
          <p:nvPr>
            <p:ph type="title"/>
          </p:nvPr>
        </p:nvSpPr>
        <p:spPr/>
        <p:txBody>
          <a:bodyPr/>
          <a:lstStyle/>
          <a:p>
            <a:pPr eaLnBrk="1" hangingPunct="1"/>
            <a:r>
              <a:rPr lang="en-US" altLang="en-US">
                <a:ea typeface="ＭＳ Ｐゴシック" panose="020B0600070205080204" pitchFamily="34" charset="-128"/>
              </a:rPr>
              <a:t>Islamic Beliefs (continued)</a:t>
            </a:r>
          </a:p>
        </p:txBody>
      </p:sp>
      <p:sp>
        <p:nvSpPr>
          <p:cNvPr id="43011" name="Rectangle 3">
            <a:extLst>
              <a:ext uri="{FF2B5EF4-FFF2-40B4-BE49-F238E27FC236}">
                <a16:creationId xmlns:a16="http://schemas.microsoft.com/office/drawing/2014/main" id="{81842458-CC4E-B1B2-7148-6BB2137E4560}"/>
              </a:ext>
            </a:extLst>
          </p:cNvPr>
          <p:cNvSpPr>
            <a:spLocks noGrp="1"/>
          </p:cNvSpPr>
          <p:nvPr>
            <p:ph type="body" idx="1"/>
          </p:nvPr>
        </p:nvSpPr>
        <p:spPr/>
        <p:txBody>
          <a:bodyPr/>
          <a:lstStyle/>
          <a:p>
            <a:pPr eaLnBrk="1" hangingPunct="1"/>
            <a:r>
              <a:rPr lang="en-US" altLang="en-US" sz="2600">
                <a:ea typeface="ＭＳ Ｐゴシック" panose="020B0600070205080204" pitchFamily="34" charset="-128"/>
              </a:rPr>
              <a:t>The Qur’an’s basic theme is </a:t>
            </a:r>
            <a:r>
              <a:rPr lang="en-US" altLang="en-US" sz="2600" i="1">
                <a:ea typeface="ＭＳ Ｐゴシック" panose="020B0600070205080204" pitchFamily="34" charset="-128"/>
              </a:rPr>
              <a:t>the relationship between God and His creatures.</a:t>
            </a:r>
            <a:r>
              <a:rPr lang="en-US" altLang="en-US" sz="2600">
                <a:ea typeface="ＭＳ Ｐゴシック" panose="020B0600070205080204" pitchFamily="34" charset="-128"/>
              </a:rPr>
              <a:t>  </a:t>
            </a:r>
          </a:p>
          <a:p>
            <a:pPr eaLnBrk="1" hangingPunct="1"/>
            <a:r>
              <a:rPr lang="en-US" altLang="en-US" sz="2600">
                <a:ea typeface="ＭＳ Ｐゴシック" panose="020B0600070205080204" pitchFamily="34" charset="-128"/>
              </a:rPr>
              <a:t>The Qur’an provides guidelines for society, which is just with proper human conduct, and for an equitable economic system.</a:t>
            </a:r>
          </a:p>
          <a:p>
            <a:pPr eaLnBrk="1" hangingPunct="1"/>
            <a:r>
              <a:rPr lang="en-US" altLang="en-US" sz="2600">
                <a:ea typeface="ＭＳ Ｐゴシック" panose="020B0600070205080204" pitchFamily="34" charset="-128"/>
              </a:rPr>
              <a:t>Muslims believe Islam began with Adam and continued through the line of prophets including Abraham, Moses, Jesus, and Mohammad. </a:t>
            </a:r>
          </a:p>
        </p:txBody>
      </p:sp>
      <p:sp>
        <p:nvSpPr>
          <p:cNvPr id="43012" name="Text Box 7">
            <a:extLst>
              <a:ext uri="{FF2B5EF4-FFF2-40B4-BE49-F238E27FC236}">
                <a16:creationId xmlns:a16="http://schemas.microsoft.com/office/drawing/2014/main" id="{F76A8986-7ED9-18C4-B767-C4A8FB68253C}"/>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a:extLst>
              <a:ext uri="{FF2B5EF4-FFF2-40B4-BE49-F238E27FC236}">
                <a16:creationId xmlns:a16="http://schemas.microsoft.com/office/drawing/2014/main" id="{784167D5-5D28-BE99-8644-B3823BA72282}"/>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18EC839-5431-F245-9516-64077141367B}" type="slidenum">
              <a:rPr lang="en-US" altLang="en-US" sz="1000">
                <a:latin typeface="Arial" panose="020B0604020202020204" pitchFamily="34" charset="0"/>
              </a:rPr>
              <a:pPr>
                <a:spcBef>
                  <a:spcPct val="0"/>
                </a:spcBef>
                <a:buFontTx/>
                <a:buNone/>
              </a:pPr>
              <a:t>29</a:t>
            </a:fld>
            <a:endParaRPr lang="en-US" altLang="en-US" sz="1000">
              <a:latin typeface="Arial" panose="020B0604020202020204" pitchFamily="34" charset="0"/>
            </a:endParaRPr>
          </a:p>
        </p:txBody>
      </p:sp>
      <p:sp>
        <p:nvSpPr>
          <p:cNvPr id="44034" name="Rectangle 2">
            <a:extLst>
              <a:ext uri="{FF2B5EF4-FFF2-40B4-BE49-F238E27FC236}">
                <a16:creationId xmlns:a16="http://schemas.microsoft.com/office/drawing/2014/main" id="{CBED13F9-349A-4829-9AAE-AA89D758B0DB}"/>
              </a:ext>
            </a:extLst>
          </p:cNvPr>
          <p:cNvSpPr>
            <a:spLocks noGrp="1"/>
          </p:cNvSpPr>
          <p:nvPr>
            <p:ph type="title"/>
          </p:nvPr>
        </p:nvSpPr>
        <p:spPr/>
        <p:txBody>
          <a:bodyPr/>
          <a:lstStyle/>
          <a:p>
            <a:pPr eaLnBrk="1" hangingPunct="1"/>
            <a:r>
              <a:rPr lang="en-US" altLang="en-US">
                <a:ea typeface="ＭＳ Ｐゴシック" panose="020B0600070205080204" pitchFamily="34" charset="-128"/>
              </a:rPr>
              <a:t>Diversity Among Muslims</a:t>
            </a:r>
          </a:p>
        </p:txBody>
      </p:sp>
      <p:sp>
        <p:nvSpPr>
          <p:cNvPr id="44035" name="Rectangle 3">
            <a:extLst>
              <a:ext uri="{FF2B5EF4-FFF2-40B4-BE49-F238E27FC236}">
                <a16:creationId xmlns:a16="http://schemas.microsoft.com/office/drawing/2014/main" id="{0BFF1897-AB17-6C3D-5176-AEBD6A7AAD44}"/>
              </a:ext>
            </a:extLst>
          </p:cNvPr>
          <p:cNvSpPr>
            <a:spLocks noGrp="1"/>
          </p:cNvSpPr>
          <p:nvPr>
            <p:ph type="body" idx="1"/>
          </p:nvPr>
        </p:nvSpPr>
        <p:spPr/>
        <p:txBody>
          <a:bodyPr/>
          <a:lstStyle/>
          <a:p>
            <a:pPr eaLnBrk="1" hangingPunct="1">
              <a:lnSpc>
                <a:spcPct val="80000"/>
              </a:lnSpc>
            </a:pPr>
            <a:r>
              <a:rPr lang="en-US" altLang="en-US" sz="2600">
                <a:ea typeface="ＭＳ Ｐゴシック" panose="020B0600070205080204" pitchFamily="34" charset="-128"/>
              </a:rPr>
              <a:t>Eighty-five percent of Muslims are Sunni.</a:t>
            </a:r>
          </a:p>
          <a:p>
            <a:pPr eaLnBrk="1" hangingPunct="1">
              <a:lnSpc>
                <a:spcPct val="80000"/>
              </a:lnSpc>
            </a:pPr>
            <a:r>
              <a:rPr lang="en-US" altLang="en-US" sz="2600">
                <a:ea typeface="ＭＳ Ｐゴシック" panose="020B0600070205080204" pitchFamily="34" charset="-128"/>
              </a:rPr>
              <a:t>Shi’i, or Shi’ite Muslims are a smaller group, however, they have attracted much attention in recent years.</a:t>
            </a:r>
          </a:p>
          <a:p>
            <a:pPr eaLnBrk="1" hangingPunct="1">
              <a:lnSpc>
                <a:spcPct val="80000"/>
              </a:lnSpc>
            </a:pPr>
            <a:r>
              <a:rPr lang="en-US" altLang="en-US" sz="2600">
                <a:ea typeface="ＭＳ Ｐゴシック" panose="020B0600070205080204" pitchFamily="34" charset="-128"/>
              </a:rPr>
              <a:t>Both groups believe the succession of leadership to be their own, therefore causing conflict between the two groups.</a:t>
            </a:r>
          </a:p>
          <a:p>
            <a:pPr eaLnBrk="1" hangingPunct="1">
              <a:lnSpc>
                <a:spcPct val="80000"/>
              </a:lnSpc>
            </a:pPr>
            <a:r>
              <a:rPr lang="en-US" altLang="en-US" sz="2600">
                <a:ea typeface="ＭＳ Ｐゴシック" panose="020B0600070205080204" pitchFamily="34" charset="-128"/>
              </a:rPr>
              <a:t>Black Muslims in the United States form a unique identity, aligned with the Nation of Islam, which has in the recent past become aligned with building safe communities and rehabilitating individuals from the prison system.</a:t>
            </a:r>
          </a:p>
        </p:txBody>
      </p:sp>
      <p:sp>
        <p:nvSpPr>
          <p:cNvPr id="44036" name="Text Box 7">
            <a:extLst>
              <a:ext uri="{FF2B5EF4-FFF2-40B4-BE49-F238E27FC236}">
                <a16:creationId xmlns:a16="http://schemas.microsoft.com/office/drawing/2014/main" id="{95A94778-B82D-0A04-86DC-73FA7CD8EBC3}"/>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C393-7445-3EE1-1A89-8140120662C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C0B1961-D6D7-8AD9-CD3A-9D2BB2B14FDC}"/>
              </a:ext>
            </a:extLst>
          </p:cNvPr>
          <p:cNvPicPr>
            <a:picLocks noGrp="1" noChangeAspect="1"/>
          </p:cNvPicPr>
          <p:nvPr>
            <p:ph idx="1"/>
          </p:nvPr>
        </p:nvPicPr>
        <p:blipFill>
          <a:blip r:embed="rId2"/>
          <a:stretch>
            <a:fillRect/>
          </a:stretch>
        </p:blipFill>
        <p:spPr>
          <a:xfrm>
            <a:off x="-1449474" y="0"/>
            <a:ext cx="5414567" cy="7007087"/>
          </a:xfrm>
        </p:spPr>
      </p:pic>
      <p:pic>
        <p:nvPicPr>
          <p:cNvPr id="8" name="Content Placeholder 4">
            <a:extLst>
              <a:ext uri="{FF2B5EF4-FFF2-40B4-BE49-F238E27FC236}">
                <a16:creationId xmlns:a16="http://schemas.microsoft.com/office/drawing/2014/main" id="{470BEF04-7151-4BAE-29AF-9801BCF4E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960" y="1113184"/>
            <a:ext cx="3387840" cy="423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976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a:extLst>
              <a:ext uri="{FF2B5EF4-FFF2-40B4-BE49-F238E27FC236}">
                <a16:creationId xmlns:a16="http://schemas.microsoft.com/office/drawing/2014/main" id="{5782935E-C9B5-E591-44BC-45C5491C6CF1}"/>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95DD32C-AF40-1B4F-8114-38E840DDF69E}" type="slidenum">
              <a:rPr lang="en-US" altLang="en-US" sz="1000">
                <a:latin typeface="Arial" panose="020B0604020202020204" pitchFamily="34" charset="0"/>
              </a:rPr>
              <a:pPr>
                <a:spcBef>
                  <a:spcPct val="0"/>
                </a:spcBef>
                <a:buFontTx/>
                <a:buNone/>
              </a:pPr>
              <a:t>30</a:t>
            </a:fld>
            <a:endParaRPr lang="en-US" altLang="en-US" sz="1000">
              <a:latin typeface="Arial" panose="020B0604020202020204" pitchFamily="34" charset="0"/>
            </a:endParaRPr>
          </a:p>
        </p:txBody>
      </p:sp>
      <p:sp>
        <p:nvSpPr>
          <p:cNvPr id="45058" name="Rectangle 2">
            <a:extLst>
              <a:ext uri="{FF2B5EF4-FFF2-40B4-BE49-F238E27FC236}">
                <a16:creationId xmlns:a16="http://schemas.microsoft.com/office/drawing/2014/main" id="{D99B2094-D413-1669-5F75-6C06B793967C}"/>
              </a:ext>
            </a:extLst>
          </p:cNvPr>
          <p:cNvSpPr>
            <a:spLocks noGrp="1"/>
          </p:cNvSpPr>
          <p:nvPr>
            <p:ph type="title"/>
          </p:nvPr>
        </p:nvSpPr>
        <p:spPr/>
        <p:txBody>
          <a:bodyPr/>
          <a:lstStyle/>
          <a:p>
            <a:pPr eaLnBrk="1" hangingPunct="1"/>
            <a:r>
              <a:rPr lang="en-US" altLang="en-US">
                <a:ea typeface="ＭＳ Ｐゴシック" panose="020B0600070205080204" pitchFamily="34" charset="-128"/>
              </a:rPr>
              <a:t>Muslim Students</a:t>
            </a:r>
          </a:p>
        </p:txBody>
      </p:sp>
      <p:sp>
        <p:nvSpPr>
          <p:cNvPr id="45059" name="Rectangle 3">
            <a:extLst>
              <a:ext uri="{FF2B5EF4-FFF2-40B4-BE49-F238E27FC236}">
                <a16:creationId xmlns:a16="http://schemas.microsoft.com/office/drawing/2014/main" id="{104B62D5-ADB9-AA8D-544E-E8BD6B57BB6B}"/>
              </a:ext>
            </a:extLst>
          </p:cNvPr>
          <p:cNvSpPr>
            <a:spLocks noGrp="1"/>
          </p:cNvSpPr>
          <p:nvPr>
            <p:ph type="body" idx="1"/>
          </p:nvPr>
        </p:nvSpPr>
        <p:spPr>
          <a:xfrm>
            <a:off x="457200" y="1905000"/>
            <a:ext cx="8229600" cy="4225925"/>
          </a:xfrm>
        </p:spPr>
        <p:txBody>
          <a:bodyPr/>
          <a:lstStyle/>
          <a:p>
            <a:pPr eaLnBrk="1" hangingPunct="1"/>
            <a:r>
              <a:rPr lang="en-US" altLang="en-US" sz="2600">
                <a:ea typeface="ＭＳ Ｐゴシック" panose="020B0600070205080204" pitchFamily="34" charset="-128"/>
              </a:rPr>
              <a:t>The vast majority of Muslim students in the United States attend public schools.</a:t>
            </a:r>
          </a:p>
          <a:p>
            <a:pPr eaLnBrk="1" hangingPunct="1"/>
            <a:r>
              <a:rPr lang="en-US" altLang="en-US" sz="2600">
                <a:ea typeface="ＭＳ Ｐゴシック" panose="020B0600070205080204" pitchFamily="34" charset="-128"/>
              </a:rPr>
              <a:t>After the events of September 11, 2001, many Muslim students were stereotyped negatively and feared for their safety in schools.</a:t>
            </a:r>
          </a:p>
          <a:p>
            <a:pPr eaLnBrk="1" hangingPunct="1"/>
            <a:r>
              <a:rPr lang="en-US" altLang="en-US" sz="2600">
                <a:ea typeface="ＭＳ Ｐゴシック" panose="020B0600070205080204" pitchFamily="34" charset="-128"/>
              </a:rPr>
              <a:t>Culturally responsive teaching, in which teachers examine their own beliefs and educate their students about diversity, is beneficial in creating safe school environments for Muslims.</a:t>
            </a:r>
          </a:p>
        </p:txBody>
      </p:sp>
      <p:sp>
        <p:nvSpPr>
          <p:cNvPr id="45060" name="Text Box 7">
            <a:extLst>
              <a:ext uri="{FF2B5EF4-FFF2-40B4-BE49-F238E27FC236}">
                <a16:creationId xmlns:a16="http://schemas.microsoft.com/office/drawing/2014/main" id="{86473BF4-5E98-5AC2-7542-7EDD3484A388}"/>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a:extLst>
              <a:ext uri="{FF2B5EF4-FFF2-40B4-BE49-F238E27FC236}">
                <a16:creationId xmlns:a16="http://schemas.microsoft.com/office/drawing/2014/main" id="{E7AF1245-E9DD-B74C-22A1-6CD96CADEB82}"/>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D0E7600-0158-0241-BCD2-558C94E93DBF}" type="slidenum">
              <a:rPr lang="en-US" altLang="en-US" sz="1000">
                <a:latin typeface="Arial" panose="020B0604020202020204" pitchFamily="34" charset="0"/>
              </a:rPr>
              <a:pPr>
                <a:spcBef>
                  <a:spcPct val="0"/>
                </a:spcBef>
                <a:buFontTx/>
                <a:buNone/>
              </a:pPr>
              <a:t>31</a:t>
            </a:fld>
            <a:endParaRPr lang="en-US" altLang="en-US" sz="1000">
              <a:latin typeface="Arial" panose="020B0604020202020204" pitchFamily="34" charset="0"/>
            </a:endParaRPr>
          </a:p>
        </p:txBody>
      </p:sp>
      <p:sp>
        <p:nvSpPr>
          <p:cNvPr id="46082" name="Rectangle 2">
            <a:extLst>
              <a:ext uri="{FF2B5EF4-FFF2-40B4-BE49-F238E27FC236}">
                <a16:creationId xmlns:a16="http://schemas.microsoft.com/office/drawing/2014/main" id="{8971E456-B853-A643-7284-FC46873C8864}"/>
              </a:ext>
            </a:extLst>
          </p:cNvPr>
          <p:cNvSpPr>
            <a:spLocks noGrp="1"/>
          </p:cNvSpPr>
          <p:nvPr>
            <p:ph type="title"/>
          </p:nvPr>
        </p:nvSpPr>
        <p:spPr/>
        <p:txBody>
          <a:bodyPr/>
          <a:lstStyle/>
          <a:p>
            <a:pPr eaLnBrk="1" hangingPunct="1"/>
            <a:r>
              <a:rPr lang="en-US" altLang="en-US">
                <a:ea typeface="ＭＳ Ｐゴシック" panose="020B0600070205080204" pitchFamily="34" charset="-128"/>
              </a:rPr>
              <a:t>Buddhism</a:t>
            </a:r>
          </a:p>
        </p:txBody>
      </p:sp>
      <p:sp>
        <p:nvSpPr>
          <p:cNvPr id="46083" name="Rectangle 3">
            <a:extLst>
              <a:ext uri="{FF2B5EF4-FFF2-40B4-BE49-F238E27FC236}">
                <a16:creationId xmlns:a16="http://schemas.microsoft.com/office/drawing/2014/main" id="{6767924F-B4F5-8B1D-EE7C-B02EAEE269C3}"/>
              </a:ext>
            </a:extLst>
          </p:cNvPr>
          <p:cNvSpPr>
            <a:spLocks noGrp="1"/>
          </p:cNvSpPr>
          <p:nvPr>
            <p:ph type="body" idx="1"/>
          </p:nvPr>
        </p:nvSpPr>
        <p:spPr>
          <a:xfrm>
            <a:off x="457200" y="1600200"/>
            <a:ext cx="8229600" cy="4411663"/>
          </a:xfrm>
        </p:spPr>
        <p:txBody>
          <a:bodyPr/>
          <a:lstStyle/>
          <a:p>
            <a:pPr eaLnBrk="1" hangingPunct="1">
              <a:lnSpc>
                <a:spcPct val="90000"/>
              </a:lnSpc>
            </a:pPr>
            <a:r>
              <a:rPr lang="en-US" altLang="en-US" sz="2600">
                <a:ea typeface="ＭＳ Ｐゴシック" panose="020B0600070205080204" pitchFamily="34" charset="-128"/>
              </a:rPr>
              <a:t>Buddhism is one of the world’s major religions.</a:t>
            </a:r>
          </a:p>
          <a:p>
            <a:pPr eaLnBrk="1" hangingPunct="1">
              <a:lnSpc>
                <a:spcPct val="90000"/>
              </a:lnSpc>
            </a:pPr>
            <a:r>
              <a:rPr lang="en-US" altLang="en-US" sz="2600">
                <a:ea typeface="ＭＳ Ｐゴシック" panose="020B0600070205080204" pitchFamily="34" charset="-128"/>
              </a:rPr>
              <a:t>Immigration of Asians into the United States brings thousands of additional Buddhists into the country each year.</a:t>
            </a:r>
          </a:p>
          <a:p>
            <a:pPr eaLnBrk="1" hangingPunct="1">
              <a:lnSpc>
                <a:spcPct val="90000"/>
              </a:lnSpc>
            </a:pPr>
            <a:r>
              <a:rPr lang="en-US" altLang="en-US" sz="2600">
                <a:ea typeface="ＭＳ Ｐゴシック" panose="020B0600070205080204" pitchFamily="34" charset="-128"/>
              </a:rPr>
              <a:t>There is diversity in the practice of Buddhism.</a:t>
            </a:r>
          </a:p>
          <a:p>
            <a:pPr eaLnBrk="1" hangingPunct="1">
              <a:lnSpc>
                <a:spcPct val="90000"/>
              </a:lnSpc>
            </a:pPr>
            <a:r>
              <a:rPr lang="en-US" altLang="en-US" sz="2600">
                <a:ea typeface="ＭＳ Ｐゴシック" panose="020B0600070205080204" pitchFamily="34" charset="-128"/>
              </a:rPr>
              <a:t>Buddhist beliefs encompass the suffering which is part of all existence, and the solution to suffering and meaninglessness, which is Buddha.</a:t>
            </a:r>
          </a:p>
          <a:p>
            <a:pPr lvl="2" eaLnBrk="1" hangingPunct="1">
              <a:lnSpc>
                <a:spcPct val="90000"/>
              </a:lnSpc>
            </a:pPr>
            <a:r>
              <a:rPr lang="en-US" altLang="en-US" sz="2100">
                <a:ea typeface="ＭＳ Ｐゴシック" panose="020B0600070205080204" pitchFamily="34" charset="-128"/>
              </a:rPr>
              <a:t>The Middle Way</a:t>
            </a:r>
          </a:p>
          <a:p>
            <a:pPr lvl="2" eaLnBrk="1" hangingPunct="1">
              <a:lnSpc>
                <a:spcPct val="90000"/>
              </a:lnSpc>
            </a:pPr>
            <a:r>
              <a:rPr lang="en-US" altLang="en-US" sz="2100">
                <a:ea typeface="ＭＳ Ｐゴシック" panose="020B0600070205080204" pitchFamily="34" charset="-128"/>
              </a:rPr>
              <a:t>The Four Noble Truths</a:t>
            </a:r>
          </a:p>
          <a:p>
            <a:pPr lvl="2" eaLnBrk="1" hangingPunct="1">
              <a:lnSpc>
                <a:spcPct val="90000"/>
              </a:lnSpc>
            </a:pPr>
            <a:r>
              <a:rPr lang="en-US" altLang="en-US" sz="2100">
                <a:ea typeface="ＭＳ Ｐゴシック" panose="020B0600070205080204" pitchFamily="34" charset="-128"/>
              </a:rPr>
              <a:t>The Eightfold Path</a:t>
            </a:r>
          </a:p>
        </p:txBody>
      </p:sp>
      <p:sp>
        <p:nvSpPr>
          <p:cNvPr id="46084" name="Text Box 7">
            <a:extLst>
              <a:ext uri="{FF2B5EF4-FFF2-40B4-BE49-F238E27FC236}">
                <a16:creationId xmlns:a16="http://schemas.microsoft.com/office/drawing/2014/main" id="{66C64204-1809-578D-17D2-F68D3846D2AE}"/>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2A79E3D4-2962-B348-7E83-4FC322BD09BE}"/>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096D05D-A9CD-004C-B59F-DE59A82BD1D2}" type="slidenum">
              <a:rPr lang="en-US" altLang="en-US" sz="1000">
                <a:latin typeface="Arial" panose="020B0604020202020204" pitchFamily="34" charset="0"/>
              </a:rPr>
              <a:pPr>
                <a:spcBef>
                  <a:spcPct val="0"/>
                </a:spcBef>
                <a:buFontTx/>
                <a:buNone/>
              </a:pPr>
              <a:t>32</a:t>
            </a:fld>
            <a:endParaRPr lang="en-US" altLang="en-US" sz="1000">
              <a:latin typeface="Arial" panose="020B0604020202020204" pitchFamily="34" charset="0"/>
            </a:endParaRPr>
          </a:p>
        </p:txBody>
      </p:sp>
      <p:sp>
        <p:nvSpPr>
          <p:cNvPr id="47106" name="Rectangle 2">
            <a:extLst>
              <a:ext uri="{FF2B5EF4-FFF2-40B4-BE49-F238E27FC236}">
                <a16:creationId xmlns:a16="http://schemas.microsoft.com/office/drawing/2014/main" id="{439ABAFA-7717-9AD3-B4E7-326FD6ED12C6}"/>
              </a:ext>
            </a:extLst>
          </p:cNvPr>
          <p:cNvSpPr>
            <a:spLocks noGrp="1"/>
          </p:cNvSpPr>
          <p:nvPr>
            <p:ph type="title"/>
          </p:nvPr>
        </p:nvSpPr>
        <p:spPr/>
        <p:txBody>
          <a:bodyPr/>
          <a:lstStyle/>
          <a:p>
            <a:pPr eaLnBrk="1" hangingPunct="1"/>
            <a:r>
              <a:rPr lang="en-US" altLang="en-US">
                <a:ea typeface="ＭＳ Ｐゴシック" panose="020B0600070205080204" pitchFamily="34" charset="-128"/>
              </a:rPr>
              <a:t>Hinduism</a:t>
            </a:r>
          </a:p>
        </p:txBody>
      </p:sp>
      <p:sp>
        <p:nvSpPr>
          <p:cNvPr id="47107" name="Rectangle 3">
            <a:extLst>
              <a:ext uri="{FF2B5EF4-FFF2-40B4-BE49-F238E27FC236}">
                <a16:creationId xmlns:a16="http://schemas.microsoft.com/office/drawing/2014/main" id="{D22A4662-9DF8-B1AC-9C99-DDCE79AD59F6}"/>
              </a:ext>
            </a:extLst>
          </p:cNvPr>
          <p:cNvSpPr>
            <a:spLocks noGrp="1"/>
          </p:cNvSpPr>
          <p:nvPr>
            <p:ph type="body" idx="1"/>
          </p:nvPr>
        </p:nvSpPr>
        <p:spPr/>
        <p:txBody>
          <a:bodyPr/>
          <a:lstStyle/>
          <a:p>
            <a:pPr eaLnBrk="1" hangingPunct="1"/>
            <a:r>
              <a:rPr lang="en-US" altLang="en-US">
                <a:ea typeface="ＭＳ Ｐゴシック" panose="020B0600070205080204" pitchFamily="34" charset="-128"/>
              </a:rPr>
              <a:t>Hinduism is the major religion of India.</a:t>
            </a:r>
          </a:p>
          <a:p>
            <a:pPr eaLnBrk="1" hangingPunct="1"/>
            <a:r>
              <a:rPr lang="en-US" altLang="en-US">
                <a:ea typeface="ＭＳ Ｐゴシック" panose="020B0600070205080204" pitchFamily="34" charset="-128"/>
              </a:rPr>
              <a:t>It is the world’s third largest religion after Christianity and Islam (13% of the world’s population aligns with Hinduism).</a:t>
            </a:r>
          </a:p>
          <a:p>
            <a:pPr eaLnBrk="1" hangingPunct="1"/>
            <a:r>
              <a:rPr lang="en-US" altLang="en-US">
                <a:ea typeface="ＭＳ Ｐゴシック" panose="020B0600070205080204" pitchFamily="34" charset="-128"/>
              </a:rPr>
              <a:t>It differs from other religions in that it does not have a single founder, nor a single system of morality or a central organization.</a:t>
            </a:r>
          </a:p>
        </p:txBody>
      </p:sp>
      <p:sp>
        <p:nvSpPr>
          <p:cNvPr id="47108" name="Text Box 7">
            <a:extLst>
              <a:ext uri="{FF2B5EF4-FFF2-40B4-BE49-F238E27FC236}">
                <a16:creationId xmlns:a16="http://schemas.microsoft.com/office/drawing/2014/main" id="{69CA289D-46D4-9B1C-2EC3-40122880764D}"/>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a:extLst>
              <a:ext uri="{FF2B5EF4-FFF2-40B4-BE49-F238E27FC236}">
                <a16:creationId xmlns:a16="http://schemas.microsoft.com/office/drawing/2014/main" id="{EB9ADDF1-2096-5B9A-B5D4-8DC235C7F7DB}"/>
              </a:ext>
            </a:extLst>
          </p:cNvPr>
          <p:cNvSpPr>
            <a:spLocks noGrp="1"/>
          </p:cNvSpPr>
          <p:nvPr>
            <p:ph type="sldNum" sz="quarter" idx="12"/>
          </p:nvPr>
        </p:nvSpPr>
        <p:spPr bwMode="auto">
          <a:xfrm>
            <a:off x="57912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6BFFAA3-3765-D546-AED4-0E5815CA5353}" type="slidenum">
              <a:rPr lang="en-US" altLang="en-US" sz="1000">
                <a:latin typeface="Arial" panose="020B0604020202020204" pitchFamily="34" charset="0"/>
              </a:rPr>
              <a:pPr>
                <a:spcBef>
                  <a:spcPct val="0"/>
                </a:spcBef>
                <a:buFontTx/>
                <a:buNone/>
              </a:pPr>
              <a:t>33</a:t>
            </a:fld>
            <a:endParaRPr lang="en-US" altLang="en-US" sz="1000">
              <a:latin typeface="Arial" panose="020B0604020202020204" pitchFamily="34" charset="0"/>
            </a:endParaRPr>
          </a:p>
        </p:txBody>
      </p:sp>
      <p:sp>
        <p:nvSpPr>
          <p:cNvPr id="48130" name="Rectangle 2">
            <a:extLst>
              <a:ext uri="{FF2B5EF4-FFF2-40B4-BE49-F238E27FC236}">
                <a16:creationId xmlns:a16="http://schemas.microsoft.com/office/drawing/2014/main" id="{C0D9CAC9-6E5C-58EC-AC8B-DC71E9420679}"/>
              </a:ext>
            </a:extLst>
          </p:cNvPr>
          <p:cNvSpPr>
            <a:spLocks noGrp="1"/>
          </p:cNvSpPr>
          <p:nvPr>
            <p:ph type="title"/>
          </p:nvPr>
        </p:nvSpPr>
        <p:spPr/>
        <p:txBody>
          <a:bodyPr/>
          <a:lstStyle/>
          <a:p>
            <a:pPr eaLnBrk="1" hangingPunct="1"/>
            <a:r>
              <a:rPr lang="en-US" altLang="en-US">
                <a:ea typeface="ＭＳ Ｐゴシック" panose="020B0600070205080204" pitchFamily="34" charset="-128"/>
              </a:rPr>
              <a:t>Hindi Beliefs</a:t>
            </a:r>
          </a:p>
        </p:txBody>
      </p:sp>
      <p:sp>
        <p:nvSpPr>
          <p:cNvPr id="48131" name="Rectangle 3">
            <a:extLst>
              <a:ext uri="{FF2B5EF4-FFF2-40B4-BE49-F238E27FC236}">
                <a16:creationId xmlns:a16="http://schemas.microsoft.com/office/drawing/2014/main" id="{062316F2-0A13-D77D-0843-3930D62C6826}"/>
              </a:ext>
            </a:extLst>
          </p:cNvPr>
          <p:cNvSpPr>
            <a:spLocks noGrp="1"/>
          </p:cNvSpPr>
          <p:nvPr>
            <p:ph type="body" idx="1"/>
          </p:nvPr>
        </p:nvSpPr>
        <p:spPr/>
        <p:txBody>
          <a:bodyPr/>
          <a:lstStyle/>
          <a:p>
            <a:pPr eaLnBrk="1" hangingPunct="1">
              <a:lnSpc>
                <a:spcPct val="90000"/>
              </a:lnSpc>
            </a:pPr>
            <a:r>
              <a:rPr lang="en-US" altLang="en-US" sz="2600">
                <a:ea typeface="ＭＳ Ｐゴシック" panose="020B0600070205080204" pitchFamily="34" charset="-128"/>
              </a:rPr>
              <a:t>Several sacred writings contribute to the central beliefs of Hinduism.</a:t>
            </a:r>
          </a:p>
          <a:p>
            <a:pPr eaLnBrk="1" hangingPunct="1">
              <a:lnSpc>
                <a:spcPct val="90000"/>
              </a:lnSpc>
            </a:pPr>
            <a:r>
              <a:rPr lang="en-US" altLang="en-US" sz="2600">
                <a:ea typeface="ＭＳ Ｐゴシック" panose="020B0600070205080204" pitchFamily="34" charset="-128"/>
              </a:rPr>
              <a:t>The caste system, with a base in the sacred writings, was legally abolished over 50 years ago. However, it still operates in many rural areas of India.</a:t>
            </a:r>
          </a:p>
          <a:p>
            <a:pPr eaLnBrk="1" hangingPunct="1">
              <a:lnSpc>
                <a:spcPct val="90000"/>
              </a:lnSpc>
            </a:pPr>
            <a:r>
              <a:rPr lang="en-US" altLang="en-US" sz="2600">
                <a:ea typeface="ＭＳ Ｐゴシック" panose="020B0600070205080204" pitchFamily="34" charset="-128"/>
              </a:rPr>
              <a:t>Three gods are considered the most important in Hinduism, although there are many deities.</a:t>
            </a:r>
          </a:p>
          <a:p>
            <a:pPr eaLnBrk="1" hangingPunct="1">
              <a:lnSpc>
                <a:spcPct val="90000"/>
              </a:lnSpc>
            </a:pPr>
            <a:r>
              <a:rPr lang="en-US" altLang="en-US" sz="2600">
                <a:ea typeface="ＭＳ Ｐゴシック" panose="020B0600070205080204" pitchFamily="34" charset="-128"/>
              </a:rPr>
              <a:t>Hinduism teaches that the soul never dies, but rather, is reincarnated to higher or lower states depending on individual’s actions.</a:t>
            </a:r>
          </a:p>
          <a:p>
            <a:pPr eaLnBrk="1" hangingPunct="1">
              <a:lnSpc>
                <a:spcPct val="90000"/>
              </a:lnSpc>
            </a:pPr>
            <a:endParaRPr lang="en-US" altLang="en-US" sz="260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1" descr="TGW-14-828576-c08">
            <a:extLst>
              <a:ext uri="{FF2B5EF4-FFF2-40B4-BE49-F238E27FC236}">
                <a16:creationId xmlns:a16="http://schemas.microsoft.com/office/drawing/2014/main" id="{4CB5FF06-C6F4-A4CD-4384-96A29BEA7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881188"/>
            <a:ext cx="803275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a16="http://schemas.microsoft.com/office/drawing/2014/main" id="{0C60D5EC-D539-6C36-62FD-F20687CF90FA}"/>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pic>
        <p:nvPicPr>
          <p:cNvPr id="49155" name="Picture 5" descr="Soc-WorldView">
            <a:extLst>
              <a:ext uri="{FF2B5EF4-FFF2-40B4-BE49-F238E27FC236}">
                <a16:creationId xmlns:a16="http://schemas.microsoft.com/office/drawing/2014/main" id="{8D725BF2-D70A-EF35-5859-962F41FDE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819150"/>
            <a:ext cx="2667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9">
            <a:extLst>
              <a:ext uri="{FF2B5EF4-FFF2-40B4-BE49-F238E27FC236}">
                <a16:creationId xmlns:a16="http://schemas.microsoft.com/office/drawing/2014/main" id="{4C1372C8-AF86-542A-C873-8CDF49F74219}"/>
              </a:ext>
            </a:extLst>
          </p:cNvPr>
          <p:cNvSpPr txBox="1">
            <a:spLocks noChangeArrowheads="1"/>
          </p:cNvSpPr>
          <p:nvPr/>
        </p:nvSpPr>
        <p:spPr bwMode="auto">
          <a:xfrm>
            <a:off x="3952875" y="1003300"/>
            <a:ext cx="2876550" cy="396875"/>
          </a:xfrm>
          <a:prstGeom prst="rect">
            <a:avLst/>
          </a:prstGeom>
          <a:noFill/>
          <a:ln>
            <a:noFill/>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000" b="1">
                <a:solidFill>
                  <a:srgbClr val="13489A"/>
                </a:solidFill>
                <a:ea typeface="ＭＳ Ｐゴシック" charset="-128"/>
              </a:rPr>
              <a:t>Religions of the World</a:t>
            </a:r>
          </a:p>
        </p:txBody>
      </p:sp>
      <p:sp>
        <p:nvSpPr>
          <p:cNvPr id="75782" name="Text Box 12">
            <a:extLst>
              <a:ext uri="{FF2B5EF4-FFF2-40B4-BE49-F238E27FC236}">
                <a16:creationId xmlns:a16="http://schemas.microsoft.com/office/drawing/2014/main" id="{AB44C865-0C74-AB03-26FC-655A442ED632}"/>
              </a:ext>
            </a:extLst>
          </p:cNvPr>
          <p:cNvSpPr txBox="1">
            <a:spLocks noChangeArrowheads="1"/>
          </p:cNvSpPr>
          <p:nvPr/>
        </p:nvSpPr>
        <p:spPr bwMode="auto">
          <a:xfrm>
            <a:off x="5111750" y="6038850"/>
            <a:ext cx="3673475" cy="422275"/>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en-US" altLang="en-US" sz="1200" b="1">
                <a:ea typeface="ＭＳ Ｐゴシック" charset="-128"/>
              </a:rPr>
              <a:t>Adapted from</a:t>
            </a:r>
            <a:r>
              <a:rPr lang="en-US" altLang="en-US" sz="1200">
                <a:ea typeface="ＭＳ Ｐゴシック" charset="-128"/>
              </a:rPr>
              <a:t>  </a:t>
            </a:r>
            <a:r>
              <a:rPr lang="en-US" altLang="en-US" sz="1200" i="1">
                <a:ea typeface="ＭＳ Ｐゴシック" charset="-128"/>
              </a:rPr>
              <a:t>The State of Religion Atlas</a:t>
            </a:r>
            <a:r>
              <a:rPr lang="en-US" altLang="en-US" sz="1200">
                <a:ea typeface="ＭＳ Ｐゴシック" charset="-128"/>
              </a:rPr>
              <a:t>, New York: Simon &amp; Schuster, 1993.</a:t>
            </a:r>
          </a:p>
        </p:txBody>
      </p:sp>
    </p:spTree>
    <p:custDataLst>
      <p:tags r:id="rId1"/>
    </p:custDataLst>
  </p:cSld>
  <p:clrMapOvr>
    <a:masterClrMapping/>
  </p:clrMapOvr>
  <p:transition advClick="0">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32CAC95C-0921-A4BF-DFD1-9049A724D1E4}"/>
              </a:ext>
            </a:extLst>
          </p:cNvPr>
          <p:cNvSpPr>
            <a:spLocks noGrp="1"/>
          </p:cNvSpPr>
          <p:nvPr>
            <p:ph type="title"/>
          </p:nvPr>
        </p:nvSpPr>
        <p:spPr/>
        <p:txBody>
          <a:bodyPr/>
          <a:lstStyle/>
          <a:p>
            <a:pPr eaLnBrk="1" hangingPunct="1"/>
            <a:r>
              <a:rPr lang="en-US" altLang="en-US">
                <a:ea typeface="ＭＳ Ｐゴシック" panose="020B0600070205080204" pitchFamily="34" charset="-128"/>
              </a:rPr>
              <a:t>Gender Discrimination 2019</a:t>
            </a:r>
          </a:p>
        </p:txBody>
      </p:sp>
      <p:sp>
        <p:nvSpPr>
          <p:cNvPr id="77829" name="Text Box 5">
            <a:extLst>
              <a:ext uri="{FF2B5EF4-FFF2-40B4-BE49-F238E27FC236}">
                <a16:creationId xmlns:a16="http://schemas.microsoft.com/office/drawing/2014/main" id="{229B0093-26A2-443D-7016-DDFB4AD78554}"/>
              </a:ext>
            </a:extLst>
          </p:cNvPr>
          <p:cNvSpPr txBox="1">
            <a:spLocks noChangeArrowheads="1"/>
          </p:cNvSpPr>
          <p:nvPr/>
        </p:nvSpPr>
        <p:spPr bwMode="auto">
          <a:xfrm>
            <a:off x="3952875" y="1003300"/>
            <a:ext cx="184150" cy="400050"/>
          </a:xfrm>
          <a:prstGeom prst="rect">
            <a:avLst/>
          </a:prstGeom>
          <a:noFill/>
          <a:ln>
            <a:noFill/>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000" b="1" dirty="0">
              <a:solidFill>
                <a:srgbClr val="13489A"/>
              </a:solidFill>
              <a:ea typeface="ＭＳ Ｐゴシック" charset="-128"/>
            </a:endParaRPr>
          </a:p>
        </p:txBody>
      </p:sp>
      <p:sp>
        <p:nvSpPr>
          <p:cNvPr id="77830" name="Text Box 6">
            <a:extLst>
              <a:ext uri="{FF2B5EF4-FFF2-40B4-BE49-F238E27FC236}">
                <a16:creationId xmlns:a16="http://schemas.microsoft.com/office/drawing/2014/main" id="{D140F3AB-ED64-FDAA-6F46-AE36EA2D7C82}"/>
              </a:ext>
            </a:extLst>
          </p:cNvPr>
          <p:cNvSpPr txBox="1">
            <a:spLocks noChangeArrowheads="1"/>
          </p:cNvSpPr>
          <p:nvPr/>
        </p:nvSpPr>
        <p:spPr bwMode="auto">
          <a:xfrm>
            <a:off x="5111750" y="6038850"/>
            <a:ext cx="3673475" cy="258763"/>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defRPr/>
            </a:pPr>
            <a:endParaRPr lang="en-US" altLang="en-US" sz="1200" i="1" dirty="0">
              <a:ea typeface="ＭＳ Ｐゴシック" charset="-128"/>
            </a:endParaRPr>
          </a:p>
        </p:txBody>
      </p:sp>
      <p:pic>
        <p:nvPicPr>
          <p:cNvPr id="51204" name="Picture 2">
            <a:extLst>
              <a:ext uri="{FF2B5EF4-FFF2-40B4-BE49-F238E27FC236}">
                <a16:creationId xmlns:a16="http://schemas.microsoft.com/office/drawing/2014/main" id="{B82258EE-159C-A8DD-D9F8-754ACF31B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6350"/>
            <a:ext cx="9351963"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a:extLst>
              <a:ext uri="{FF2B5EF4-FFF2-40B4-BE49-F238E27FC236}">
                <a16:creationId xmlns:a16="http://schemas.microsoft.com/office/drawing/2014/main" id="{E1B70F3E-3442-C9BF-7708-EFA6585343BF}"/>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5CDB83D-E29D-4A40-A311-D70FD9A4401C}" type="slidenum">
              <a:rPr lang="en-US" altLang="en-US" sz="1000">
                <a:latin typeface="Arial" panose="020B0604020202020204" pitchFamily="34" charset="0"/>
              </a:rPr>
              <a:pPr>
                <a:spcBef>
                  <a:spcPct val="0"/>
                </a:spcBef>
                <a:buFontTx/>
                <a:buNone/>
              </a:pPr>
              <a:t>36</a:t>
            </a:fld>
            <a:endParaRPr lang="en-US" altLang="en-US" sz="1000">
              <a:latin typeface="Arial" panose="020B0604020202020204" pitchFamily="34" charset="0"/>
            </a:endParaRPr>
          </a:p>
        </p:txBody>
      </p:sp>
      <p:sp>
        <p:nvSpPr>
          <p:cNvPr id="53250" name="Rectangle 2">
            <a:extLst>
              <a:ext uri="{FF2B5EF4-FFF2-40B4-BE49-F238E27FC236}">
                <a16:creationId xmlns:a16="http://schemas.microsoft.com/office/drawing/2014/main" id="{3F83EAB7-539A-CF19-585F-43464773FA6D}"/>
              </a:ext>
            </a:extLst>
          </p:cNvPr>
          <p:cNvSpPr>
            <a:spLocks noGrp="1"/>
          </p:cNvSpPr>
          <p:nvPr>
            <p:ph type="title"/>
          </p:nvPr>
        </p:nvSpPr>
        <p:spPr/>
        <p:txBody>
          <a:bodyPr/>
          <a:lstStyle/>
          <a:p>
            <a:pPr eaLnBrk="1" hangingPunct="1"/>
            <a:r>
              <a:rPr lang="en-US" altLang="en-US">
                <a:ea typeface="ＭＳ Ｐゴシック" panose="020B0600070205080204" pitchFamily="34" charset="-128"/>
              </a:rPr>
              <a:t>Other Religious Groups</a:t>
            </a:r>
          </a:p>
        </p:txBody>
      </p:sp>
      <p:sp>
        <p:nvSpPr>
          <p:cNvPr id="53251" name="Rectangle 3">
            <a:extLst>
              <a:ext uri="{FF2B5EF4-FFF2-40B4-BE49-F238E27FC236}">
                <a16:creationId xmlns:a16="http://schemas.microsoft.com/office/drawing/2014/main" id="{DECA0616-8F62-61A5-27FD-643D3B251BEF}"/>
              </a:ext>
            </a:extLst>
          </p:cNvPr>
          <p:cNvSpPr>
            <a:spLocks noGrp="1"/>
          </p:cNvSpPr>
          <p:nvPr>
            <p:ph type="body" sz="half" idx="1"/>
          </p:nvPr>
        </p:nvSpPr>
        <p:spPr>
          <a:xfrm>
            <a:off x="457200" y="2057400"/>
            <a:ext cx="4038600" cy="4073525"/>
          </a:xfrm>
        </p:spPr>
        <p:txBody>
          <a:bodyPr/>
          <a:lstStyle/>
          <a:p>
            <a:pPr eaLnBrk="1" hangingPunct="1"/>
            <a:r>
              <a:rPr lang="en-US" altLang="en-US" sz="2600">
                <a:ea typeface="ＭＳ Ｐゴシック" panose="020B0600070205080204" pitchFamily="34" charset="-128"/>
              </a:rPr>
              <a:t>Latter-Day Saints (LDS/Mormons)</a:t>
            </a:r>
          </a:p>
          <a:p>
            <a:pPr eaLnBrk="1" hangingPunct="1"/>
            <a:r>
              <a:rPr lang="en-US" altLang="en-US" sz="2600">
                <a:ea typeface="ＭＳ Ｐゴシック" panose="020B0600070205080204" pitchFamily="34" charset="-128"/>
              </a:rPr>
              <a:t>Eastern Orthodoxy</a:t>
            </a:r>
          </a:p>
          <a:p>
            <a:pPr eaLnBrk="1" hangingPunct="1"/>
            <a:r>
              <a:rPr lang="en-US" altLang="en-US" sz="2600">
                <a:ea typeface="ＭＳ Ｐゴシック" panose="020B0600070205080204" pitchFamily="34" charset="-128"/>
              </a:rPr>
              <a:t>Christian Science</a:t>
            </a:r>
          </a:p>
          <a:p>
            <a:pPr eaLnBrk="1" hangingPunct="1"/>
            <a:r>
              <a:rPr lang="en-US" altLang="en-US" sz="2600">
                <a:ea typeface="ＭＳ Ｐゴシック" panose="020B0600070205080204" pitchFamily="34" charset="-128"/>
              </a:rPr>
              <a:t>Unitarian Universalists</a:t>
            </a:r>
          </a:p>
          <a:p>
            <a:pPr eaLnBrk="1" hangingPunct="1"/>
            <a:r>
              <a:rPr lang="en-US" altLang="en-US" sz="2600">
                <a:ea typeface="ＭＳ Ｐゴシック" panose="020B0600070205080204" pitchFamily="34" charset="-128"/>
              </a:rPr>
              <a:t>Native American Religions</a:t>
            </a:r>
          </a:p>
        </p:txBody>
      </p:sp>
      <p:sp>
        <p:nvSpPr>
          <p:cNvPr id="53252" name="Rectangle 4">
            <a:extLst>
              <a:ext uri="{FF2B5EF4-FFF2-40B4-BE49-F238E27FC236}">
                <a16:creationId xmlns:a16="http://schemas.microsoft.com/office/drawing/2014/main" id="{A2A33970-3089-E0E7-0DCC-FACC4AD036C3}"/>
              </a:ext>
            </a:extLst>
          </p:cNvPr>
          <p:cNvSpPr>
            <a:spLocks noGrp="1"/>
          </p:cNvSpPr>
          <p:nvPr>
            <p:ph type="body" sz="half" idx="2"/>
          </p:nvPr>
        </p:nvSpPr>
        <p:spPr>
          <a:xfrm>
            <a:off x="4648200" y="1981200"/>
            <a:ext cx="4038600" cy="4149725"/>
          </a:xfrm>
        </p:spPr>
        <p:txBody>
          <a:bodyPr/>
          <a:lstStyle/>
          <a:p>
            <a:pPr eaLnBrk="1" hangingPunct="1"/>
            <a:r>
              <a:rPr lang="en-US" altLang="en-US" sz="2600">
                <a:ea typeface="ＭＳ Ｐゴシック" panose="020B0600070205080204" pitchFamily="34" charset="-128"/>
              </a:rPr>
              <a:t>Jainism</a:t>
            </a:r>
          </a:p>
          <a:p>
            <a:pPr eaLnBrk="1" hangingPunct="1"/>
            <a:r>
              <a:rPr lang="en-US" altLang="en-US" sz="2600">
                <a:ea typeface="ＭＳ Ｐゴシック" panose="020B0600070205080204" pitchFamily="34" charset="-128"/>
              </a:rPr>
              <a:t>Sikhism</a:t>
            </a:r>
          </a:p>
          <a:p>
            <a:pPr eaLnBrk="1" hangingPunct="1"/>
            <a:r>
              <a:rPr lang="en-US" altLang="en-US" sz="2600">
                <a:ea typeface="ＭＳ Ｐゴシック" panose="020B0600070205080204" pitchFamily="34" charset="-128"/>
              </a:rPr>
              <a:t>Baha’ism</a:t>
            </a:r>
          </a:p>
          <a:p>
            <a:pPr eaLnBrk="1" hangingPunct="1"/>
            <a:r>
              <a:rPr lang="en-US" altLang="en-US" sz="2600">
                <a:ea typeface="ＭＳ Ｐゴシック" panose="020B0600070205080204" pitchFamily="34" charset="-128"/>
              </a:rPr>
              <a:t>New Age Spirituality</a:t>
            </a:r>
          </a:p>
          <a:p>
            <a:pPr eaLnBrk="1" hangingPunct="1"/>
            <a:r>
              <a:rPr lang="en-US" altLang="en-US" sz="2600">
                <a:ea typeface="ＭＳ Ｐゴシック" panose="020B0600070205080204" pitchFamily="34" charset="-128"/>
              </a:rPr>
              <a:t>Wicca</a:t>
            </a:r>
          </a:p>
          <a:p>
            <a:pPr eaLnBrk="1" hangingPunct="1"/>
            <a:r>
              <a:rPr lang="en-US" altLang="en-US" sz="2600">
                <a:ea typeface="ＭＳ Ｐゴシック" panose="020B0600070205080204" pitchFamily="34" charset="-128"/>
              </a:rPr>
              <a:t>Cults</a:t>
            </a:r>
          </a:p>
          <a:p>
            <a:pPr eaLnBrk="1" hangingPunct="1"/>
            <a:endParaRPr lang="en-US" altLang="en-US" sz="2600">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a:extLst>
              <a:ext uri="{FF2B5EF4-FFF2-40B4-BE49-F238E27FC236}">
                <a16:creationId xmlns:a16="http://schemas.microsoft.com/office/drawing/2014/main" id="{7178F7AC-CF8D-8A14-2900-C4C13EA124C4}"/>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CF891AA-6FA2-4D41-A2E1-67CF313AB767}" type="slidenum">
              <a:rPr lang="en-US" altLang="en-US" sz="1000">
                <a:latin typeface="Arial" panose="020B0604020202020204" pitchFamily="34" charset="0"/>
              </a:rPr>
              <a:pPr>
                <a:spcBef>
                  <a:spcPct val="0"/>
                </a:spcBef>
                <a:buFontTx/>
                <a:buNone/>
              </a:pPr>
              <a:t>37</a:t>
            </a:fld>
            <a:endParaRPr lang="en-US" altLang="en-US" sz="1000">
              <a:latin typeface="Arial" panose="020B0604020202020204" pitchFamily="34" charset="0"/>
            </a:endParaRPr>
          </a:p>
        </p:txBody>
      </p:sp>
      <p:sp>
        <p:nvSpPr>
          <p:cNvPr id="54274" name="Rectangle 2">
            <a:extLst>
              <a:ext uri="{FF2B5EF4-FFF2-40B4-BE49-F238E27FC236}">
                <a16:creationId xmlns:a16="http://schemas.microsoft.com/office/drawing/2014/main" id="{64E95AEA-1BB7-C581-B35C-13623116A852}"/>
              </a:ext>
            </a:extLst>
          </p:cNvPr>
          <p:cNvSpPr>
            <a:spLocks noGrp="1"/>
          </p:cNvSpPr>
          <p:nvPr>
            <p:ph type="title"/>
          </p:nvPr>
        </p:nvSpPr>
        <p:spPr/>
        <p:txBody>
          <a:bodyPr/>
          <a:lstStyle/>
          <a:p>
            <a:pPr eaLnBrk="1" hangingPunct="1"/>
            <a:r>
              <a:rPr lang="en-US" altLang="en-US">
                <a:ea typeface="ＭＳ Ｐゴシック" panose="020B0600070205080204" pitchFamily="34" charset="-128"/>
              </a:rPr>
              <a:t>Religion and Gender</a:t>
            </a:r>
          </a:p>
        </p:txBody>
      </p:sp>
      <p:sp>
        <p:nvSpPr>
          <p:cNvPr id="54275" name="Rectangle 3">
            <a:extLst>
              <a:ext uri="{FF2B5EF4-FFF2-40B4-BE49-F238E27FC236}">
                <a16:creationId xmlns:a16="http://schemas.microsoft.com/office/drawing/2014/main" id="{D073A41B-5978-7B3A-D3D3-9D4833C46C55}"/>
              </a:ext>
            </a:extLst>
          </p:cNvPr>
          <p:cNvSpPr>
            <a:spLocks noGrp="1"/>
          </p:cNvSpPr>
          <p:nvPr>
            <p:ph type="body" idx="1"/>
          </p:nvPr>
        </p:nvSpPr>
        <p:spPr/>
        <p:txBody>
          <a:bodyPr/>
          <a:lstStyle/>
          <a:p>
            <a:pPr eaLnBrk="1" hangingPunct="1">
              <a:buFont typeface="Wingdings" pitchFamily="2" charset="2"/>
              <a:buChar char="v"/>
            </a:pPr>
            <a:r>
              <a:rPr lang="en-US" altLang="en-US" sz="2700">
                <a:ea typeface="ＭＳ Ｐゴシック" panose="020B0600070205080204" pitchFamily="34" charset="-128"/>
              </a:rPr>
              <a:t>Religion often profoundly influences the gender roles in religious organizations and in society in general.</a:t>
            </a:r>
          </a:p>
          <a:p>
            <a:pPr eaLnBrk="1" hangingPunct="1">
              <a:buFont typeface="Wingdings" pitchFamily="2" charset="2"/>
              <a:buChar char="v"/>
            </a:pPr>
            <a:r>
              <a:rPr lang="en-US" altLang="en-US" sz="2700">
                <a:ea typeface="ＭＳ Ｐゴシック" panose="020B0600070205080204" pitchFamily="34" charset="-128"/>
              </a:rPr>
              <a:t>For the more conservative religious groups, the role of women is clearly defined and limited. </a:t>
            </a:r>
          </a:p>
          <a:p>
            <a:pPr eaLnBrk="1" hangingPunct="1">
              <a:buFont typeface="Wingdings" pitchFamily="2" charset="2"/>
              <a:buChar char="v"/>
            </a:pPr>
            <a:r>
              <a:rPr lang="en-US" altLang="en-US" sz="2700">
                <a:ea typeface="ＭＳ Ｐゴシック" panose="020B0600070205080204" pitchFamily="34" charset="-128"/>
              </a:rPr>
              <a:t>Women cannot attain the highest leadership positions in the Roman Catholic church, Mormon church, Islamic groups, and some conservative Protestants churches</a:t>
            </a:r>
            <a:r>
              <a:rPr lang="en-US" altLang="en-US" sz="2700">
                <a:solidFill>
                  <a:schemeClr val="tx2"/>
                </a:solidFill>
                <a:ea typeface="ＭＳ Ｐゴシック" panose="020B0600070205080204" pitchFamily="34" charset="-128"/>
              </a:rPr>
              <a:t>. </a:t>
            </a:r>
          </a:p>
        </p:txBody>
      </p:sp>
      <p:sp>
        <p:nvSpPr>
          <p:cNvPr id="54276" name="Text Box 7">
            <a:extLst>
              <a:ext uri="{FF2B5EF4-FFF2-40B4-BE49-F238E27FC236}">
                <a16:creationId xmlns:a16="http://schemas.microsoft.com/office/drawing/2014/main" id="{FCBA9FA8-9E67-8976-9079-B3EB474180C5}"/>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a:extLst>
              <a:ext uri="{FF2B5EF4-FFF2-40B4-BE49-F238E27FC236}">
                <a16:creationId xmlns:a16="http://schemas.microsoft.com/office/drawing/2014/main" id="{B303E12C-5A42-1D4C-2903-8B16D1EE2A45}"/>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6E4C9CD-0B88-8A49-9F79-EB68D7E8625D}" type="slidenum">
              <a:rPr lang="en-US" altLang="en-US" sz="1000">
                <a:latin typeface="Arial" panose="020B0604020202020204" pitchFamily="34" charset="0"/>
              </a:rPr>
              <a:pPr>
                <a:spcBef>
                  <a:spcPct val="0"/>
                </a:spcBef>
                <a:buFontTx/>
                <a:buNone/>
              </a:pPr>
              <a:t>38</a:t>
            </a:fld>
            <a:endParaRPr lang="en-US" altLang="en-US" sz="1000">
              <a:latin typeface="Arial" panose="020B0604020202020204" pitchFamily="34" charset="0"/>
            </a:endParaRPr>
          </a:p>
        </p:txBody>
      </p:sp>
      <p:sp>
        <p:nvSpPr>
          <p:cNvPr id="55298" name="Rectangle 2">
            <a:extLst>
              <a:ext uri="{FF2B5EF4-FFF2-40B4-BE49-F238E27FC236}">
                <a16:creationId xmlns:a16="http://schemas.microsoft.com/office/drawing/2014/main" id="{E685B7AF-0E1E-91DC-05CB-697CE7131F54}"/>
              </a:ext>
            </a:extLst>
          </p:cNvPr>
          <p:cNvSpPr>
            <a:spLocks noGrp="1"/>
          </p:cNvSpPr>
          <p:nvPr>
            <p:ph type="title"/>
          </p:nvPr>
        </p:nvSpPr>
        <p:spPr/>
        <p:txBody>
          <a:bodyPr/>
          <a:lstStyle/>
          <a:p>
            <a:pPr eaLnBrk="1" hangingPunct="1"/>
            <a:r>
              <a:rPr lang="en-US" altLang="en-US">
                <a:ea typeface="ＭＳ Ｐゴシック" panose="020B0600070205080204" pitchFamily="34" charset="-128"/>
              </a:rPr>
              <a:t>Religion and Homosexuality</a:t>
            </a:r>
          </a:p>
        </p:txBody>
      </p:sp>
      <p:sp>
        <p:nvSpPr>
          <p:cNvPr id="55299" name="Rectangle 3">
            <a:extLst>
              <a:ext uri="{FF2B5EF4-FFF2-40B4-BE49-F238E27FC236}">
                <a16:creationId xmlns:a16="http://schemas.microsoft.com/office/drawing/2014/main" id="{FFAD55EA-AEFD-A793-1EF8-D33ACB2FC06C}"/>
              </a:ext>
            </a:extLst>
          </p:cNvPr>
          <p:cNvSpPr>
            <a:spLocks noGrp="1"/>
          </p:cNvSpPr>
          <p:nvPr>
            <p:ph type="body" idx="1"/>
          </p:nvPr>
        </p:nvSpPr>
        <p:spPr/>
        <p:txBody>
          <a:bodyPr/>
          <a:lstStyle/>
          <a:p>
            <a:pPr eaLnBrk="1" hangingPunct="1">
              <a:lnSpc>
                <a:spcPct val="90000"/>
              </a:lnSpc>
            </a:pPr>
            <a:r>
              <a:rPr lang="en-US" altLang="en-US" sz="2300">
                <a:ea typeface="ＭＳ Ｐゴシック" panose="020B0600070205080204" pitchFamily="34" charset="-128"/>
              </a:rPr>
              <a:t>Homosexuality is one of the most controversial issues in religious institutions today.</a:t>
            </a:r>
          </a:p>
          <a:p>
            <a:pPr eaLnBrk="1" hangingPunct="1">
              <a:lnSpc>
                <a:spcPct val="90000"/>
              </a:lnSpc>
              <a:buFont typeface="Wingdings" pitchFamily="2" charset="2"/>
              <a:buChar char="v"/>
            </a:pPr>
            <a:r>
              <a:rPr lang="en-US" altLang="en-US" sz="2300">
                <a:ea typeface="ＭＳ Ｐゴシック" panose="020B0600070205080204" pitchFamily="34" charset="-128"/>
              </a:rPr>
              <a:t>Conservative Christians and other conservative religious groups view homosexuality as a matter of choice, a sin, and curable through faith. </a:t>
            </a:r>
          </a:p>
          <a:p>
            <a:pPr eaLnBrk="1" hangingPunct="1">
              <a:lnSpc>
                <a:spcPct val="90000"/>
              </a:lnSpc>
              <a:buFont typeface="Wingdings" pitchFamily="2" charset="2"/>
              <a:buChar char="v"/>
            </a:pPr>
            <a:r>
              <a:rPr lang="en-US" altLang="en-US" sz="2300">
                <a:ea typeface="ＭＳ Ｐゴシック" panose="020B0600070205080204" pitchFamily="34" charset="-128"/>
              </a:rPr>
              <a:t>Liberal religious groups contend that the only choice is whether or not the individual engages in homosexual behavior, believing that the individual is born homosexual or predisposed to that life.</a:t>
            </a:r>
          </a:p>
          <a:p>
            <a:pPr eaLnBrk="1" hangingPunct="1">
              <a:lnSpc>
                <a:spcPct val="90000"/>
              </a:lnSpc>
            </a:pPr>
            <a:r>
              <a:rPr lang="en-US" altLang="en-US" sz="2300">
                <a:ea typeface="ＭＳ Ｐゴシック" panose="020B0600070205080204" pitchFamily="34" charset="-128"/>
              </a:rPr>
              <a:t>Views toward homosexuality vary considerably in other religious groups. There are intra-, as well as inter-group, differences in beliefs.</a:t>
            </a:r>
          </a:p>
        </p:txBody>
      </p:sp>
      <p:sp>
        <p:nvSpPr>
          <p:cNvPr id="55300" name="Text Box 7">
            <a:extLst>
              <a:ext uri="{FF2B5EF4-FFF2-40B4-BE49-F238E27FC236}">
                <a16:creationId xmlns:a16="http://schemas.microsoft.com/office/drawing/2014/main" id="{E7A384F6-B4E4-8138-F0F7-FA2B03A9F179}"/>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a:extLst>
              <a:ext uri="{FF2B5EF4-FFF2-40B4-BE49-F238E27FC236}">
                <a16:creationId xmlns:a16="http://schemas.microsoft.com/office/drawing/2014/main" id="{BB08605F-7664-94C8-7947-F5DD700CBF8E}"/>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ABE2A19-1914-9E49-9A94-D97A851F5545}" type="slidenum">
              <a:rPr lang="en-US" altLang="en-US" sz="1000">
                <a:latin typeface="Arial" panose="020B0604020202020204" pitchFamily="34" charset="0"/>
              </a:rPr>
              <a:pPr>
                <a:spcBef>
                  <a:spcPct val="0"/>
                </a:spcBef>
                <a:buFontTx/>
                <a:buNone/>
              </a:pPr>
              <a:t>39</a:t>
            </a:fld>
            <a:endParaRPr lang="en-US" altLang="en-US" sz="1000">
              <a:latin typeface="Arial" panose="020B0604020202020204" pitchFamily="34" charset="0"/>
            </a:endParaRPr>
          </a:p>
        </p:txBody>
      </p:sp>
      <p:sp>
        <p:nvSpPr>
          <p:cNvPr id="56322" name="Rectangle 1026">
            <a:extLst>
              <a:ext uri="{FF2B5EF4-FFF2-40B4-BE49-F238E27FC236}">
                <a16:creationId xmlns:a16="http://schemas.microsoft.com/office/drawing/2014/main" id="{C1EB4C03-5411-C81C-74CB-996559ADBC84}"/>
              </a:ext>
            </a:extLst>
          </p:cNvPr>
          <p:cNvSpPr>
            <a:spLocks noGrp="1"/>
          </p:cNvSpPr>
          <p:nvPr>
            <p:ph type="title"/>
          </p:nvPr>
        </p:nvSpPr>
        <p:spPr/>
        <p:txBody>
          <a:bodyPr/>
          <a:lstStyle/>
          <a:p>
            <a:pPr eaLnBrk="1" hangingPunct="1"/>
            <a:r>
              <a:rPr lang="en-US" altLang="en-US" sz="4200">
                <a:ea typeface="ＭＳ Ｐゴシック" panose="020B0600070205080204" pitchFamily="34" charset="-128"/>
              </a:rPr>
              <a:t>In the Schools</a:t>
            </a:r>
          </a:p>
        </p:txBody>
      </p:sp>
      <p:sp>
        <p:nvSpPr>
          <p:cNvPr id="56323" name="Rectangle 1027">
            <a:extLst>
              <a:ext uri="{FF2B5EF4-FFF2-40B4-BE49-F238E27FC236}">
                <a16:creationId xmlns:a16="http://schemas.microsoft.com/office/drawing/2014/main" id="{A61109C5-3915-4AB1-ED99-3B13D70D1402}"/>
              </a:ext>
            </a:extLst>
          </p:cNvPr>
          <p:cNvSpPr>
            <a:spLocks noGrp="1"/>
          </p:cNvSpPr>
          <p:nvPr>
            <p:ph type="body" idx="1"/>
          </p:nvPr>
        </p:nvSpPr>
        <p:spPr/>
        <p:txBody>
          <a:bodyPr/>
          <a:lstStyle/>
          <a:p>
            <a:pPr eaLnBrk="1" hangingPunct="1">
              <a:buFont typeface="Wingdings" pitchFamily="2" charset="2"/>
              <a:buChar char="v"/>
            </a:pPr>
            <a:r>
              <a:rPr lang="en-US" altLang="en-US" sz="2700">
                <a:ea typeface="ＭＳ Ｐゴシック" panose="020B0600070205080204" pitchFamily="34" charset="-128"/>
              </a:rPr>
              <a:t>With opinions and emotions often running very high on homosexuality, it may be difficult for educators with strong religious views to deal objectively with those issues in the schools.</a:t>
            </a:r>
          </a:p>
          <a:p>
            <a:pPr eaLnBrk="1" hangingPunct="1">
              <a:buFont typeface="Wingdings" pitchFamily="2" charset="2"/>
              <a:buChar char="v"/>
            </a:pPr>
            <a:r>
              <a:rPr lang="en-US" altLang="en-US" sz="2700">
                <a:ea typeface="ＭＳ Ｐゴシック" panose="020B0600070205080204" pitchFamily="34" charset="-128"/>
              </a:rPr>
              <a:t>It is the responsibility of every educator to provide a safe and accepting environment in the school for every student, regardless of his or her sexual orientation.</a:t>
            </a:r>
          </a:p>
        </p:txBody>
      </p:sp>
      <p:sp>
        <p:nvSpPr>
          <p:cNvPr id="56324" name="Text Box 7">
            <a:extLst>
              <a:ext uri="{FF2B5EF4-FFF2-40B4-BE49-F238E27FC236}">
                <a16:creationId xmlns:a16="http://schemas.microsoft.com/office/drawing/2014/main" id="{201455F3-E095-74A6-EFA9-5B317FF5491B}"/>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6A25-B7FA-59B4-65E9-32AC5022A8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7D2A4B-4F69-459C-2E04-94BEF0A818F0}"/>
              </a:ext>
            </a:extLst>
          </p:cNvPr>
          <p:cNvPicPr>
            <a:picLocks noGrp="1" noChangeAspect="1"/>
          </p:cNvPicPr>
          <p:nvPr>
            <p:ph idx="1"/>
          </p:nvPr>
        </p:nvPicPr>
        <p:blipFill>
          <a:blip r:embed="rId2"/>
          <a:stretch>
            <a:fillRect/>
          </a:stretch>
        </p:blipFill>
        <p:spPr>
          <a:xfrm>
            <a:off x="184935" y="0"/>
            <a:ext cx="8594202" cy="6858000"/>
          </a:xfrm>
        </p:spPr>
      </p:pic>
    </p:spTree>
    <p:extLst>
      <p:ext uri="{BB962C8B-B14F-4D97-AF65-F5344CB8AC3E}">
        <p14:creationId xmlns:p14="http://schemas.microsoft.com/office/powerpoint/2010/main" val="4018967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a:extLst>
              <a:ext uri="{FF2B5EF4-FFF2-40B4-BE49-F238E27FC236}">
                <a16:creationId xmlns:a16="http://schemas.microsoft.com/office/drawing/2014/main" id="{260A46E8-35F8-A3EC-26BC-AE6275E1FBEB}"/>
              </a:ext>
            </a:extLst>
          </p:cNvPr>
          <p:cNvSpPr>
            <a:spLocks noGrp="1"/>
          </p:cNvSpPr>
          <p:nvPr>
            <p:ph type="sldNum" sz="quarter" idx="12"/>
          </p:nvPr>
        </p:nvSpPr>
        <p:spPr bwMode="auto">
          <a:xfrm>
            <a:off x="5715000" y="2286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52C61AE-57DE-2F41-8AC2-8B8658C5D0A0}" type="slidenum">
              <a:rPr lang="en-US" altLang="en-US" sz="1000">
                <a:latin typeface="Arial" panose="020B0604020202020204" pitchFamily="34" charset="0"/>
              </a:rPr>
              <a:pPr>
                <a:spcBef>
                  <a:spcPct val="0"/>
                </a:spcBef>
                <a:buFontTx/>
                <a:buNone/>
              </a:pPr>
              <a:t>40</a:t>
            </a:fld>
            <a:endParaRPr lang="en-US" altLang="en-US" sz="1000">
              <a:latin typeface="Arial" panose="020B0604020202020204" pitchFamily="34" charset="0"/>
            </a:endParaRPr>
          </a:p>
        </p:txBody>
      </p:sp>
      <p:sp>
        <p:nvSpPr>
          <p:cNvPr id="57346" name="Rectangle 2">
            <a:extLst>
              <a:ext uri="{FF2B5EF4-FFF2-40B4-BE49-F238E27FC236}">
                <a16:creationId xmlns:a16="http://schemas.microsoft.com/office/drawing/2014/main" id="{CF821C6A-2A28-975B-EE13-CABF3E3A807B}"/>
              </a:ext>
            </a:extLst>
          </p:cNvPr>
          <p:cNvSpPr>
            <a:spLocks noGrp="1"/>
          </p:cNvSpPr>
          <p:nvPr>
            <p:ph type="title"/>
          </p:nvPr>
        </p:nvSpPr>
        <p:spPr/>
        <p:txBody>
          <a:bodyPr/>
          <a:lstStyle/>
          <a:p>
            <a:pPr eaLnBrk="1" hangingPunct="1"/>
            <a:r>
              <a:rPr lang="en-US" altLang="en-US">
                <a:ea typeface="ＭＳ Ｐゴシック" panose="020B0600070205080204" pitchFamily="34" charset="-128"/>
              </a:rPr>
              <a:t>Religion and Race</a:t>
            </a:r>
          </a:p>
        </p:txBody>
      </p:sp>
      <p:sp>
        <p:nvSpPr>
          <p:cNvPr id="57347" name="Rectangle 3">
            <a:extLst>
              <a:ext uri="{FF2B5EF4-FFF2-40B4-BE49-F238E27FC236}">
                <a16:creationId xmlns:a16="http://schemas.microsoft.com/office/drawing/2014/main" id="{0BF0C150-BB85-D6BE-47BF-FEEEA4FA89E8}"/>
              </a:ext>
            </a:extLst>
          </p:cNvPr>
          <p:cNvSpPr>
            <a:spLocks noGrp="1"/>
          </p:cNvSpPr>
          <p:nvPr>
            <p:ph type="body" idx="1"/>
          </p:nvPr>
        </p:nvSpPr>
        <p:spPr>
          <a:xfrm>
            <a:off x="457200" y="1524000"/>
            <a:ext cx="8229600" cy="4411663"/>
          </a:xfrm>
        </p:spPr>
        <p:txBody>
          <a:bodyPr/>
          <a:lstStyle/>
          <a:p>
            <a:pPr eaLnBrk="1" hangingPunct="1">
              <a:lnSpc>
                <a:spcPct val="90000"/>
              </a:lnSpc>
            </a:pPr>
            <a:r>
              <a:rPr lang="en-US" altLang="en-US">
                <a:ea typeface="ＭＳ Ｐゴシック" panose="020B0600070205080204" pitchFamily="34" charset="-128"/>
              </a:rPr>
              <a:t>Religion has had a profound impact on issues of race and ethnic diversity.</a:t>
            </a:r>
          </a:p>
          <a:p>
            <a:pPr eaLnBrk="1" hangingPunct="1">
              <a:lnSpc>
                <a:spcPct val="90000"/>
              </a:lnSpc>
            </a:pPr>
            <a:r>
              <a:rPr lang="en-US" altLang="en-US">
                <a:ea typeface="ＭＳ Ｐゴシック" panose="020B0600070205080204" pitchFamily="34" charset="-128"/>
              </a:rPr>
              <a:t>In 1995, the Southern Baptist Convention apologized for its role in slavery and maintenance of a culture of racism in the United States.</a:t>
            </a:r>
          </a:p>
          <a:p>
            <a:pPr eaLnBrk="1" hangingPunct="1">
              <a:lnSpc>
                <a:spcPct val="90000"/>
              </a:lnSpc>
            </a:pPr>
            <a:r>
              <a:rPr lang="en-US" altLang="en-US">
                <a:ea typeface="ＭＳ Ｐゴシック" panose="020B0600070205080204" pitchFamily="34" charset="-128"/>
              </a:rPr>
              <a:t>Historically, many religious groups have found justification for slavery and discrimination against other religious groups in the Bible.</a:t>
            </a:r>
          </a:p>
        </p:txBody>
      </p:sp>
      <p:sp>
        <p:nvSpPr>
          <p:cNvPr id="57348" name="Text Box 7">
            <a:extLst>
              <a:ext uri="{FF2B5EF4-FFF2-40B4-BE49-F238E27FC236}">
                <a16:creationId xmlns:a16="http://schemas.microsoft.com/office/drawing/2014/main" id="{444FF78E-C262-C59E-2E71-0A9A534F3053}"/>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a:extLst>
              <a:ext uri="{FF2B5EF4-FFF2-40B4-BE49-F238E27FC236}">
                <a16:creationId xmlns:a16="http://schemas.microsoft.com/office/drawing/2014/main" id="{36891D40-7062-797B-BE27-BCE7DDAE53C3}"/>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AD64872-0DE6-8A4D-869D-9770F9846B9C}" type="slidenum">
              <a:rPr lang="en-US" altLang="en-US" sz="1000">
                <a:latin typeface="Arial" panose="020B0604020202020204" pitchFamily="34" charset="0"/>
              </a:rPr>
              <a:pPr>
                <a:spcBef>
                  <a:spcPct val="0"/>
                </a:spcBef>
                <a:buFontTx/>
                <a:buNone/>
              </a:pPr>
              <a:t>41</a:t>
            </a:fld>
            <a:endParaRPr lang="en-US" altLang="en-US" sz="1000">
              <a:latin typeface="Arial" panose="020B0604020202020204" pitchFamily="34" charset="0"/>
            </a:endParaRPr>
          </a:p>
        </p:txBody>
      </p:sp>
      <p:sp>
        <p:nvSpPr>
          <p:cNvPr id="58370" name="Rectangle 2">
            <a:extLst>
              <a:ext uri="{FF2B5EF4-FFF2-40B4-BE49-F238E27FC236}">
                <a16:creationId xmlns:a16="http://schemas.microsoft.com/office/drawing/2014/main" id="{C14B4455-1F53-DB63-4632-F6C727809D2D}"/>
              </a:ext>
            </a:extLst>
          </p:cNvPr>
          <p:cNvSpPr>
            <a:spLocks noGrp="1"/>
          </p:cNvSpPr>
          <p:nvPr>
            <p:ph type="title"/>
          </p:nvPr>
        </p:nvSpPr>
        <p:spPr/>
        <p:txBody>
          <a:bodyPr/>
          <a:lstStyle/>
          <a:p>
            <a:pPr eaLnBrk="1" hangingPunct="1"/>
            <a:r>
              <a:rPr lang="en-US" altLang="en-US">
                <a:ea typeface="ＭＳ Ｐゴシック" panose="020B0600070205080204" pitchFamily="34" charset="-128"/>
              </a:rPr>
              <a:t>Black Religious Groups</a:t>
            </a:r>
          </a:p>
        </p:txBody>
      </p:sp>
      <p:sp>
        <p:nvSpPr>
          <p:cNvPr id="58371" name="Rectangle 3">
            <a:extLst>
              <a:ext uri="{FF2B5EF4-FFF2-40B4-BE49-F238E27FC236}">
                <a16:creationId xmlns:a16="http://schemas.microsoft.com/office/drawing/2014/main" id="{DCD12500-34C6-872B-67D0-6F00A49E94F6}"/>
              </a:ext>
            </a:extLst>
          </p:cNvPr>
          <p:cNvSpPr>
            <a:spLocks noGrp="1"/>
          </p:cNvSpPr>
          <p:nvPr>
            <p:ph type="body" idx="1"/>
          </p:nvPr>
        </p:nvSpPr>
        <p:spPr/>
        <p:txBody>
          <a:bodyPr/>
          <a:lstStyle/>
          <a:p>
            <a:pPr eaLnBrk="1" hangingPunct="1"/>
            <a:r>
              <a:rPr lang="en-US" altLang="en-US" sz="2600">
                <a:ea typeface="ＭＳ Ｐゴシック" panose="020B0600070205080204" pitchFamily="34" charset="-128"/>
              </a:rPr>
              <a:t>Historically, African Americans organized their own religious institutions due to racism. </a:t>
            </a:r>
          </a:p>
          <a:p>
            <a:pPr eaLnBrk="1" hangingPunct="1"/>
            <a:r>
              <a:rPr lang="en-US" altLang="en-US" sz="2600">
                <a:ea typeface="ＭＳ Ｐゴシック" panose="020B0600070205080204" pitchFamily="34" charset="-128"/>
              </a:rPr>
              <a:t>Black churches and religious institutions serve their people in practical, as well as spiritual ways.</a:t>
            </a:r>
          </a:p>
          <a:p>
            <a:pPr eaLnBrk="1" hangingPunct="1"/>
            <a:r>
              <a:rPr lang="en-US" altLang="en-US" sz="2600">
                <a:ea typeface="ＭＳ Ｐゴシック" panose="020B0600070205080204" pitchFamily="34" charset="-128"/>
              </a:rPr>
              <a:t>The Civil Rights Movement was centered in Southern African American churches.</a:t>
            </a:r>
          </a:p>
          <a:p>
            <a:pPr eaLnBrk="1" hangingPunct="1"/>
            <a:r>
              <a:rPr lang="en-US" altLang="en-US" sz="2600">
                <a:ea typeface="ＭＳ Ｐゴシック" panose="020B0600070205080204" pitchFamily="34" charset="-128"/>
              </a:rPr>
              <a:t>African American churches deserve much credit for many civil rights gains of the past fifty years.</a:t>
            </a:r>
          </a:p>
        </p:txBody>
      </p:sp>
      <p:sp>
        <p:nvSpPr>
          <p:cNvPr id="58372" name="Text Box 7">
            <a:extLst>
              <a:ext uri="{FF2B5EF4-FFF2-40B4-BE49-F238E27FC236}">
                <a16:creationId xmlns:a16="http://schemas.microsoft.com/office/drawing/2014/main" id="{D7DA6D4E-DAAB-0F63-2A3E-D3C38AB9F42F}"/>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
        <p:nvSpPr>
          <p:cNvPr id="58373" name="Text Box 8">
            <a:extLst>
              <a:ext uri="{FF2B5EF4-FFF2-40B4-BE49-F238E27FC236}">
                <a16:creationId xmlns:a16="http://schemas.microsoft.com/office/drawing/2014/main" id="{5D1D33E2-6240-B1A8-FC47-C2FA86537FF9}"/>
              </a:ext>
            </a:extLst>
          </p:cNvPr>
          <p:cNvSpPr txBox="1">
            <a:spLocks noChangeArrowheads="1"/>
          </p:cNvSpPr>
          <p:nvPr/>
        </p:nvSpPr>
        <p:spPr bwMode="auto">
          <a:xfrm>
            <a:off x="6172200" y="6019800"/>
            <a:ext cx="259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800">
                <a:latin typeface="Tahoma" panose="020B0604030504040204" pitchFamily="34" charset="0"/>
              </a:rPr>
              <a:t>.</a:t>
            </a:r>
            <a:br>
              <a:rPr lang="en-US" altLang="en-US" sz="800">
                <a:latin typeface="Tahoma" panose="020B0604030504040204" pitchFamily="34" charset="0"/>
              </a:rPr>
            </a:br>
            <a:endParaRPr lang="en-US" altLang="en-US" sz="180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a:extLst>
              <a:ext uri="{FF2B5EF4-FFF2-40B4-BE49-F238E27FC236}">
                <a16:creationId xmlns:a16="http://schemas.microsoft.com/office/drawing/2014/main" id="{EA1A0BD2-896A-FF2D-52BA-7B9F67465F31}"/>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CF38ADC-611F-DD44-B3E1-FC4BF73A1935}" type="slidenum">
              <a:rPr lang="en-US" altLang="en-US" sz="1000">
                <a:latin typeface="Arial" panose="020B0604020202020204" pitchFamily="34" charset="0"/>
              </a:rPr>
              <a:pPr>
                <a:spcBef>
                  <a:spcPct val="0"/>
                </a:spcBef>
                <a:buFontTx/>
                <a:buNone/>
              </a:pPr>
              <a:t>42</a:t>
            </a:fld>
            <a:endParaRPr lang="en-US" altLang="en-US" sz="1000">
              <a:latin typeface="Arial" panose="020B0604020202020204" pitchFamily="34" charset="0"/>
            </a:endParaRPr>
          </a:p>
        </p:txBody>
      </p:sp>
      <p:sp>
        <p:nvSpPr>
          <p:cNvPr id="59394" name="Rectangle 2">
            <a:extLst>
              <a:ext uri="{FF2B5EF4-FFF2-40B4-BE49-F238E27FC236}">
                <a16:creationId xmlns:a16="http://schemas.microsoft.com/office/drawing/2014/main" id="{2D87CED5-F131-4BD3-1CE3-029A9C23AFA0}"/>
              </a:ext>
            </a:extLst>
          </p:cNvPr>
          <p:cNvSpPr>
            <a:spLocks noGrp="1"/>
          </p:cNvSpPr>
          <p:nvPr>
            <p:ph type="title"/>
          </p:nvPr>
        </p:nvSpPr>
        <p:spPr/>
        <p:txBody>
          <a:bodyPr/>
          <a:lstStyle/>
          <a:p>
            <a:pPr eaLnBrk="1" hangingPunct="1"/>
            <a:r>
              <a:rPr lang="en-US" altLang="en-US">
                <a:ea typeface="ＭＳ Ｐゴシック" panose="020B0600070205080204" pitchFamily="34" charset="-128"/>
              </a:rPr>
              <a:t>Religion and Education</a:t>
            </a:r>
          </a:p>
        </p:txBody>
      </p:sp>
      <p:sp>
        <p:nvSpPr>
          <p:cNvPr id="59395" name="Rectangle 3">
            <a:extLst>
              <a:ext uri="{FF2B5EF4-FFF2-40B4-BE49-F238E27FC236}">
                <a16:creationId xmlns:a16="http://schemas.microsoft.com/office/drawing/2014/main" id="{62A2083E-0F55-8EF6-D9A6-B1F76FBC0CC2}"/>
              </a:ext>
            </a:extLst>
          </p:cNvPr>
          <p:cNvSpPr>
            <a:spLocks noGrp="1"/>
          </p:cNvSpPr>
          <p:nvPr>
            <p:ph type="body" idx="1"/>
          </p:nvPr>
        </p:nvSpPr>
        <p:spPr>
          <a:xfrm>
            <a:off x="457200" y="1600200"/>
            <a:ext cx="8229600" cy="4411663"/>
          </a:xfrm>
        </p:spPr>
        <p:txBody>
          <a:bodyPr/>
          <a:lstStyle/>
          <a:p>
            <a:pPr eaLnBrk="1" hangingPunct="1">
              <a:lnSpc>
                <a:spcPct val="90000"/>
              </a:lnSpc>
            </a:pPr>
            <a:r>
              <a:rPr lang="en-US" altLang="en-US">
                <a:ea typeface="ＭＳ Ｐゴシック" panose="020B0600070205080204" pitchFamily="34" charset="-128"/>
              </a:rPr>
              <a:t>There is a clear history of the U.S. Supreme Court ruling against actions promoting specific religious intentions in schools.</a:t>
            </a:r>
          </a:p>
          <a:p>
            <a:pPr eaLnBrk="1" hangingPunct="1">
              <a:lnSpc>
                <a:spcPct val="90000"/>
              </a:lnSpc>
            </a:pPr>
            <a:r>
              <a:rPr lang="en-US" altLang="en-US">
                <a:ea typeface="ＭＳ Ｐゴシック" panose="020B0600070205080204" pitchFamily="34" charset="-128"/>
              </a:rPr>
              <a:t>Adherence to the First Amendment is complicated in schools and in society, where religious practices and statements have become commonplace.</a:t>
            </a:r>
          </a:p>
          <a:p>
            <a:pPr eaLnBrk="1" hangingPunct="1">
              <a:lnSpc>
                <a:spcPct val="90000"/>
              </a:lnSpc>
            </a:pPr>
            <a:r>
              <a:rPr lang="en-US" altLang="en-US">
                <a:ea typeface="ＭＳ Ｐゴシック" panose="020B0600070205080204" pitchFamily="34" charset="-128"/>
              </a:rPr>
              <a:t>Although schools should be secular, they are greatly influenced by the predominant values of the community.</a:t>
            </a:r>
          </a:p>
        </p:txBody>
      </p:sp>
      <p:sp>
        <p:nvSpPr>
          <p:cNvPr id="59396" name="Text Box 7">
            <a:extLst>
              <a:ext uri="{FF2B5EF4-FFF2-40B4-BE49-F238E27FC236}">
                <a16:creationId xmlns:a16="http://schemas.microsoft.com/office/drawing/2014/main" id="{E03D14D0-CAD6-6833-5BD1-B4434B5CF366}"/>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a:extLst>
              <a:ext uri="{FF2B5EF4-FFF2-40B4-BE49-F238E27FC236}">
                <a16:creationId xmlns:a16="http://schemas.microsoft.com/office/drawing/2014/main" id="{52F4628A-E953-BBB1-A13B-7CC35A15E056}"/>
              </a:ext>
            </a:extLst>
          </p:cNvPr>
          <p:cNvSpPr>
            <a:spLocks noGrp="1"/>
          </p:cNvSpPr>
          <p:nvPr>
            <p:ph type="sldNum" sz="quarter" idx="12"/>
          </p:nvPr>
        </p:nvSpPr>
        <p:spPr bwMode="auto">
          <a:xfrm>
            <a:off x="57150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F6342B4-45AF-1B48-B11A-7D494DA947F9}" type="slidenum">
              <a:rPr lang="en-US" altLang="en-US" sz="1000">
                <a:latin typeface="Arial" panose="020B0604020202020204" pitchFamily="34" charset="0"/>
              </a:rPr>
              <a:pPr>
                <a:spcBef>
                  <a:spcPct val="0"/>
                </a:spcBef>
                <a:buFontTx/>
                <a:buNone/>
              </a:pPr>
              <a:t>43</a:t>
            </a:fld>
            <a:endParaRPr lang="en-US" altLang="en-US" sz="1000">
              <a:latin typeface="Arial" panose="020B0604020202020204" pitchFamily="34" charset="0"/>
            </a:endParaRPr>
          </a:p>
        </p:txBody>
      </p:sp>
      <p:sp>
        <p:nvSpPr>
          <p:cNvPr id="60418" name="Rectangle 2">
            <a:extLst>
              <a:ext uri="{FF2B5EF4-FFF2-40B4-BE49-F238E27FC236}">
                <a16:creationId xmlns:a16="http://schemas.microsoft.com/office/drawing/2014/main" id="{85D6413E-EC71-D69C-4C0C-50C73C83550D}"/>
              </a:ext>
            </a:extLst>
          </p:cNvPr>
          <p:cNvSpPr>
            <a:spLocks noGrp="1"/>
          </p:cNvSpPr>
          <p:nvPr>
            <p:ph type="title"/>
          </p:nvPr>
        </p:nvSpPr>
        <p:spPr/>
        <p:txBody>
          <a:bodyPr/>
          <a:lstStyle/>
          <a:p>
            <a:pPr eaLnBrk="1" hangingPunct="1"/>
            <a:r>
              <a:rPr lang="en-US" altLang="en-US" sz="3100">
                <a:ea typeface="ＭＳ Ｐゴシック" panose="020B0600070205080204" pitchFamily="34" charset="-128"/>
              </a:rPr>
              <a:t>Controversial Issues in Education and Religion</a:t>
            </a:r>
          </a:p>
        </p:txBody>
      </p:sp>
      <p:sp>
        <p:nvSpPr>
          <p:cNvPr id="60419" name="Rectangle 3">
            <a:extLst>
              <a:ext uri="{FF2B5EF4-FFF2-40B4-BE49-F238E27FC236}">
                <a16:creationId xmlns:a16="http://schemas.microsoft.com/office/drawing/2014/main" id="{132C3330-AF42-9E24-EF36-9E8D77174AC1}"/>
              </a:ext>
            </a:extLst>
          </p:cNvPr>
          <p:cNvSpPr>
            <a:spLocks noGrp="1"/>
          </p:cNvSpPr>
          <p:nvPr>
            <p:ph type="body" idx="1"/>
          </p:nvPr>
        </p:nvSpPr>
        <p:spPr>
          <a:xfrm>
            <a:off x="457200" y="2057400"/>
            <a:ext cx="7772400" cy="4073525"/>
          </a:xfrm>
        </p:spPr>
        <p:txBody>
          <a:bodyPr/>
          <a:lstStyle/>
          <a:p>
            <a:pPr algn="ctr" eaLnBrk="1" hangingPunct="1"/>
            <a:r>
              <a:rPr lang="en-US" altLang="en-US">
                <a:ea typeface="ＭＳ Ｐゴシック" panose="020B0600070205080204" pitchFamily="34" charset="-128"/>
              </a:rPr>
              <a:t>School Prayer</a:t>
            </a:r>
          </a:p>
          <a:p>
            <a:pPr algn="ctr" eaLnBrk="1" hangingPunct="1">
              <a:buFont typeface="Wingdings" pitchFamily="2" charset="2"/>
              <a:buNone/>
            </a:pPr>
            <a:endParaRPr lang="en-US" altLang="en-US">
              <a:ea typeface="ＭＳ Ｐゴシック" panose="020B0600070205080204" pitchFamily="34" charset="-128"/>
            </a:endParaRPr>
          </a:p>
          <a:p>
            <a:pPr algn="ctr" eaLnBrk="1" hangingPunct="1"/>
            <a:r>
              <a:rPr lang="en-US" altLang="en-US">
                <a:ea typeface="ＭＳ Ｐゴシック" panose="020B0600070205080204" pitchFamily="34" charset="-128"/>
              </a:rPr>
              <a:t>School Vouchers</a:t>
            </a:r>
          </a:p>
          <a:p>
            <a:pPr algn="ctr" eaLnBrk="1" hangingPunct="1">
              <a:buFont typeface="Wingdings" pitchFamily="2" charset="2"/>
              <a:buNone/>
            </a:pPr>
            <a:endParaRPr lang="en-US" altLang="en-US">
              <a:ea typeface="ＭＳ Ｐゴシック" panose="020B0600070205080204" pitchFamily="34" charset="-128"/>
            </a:endParaRPr>
          </a:p>
          <a:p>
            <a:pPr algn="ctr" eaLnBrk="1" hangingPunct="1"/>
            <a:r>
              <a:rPr lang="en-US" altLang="en-US">
                <a:ea typeface="ＭＳ Ｐゴシック" panose="020B0600070205080204" pitchFamily="34" charset="-128"/>
              </a:rPr>
              <a:t>Censorship</a:t>
            </a:r>
          </a:p>
          <a:p>
            <a:pPr algn="ctr" eaLnBrk="1" hangingPunct="1">
              <a:buFont typeface="Wingdings" pitchFamily="2" charset="2"/>
              <a:buNone/>
            </a:pPr>
            <a:endParaRPr lang="en-US" altLang="en-US">
              <a:ea typeface="ＭＳ Ｐゴシック" panose="020B0600070205080204" pitchFamily="34" charset="-128"/>
            </a:endParaRPr>
          </a:p>
          <a:p>
            <a:pPr algn="ctr" eaLnBrk="1" hangingPunct="1"/>
            <a:r>
              <a:rPr lang="en-US" altLang="en-US">
                <a:ea typeface="ＭＳ Ｐゴシック" panose="020B0600070205080204" pitchFamily="34" charset="-128"/>
              </a:rPr>
              <a:t>Secular Humanism</a:t>
            </a:r>
          </a:p>
        </p:txBody>
      </p:sp>
      <p:sp>
        <p:nvSpPr>
          <p:cNvPr id="60420" name="Text Box 7">
            <a:extLst>
              <a:ext uri="{FF2B5EF4-FFF2-40B4-BE49-F238E27FC236}">
                <a16:creationId xmlns:a16="http://schemas.microsoft.com/office/drawing/2014/main" id="{1E00725E-4CB0-2240-F210-54E485ADA88C}"/>
              </a:ext>
            </a:extLst>
          </p:cNvPr>
          <p:cNvSpPr txBox="1">
            <a:spLocks noChangeArrowheads="1"/>
          </p:cNvSpPr>
          <p:nvPr/>
        </p:nvSpPr>
        <p:spPr bwMode="auto">
          <a:xfrm>
            <a:off x="1752600" y="6096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br>
              <a:rPr lang="en-US" altLang="en-US" sz="800">
                <a:latin typeface="Tahoma" panose="020B0604030504040204" pitchFamily="34" charset="0"/>
              </a:rPr>
            </a:br>
            <a:endParaRPr lang="en-US" altLang="en-US" sz="800">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6">
            <a:extLst>
              <a:ext uri="{FF2B5EF4-FFF2-40B4-BE49-F238E27FC236}">
                <a16:creationId xmlns:a16="http://schemas.microsoft.com/office/drawing/2014/main" id="{384FB062-8A4A-4A54-CFFA-1CEFEA37DD22}"/>
              </a:ext>
            </a:extLst>
          </p:cNvPr>
          <p:cNvSpPr>
            <a:spLocks noGrp="1"/>
          </p:cNvSpPr>
          <p:nvPr>
            <p:ph type="sldNum" sz="quarter" idx="12"/>
          </p:nvPr>
        </p:nvSpPr>
        <p:spPr bwMode="auto">
          <a:xfrm>
            <a:off x="5791200" y="152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B4B6B89-2206-D948-B508-1443533512E1}" type="slidenum">
              <a:rPr lang="en-US" altLang="en-US" sz="1000">
                <a:latin typeface="Arial" panose="020B0604020202020204" pitchFamily="34" charset="0"/>
              </a:rPr>
              <a:pPr>
                <a:spcBef>
                  <a:spcPct val="0"/>
                </a:spcBef>
                <a:buFontTx/>
                <a:buNone/>
              </a:pPr>
              <a:t>44</a:t>
            </a:fld>
            <a:endParaRPr lang="en-US" altLang="en-US" sz="1000">
              <a:latin typeface="Arial" panose="020B0604020202020204" pitchFamily="34" charset="0"/>
            </a:endParaRPr>
          </a:p>
        </p:txBody>
      </p:sp>
      <p:sp>
        <p:nvSpPr>
          <p:cNvPr id="61442" name="Rectangle 2">
            <a:extLst>
              <a:ext uri="{FF2B5EF4-FFF2-40B4-BE49-F238E27FC236}">
                <a16:creationId xmlns:a16="http://schemas.microsoft.com/office/drawing/2014/main" id="{9EC73E22-9E77-420D-E0D0-23A43F504900}"/>
              </a:ext>
            </a:extLst>
          </p:cNvPr>
          <p:cNvSpPr>
            <a:spLocks noGrp="1"/>
          </p:cNvSpPr>
          <p:nvPr>
            <p:ph type="title"/>
          </p:nvPr>
        </p:nvSpPr>
        <p:spPr/>
        <p:txBody>
          <a:bodyPr/>
          <a:lstStyle/>
          <a:p>
            <a:pPr eaLnBrk="1" hangingPunct="1"/>
            <a:r>
              <a:rPr lang="en-US" altLang="en-US" sz="3200">
                <a:ea typeface="ＭＳ Ｐゴシック" panose="020B0600070205080204" pitchFamily="34" charset="-128"/>
              </a:rPr>
              <a:t>Guidelines for Teaching about Religion</a:t>
            </a:r>
          </a:p>
        </p:txBody>
      </p:sp>
      <p:sp>
        <p:nvSpPr>
          <p:cNvPr id="61443" name="Rectangle 4">
            <a:extLst>
              <a:ext uri="{FF2B5EF4-FFF2-40B4-BE49-F238E27FC236}">
                <a16:creationId xmlns:a16="http://schemas.microsoft.com/office/drawing/2014/main" id="{AD456BE6-FDBD-BF5C-EFF1-204A3735C5B5}"/>
              </a:ext>
            </a:extLst>
          </p:cNvPr>
          <p:cNvSpPr>
            <a:spLocks noGrp="1"/>
          </p:cNvSpPr>
          <p:nvPr>
            <p:ph type="body" sz="half" idx="1"/>
          </p:nvPr>
        </p:nvSpPr>
        <p:spPr>
          <a:xfrm>
            <a:off x="457200" y="1752600"/>
            <a:ext cx="4038600" cy="4411663"/>
          </a:xfrm>
        </p:spPr>
        <p:txBody>
          <a:bodyPr/>
          <a:lstStyle/>
          <a:p>
            <a:pPr eaLnBrk="1" hangingPunct="1">
              <a:lnSpc>
                <a:spcPct val="80000"/>
              </a:lnSpc>
            </a:pPr>
            <a:r>
              <a:rPr lang="en-US" altLang="en-US" sz="2000">
                <a:ea typeface="ＭＳ Ｐゴシック" panose="020B0600070205080204" pitchFamily="34" charset="-128"/>
              </a:rPr>
              <a:t>The school may sponsor the study of religion, but may not sponsor the </a:t>
            </a:r>
            <a:r>
              <a:rPr lang="en-US" altLang="en-US" sz="2000" i="1">
                <a:solidFill>
                  <a:schemeClr val="tx2"/>
                </a:solidFill>
                <a:ea typeface="ＭＳ Ｐゴシック" panose="020B0600070205080204" pitchFamily="34" charset="-128"/>
              </a:rPr>
              <a:t>practice</a:t>
            </a:r>
            <a:r>
              <a:rPr lang="en-US" altLang="en-US" sz="2000">
                <a:ea typeface="ＭＳ Ｐゴシック" panose="020B0600070205080204" pitchFamily="34" charset="-128"/>
              </a:rPr>
              <a:t> of religion.</a:t>
            </a:r>
          </a:p>
          <a:p>
            <a:pPr eaLnBrk="1" hangingPunct="1">
              <a:lnSpc>
                <a:spcPct val="80000"/>
              </a:lnSpc>
            </a:pPr>
            <a:r>
              <a:rPr lang="en-US" altLang="en-US" sz="2000">
                <a:ea typeface="ＭＳ Ｐゴシック" panose="020B0600070205080204" pitchFamily="34" charset="-128"/>
              </a:rPr>
              <a:t>The school may expose students to all religious views, but may not </a:t>
            </a:r>
            <a:r>
              <a:rPr lang="en-US" altLang="en-US" sz="2000" i="1">
                <a:solidFill>
                  <a:schemeClr val="tx2"/>
                </a:solidFill>
                <a:ea typeface="ＭＳ Ｐゴシック" panose="020B0600070205080204" pitchFamily="34" charset="-128"/>
              </a:rPr>
              <a:t>impose</a:t>
            </a:r>
            <a:r>
              <a:rPr lang="en-US" altLang="en-US" sz="2000">
                <a:ea typeface="ＭＳ Ｐゴシック" panose="020B0600070205080204" pitchFamily="34" charset="-128"/>
              </a:rPr>
              <a:t> any particular view.</a:t>
            </a:r>
          </a:p>
          <a:p>
            <a:pPr eaLnBrk="1" hangingPunct="1">
              <a:lnSpc>
                <a:spcPct val="80000"/>
              </a:lnSpc>
            </a:pPr>
            <a:r>
              <a:rPr lang="en-US" altLang="en-US" sz="2000">
                <a:ea typeface="ＭＳ Ｐゴシック" panose="020B0600070205080204" pitchFamily="34" charset="-128"/>
              </a:rPr>
              <a:t>The school’s approach to religion is one of instruction</a:t>
            </a:r>
            <a:r>
              <a:rPr lang="en-US" altLang="en-US" sz="2000" i="1">
                <a:ea typeface="ＭＳ Ｐゴシック" panose="020B0600070205080204" pitchFamily="34" charset="-128"/>
              </a:rPr>
              <a:t>,</a:t>
            </a:r>
            <a:r>
              <a:rPr lang="en-US" altLang="en-US" sz="2000">
                <a:ea typeface="ＭＳ Ｐゴシック" panose="020B0600070205080204" pitchFamily="34" charset="-128"/>
              </a:rPr>
              <a:t> not one of </a:t>
            </a:r>
            <a:r>
              <a:rPr lang="en-US" altLang="en-US" sz="2000" i="1">
                <a:solidFill>
                  <a:schemeClr val="tx2"/>
                </a:solidFill>
                <a:ea typeface="ＭＳ Ｐゴシック" panose="020B0600070205080204" pitchFamily="34" charset="-128"/>
              </a:rPr>
              <a:t>indoctrination</a:t>
            </a:r>
            <a:r>
              <a:rPr lang="en-US" altLang="en-US" sz="2000">
                <a:ea typeface="ＭＳ Ｐゴシック" panose="020B0600070205080204" pitchFamily="34" charset="-128"/>
              </a:rPr>
              <a:t>. </a:t>
            </a:r>
          </a:p>
          <a:p>
            <a:pPr eaLnBrk="1" hangingPunct="1">
              <a:lnSpc>
                <a:spcPct val="80000"/>
              </a:lnSpc>
            </a:pPr>
            <a:r>
              <a:rPr lang="en-US" altLang="en-US" sz="2000">
                <a:ea typeface="ＭＳ Ｐゴシック" panose="020B0600070205080204" pitchFamily="34" charset="-128"/>
              </a:rPr>
              <a:t>The function of the school is to educate about all religions, not to </a:t>
            </a:r>
            <a:r>
              <a:rPr lang="en-US" altLang="en-US" sz="2000" i="1">
                <a:solidFill>
                  <a:schemeClr val="tx2"/>
                </a:solidFill>
                <a:ea typeface="ＭＳ Ｐゴシック" panose="020B0600070205080204" pitchFamily="34" charset="-128"/>
              </a:rPr>
              <a:t>convert</a:t>
            </a:r>
            <a:r>
              <a:rPr lang="en-US" altLang="en-US" sz="2000">
                <a:solidFill>
                  <a:schemeClr val="tx2"/>
                </a:solidFill>
                <a:ea typeface="ＭＳ Ｐゴシック" panose="020B0600070205080204" pitchFamily="34" charset="-128"/>
              </a:rPr>
              <a:t>.</a:t>
            </a:r>
          </a:p>
        </p:txBody>
      </p:sp>
      <p:sp>
        <p:nvSpPr>
          <p:cNvPr id="61444" name="Rectangle 5">
            <a:extLst>
              <a:ext uri="{FF2B5EF4-FFF2-40B4-BE49-F238E27FC236}">
                <a16:creationId xmlns:a16="http://schemas.microsoft.com/office/drawing/2014/main" id="{160D2FE9-C4AE-667E-0DBA-8C176173908A}"/>
              </a:ext>
            </a:extLst>
          </p:cNvPr>
          <p:cNvSpPr>
            <a:spLocks noGrp="1"/>
          </p:cNvSpPr>
          <p:nvPr>
            <p:ph type="body" sz="half" idx="2"/>
          </p:nvPr>
        </p:nvSpPr>
        <p:spPr>
          <a:xfrm>
            <a:off x="4572000" y="1447800"/>
            <a:ext cx="4038600" cy="4225925"/>
          </a:xfrm>
        </p:spPr>
        <p:txBody>
          <a:bodyPr/>
          <a:lstStyle/>
          <a:p>
            <a:pPr eaLnBrk="1" hangingPunct="1">
              <a:lnSpc>
                <a:spcPct val="80000"/>
              </a:lnSpc>
            </a:pPr>
            <a:endParaRPr lang="en-US" altLang="en-US" sz="2000">
              <a:solidFill>
                <a:schemeClr val="tx2"/>
              </a:solidFill>
              <a:ea typeface="ＭＳ Ｐゴシック" panose="020B0600070205080204" pitchFamily="34" charset="-128"/>
            </a:endParaRPr>
          </a:p>
          <a:p>
            <a:pPr eaLnBrk="1" hangingPunct="1">
              <a:lnSpc>
                <a:spcPct val="80000"/>
              </a:lnSpc>
            </a:pPr>
            <a:r>
              <a:rPr lang="en-US" altLang="en-US" sz="2000">
                <a:ea typeface="ＭＳ Ｐゴシック" panose="020B0600070205080204" pitchFamily="34" charset="-128"/>
              </a:rPr>
              <a:t>The school should study what all people believe, but should not teach a student </a:t>
            </a:r>
            <a:r>
              <a:rPr lang="en-US" altLang="en-US" sz="2000" i="1">
                <a:solidFill>
                  <a:schemeClr val="tx2"/>
                </a:solidFill>
                <a:ea typeface="ＭＳ Ｐゴシック" panose="020B0600070205080204" pitchFamily="34" charset="-128"/>
              </a:rPr>
              <a:t>what</a:t>
            </a:r>
            <a:r>
              <a:rPr lang="en-US" altLang="en-US" sz="2000">
                <a:solidFill>
                  <a:schemeClr val="tx2"/>
                </a:solidFill>
                <a:ea typeface="ＭＳ Ｐゴシック" panose="020B0600070205080204" pitchFamily="34" charset="-128"/>
              </a:rPr>
              <a:t> </a:t>
            </a:r>
            <a:r>
              <a:rPr lang="en-US" altLang="en-US" sz="2000">
                <a:ea typeface="ＭＳ Ｐゴシック" panose="020B0600070205080204" pitchFamily="34" charset="-128"/>
              </a:rPr>
              <a:t>to believe.</a:t>
            </a:r>
          </a:p>
          <a:p>
            <a:pPr eaLnBrk="1" hangingPunct="1">
              <a:lnSpc>
                <a:spcPct val="80000"/>
              </a:lnSpc>
            </a:pPr>
            <a:r>
              <a:rPr lang="en-US" altLang="en-US" sz="2000">
                <a:ea typeface="ＭＳ Ｐゴシック" panose="020B0600070205080204" pitchFamily="34" charset="-128"/>
              </a:rPr>
              <a:t>The school should strive for student awareness of all religions, but should not press for student </a:t>
            </a:r>
            <a:r>
              <a:rPr lang="en-US" altLang="en-US" sz="2000" i="1">
                <a:solidFill>
                  <a:schemeClr val="tx2"/>
                </a:solidFill>
                <a:ea typeface="ＭＳ Ｐゴシック" panose="020B0600070205080204" pitchFamily="34" charset="-128"/>
              </a:rPr>
              <a:t>acceptance</a:t>
            </a:r>
            <a:r>
              <a:rPr lang="en-US" altLang="en-US" sz="2000">
                <a:ea typeface="ＭＳ Ｐゴシック" panose="020B0600070205080204" pitchFamily="34" charset="-128"/>
              </a:rPr>
              <a:t> of any one religion.</a:t>
            </a:r>
          </a:p>
          <a:p>
            <a:pPr eaLnBrk="1" hangingPunct="1">
              <a:lnSpc>
                <a:spcPct val="80000"/>
              </a:lnSpc>
            </a:pPr>
            <a:r>
              <a:rPr lang="en-US" altLang="en-US" sz="2000">
                <a:ea typeface="ＭＳ Ｐゴシック" panose="020B0600070205080204" pitchFamily="34" charset="-128"/>
              </a:rPr>
              <a:t>The school should seek to inform the student about various beliefs, but should not seek to </a:t>
            </a:r>
            <a:r>
              <a:rPr lang="en-US" altLang="en-US" sz="2000" i="1">
                <a:solidFill>
                  <a:schemeClr val="tx2"/>
                </a:solidFill>
                <a:ea typeface="ＭＳ Ｐゴシック" panose="020B0600070205080204" pitchFamily="34" charset="-128"/>
              </a:rPr>
              <a:t>conform</a:t>
            </a:r>
            <a:r>
              <a:rPr lang="en-US" altLang="en-US" sz="2000">
                <a:ea typeface="ＭＳ Ｐゴシック" panose="020B0600070205080204" pitchFamily="34" charset="-128"/>
              </a:rPr>
              <a:t> him or her to any one belief.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02E32CDF-7190-D53E-6733-A673AFB40EC2}"/>
              </a:ext>
            </a:extLst>
          </p:cNvPr>
          <p:cNvSpPr>
            <a:spLocks noGrp="1"/>
          </p:cNvSpPr>
          <p:nvPr>
            <p:ph type="title"/>
          </p:nvPr>
        </p:nvSpPr>
        <p:spPr>
          <a:xfrm>
            <a:off x="-76200" y="0"/>
            <a:ext cx="9220200" cy="1197429"/>
          </a:xfrm>
        </p:spPr>
        <p:txBody>
          <a:bodyPr/>
          <a:lstStyle/>
          <a:p>
            <a:pPr eaLnBrk="1" hangingPunct="1"/>
            <a:endParaRPr lang="en-US" altLang="en-US" dirty="0">
              <a:ea typeface="ＭＳ Ｐゴシック" panose="020B0600070205080204" pitchFamily="34" charset="-128"/>
            </a:endParaRPr>
          </a:p>
        </p:txBody>
      </p:sp>
      <p:sp>
        <p:nvSpPr>
          <p:cNvPr id="22531" name="Text Box 7">
            <a:extLst>
              <a:ext uri="{FF2B5EF4-FFF2-40B4-BE49-F238E27FC236}">
                <a16:creationId xmlns:a16="http://schemas.microsoft.com/office/drawing/2014/main" id="{A83259D5-5CDE-24E6-25F6-608634C910AD}"/>
              </a:ext>
            </a:extLst>
          </p:cNvPr>
          <p:cNvSpPr txBox="1">
            <a:spLocks noChangeArrowheads="1"/>
          </p:cNvSpPr>
          <p:nvPr/>
        </p:nvSpPr>
        <p:spPr bwMode="auto">
          <a:xfrm>
            <a:off x="358775" y="163286"/>
            <a:ext cx="7993063" cy="707886"/>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000" b="1" dirty="0">
                <a:solidFill>
                  <a:srgbClr val="13489A"/>
                </a:solidFill>
                <a:ea typeface="ＭＳ Ｐゴシック" charset="-128"/>
              </a:rPr>
              <a:t>Percentage of Americans Saying Religion is Very Important in Their Lives: 1952–2018</a:t>
            </a:r>
          </a:p>
        </p:txBody>
      </p:sp>
      <p:sp>
        <p:nvSpPr>
          <p:cNvPr id="22533" name="Text Box 9">
            <a:extLst>
              <a:ext uri="{FF2B5EF4-FFF2-40B4-BE49-F238E27FC236}">
                <a16:creationId xmlns:a16="http://schemas.microsoft.com/office/drawing/2014/main" id="{8D062E97-C911-6280-ADA7-EBD7EBB0BE33}"/>
              </a:ext>
            </a:extLst>
          </p:cNvPr>
          <p:cNvSpPr txBox="1">
            <a:spLocks noChangeArrowheads="1"/>
          </p:cNvSpPr>
          <p:nvPr/>
        </p:nvSpPr>
        <p:spPr bwMode="auto">
          <a:xfrm>
            <a:off x="5029200" y="6444343"/>
            <a:ext cx="3756026" cy="424732"/>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en-US" altLang="en-US" sz="1200" b="1" dirty="0">
                <a:ea typeface="ＭＳ Ｐゴシック" charset="-128"/>
              </a:rPr>
              <a:t>Source:</a:t>
            </a:r>
            <a:r>
              <a:rPr lang="en-US" altLang="en-US" sz="1200" dirty="0">
                <a:ea typeface="ＭＳ Ｐゴシック" charset="-128"/>
              </a:rPr>
              <a:t>  The Gallup Organization, Gallup polls on religion</a:t>
            </a:r>
            <a:r>
              <a:rPr lang="en-US" altLang="en-US" sz="1200" i="1" dirty="0">
                <a:ea typeface="ＭＳ Ｐゴシック" charset="-128"/>
              </a:rPr>
              <a:t>.</a:t>
            </a:r>
          </a:p>
        </p:txBody>
      </p:sp>
      <p:pic>
        <p:nvPicPr>
          <p:cNvPr id="3" name="Picture 2" descr="A green line graph with numbers and a line&#10;&#10;Description automatically generated">
            <a:extLst>
              <a:ext uri="{FF2B5EF4-FFF2-40B4-BE49-F238E27FC236}">
                <a16:creationId xmlns:a16="http://schemas.microsoft.com/office/drawing/2014/main" id="{D66D543E-C598-486B-A4F7-7BF19D60A2FE}"/>
              </a:ext>
            </a:extLst>
          </p:cNvPr>
          <p:cNvPicPr>
            <a:picLocks noChangeAspect="1"/>
          </p:cNvPicPr>
          <p:nvPr/>
        </p:nvPicPr>
        <p:blipFill>
          <a:blip r:embed="rId4"/>
          <a:stretch>
            <a:fillRect/>
          </a:stretch>
        </p:blipFill>
        <p:spPr>
          <a:xfrm>
            <a:off x="-76200" y="1357554"/>
            <a:ext cx="9189631" cy="4926663"/>
          </a:xfrm>
          <a:prstGeom prst="rect">
            <a:avLst/>
          </a:prstGeom>
        </p:spPr>
      </p:pic>
    </p:spTree>
    <p:custDataLst>
      <p:tags r:id="rId1"/>
    </p:custDataLst>
  </p:cSld>
  <p:clrMapOvr>
    <a:masterClrMapping/>
  </p:clrMapOvr>
  <p:transition advClick="0">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E2E11B5-A90B-3675-8CBA-878C7A224012}"/>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pic>
        <p:nvPicPr>
          <p:cNvPr id="64514" name="Picture 6" descr="483">
            <a:extLst>
              <a:ext uri="{FF2B5EF4-FFF2-40B4-BE49-F238E27FC236}">
                <a16:creationId xmlns:a16="http://schemas.microsoft.com/office/drawing/2014/main" id="{FB10FA0E-FE0E-E1F4-EE92-8CC8C07C4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8"/>
            <a:ext cx="9151938"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F41D34E4-69E3-D7FB-D616-8EE19FB42696}"/>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6562" name="Content Placeholder 3">
            <a:extLst>
              <a:ext uri="{FF2B5EF4-FFF2-40B4-BE49-F238E27FC236}">
                <a16:creationId xmlns:a16="http://schemas.microsoft.com/office/drawing/2014/main" id="{C341F82E-D2BD-9A29-ACD9-44EA37CB29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8800" y="-355600"/>
            <a:ext cx="11201400" cy="764540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2A8D6D29-0FF4-E5A4-9C5C-93AF0938A777}"/>
              </a:ext>
            </a:extLst>
          </p:cNvPr>
          <p:cNvSpPr>
            <a:spLocks noGrp="1"/>
          </p:cNvSpPr>
          <p:nvPr>
            <p:ph type="title"/>
          </p:nvPr>
        </p:nvSpPr>
        <p:spPr>
          <a:xfrm>
            <a:off x="0" y="0"/>
            <a:ext cx="9144000" cy="698500"/>
          </a:xfrm>
        </p:spPr>
        <p:txBody>
          <a:bodyPr/>
          <a:lstStyle/>
          <a:p>
            <a:pPr eaLnBrk="1" hangingPunct="1"/>
            <a:endParaRPr lang="en-US" altLang="en-US">
              <a:ea typeface="ＭＳ Ｐゴシック" panose="020B0600070205080204" pitchFamily="34" charset="-128"/>
            </a:endParaRPr>
          </a:p>
        </p:txBody>
      </p:sp>
      <p:sp>
        <p:nvSpPr>
          <p:cNvPr id="30723" name="Text Box 4">
            <a:extLst>
              <a:ext uri="{FF2B5EF4-FFF2-40B4-BE49-F238E27FC236}">
                <a16:creationId xmlns:a16="http://schemas.microsoft.com/office/drawing/2014/main" id="{62DADAA9-CF46-BB0F-2093-A473DD78B7C7}"/>
              </a:ext>
            </a:extLst>
          </p:cNvPr>
          <p:cNvSpPr txBox="1">
            <a:spLocks noChangeArrowheads="1"/>
          </p:cNvSpPr>
          <p:nvPr/>
        </p:nvSpPr>
        <p:spPr bwMode="auto">
          <a:xfrm>
            <a:off x="0" y="349250"/>
            <a:ext cx="9144000" cy="400050"/>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000" b="1" dirty="0">
                <a:solidFill>
                  <a:srgbClr val="13489A"/>
                </a:solidFill>
                <a:ea typeface="ＭＳ Ｐゴシック" charset="-128"/>
              </a:rPr>
              <a:t>Membership in Selected Religious Organizations in the United States</a:t>
            </a:r>
          </a:p>
        </p:txBody>
      </p:sp>
      <p:sp>
        <p:nvSpPr>
          <p:cNvPr id="30724" name="Text Box 5">
            <a:extLst>
              <a:ext uri="{FF2B5EF4-FFF2-40B4-BE49-F238E27FC236}">
                <a16:creationId xmlns:a16="http://schemas.microsoft.com/office/drawing/2014/main" id="{60D2B80F-2B9E-EAEE-60F0-240403A1911B}"/>
              </a:ext>
            </a:extLst>
          </p:cNvPr>
          <p:cNvSpPr txBox="1">
            <a:spLocks noChangeArrowheads="1"/>
          </p:cNvSpPr>
          <p:nvPr/>
        </p:nvSpPr>
        <p:spPr bwMode="auto">
          <a:xfrm>
            <a:off x="5111750" y="6207125"/>
            <a:ext cx="3673475" cy="257175"/>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en-US" altLang="en-US" sz="1200" b="1">
                <a:ea typeface="ＭＳ Ｐゴシック" charset="-128"/>
              </a:rPr>
              <a:t>Source:</a:t>
            </a:r>
            <a:r>
              <a:rPr lang="en-US" altLang="en-US" sz="1200">
                <a:ea typeface="ＭＳ Ｐゴシック" charset="-128"/>
              </a:rPr>
              <a:t>  </a:t>
            </a:r>
            <a:r>
              <a:rPr lang="en-US" altLang="en-US" sz="1200" i="1">
                <a:ea typeface="ＭＳ Ｐゴシック" charset="-128"/>
              </a:rPr>
              <a:t>World Almanac and Book of Facts, 2005.</a:t>
            </a:r>
          </a:p>
        </p:txBody>
      </p:sp>
      <p:pic>
        <p:nvPicPr>
          <p:cNvPr id="68612" name="Picture 6" descr="F14">
            <a:extLst>
              <a:ext uri="{FF2B5EF4-FFF2-40B4-BE49-F238E27FC236}">
                <a16:creationId xmlns:a16="http://schemas.microsoft.com/office/drawing/2014/main" id="{D46A9F22-D467-BE5B-05A7-5D4B4A019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749300"/>
            <a:ext cx="7874000"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E07CC651-AA85-3365-BA94-4C6B8B42D66A}"/>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70658" name="Content Placeholder 3">
            <a:extLst>
              <a:ext uri="{FF2B5EF4-FFF2-40B4-BE49-F238E27FC236}">
                <a16:creationId xmlns:a16="http://schemas.microsoft.com/office/drawing/2014/main" id="{2CBD2000-6E5F-3FA4-5E8C-CB29D81EB0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71438"/>
            <a:ext cx="9169400" cy="68770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F921-B38B-5C81-A5BE-E43F978F87D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0B8E494-3D27-FA8D-F5CE-31D0012E2325}"/>
              </a:ext>
            </a:extLst>
          </p:cNvPr>
          <p:cNvPicPr>
            <a:picLocks noGrp="1" noChangeAspect="1"/>
          </p:cNvPicPr>
          <p:nvPr>
            <p:ph idx="1"/>
          </p:nvPr>
        </p:nvPicPr>
        <p:blipFill>
          <a:blip r:embed="rId2"/>
          <a:stretch>
            <a:fillRect/>
          </a:stretch>
        </p:blipFill>
        <p:spPr>
          <a:xfrm>
            <a:off x="457200" y="40480"/>
            <a:ext cx="8784991" cy="6817520"/>
          </a:xfrm>
        </p:spPr>
      </p:pic>
    </p:spTree>
    <p:extLst>
      <p:ext uri="{BB962C8B-B14F-4D97-AF65-F5344CB8AC3E}">
        <p14:creationId xmlns:p14="http://schemas.microsoft.com/office/powerpoint/2010/main" val="1951425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D7545038-F919-55B2-526A-1A53EFE4BB0C}"/>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112642" name="Content Placeholder 7">
            <a:extLst>
              <a:ext uri="{FF2B5EF4-FFF2-40B4-BE49-F238E27FC236}">
                <a16:creationId xmlns:a16="http://schemas.microsoft.com/office/drawing/2014/main" id="{B55A3701-0D5C-5087-4E43-3CF3BFAD27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Text Box 4">
            <a:extLst>
              <a:ext uri="{FF2B5EF4-FFF2-40B4-BE49-F238E27FC236}">
                <a16:creationId xmlns:a16="http://schemas.microsoft.com/office/drawing/2014/main" id="{58E15ECA-FA9A-FCDC-B48E-A16175AF2C7A}"/>
              </a:ext>
            </a:extLst>
          </p:cNvPr>
          <p:cNvSpPr txBox="1">
            <a:spLocks noChangeArrowheads="1"/>
          </p:cNvSpPr>
          <p:nvPr/>
        </p:nvSpPr>
        <p:spPr bwMode="auto">
          <a:xfrm>
            <a:off x="828675" y="831850"/>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Fundamentalism in America</a:t>
            </a:r>
            <a:endParaRPr lang="en-US" altLang="en-US" sz="1600" b="1">
              <a:solidFill>
                <a:srgbClr val="13489A"/>
              </a:solidFill>
              <a:ea typeface="ＭＳ Ｐゴシック" charset="-128"/>
            </a:endParaRPr>
          </a:p>
        </p:txBody>
      </p:sp>
      <p:sp>
        <p:nvSpPr>
          <p:cNvPr id="407557" name="Text Box 5">
            <a:extLst>
              <a:ext uri="{FF2B5EF4-FFF2-40B4-BE49-F238E27FC236}">
                <a16:creationId xmlns:a16="http://schemas.microsoft.com/office/drawing/2014/main" id="{2EF5315D-87E3-864D-9B9E-E23CDAA076D8}"/>
              </a:ext>
            </a:extLst>
          </p:cNvPr>
          <p:cNvSpPr txBox="1">
            <a:spLocks noChangeArrowheads="1"/>
          </p:cNvSpPr>
          <p:nvPr/>
        </p:nvSpPr>
        <p:spPr bwMode="auto">
          <a:xfrm>
            <a:off x="828675" y="1524000"/>
            <a:ext cx="7315200" cy="162877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Clr>
                <a:schemeClr val="tx1"/>
              </a:buClr>
              <a:buFont typeface="Arial" charset="0"/>
              <a:buChar char="•"/>
              <a:defRPr/>
            </a:pPr>
            <a:r>
              <a:rPr lang="en-US" altLang="en-US" sz="2800" b="1">
                <a:solidFill>
                  <a:srgbClr val="ED2641"/>
                </a:solidFill>
                <a:ea typeface="ＭＳ Ｐゴシック" charset="-128"/>
                <a:hlinkClick r:id="" action="ppaction://noaction"/>
              </a:rPr>
              <a:t>Fundamentalism</a:t>
            </a:r>
            <a:r>
              <a:rPr lang="en-US" altLang="en-US" sz="2800">
                <a:solidFill>
                  <a:srgbClr val="ED2641"/>
                </a:solidFill>
                <a:ea typeface="ＭＳ Ｐゴシック" charset="-128"/>
              </a:rPr>
              <a:t> </a:t>
            </a:r>
            <a:r>
              <a:rPr lang="en-US" altLang="en-US" sz="2800">
                <a:ea typeface="ＭＳ Ｐゴシック" charset="-128"/>
              </a:rPr>
              <a:t>is based on the desire to resist secularization and to adhere closely to traditional religious beliefs, rituals, and doctrines.</a:t>
            </a:r>
          </a:p>
        </p:txBody>
      </p:sp>
      <p:sp>
        <p:nvSpPr>
          <p:cNvPr id="72707" name="Title 1">
            <a:extLst>
              <a:ext uri="{FF2B5EF4-FFF2-40B4-BE49-F238E27FC236}">
                <a16:creationId xmlns:a16="http://schemas.microsoft.com/office/drawing/2014/main" id="{4F187483-9312-8B6E-1200-9C780D0D3F38}"/>
              </a:ext>
            </a:extLst>
          </p:cNvPr>
          <p:cNvSpPr>
            <a:spLocks noGrp="1"/>
          </p:cNvSpPr>
          <p:nvPr>
            <p:ph type="title"/>
          </p:nvPr>
        </p:nvSpPr>
        <p:spPr/>
        <p:txBody>
          <a:bodyPr/>
          <a:lstStyle/>
          <a:p>
            <a:endParaRPr lang="en-US" altLang="en-US">
              <a:ea typeface="ＭＳ Ｐゴシック" panose="020B0600070205080204" pitchFamily="34" charset="-128"/>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7556"/>
                                        </p:tgtEl>
                                        <p:attrNameLst>
                                          <p:attrName>style.visibility</p:attrName>
                                        </p:attrNameLst>
                                      </p:cBhvr>
                                      <p:to>
                                        <p:strVal val="visible"/>
                                      </p:to>
                                    </p:set>
                                    <p:animEffect transition="in" filter="wipe(left)">
                                      <p:cBhvr>
                                        <p:cTn id="7" dur="500"/>
                                        <p:tgtEl>
                                          <p:spTgt spid="40755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7557"/>
                                        </p:tgtEl>
                                        <p:attrNameLst>
                                          <p:attrName>style.visibility</p:attrName>
                                        </p:attrNameLst>
                                      </p:cBhvr>
                                      <p:to>
                                        <p:strVal val="visible"/>
                                      </p:to>
                                    </p:set>
                                    <p:animEffect transition="in" filter="wipe(left)">
                                      <p:cBhvr>
                                        <p:cTn id="11" dur="500"/>
                                        <p:tgtEl>
                                          <p:spTgt spid="407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utoUpdateAnimBg="0"/>
      <p:bldP spid="40755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2035E6BB-7413-31DF-A851-25C2CAB17068}"/>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45059" name="Text Box 4">
            <a:extLst>
              <a:ext uri="{FF2B5EF4-FFF2-40B4-BE49-F238E27FC236}">
                <a16:creationId xmlns:a16="http://schemas.microsoft.com/office/drawing/2014/main" id="{3763F950-1060-D2C7-25B5-3D4C0C9DFF0F}"/>
              </a:ext>
            </a:extLst>
          </p:cNvPr>
          <p:cNvSpPr txBox="1">
            <a:spLocks noChangeArrowheads="1"/>
          </p:cNvSpPr>
          <p:nvPr/>
        </p:nvSpPr>
        <p:spPr bwMode="auto">
          <a:xfrm>
            <a:off x="828675" y="846138"/>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Fundamentalism in America </a:t>
            </a:r>
            <a:r>
              <a:rPr lang="en-US" altLang="en-US" sz="1600" b="1">
                <a:solidFill>
                  <a:srgbClr val="13489A"/>
                </a:solidFill>
                <a:ea typeface="ＭＳ Ｐゴシック" charset="-128"/>
              </a:rPr>
              <a:t>(cont.)</a:t>
            </a:r>
          </a:p>
        </p:txBody>
      </p:sp>
      <p:sp>
        <p:nvSpPr>
          <p:cNvPr id="408581" name="Text Box 5">
            <a:extLst>
              <a:ext uri="{FF2B5EF4-FFF2-40B4-BE49-F238E27FC236}">
                <a16:creationId xmlns:a16="http://schemas.microsoft.com/office/drawing/2014/main" id="{6AEC566A-30B6-CB19-6B99-99B0667A89BE}"/>
              </a:ext>
            </a:extLst>
          </p:cNvPr>
          <p:cNvSpPr txBox="1">
            <a:spLocks noChangeArrowheads="1"/>
          </p:cNvSpPr>
          <p:nvPr/>
        </p:nvSpPr>
        <p:spPr bwMode="auto">
          <a:xfrm>
            <a:off x="828675" y="1524000"/>
            <a:ext cx="7315200" cy="989013"/>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Two issues disturbed the early fundamentalists:</a:t>
            </a:r>
          </a:p>
        </p:txBody>
      </p:sp>
      <p:sp>
        <p:nvSpPr>
          <p:cNvPr id="408582" name="Text Box 6">
            <a:extLst>
              <a:ext uri="{FF2B5EF4-FFF2-40B4-BE49-F238E27FC236}">
                <a16:creationId xmlns:a16="http://schemas.microsoft.com/office/drawing/2014/main" id="{494D39FB-BB94-1E15-675F-79A09B0C76F0}"/>
              </a:ext>
            </a:extLst>
          </p:cNvPr>
          <p:cNvSpPr txBox="1">
            <a:spLocks noChangeArrowheads="1"/>
          </p:cNvSpPr>
          <p:nvPr/>
        </p:nvSpPr>
        <p:spPr bwMode="auto">
          <a:xfrm>
            <a:off x="828675" y="2549525"/>
            <a:ext cx="7315200" cy="1885950"/>
          </a:xfrm>
          <a:prstGeom prst="rect">
            <a:avLst/>
          </a:prstGeom>
          <a:noFill/>
          <a:ln>
            <a:noFill/>
          </a:ln>
          <a:effectLst/>
        </p:spPr>
        <p:txBody>
          <a:bodyPr>
            <a:spAutoFit/>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The spread of secularism.</a:t>
            </a:r>
          </a:p>
          <a:p>
            <a:pPr eaLnBrk="1" hangingPunct="1">
              <a:lnSpc>
                <a:spcPct val="90000"/>
              </a:lnSpc>
              <a:spcBef>
                <a:spcPct val="30000"/>
              </a:spcBef>
              <a:spcAft>
                <a:spcPct val="30000"/>
              </a:spcAft>
              <a:buFont typeface="Arial" charset="0"/>
              <a:buChar char="–"/>
              <a:defRPr/>
            </a:pPr>
            <a:r>
              <a:rPr lang="en-US" altLang="en-US" sz="2800">
                <a:ea typeface="ＭＳ Ｐゴシック" charset="-128"/>
              </a:rPr>
              <a:t>The movement away from emphasis on the traditional message of Christianity toward an emphasis on social service.</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8581"/>
                                        </p:tgtEl>
                                        <p:attrNameLst>
                                          <p:attrName>style.visibility</p:attrName>
                                        </p:attrNameLst>
                                      </p:cBhvr>
                                      <p:to>
                                        <p:strVal val="visible"/>
                                      </p:to>
                                    </p:set>
                                    <p:animEffect transition="in" filter="wipe(left)">
                                      <p:cBhvr>
                                        <p:cTn id="7" dur="500"/>
                                        <p:tgtEl>
                                          <p:spTgt spid="408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82">
                                            <p:txEl>
                                              <p:pRg st="0" end="0"/>
                                            </p:txEl>
                                          </p:spTgt>
                                        </p:tgtEl>
                                        <p:attrNameLst>
                                          <p:attrName>style.visibility</p:attrName>
                                        </p:attrNameLst>
                                      </p:cBhvr>
                                      <p:to>
                                        <p:strVal val="visible"/>
                                      </p:to>
                                    </p:set>
                                    <p:animEffect transition="in" filter="wipe(left)">
                                      <p:cBhvr>
                                        <p:cTn id="12" dur="500"/>
                                        <p:tgtEl>
                                          <p:spTgt spid="4085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82">
                                            <p:txEl>
                                              <p:pRg st="1" end="1"/>
                                            </p:txEl>
                                          </p:spTgt>
                                        </p:tgtEl>
                                        <p:attrNameLst>
                                          <p:attrName>style.visibility</p:attrName>
                                        </p:attrNameLst>
                                      </p:cBhvr>
                                      <p:to>
                                        <p:strVal val="visible"/>
                                      </p:to>
                                    </p:set>
                                    <p:animEffect transition="in" filter="wipe(left)">
                                      <p:cBhvr>
                                        <p:cTn id="17" dur="500"/>
                                        <p:tgtEl>
                                          <p:spTgt spid="4085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1" grpId="0" autoUpdateAnimBg="0"/>
      <p:bldP spid="40858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DF9899F8-0A42-8ABF-CD03-DFFEE0D810AD}"/>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47107" name="Text Box 3">
            <a:extLst>
              <a:ext uri="{FF2B5EF4-FFF2-40B4-BE49-F238E27FC236}">
                <a16:creationId xmlns:a16="http://schemas.microsoft.com/office/drawing/2014/main" id="{95B69B8E-AD23-C5A5-7D8B-316F77DCE9EB}"/>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Fundamentalism in America </a:t>
            </a:r>
            <a:r>
              <a:rPr lang="en-US" altLang="en-US" sz="1600" b="1">
                <a:solidFill>
                  <a:srgbClr val="13489A"/>
                </a:solidFill>
                <a:ea typeface="ＭＳ Ｐゴシック" charset="-128"/>
              </a:rPr>
              <a:t>(cont.)</a:t>
            </a:r>
          </a:p>
        </p:txBody>
      </p:sp>
      <p:sp>
        <p:nvSpPr>
          <p:cNvPr id="605188" name="Text Box 4">
            <a:extLst>
              <a:ext uri="{FF2B5EF4-FFF2-40B4-BE49-F238E27FC236}">
                <a16:creationId xmlns:a16="http://schemas.microsoft.com/office/drawing/2014/main" id="{37337974-BFE3-0978-798E-0742E8283691}"/>
              </a:ext>
            </a:extLst>
          </p:cNvPr>
          <p:cNvSpPr txBox="1">
            <a:spLocks noChangeArrowheads="1"/>
          </p:cNvSpPr>
          <p:nvPr/>
        </p:nvSpPr>
        <p:spPr bwMode="auto">
          <a:xfrm>
            <a:off x="828675" y="1524000"/>
            <a:ext cx="7315200" cy="476250"/>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Christian fundamentalists believe in:</a:t>
            </a:r>
          </a:p>
        </p:txBody>
      </p:sp>
      <p:sp>
        <p:nvSpPr>
          <p:cNvPr id="605189" name="Text Box 5">
            <a:extLst>
              <a:ext uri="{FF2B5EF4-FFF2-40B4-BE49-F238E27FC236}">
                <a16:creationId xmlns:a16="http://schemas.microsoft.com/office/drawing/2014/main" id="{19934A84-2D1F-1A6D-0926-E53AC39E3829}"/>
              </a:ext>
            </a:extLst>
          </p:cNvPr>
          <p:cNvSpPr txBox="1">
            <a:spLocks noChangeArrowheads="1"/>
          </p:cNvSpPr>
          <p:nvPr/>
        </p:nvSpPr>
        <p:spPr bwMode="auto">
          <a:xfrm>
            <a:off x="828675" y="2133600"/>
            <a:ext cx="7315200" cy="1117600"/>
          </a:xfrm>
          <a:prstGeom prst="rect">
            <a:avLst/>
          </a:prstGeom>
          <a:noFill/>
          <a:ln>
            <a:noFill/>
          </a:ln>
          <a:effectLst/>
        </p:spPr>
        <p:txBody>
          <a:bodyPr>
            <a:spAutoFit/>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the literal truth of the Scriptures.</a:t>
            </a:r>
          </a:p>
          <a:p>
            <a:pPr eaLnBrk="1" hangingPunct="1">
              <a:lnSpc>
                <a:spcPct val="90000"/>
              </a:lnSpc>
              <a:spcBef>
                <a:spcPct val="30000"/>
              </a:spcBef>
              <a:spcAft>
                <a:spcPct val="30000"/>
              </a:spcAft>
              <a:buFont typeface="Arial" charset="0"/>
              <a:buChar char="–"/>
              <a:defRPr/>
            </a:pPr>
            <a:r>
              <a:rPr lang="en-US" altLang="en-US" sz="2800">
                <a:ea typeface="ＭＳ Ｐゴシック" charset="-128"/>
              </a:rPr>
              <a:t>being “born again.”</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5188"/>
                                        </p:tgtEl>
                                        <p:attrNameLst>
                                          <p:attrName>style.visibility</p:attrName>
                                        </p:attrNameLst>
                                      </p:cBhvr>
                                      <p:to>
                                        <p:strVal val="visible"/>
                                      </p:to>
                                    </p:set>
                                    <p:animEffect transition="in" filter="wipe(left)">
                                      <p:cBhvr>
                                        <p:cTn id="7" dur="500"/>
                                        <p:tgtEl>
                                          <p:spTgt spid="605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9">
                                            <p:txEl>
                                              <p:pRg st="0" end="0"/>
                                            </p:txEl>
                                          </p:spTgt>
                                        </p:tgtEl>
                                        <p:attrNameLst>
                                          <p:attrName>style.visibility</p:attrName>
                                        </p:attrNameLst>
                                      </p:cBhvr>
                                      <p:to>
                                        <p:strVal val="visible"/>
                                      </p:to>
                                    </p:set>
                                    <p:animEffect transition="in" filter="wipe(left)">
                                      <p:cBhvr>
                                        <p:cTn id="12" dur="500"/>
                                        <p:tgtEl>
                                          <p:spTgt spid="60518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9">
                                            <p:txEl>
                                              <p:pRg st="1" end="1"/>
                                            </p:txEl>
                                          </p:spTgt>
                                        </p:tgtEl>
                                        <p:attrNameLst>
                                          <p:attrName>style.visibility</p:attrName>
                                        </p:attrNameLst>
                                      </p:cBhvr>
                                      <p:to>
                                        <p:strVal val="visible"/>
                                      </p:to>
                                    </p:set>
                                    <p:animEffect transition="in" filter="wipe(left)">
                                      <p:cBhvr>
                                        <p:cTn id="17" dur="500"/>
                                        <p:tgtEl>
                                          <p:spTgt spid="605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8" grpId="0" autoUpdateAnimBg="0"/>
      <p:bldP spid="60518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7BAE9969-30CA-4DC8-FF3D-8103B64BCC21}"/>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49155" name="Text Box 3">
            <a:extLst>
              <a:ext uri="{FF2B5EF4-FFF2-40B4-BE49-F238E27FC236}">
                <a16:creationId xmlns:a16="http://schemas.microsoft.com/office/drawing/2014/main" id="{5BCE6A5F-1972-38C0-1797-7D71598DDD0B}"/>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Fundamentalism in America </a:t>
            </a:r>
            <a:r>
              <a:rPr lang="en-US" altLang="en-US" sz="1600" b="1">
                <a:solidFill>
                  <a:srgbClr val="13489A"/>
                </a:solidFill>
                <a:ea typeface="ＭＳ Ｐゴシック" charset="-128"/>
              </a:rPr>
              <a:t>(cont.)</a:t>
            </a:r>
          </a:p>
        </p:txBody>
      </p:sp>
      <p:sp>
        <p:nvSpPr>
          <p:cNvPr id="609284" name="Text Box 4">
            <a:extLst>
              <a:ext uri="{FF2B5EF4-FFF2-40B4-BE49-F238E27FC236}">
                <a16:creationId xmlns:a16="http://schemas.microsoft.com/office/drawing/2014/main" id="{1A3BE842-4BEF-D4E2-4C81-A21059BC711A}"/>
              </a:ext>
            </a:extLst>
          </p:cNvPr>
          <p:cNvSpPr txBox="1">
            <a:spLocks noChangeArrowheads="1"/>
          </p:cNvSpPr>
          <p:nvPr/>
        </p:nvSpPr>
        <p:spPr bwMode="auto">
          <a:xfrm>
            <a:off x="828675" y="1524000"/>
            <a:ext cx="7315200" cy="604838"/>
          </a:xfrm>
          <a:prstGeom prst="rect">
            <a:avLst/>
          </a:prstGeom>
          <a:noFill/>
          <a:ln>
            <a:noFill/>
          </a:ln>
          <a:effectLst/>
        </p:spPr>
        <p:txBody>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the responsibility of believers to give witness for God.</a:t>
            </a:r>
          </a:p>
        </p:txBody>
      </p:sp>
      <p:sp>
        <p:nvSpPr>
          <p:cNvPr id="609285" name="Text Box 5">
            <a:extLst>
              <a:ext uri="{FF2B5EF4-FFF2-40B4-BE49-F238E27FC236}">
                <a16:creationId xmlns:a16="http://schemas.microsoft.com/office/drawing/2014/main" id="{DABDDC11-835D-0846-479A-0BE31DF8508F}"/>
              </a:ext>
            </a:extLst>
          </p:cNvPr>
          <p:cNvSpPr txBox="1">
            <a:spLocks noChangeArrowheads="1"/>
          </p:cNvSpPr>
          <p:nvPr/>
        </p:nvSpPr>
        <p:spPr bwMode="auto">
          <a:xfrm>
            <a:off x="828675" y="2557463"/>
            <a:ext cx="7315200" cy="1501775"/>
          </a:xfrm>
          <a:prstGeom prst="rect">
            <a:avLst/>
          </a:prstGeom>
          <a:noFill/>
          <a:ln>
            <a:noFill/>
          </a:ln>
          <a:effectLst/>
        </p:spPr>
        <p:txBody>
          <a:bodyPr>
            <a:spAutoFit/>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the presence of Satan.</a:t>
            </a:r>
          </a:p>
          <a:p>
            <a:pPr eaLnBrk="1" hangingPunct="1">
              <a:lnSpc>
                <a:spcPct val="90000"/>
              </a:lnSpc>
              <a:spcBef>
                <a:spcPct val="30000"/>
              </a:spcBef>
              <a:spcAft>
                <a:spcPct val="30000"/>
              </a:spcAft>
              <a:buFont typeface="Arial" charset="0"/>
              <a:buChar char="–"/>
              <a:defRPr/>
            </a:pPr>
            <a:r>
              <a:rPr lang="en-US" altLang="en-US" sz="2800">
                <a:ea typeface="ＭＳ Ｐゴシック" charset="-128"/>
              </a:rPr>
              <a:t>the destruction of the world before the Messiah’s return.</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9284"/>
                                        </p:tgtEl>
                                        <p:attrNameLst>
                                          <p:attrName>style.visibility</p:attrName>
                                        </p:attrNameLst>
                                      </p:cBhvr>
                                      <p:to>
                                        <p:strVal val="visible"/>
                                      </p:to>
                                    </p:set>
                                    <p:animEffect transition="in" filter="wipe(left)">
                                      <p:cBhvr>
                                        <p:cTn id="7" dur="500"/>
                                        <p:tgtEl>
                                          <p:spTgt spid="609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9285">
                                            <p:txEl>
                                              <p:pRg st="0" end="0"/>
                                            </p:txEl>
                                          </p:spTgt>
                                        </p:tgtEl>
                                        <p:attrNameLst>
                                          <p:attrName>style.visibility</p:attrName>
                                        </p:attrNameLst>
                                      </p:cBhvr>
                                      <p:to>
                                        <p:strVal val="visible"/>
                                      </p:to>
                                    </p:set>
                                    <p:animEffect transition="in" filter="wipe(left)">
                                      <p:cBhvr>
                                        <p:cTn id="12" dur="500"/>
                                        <p:tgtEl>
                                          <p:spTgt spid="6092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9285">
                                            <p:txEl>
                                              <p:pRg st="1" end="1"/>
                                            </p:txEl>
                                          </p:spTgt>
                                        </p:tgtEl>
                                        <p:attrNameLst>
                                          <p:attrName>style.visibility</p:attrName>
                                        </p:attrNameLst>
                                      </p:cBhvr>
                                      <p:to>
                                        <p:strVal val="visible"/>
                                      </p:to>
                                    </p:set>
                                    <p:animEffect transition="in" filter="wipe(left)">
                                      <p:cBhvr>
                                        <p:cTn id="17" dur="500"/>
                                        <p:tgtEl>
                                          <p:spTgt spid="609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4" grpId="0" autoUpdateAnimBg="0"/>
      <p:bldP spid="60928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68917542-8C03-DD26-CDB1-BB7D5AD6CB0E}"/>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51203" name="Text Box 3">
            <a:extLst>
              <a:ext uri="{FF2B5EF4-FFF2-40B4-BE49-F238E27FC236}">
                <a16:creationId xmlns:a16="http://schemas.microsoft.com/office/drawing/2014/main" id="{536A956A-B2CD-CBF5-9E76-5E51347AB817}"/>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Fundamentalism in America </a:t>
            </a:r>
            <a:r>
              <a:rPr lang="en-US" altLang="en-US" sz="1600" b="1">
                <a:solidFill>
                  <a:srgbClr val="13489A"/>
                </a:solidFill>
                <a:ea typeface="ＭＳ Ｐゴシック" charset="-128"/>
              </a:rPr>
              <a:t>(cont.)</a:t>
            </a:r>
          </a:p>
        </p:txBody>
      </p:sp>
      <p:sp>
        <p:nvSpPr>
          <p:cNvPr id="607236" name="Text Box 4">
            <a:extLst>
              <a:ext uri="{FF2B5EF4-FFF2-40B4-BE49-F238E27FC236}">
                <a16:creationId xmlns:a16="http://schemas.microsoft.com/office/drawing/2014/main" id="{3A7082F0-952D-5AF4-2DA9-85D1C6BB6134}"/>
              </a:ext>
            </a:extLst>
          </p:cNvPr>
          <p:cNvSpPr txBox="1">
            <a:spLocks noChangeArrowheads="1"/>
          </p:cNvSpPr>
          <p:nvPr/>
        </p:nvSpPr>
        <p:spPr bwMode="auto">
          <a:xfrm>
            <a:off x="828675" y="1524000"/>
            <a:ext cx="7315200" cy="476250"/>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Fundamentalism is strong today because:</a:t>
            </a:r>
          </a:p>
        </p:txBody>
      </p:sp>
      <p:sp>
        <p:nvSpPr>
          <p:cNvPr id="607237" name="Text Box 5">
            <a:extLst>
              <a:ext uri="{FF2B5EF4-FFF2-40B4-BE49-F238E27FC236}">
                <a16:creationId xmlns:a16="http://schemas.microsoft.com/office/drawing/2014/main" id="{5FA40DBD-B2CB-E282-C88F-12C649613F42}"/>
              </a:ext>
            </a:extLst>
          </p:cNvPr>
          <p:cNvSpPr txBox="1">
            <a:spLocks noChangeArrowheads="1"/>
          </p:cNvSpPr>
          <p:nvPr/>
        </p:nvSpPr>
        <p:spPr bwMode="auto">
          <a:xfrm>
            <a:off x="828675" y="2133600"/>
            <a:ext cx="7315200" cy="4098925"/>
          </a:xfrm>
          <a:prstGeom prst="rect">
            <a:avLst/>
          </a:prstGeom>
          <a:noFill/>
          <a:ln>
            <a:noFill/>
          </a:ln>
          <a:effectLst/>
        </p:spPr>
        <p:txBody>
          <a:bodyPr>
            <a:spAutoFit/>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dirty="0">
                <a:ea typeface="ＭＳ Ｐゴシック" charset="-128"/>
              </a:rPr>
              <a:t>many Americans feel their world is out of control.</a:t>
            </a:r>
          </a:p>
          <a:p>
            <a:pPr eaLnBrk="1" hangingPunct="1">
              <a:lnSpc>
                <a:spcPct val="90000"/>
              </a:lnSpc>
              <a:spcBef>
                <a:spcPct val="30000"/>
              </a:spcBef>
              <a:spcAft>
                <a:spcPct val="30000"/>
              </a:spcAft>
              <a:buFont typeface="Arial" charset="0"/>
              <a:buChar char="–"/>
              <a:defRPr/>
            </a:pPr>
            <a:r>
              <a:rPr lang="en-US" altLang="en-US" sz="2800" dirty="0">
                <a:ea typeface="ＭＳ Ｐゴシック" charset="-128"/>
              </a:rPr>
              <a:t>the fundamentalist churches provide solace to people who don’t feel connected elsewhere.</a:t>
            </a:r>
          </a:p>
          <a:p>
            <a:pPr eaLnBrk="1" hangingPunct="1">
              <a:lnSpc>
                <a:spcPct val="90000"/>
              </a:lnSpc>
              <a:spcBef>
                <a:spcPct val="30000"/>
              </a:spcBef>
              <a:spcAft>
                <a:spcPct val="30000"/>
              </a:spcAft>
              <a:buFont typeface="Arial" charset="0"/>
              <a:buChar char="–"/>
              <a:defRPr/>
            </a:pPr>
            <a:r>
              <a:rPr lang="en-US" altLang="en-US" sz="2800" dirty="0">
                <a:ea typeface="ＭＳ Ｐゴシック" charset="-128"/>
                <a:hlinkClick r:id="rId4"/>
              </a:rPr>
              <a:t>https://</a:t>
            </a:r>
            <a:r>
              <a:rPr lang="en-US" altLang="en-US" sz="2800" dirty="0" err="1">
                <a:ea typeface="ＭＳ Ｐゴシック" charset="-128"/>
                <a:hlinkClick r:id="rId4"/>
              </a:rPr>
              <a:t>www.usatoday.com</a:t>
            </a:r>
            <a:r>
              <a:rPr lang="en-US" altLang="en-US" sz="2800" dirty="0">
                <a:ea typeface="ＭＳ Ｐゴシック" charset="-128"/>
                <a:hlinkClick r:id="rId4"/>
              </a:rPr>
              <a:t>/story/news/politics/2018/05/01/loneliness-poor-health-reported-far-more-among-young-people-than-even-those-over-72/559961002</a:t>
            </a:r>
            <a:r>
              <a:rPr lang="en-US" altLang="en-US" sz="2800" dirty="0">
                <a:ea typeface="ＭＳ Ｐゴシック" charset="-128"/>
              </a:rPr>
              <a:t>/</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7236"/>
                                        </p:tgtEl>
                                        <p:attrNameLst>
                                          <p:attrName>style.visibility</p:attrName>
                                        </p:attrNameLst>
                                      </p:cBhvr>
                                      <p:to>
                                        <p:strVal val="visible"/>
                                      </p:to>
                                    </p:set>
                                    <p:animEffect transition="in" filter="wipe(left)">
                                      <p:cBhvr>
                                        <p:cTn id="7" dur="500"/>
                                        <p:tgtEl>
                                          <p:spTgt spid="607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7237">
                                            <p:txEl>
                                              <p:pRg st="0" end="0"/>
                                            </p:txEl>
                                          </p:spTgt>
                                        </p:tgtEl>
                                        <p:attrNameLst>
                                          <p:attrName>style.visibility</p:attrName>
                                        </p:attrNameLst>
                                      </p:cBhvr>
                                      <p:to>
                                        <p:strVal val="visible"/>
                                      </p:to>
                                    </p:set>
                                    <p:animEffect transition="in" filter="wipe(left)">
                                      <p:cBhvr>
                                        <p:cTn id="12" dur="500"/>
                                        <p:tgtEl>
                                          <p:spTgt spid="6072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7237">
                                            <p:txEl>
                                              <p:pRg st="1" end="1"/>
                                            </p:txEl>
                                          </p:spTgt>
                                        </p:tgtEl>
                                        <p:attrNameLst>
                                          <p:attrName>style.visibility</p:attrName>
                                        </p:attrNameLst>
                                      </p:cBhvr>
                                      <p:to>
                                        <p:strVal val="visible"/>
                                      </p:to>
                                    </p:set>
                                    <p:animEffect transition="in" filter="wipe(left)">
                                      <p:cBhvr>
                                        <p:cTn id="17" dur="500"/>
                                        <p:tgtEl>
                                          <p:spTgt spid="6072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7237">
                                            <p:txEl>
                                              <p:pRg st="2" end="2"/>
                                            </p:txEl>
                                          </p:spTgt>
                                        </p:tgtEl>
                                        <p:attrNameLst>
                                          <p:attrName>style.visibility</p:attrName>
                                        </p:attrNameLst>
                                      </p:cBhvr>
                                      <p:to>
                                        <p:strVal val="visible"/>
                                      </p:to>
                                    </p:set>
                                    <p:animEffect transition="in" filter="wipe(left)">
                                      <p:cBhvr>
                                        <p:cTn id="22" dur="500"/>
                                        <p:tgtEl>
                                          <p:spTgt spid="607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43B9618D-EF4A-CBF4-9555-F963FC14728B}"/>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53251" name="Text Box 3">
            <a:extLst>
              <a:ext uri="{FF2B5EF4-FFF2-40B4-BE49-F238E27FC236}">
                <a16:creationId xmlns:a16="http://schemas.microsoft.com/office/drawing/2014/main" id="{A56D8452-661B-35F9-55C9-9E013A302DB6}"/>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dirty="0">
                <a:solidFill>
                  <a:srgbClr val="13489A"/>
                </a:solidFill>
                <a:ea typeface="ＭＳ Ｐゴシック" charset="-128"/>
              </a:rPr>
              <a:t>Fundamentalism in America </a:t>
            </a:r>
            <a:r>
              <a:rPr lang="en-US" altLang="en-US" sz="1600" b="1" dirty="0">
                <a:solidFill>
                  <a:srgbClr val="13489A"/>
                </a:solidFill>
                <a:ea typeface="ＭＳ Ｐゴシック" charset="-128"/>
              </a:rPr>
              <a:t>(cont.)</a:t>
            </a:r>
          </a:p>
        </p:txBody>
      </p:sp>
      <p:sp>
        <p:nvSpPr>
          <p:cNvPr id="611332" name="Text Box 4">
            <a:extLst>
              <a:ext uri="{FF2B5EF4-FFF2-40B4-BE49-F238E27FC236}">
                <a16:creationId xmlns:a16="http://schemas.microsoft.com/office/drawing/2014/main" id="{A3659D5B-CE17-0E55-6ABE-FCDC392C3829}"/>
              </a:ext>
            </a:extLst>
          </p:cNvPr>
          <p:cNvSpPr txBox="1">
            <a:spLocks noChangeArrowheads="1"/>
          </p:cNvSpPr>
          <p:nvPr/>
        </p:nvSpPr>
        <p:spPr bwMode="auto">
          <a:xfrm>
            <a:off x="828675" y="1524000"/>
            <a:ext cx="7315200" cy="476250"/>
          </a:xfrm>
          <a:prstGeom prst="rect">
            <a:avLst/>
          </a:prstGeom>
          <a:noFill/>
          <a:ln>
            <a:noFill/>
          </a:ln>
          <a:effectLst/>
        </p:spPr>
        <p:txBody>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they offer a more purely sacred environment.</a:t>
            </a:r>
          </a:p>
        </p:txBody>
      </p:sp>
      <p:sp>
        <p:nvSpPr>
          <p:cNvPr id="611333" name="Text Box 5">
            <a:extLst>
              <a:ext uri="{FF2B5EF4-FFF2-40B4-BE49-F238E27FC236}">
                <a16:creationId xmlns:a16="http://schemas.microsoft.com/office/drawing/2014/main" id="{5908BFCC-8A60-7D88-D016-1D7C879BB54D}"/>
              </a:ext>
            </a:extLst>
          </p:cNvPr>
          <p:cNvSpPr txBox="1">
            <a:spLocks noChangeArrowheads="1"/>
          </p:cNvSpPr>
          <p:nvPr/>
        </p:nvSpPr>
        <p:spPr bwMode="auto">
          <a:xfrm>
            <a:off x="828675" y="2549525"/>
            <a:ext cx="7315200" cy="860425"/>
          </a:xfrm>
          <a:prstGeom prst="rect">
            <a:avLst/>
          </a:prstGeom>
          <a:noFill/>
          <a:ln>
            <a:noFill/>
          </a:ln>
          <a:effectLst/>
        </p:spPr>
        <p:txBody>
          <a:bodyPr>
            <a:spAutoFit/>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they can use the mass media to reach people.</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1332"/>
                                        </p:tgtEl>
                                        <p:attrNameLst>
                                          <p:attrName>style.visibility</p:attrName>
                                        </p:attrNameLst>
                                      </p:cBhvr>
                                      <p:to>
                                        <p:strVal val="visible"/>
                                      </p:to>
                                    </p:set>
                                    <p:animEffect transition="in" filter="wipe(left)">
                                      <p:cBhvr>
                                        <p:cTn id="7" dur="500"/>
                                        <p:tgtEl>
                                          <p:spTgt spid="611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33">
                                            <p:txEl>
                                              <p:pRg st="0" end="0"/>
                                            </p:txEl>
                                          </p:spTgt>
                                        </p:tgtEl>
                                        <p:attrNameLst>
                                          <p:attrName>style.visibility</p:attrName>
                                        </p:attrNameLst>
                                      </p:cBhvr>
                                      <p:to>
                                        <p:strVal val="visible"/>
                                      </p:to>
                                    </p:set>
                                    <p:animEffect transition="in" filter="wipe(left)">
                                      <p:cBhvr>
                                        <p:cTn id="12" dur="500"/>
                                        <p:tgtEl>
                                          <p:spTgt spid="611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autoUpdateAnimBg="0"/>
      <p:bldP spid="61133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7D63F641-95F5-72D6-CDF5-6F308C55C8B4}"/>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55299" name="Text Box 3">
            <a:extLst>
              <a:ext uri="{FF2B5EF4-FFF2-40B4-BE49-F238E27FC236}">
                <a16:creationId xmlns:a16="http://schemas.microsoft.com/office/drawing/2014/main" id="{2A915B96-C1A9-43C3-EBCC-96408F36AA05}"/>
              </a:ext>
            </a:extLst>
          </p:cNvPr>
          <p:cNvSpPr txBox="1">
            <a:spLocks noChangeArrowheads="1"/>
          </p:cNvSpPr>
          <p:nvPr/>
        </p:nvSpPr>
        <p:spPr bwMode="auto">
          <a:xfrm>
            <a:off x="0" y="0"/>
            <a:ext cx="9055100" cy="523875"/>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dirty="0">
                <a:solidFill>
                  <a:srgbClr val="13489A"/>
                </a:solidFill>
                <a:ea typeface="ＭＳ Ｐゴシック" charset="-128"/>
              </a:rPr>
              <a:t>American Church Membership Trends: 1990–1999</a:t>
            </a:r>
          </a:p>
        </p:txBody>
      </p:sp>
      <p:sp>
        <p:nvSpPr>
          <p:cNvPr id="55300" name="Text Box 4">
            <a:extLst>
              <a:ext uri="{FF2B5EF4-FFF2-40B4-BE49-F238E27FC236}">
                <a16:creationId xmlns:a16="http://schemas.microsoft.com/office/drawing/2014/main" id="{798EC3E1-4F55-B70D-E907-03C138E1D2D0}"/>
              </a:ext>
            </a:extLst>
          </p:cNvPr>
          <p:cNvSpPr txBox="1">
            <a:spLocks noChangeArrowheads="1"/>
          </p:cNvSpPr>
          <p:nvPr/>
        </p:nvSpPr>
        <p:spPr bwMode="auto">
          <a:xfrm>
            <a:off x="5111750" y="6048375"/>
            <a:ext cx="3673475" cy="422275"/>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en-US" altLang="en-US" sz="1200" b="1">
                <a:ea typeface="ＭＳ Ｐゴシック" charset="-128"/>
              </a:rPr>
              <a:t>Source:</a:t>
            </a:r>
            <a:r>
              <a:rPr lang="en-US" altLang="en-US" sz="1200">
                <a:ea typeface="ＭＳ Ｐゴシック" charset="-128"/>
              </a:rPr>
              <a:t>  </a:t>
            </a:r>
            <a:r>
              <a:rPr lang="en-US" altLang="en-US" sz="1200" i="1">
                <a:ea typeface="ＭＳ Ｐゴシック" charset="-128"/>
              </a:rPr>
              <a:t>Yearbook of American and Canadian Churches, 1999.</a:t>
            </a:r>
          </a:p>
        </p:txBody>
      </p:sp>
      <p:pic>
        <p:nvPicPr>
          <p:cNvPr id="84996" name="Picture 6" descr="F14">
            <a:extLst>
              <a:ext uri="{FF2B5EF4-FFF2-40B4-BE49-F238E27FC236}">
                <a16:creationId xmlns:a16="http://schemas.microsoft.com/office/drawing/2014/main" id="{FC2E6F6F-81B5-FD77-C5E2-B640045C4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630238"/>
            <a:ext cx="899795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D12ACF9A-CB14-76B0-5BD3-CFB5B8A6BAE4}"/>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613379" name="Text Box 3">
            <a:extLst>
              <a:ext uri="{FF2B5EF4-FFF2-40B4-BE49-F238E27FC236}">
                <a16:creationId xmlns:a16="http://schemas.microsoft.com/office/drawing/2014/main" id="{B4B7AF3A-16E0-93FF-1465-53ABA57C2476}"/>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Religion, Class and Politics</a:t>
            </a:r>
            <a:endParaRPr lang="en-US" altLang="en-US" sz="1600" b="1">
              <a:solidFill>
                <a:srgbClr val="13489A"/>
              </a:solidFill>
              <a:ea typeface="ＭＳ Ｐゴシック" charset="-128"/>
            </a:endParaRPr>
          </a:p>
        </p:txBody>
      </p:sp>
      <p:sp>
        <p:nvSpPr>
          <p:cNvPr id="613380" name="Text Box 4">
            <a:extLst>
              <a:ext uri="{FF2B5EF4-FFF2-40B4-BE49-F238E27FC236}">
                <a16:creationId xmlns:a16="http://schemas.microsoft.com/office/drawing/2014/main" id="{3358222F-F9C4-84C3-8CC1-E1762885E54E}"/>
              </a:ext>
            </a:extLst>
          </p:cNvPr>
          <p:cNvSpPr txBox="1">
            <a:spLocks noChangeArrowheads="1"/>
          </p:cNvSpPr>
          <p:nvPr/>
        </p:nvSpPr>
        <p:spPr bwMode="auto">
          <a:xfrm>
            <a:off x="828675" y="1524000"/>
            <a:ext cx="7315200" cy="604838"/>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Religious affiliation is related to: </a:t>
            </a:r>
          </a:p>
        </p:txBody>
      </p:sp>
      <p:sp>
        <p:nvSpPr>
          <p:cNvPr id="613381" name="Text Box 5">
            <a:extLst>
              <a:ext uri="{FF2B5EF4-FFF2-40B4-BE49-F238E27FC236}">
                <a16:creationId xmlns:a16="http://schemas.microsoft.com/office/drawing/2014/main" id="{ABDC077A-CCCC-5009-380C-DE2E4D714679}"/>
              </a:ext>
            </a:extLst>
          </p:cNvPr>
          <p:cNvSpPr txBox="1">
            <a:spLocks noChangeArrowheads="1"/>
          </p:cNvSpPr>
          <p:nvPr/>
        </p:nvSpPr>
        <p:spPr bwMode="auto">
          <a:xfrm>
            <a:off x="828675" y="2176463"/>
            <a:ext cx="7315200" cy="1758950"/>
          </a:xfrm>
          <a:prstGeom prst="rect">
            <a:avLst/>
          </a:prstGeom>
          <a:noFill/>
          <a:ln>
            <a:noFill/>
          </a:ln>
          <a:effectLst/>
        </p:spPr>
        <p:txBody>
          <a:bodyPr>
            <a:spAutoFit/>
          </a:bodyPr>
          <a:lstStyle>
            <a:lvl1pPr marL="6873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 typeface="Arial" charset="0"/>
              <a:buChar char="–"/>
              <a:defRPr/>
            </a:pPr>
            <a:r>
              <a:rPr lang="en-US" altLang="en-US" sz="2800">
                <a:ea typeface="ＭＳ Ｐゴシック" charset="-128"/>
              </a:rPr>
              <a:t>social class</a:t>
            </a:r>
          </a:p>
          <a:p>
            <a:pPr eaLnBrk="1" hangingPunct="1">
              <a:lnSpc>
                <a:spcPct val="90000"/>
              </a:lnSpc>
              <a:spcBef>
                <a:spcPct val="30000"/>
              </a:spcBef>
              <a:spcAft>
                <a:spcPct val="30000"/>
              </a:spcAft>
              <a:buFont typeface="Arial" charset="0"/>
              <a:buChar char="–"/>
              <a:defRPr/>
            </a:pPr>
            <a:r>
              <a:rPr lang="en-US" altLang="en-US" sz="2800">
                <a:ea typeface="ＭＳ Ｐゴシック" charset="-128"/>
              </a:rPr>
              <a:t>upper versus lower class</a:t>
            </a:r>
          </a:p>
          <a:p>
            <a:pPr eaLnBrk="1" hangingPunct="1">
              <a:lnSpc>
                <a:spcPct val="90000"/>
              </a:lnSpc>
              <a:spcBef>
                <a:spcPct val="30000"/>
              </a:spcBef>
              <a:spcAft>
                <a:spcPct val="30000"/>
              </a:spcAft>
              <a:buFont typeface="Arial" charset="0"/>
              <a:buChar char="–"/>
              <a:defRPr/>
            </a:pPr>
            <a:r>
              <a:rPr lang="en-US" altLang="en-US" sz="2800">
                <a:ea typeface="ＭＳ Ｐゴシック" charset="-128"/>
              </a:rPr>
              <a:t>political beliefs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3379"/>
                                        </p:tgtEl>
                                        <p:attrNameLst>
                                          <p:attrName>style.visibility</p:attrName>
                                        </p:attrNameLst>
                                      </p:cBhvr>
                                      <p:to>
                                        <p:strVal val="visible"/>
                                      </p:to>
                                    </p:set>
                                    <p:animEffect transition="in" filter="wipe(left)">
                                      <p:cBhvr>
                                        <p:cTn id="7" dur="500"/>
                                        <p:tgtEl>
                                          <p:spTgt spid="61337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3380"/>
                                        </p:tgtEl>
                                        <p:attrNameLst>
                                          <p:attrName>style.visibility</p:attrName>
                                        </p:attrNameLst>
                                      </p:cBhvr>
                                      <p:to>
                                        <p:strVal val="visible"/>
                                      </p:to>
                                    </p:set>
                                    <p:animEffect transition="in" filter="wipe(left)">
                                      <p:cBhvr>
                                        <p:cTn id="11" dur="500"/>
                                        <p:tgtEl>
                                          <p:spTgt spid="6133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3381">
                                            <p:txEl>
                                              <p:pRg st="0" end="0"/>
                                            </p:txEl>
                                          </p:spTgt>
                                        </p:tgtEl>
                                        <p:attrNameLst>
                                          <p:attrName>style.visibility</p:attrName>
                                        </p:attrNameLst>
                                      </p:cBhvr>
                                      <p:to>
                                        <p:strVal val="visible"/>
                                      </p:to>
                                    </p:set>
                                    <p:animEffect transition="in" filter="wipe(left)">
                                      <p:cBhvr>
                                        <p:cTn id="16" dur="500"/>
                                        <p:tgtEl>
                                          <p:spTgt spid="61338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3381">
                                            <p:txEl>
                                              <p:pRg st="1" end="1"/>
                                            </p:txEl>
                                          </p:spTgt>
                                        </p:tgtEl>
                                        <p:attrNameLst>
                                          <p:attrName>style.visibility</p:attrName>
                                        </p:attrNameLst>
                                      </p:cBhvr>
                                      <p:to>
                                        <p:strVal val="visible"/>
                                      </p:to>
                                    </p:set>
                                    <p:animEffect transition="in" filter="wipe(left)">
                                      <p:cBhvr>
                                        <p:cTn id="21" dur="500"/>
                                        <p:tgtEl>
                                          <p:spTgt spid="61338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3381">
                                            <p:txEl>
                                              <p:pRg st="2" end="2"/>
                                            </p:txEl>
                                          </p:spTgt>
                                        </p:tgtEl>
                                        <p:attrNameLst>
                                          <p:attrName>style.visibility</p:attrName>
                                        </p:attrNameLst>
                                      </p:cBhvr>
                                      <p:to>
                                        <p:strVal val="visible"/>
                                      </p:to>
                                    </p:set>
                                    <p:animEffect transition="in" filter="wipe(left)">
                                      <p:cBhvr>
                                        <p:cTn id="26" dur="500"/>
                                        <p:tgtEl>
                                          <p:spTgt spid="6133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autoUpdateAnimBg="0"/>
      <p:bldP spid="613380" grpId="0" autoUpdateAnimBg="0"/>
      <p:bldP spid="61338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7E833DC9-CFF7-490B-879F-9004AD7529D7}"/>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627715" name="Text Box 3">
            <a:extLst>
              <a:ext uri="{FF2B5EF4-FFF2-40B4-BE49-F238E27FC236}">
                <a16:creationId xmlns:a16="http://schemas.microsoft.com/office/drawing/2014/main" id="{AF5E712F-31AA-48EF-0AC2-327C40A73B27}"/>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Religion, Science, and Society</a:t>
            </a:r>
            <a:endParaRPr lang="en-US" altLang="en-US" sz="1600" b="1">
              <a:solidFill>
                <a:srgbClr val="13489A"/>
              </a:solidFill>
              <a:ea typeface="ＭＳ Ｐゴシック" charset="-128"/>
            </a:endParaRPr>
          </a:p>
        </p:txBody>
      </p:sp>
      <p:sp>
        <p:nvSpPr>
          <p:cNvPr id="627716" name="Text Box 4">
            <a:extLst>
              <a:ext uri="{FF2B5EF4-FFF2-40B4-BE49-F238E27FC236}">
                <a16:creationId xmlns:a16="http://schemas.microsoft.com/office/drawing/2014/main" id="{A07C98D3-0A41-D4A0-7237-DC6DF015715C}"/>
              </a:ext>
            </a:extLst>
          </p:cNvPr>
          <p:cNvSpPr txBox="1">
            <a:spLocks noChangeArrowheads="1"/>
          </p:cNvSpPr>
          <p:nvPr/>
        </p:nvSpPr>
        <p:spPr bwMode="auto">
          <a:xfrm>
            <a:off x="828675" y="1524000"/>
            <a:ext cx="7315200" cy="1373188"/>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Religion involves matters beyond human observation, while science is all about observation.</a:t>
            </a:r>
          </a:p>
        </p:txBody>
      </p:sp>
      <p:sp>
        <p:nvSpPr>
          <p:cNvPr id="627717" name="Text Box 5">
            <a:extLst>
              <a:ext uri="{FF2B5EF4-FFF2-40B4-BE49-F238E27FC236}">
                <a16:creationId xmlns:a16="http://schemas.microsoft.com/office/drawing/2014/main" id="{972991B1-8C69-E234-DB4C-9FC8A2AF0285}"/>
              </a:ext>
            </a:extLst>
          </p:cNvPr>
          <p:cNvSpPr txBox="1">
            <a:spLocks noChangeArrowheads="1"/>
          </p:cNvSpPr>
          <p:nvPr/>
        </p:nvSpPr>
        <p:spPr bwMode="auto">
          <a:xfrm>
            <a:off x="828675" y="2930525"/>
            <a:ext cx="7315200" cy="1244600"/>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Depending on the values and norms of the culture, society may favor religious or scientific explanations.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7715"/>
                                        </p:tgtEl>
                                        <p:attrNameLst>
                                          <p:attrName>style.visibility</p:attrName>
                                        </p:attrNameLst>
                                      </p:cBhvr>
                                      <p:to>
                                        <p:strVal val="visible"/>
                                      </p:to>
                                    </p:set>
                                    <p:animEffect transition="in" filter="wipe(left)">
                                      <p:cBhvr>
                                        <p:cTn id="7" dur="500"/>
                                        <p:tgtEl>
                                          <p:spTgt spid="6277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7716"/>
                                        </p:tgtEl>
                                        <p:attrNameLst>
                                          <p:attrName>style.visibility</p:attrName>
                                        </p:attrNameLst>
                                      </p:cBhvr>
                                      <p:to>
                                        <p:strVal val="visible"/>
                                      </p:to>
                                    </p:set>
                                    <p:animEffect transition="in" filter="wipe(left)">
                                      <p:cBhvr>
                                        <p:cTn id="11" dur="500"/>
                                        <p:tgtEl>
                                          <p:spTgt spid="6277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7717"/>
                                        </p:tgtEl>
                                        <p:attrNameLst>
                                          <p:attrName>style.visibility</p:attrName>
                                        </p:attrNameLst>
                                      </p:cBhvr>
                                      <p:to>
                                        <p:strVal val="visible"/>
                                      </p:to>
                                    </p:set>
                                    <p:animEffect transition="in" filter="wipe(left)">
                                      <p:cBhvr>
                                        <p:cTn id="16" dur="500"/>
                                        <p:tgtEl>
                                          <p:spTgt spid="627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autoUpdateAnimBg="0"/>
      <p:bldP spid="627716" grpId="0" autoUpdateAnimBg="0"/>
      <p:bldP spid="62771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8640C330-FF2B-02BF-5447-CE6CAA007339}"/>
              </a:ext>
            </a:extLst>
          </p:cNvPr>
          <p:cNvSpPr>
            <a:spLocks noGrp="1"/>
          </p:cNvSpPr>
          <p:nvPr>
            <p:ph type="title"/>
          </p:nvPr>
        </p:nvSpPr>
        <p:spPr/>
        <p:txBody>
          <a:bodyPr/>
          <a:lstStyle/>
          <a:p>
            <a:pPr eaLnBrk="1" hangingPunct="1"/>
            <a:r>
              <a:rPr lang="en-US" altLang="en-US" sz="4800">
                <a:ea typeface="ＭＳ Ｐゴシック" panose="020B0600070205080204" pitchFamily="34" charset="-128"/>
              </a:rPr>
              <a:t>American’s View of Religion</a:t>
            </a:r>
          </a:p>
        </p:txBody>
      </p:sp>
      <p:sp>
        <p:nvSpPr>
          <p:cNvPr id="1027" name="Rectangle 3">
            <a:extLst>
              <a:ext uri="{FF2B5EF4-FFF2-40B4-BE49-F238E27FC236}">
                <a16:creationId xmlns:a16="http://schemas.microsoft.com/office/drawing/2014/main" id="{49CB84EB-07DC-BF8C-6FCB-87B1219816C4}"/>
              </a:ext>
            </a:extLst>
          </p:cNvPr>
          <p:cNvSpPr>
            <a:spLocks noGrp="1"/>
          </p:cNvSpPr>
          <p:nvPr>
            <p:ph type="body" idx="1"/>
          </p:nvPr>
        </p:nvSpPr>
        <p:spPr/>
        <p:txBody>
          <a:bodyPr/>
          <a:lstStyle/>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Americans strongly equate religion with personal ethics and behavior</a:t>
            </a:r>
          </a:p>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They believe that society’s problems would be solved if people were more religious</a:t>
            </a:r>
          </a:p>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A majority of people do not feel that any certain religion is better than another, only that religion in general has a strong place in American society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1" end="1"/>
                                            </p:txEl>
                                          </p:spTgt>
                                        </p:tgtEl>
                                        <p:attrNameLst>
                                          <p:attrName>style.visibility</p:attrName>
                                        </p:attrNameLst>
                                      </p:cBhvr>
                                      <p:to>
                                        <p:strVal val="visible"/>
                                      </p:to>
                                    </p:set>
                                    <p:anim calcmode="lin" valueType="num">
                                      <p:cBhvr>
                                        <p:cTn id="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 calcmode="lin" valueType="num">
                                      <p:cBhvr>
                                        <p:cTn id="13"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08BB66DD-F876-1CD8-D10C-618DBFA7B969}"/>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65539" name="Text Box 3">
            <a:extLst>
              <a:ext uri="{FF2B5EF4-FFF2-40B4-BE49-F238E27FC236}">
                <a16:creationId xmlns:a16="http://schemas.microsoft.com/office/drawing/2014/main" id="{B6FFBEBB-73D5-3A2E-E3D4-1EBF0E9BE431}"/>
              </a:ext>
            </a:extLst>
          </p:cNvPr>
          <p:cNvSpPr txBox="1">
            <a:spLocks noChangeArrowheads="1"/>
          </p:cNvSpPr>
          <p:nvPr/>
        </p:nvSpPr>
        <p:spPr bwMode="auto">
          <a:xfrm>
            <a:off x="828675" y="771525"/>
            <a:ext cx="7086600" cy="530225"/>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spcAft>
                <a:spcPct val="20000"/>
              </a:spcAft>
              <a:defRPr/>
            </a:pPr>
            <a:r>
              <a:rPr lang="en-US" altLang="en-US" sz="3200" b="1">
                <a:solidFill>
                  <a:srgbClr val="13489A"/>
                </a:solidFill>
                <a:ea typeface="ＭＳ Ｐゴシック" charset="-128"/>
              </a:rPr>
              <a:t>Religion, Science, and Society </a:t>
            </a:r>
            <a:r>
              <a:rPr lang="en-US" altLang="en-US" sz="1600" b="1">
                <a:solidFill>
                  <a:srgbClr val="13489A"/>
                </a:solidFill>
                <a:ea typeface="ＭＳ Ｐゴシック" charset="-128"/>
              </a:rPr>
              <a:t>(cont.)</a:t>
            </a:r>
          </a:p>
        </p:txBody>
      </p:sp>
      <p:sp>
        <p:nvSpPr>
          <p:cNvPr id="631812" name="Text Box 4">
            <a:extLst>
              <a:ext uri="{FF2B5EF4-FFF2-40B4-BE49-F238E27FC236}">
                <a16:creationId xmlns:a16="http://schemas.microsoft.com/office/drawing/2014/main" id="{9D151C8C-B830-0E04-C745-2BABDF1CE7B9}"/>
              </a:ext>
            </a:extLst>
          </p:cNvPr>
          <p:cNvSpPr txBox="1">
            <a:spLocks noChangeArrowheads="1"/>
          </p:cNvSpPr>
          <p:nvPr/>
        </p:nvSpPr>
        <p:spPr bwMode="auto">
          <a:xfrm>
            <a:off x="828675" y="1524000"/>
            <a:ext cx="7315200" cy="989013"/>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Many debates have involved the school system.</a:t>
            </a:r>
          </a:p>
        </p:txBody>
      </p:sp>
      <p:sp>
        <p:nvSpPr>
          <p:cNvPr id="631813" name="Text Box 5">
            <a:extLst>
              <a:ext uri="{FF2B5EF4-FFF2-40B4-BE49-F238E27FC236}">
                <a16:creationId xmlns:a16="http://schemas.microsoft.com/office/drawing/2014/main" id="{8DEBDB44-B81C-583C-41A4-8F7D9F6A18AA}"/>
              </a:ext>
            </a:extLst>
          </p:cNvPr>
          <p:cNvSpPr txBox="1">
            <a:spLocks noChangeArrowheads="1"/>
          </p:cNvSpPr>
          <p:nvPr/>
        </p:nvSpPr>
        <p:spPr bwMode="auto">
          <a:xfrm>
            <a:off x="828675" y="2555875"/>
            <a:ext cx="7315200" cy="1244600"/>
          </a:xfrm>
          <a:prstGeom prst="rect">
            <a:avLst/>
          </a:prstGeom>
          <a:noFill/>
          <a:ln>
            <a:noFill/>
          </a:ln>
          <a:effectLst/>
        </p:spPr>
        <p:txBody>
          <a:bodyPr>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30000"/>
              </a:spcBef>
              <a:spcAft>
                <a:spcPct val="30000"/>
              </a:spcAft>
              <a:buFontTx/>
              <a:buChar char="•"/>
              <a:defRPr/>
            </a:pPr>
            <a:r>
              <a:rPr lang="en-US" altLang="en-US" sz="2800">
                <a:ea typeface="ＭＳ Ｐゴシック" charset="-128"/>
              </a:rPr>
              <a:t>Today, some topics in science are closely tied to ethics, so the interface between science and religion is increasing.</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1812"/>
                                        </p:tgtEl>
                                        <p:attrNameLst>
                                          <p:attrName>style.visibility</p:attrName>
                                        </p:attrNameLst>
                                      </p:cBhvr>
                                      <p:to>
                                        <p:strVal val="visible"/>
                                      </p:to>
                                    </p:set>
                                    <p:animEffect transition="in" filter="wipe(left)">
                                      <p:cBhvr>
                                        <p:cTn id="7" dur="500"/>
                                        <p:tgtEl>
                                          <p:spTgt spid="631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1813"/>
                                        </p:tgtEl>
                                        <p:attrNameLst>
                                          <p:attrName>style.visibility</p:attrName>
                                        </p:attrNameLst>
                                      </p:cBhvr>
                                      <p:to>
                                        <p:strVal val="visible"/>
                                      </p:to>
                                    </p:set>
                                    <p:animEffect transition="in" filter="wipe(left)">
                                      <p:cBhvr>
                                        <p:cTn id="12" dur="500"/>
                                        <p:tgtEl>
                                          <p:spTgt spid="631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44DAB6EA-A54C-B843-290A-72867843C18F}"/>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36547" name="Rectangle 3">
            <a:extLst>
              <a:ext uri="{FF2B5EF4-FFF2-40B4-BE49-F238E27FC236}">
                <a16:creationId xmlns:a16="http://schemas.microsoft.com/office/drawing/2014/main" id="{B0AA8F5B-4622-708E-4997-B98016394149}"/>
              </a:ext>
            </a:extLst>
          </p:cNvPr>
          <p:cNvSpPr>
            <a:spLocks noGrp="1" noChangeArrowheads="1"/>
          </p:cNvSpPr>
          <p:nvPr>
            <p:ph type="body" idx="1"/>
          </p:nvPr>
        </p:nvSpPr>
        <p:spPr>
          <a:xfrm>
            <a:off x="828675" y="1612900"/>
            <a:ext cx="7312025" cy="2063750"/>
          </a:xfrm>
        </p:spPr>
        <p:txBody>
          <a:bodyPr/>
          <a:lstStyle/>
          <a:p>
            <a:pPr eaLnBrk="1" hangingPunct="1">
              <a:lnSpc>
                <a:spcPct val="90000"/>
              </a:lnSpc>
              <a:spcBef>
                <a:spcPct val="30000"/>
              </a:spcBef>
              <a:spcAft>
                <a:spcPct val="30000"/>
              </a:spcAft>
              <a:buFont typeface="Arial" charset="0"/>
              <a:buChar char="•"/>
              <a:defRPr/>
            </a:pPr>
            <a:r>
              <a:rPr lang="en-US" altLang="en-US" sz="2800" dirty="0">
                <a:hlinkClick r:id="" action="ppaction://noaction"/>
              </a:rPr>
              <a:t>Secularization</a:t>
            </a:r>
            <a:r>
              <a:rPr lang="en-US" altLang="en-US" sz="2800" dirty="0"/>
              <a:t> (</a:t>
            </a:r>
            <a:r>
              <a:rPr lang="en-US" altLang="en-US" sz="2800" dirty="0">
                <a:solidFill>
                  <a:srgbClr val="000000"/>
                </a:solidFill>
                <a:latin typeface="AvenirLTStd-Roman" charset="0"/>
                <a:ea typeface="Times New Roman" charset="0"/>
                <a:cs typeface="Times New Roman" charset="0"/>
              </a:rPr>
              <a:t>process through which the sacred loses influence over society</a:t>
            </a:r>
            <a:r>
              <a:rPr lang="en-US" altLang="en-US" sz="2800" dirty="0"/>
              <a:t>)</a:t>
            </a:r>
          </a:p>
          <a:p>
            <a:pPr eaLnBrk="1" hangingPunct="1">
              <a:lnSpc>
                <a:spcPct val="90000"/>
              </a:lnSpc>
              <a:spcBef>
                <a:spcPct val="30000"/>
              </a:spcBef>
              <a:spcAft>
                <a:spcPct val="30000"/>
              </a:spcAft>
              <a:buFont typeface="Arial" charset="0"/>
              <a:buChar char="•"/>
              <a:defRPr/>
            </a:pPr>
            <a:r>
              <a:rPr lang="en-US" altLang="en-US" sz="2800" dirty="0">
                <a:hlinkClick r:id="" action="ppaction://noaction"/>
              </a:rPr>
              <a:t>Fundamentalism</a:t>
            </a:r>
            <a:r>
              <a:rPr lang="en-US" altLang="en-US" sz="2800" dirty="0"/>
              <a:t> (</a:t>
            </a:r>
            <a:r>
              <a:rPr lang="en-US" altLang="en-US" sz="2800" dirty="0">
                <a:solidFill>
                  <a:srgbClr val="000000"/>
                </a:solidFill>
                <a:latin typeface="AvenirLTStd-Roman" charset="0"/>
                <a:ea typeface="Times New Roman" charset="0"/>
                <a:cs typeface="Times New Roman" charset="0"/>
              </a:rPr>
              <a:t>the resistance of secularization and the rigid adherence to traditional religious beliefs, rituals, and doctrines</a:t>
            </a:r>
            <a:r>
              <a:rPr lang="en-US" altLang="en-US" sz="2800" dirty="0"/>
              <a:t>)</a:t>
            </a:r>
          </a:p>
        </p:txBody>
      </p:sp>
      <p:pic>
        <p:nvPicPr>
          <p:cNvPr id="236549" name="Picture 5" descr="Soc-KeyTerms">
            <a:extLst>
              <a:ext uri="{FF2B5EF4-FFF2-40B4-BE49-F238E27FC236}">
                <a16:creationId xmlns:a16="http://schemas.microsoft.com/office/drawing/2014/main" id="{F8D13C1C-BD23-1AFA-0519-841184396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1882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wipe(left)">
                                      <p:cBhvr>
                                        <p:cTn id="7" dur="500"/>
                                        <p:tgtEl>
                                          <p:spTgt spid="2365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6547">
                                            <p:txEl>
                                              <p:pRg st="0" end="0"/>
                                            </p:txEl>
                                          </p:spTgt>
                                        </p:tgtEl>
                                        <p:attrNameLst>
                                          <p:attrName>style.visibility</p:attrName>
                                        </p:attrNameLst>
                                      </p:cBhvr>
                                      <p:to>
                                        <p:strVal val="visible"/>
                                      </p:to>
                                    </p:set>
                                    <p:animEffect transition="in" filter="wipe(left)">
                                      <p:cBhvr>
                                        <p:cTn id="11" dur="500"/>
                                        <p:tgtEl>
                                          <p:spTgt spid="236547">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6547">
                                            <p:txEl>
                                              <p:pRg st="1" end="1"/>
                                            </p:txEl>
                                          </p:spTgt>
                                        </p:tgtEl>
                                        <p:attrNameLst>
                                          <p:attrName>style.visibility</p:attrName>
                                        </p:attrNameLst>
                                      </p:cBhvr>
                                      <p:to>
                                        <p:strVal val="visible"/>
                                      </p:to>
                                    </p:set>
                                    <p:animEffect transition="in" filter="wipe(left)">
                                      <p:cBhvr>
                                        <p:cTn id="15" dur="500"/>
                                        <p:tgtEl>
                                          <p:spTgt spid="236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8A82B1D4-06A7-F857-FFA4-7C34DCBCA682}"/>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pic>
        <p:nvPicPr>
          <p:cNvPr id="95234" name="Picture 8" descr="050_SOCTTN_875357-A">
            <a:extLst>
              <a:ext uri="{FF2B5EF4-FFF2-40B4-BE49-F238E27FC236}">
                <a16:creationId xmlns:a16="http://schemas.microsoft.com/office/drawing/2014/main" id="{F2E0DF68-5D44-B1D0-DE55-1FE804EEC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424"/>
          <a:stretch>
            <a:fillRect/>
          </a:stretch>
        </p:blipFill>
        <p:spPr bwMode="auto">
          <a:xfrm>
            <a:off x="657225" y="941388"/>
            <a:ext cx="78105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9" descr="BackDEAD-4">
            <a:hlinkClick r:id="" action="ppaction://noaction" highlightClick="1"/>
            <a:extLst>
              <a:ext uri="{FF2B5EF4-FFF2-40B4-BE49-F238E27FC236}">
                <a16:creationId xmlns:a16="http://schemas.microsoft.com/office/drawing/2014/main" id="{93C4EFD0-6661-D1BE-0C2D-508599329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6308725"/>
            <a:ext cx="5349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E3206273-477B-5245-B7BD-95E11EB95225}"/>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pic>
        <p:nvPicPr>
          <p:cNvPr id="97282" name="Picture 5" descr="ForwardDEAD-4">
            <a:hlinkClick r:id="" action="ppaction://noaction" highlightClick="1"/>
            <a:extLst>
              <a:ext uri="{FF2B5EF4-FFF2-40B4-BE49-F238E27FC236}">
                <a16:creationId xmlns:a16="http://schemas.microsoft.com/office/drawing/2014/main" id="{0FF9E89D-5D72-8B5C-D97C-2890B973F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6308725"/>
            <a:ext cx="5349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7" descr="050_SOCTTN_875357-B">
            <a:extLst>
              <a:ext uri="{FF2B5EF4-FFF2-40B4-BE49-F238E27FC236}">
                <a16:creationId xmlns:a16="http://schemas.microsoft.com/office/drawing/2014/main" id="{10A70E3A-2542-F4E1-E85B-7793CFD5CD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424"/>
          <a:stretch>
            <a:fillRect/>
          </a:stretch>
        </p:blipFill>
        <p:spPr bwMode="auto">
          <a:xfrm>
            <a:off x="-419100" y="215900"/>
            <a:ext cx="9956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3">
            <a:extLst>
              <a:ext uri="{FF2B5EF4-FFF2-40B4-BE49-F238E27FC236}">
                <a16:creationId xmlns:a16="http://schemas.microsoft.com/office/drawing/2014/main" id="{97E85F32-0B8B-156C-AFAA-FAAC9B07A10B}"/>
              </a:ext>
            </a:extLst>
          </p:cNvPr>
          <p:cNvSpPr>
            <a:spLocks noGrp="1"/>
          </p:cNvSpPr>
          <p:nvPr>
            <p:ph type="title"/>
          </p:nvPr>
        </p:nvSpPr>
        <p:spPr/>
        <p:txBody>
          <a:bodyPr/>
          <a:lstStyle/>
          <a:p>
            <a:pPr eaLnBrk="1" hangingPunct="1"/>
            <a:r>
              <a:rPr lang="en-US" altLang="en-US" sz="3200" b="1">
                <a:ea typeface="ＭＳ Ｐゴシック" panose="020B0600070205080204" pitchFamily="34" charset="-128"/>
              </a:rPr>
              <a:t>What are the Establishment Restrictions that Apply to Schools with Limited Open Forums?</a:t>
            </a:r>
          </a:p>
        </p:txBody>
      </p:sp>
      <p:sp>
        <p:nvSpPr>
          <p:cNvPr id="99330" name="Content Placeholder 4">
            <a:extLst>
              <a:ext uri="{FF2B5EF4-FFF2-40B4-BE49-F238E27FC236}">
                <a16:creationId xmlns:a16="http://schemas.microsoft.com/office/drawing/2014/main" id="{E3B47B3E-3D55-B93A-2F24-03BA907BEC37}"/>
              </a:ext>
            </a:extLst>
          </p:cNvPr>
          <p:cNvSpPr>
            <a:spLocks noGrp="1"/>
          </p:cNvSpPr>
          <p:nvPr>
            <p:ph idx="1"/>
          </p:nvPr>
        </p:nvSpPr>
        <p:spPr>
          <a:solidFill>
            <a:srgbClr val="FAC090"/>
          </a:solidFill>
        </p:spPr>
        <p:txBody>
          <a:bodyPr/>
          <a:lstStyle/>
          <a:p>
            <a:pPr eaLnBrk="1" hangingPunct="1">
              <a:lnSpc>
                <a:spcPct val="80000"/>
              </a:lnSpc>
              <a:buFont typeface="Arial" panose="020B0604020202020204" pitchFamily="34" charset="0"/>
              <a:buNone/>
            </a:pPr>
            <a:r>
              <a:rPr lang="en-US" altLang="en-US" sz="2200">
                <a:ea typeface="ＭＳ Ｐゴシック" panose="020B0600070205080204" pitchFamily="34" charset="-128"/>
              </a:rPr>
              <a:t>The United States government nor any State or political subdivision thereof may</a:t>
            </a:r>
            <a:br>
              <a:rPr lang="en-US" altLang="en-US" sz="2200">
                <a:ea typeface="ＭＳ Ｐゴシック" panose="020B0600070205080204" pitchFamily="34" charset="-128"/>
              </a:rPr>
            </a:br>
            <a:r>
              <a:rPr lang="en-US" altLang="en-US" sz="2200">
                <a:ea typeface="ＭＳ Ｐゴシック" panose="020B0600070205080204" pitchFamily="34" charset="-128"/>
              </a:rPr>
              <a:t>(1)  influence the form or content of any prayer or other </a:t>
            </a:r>
            <a:br>
              <a:rPr lang="en-US" altLang="en-US" sz="2200">
                <a:ea typeface="ＭＳ Ｐゴシック" panose="020B0600070205080204" pitchFamily="34" charset="-128"/>
              </a:rPr>
            </a:br>
            <a:r>
              <a:rPr lang="en-US" altLang="en-US" sz="2200">
                <a:ea typeface="ＭＳ Ｐゴシック" panose="020B0600070205080204" pitchFamily="34" charset="-128"/>
              </a:rPr>
              <a:t>religious activity;</a:t>
            </a:r>
            <a:br>
              <a:rPr lang="en-US" altLang="en-US" sz="2200">
                <a:ea typeface="ＭＳ Ｐゴシック" panose="020B0600070205080204" pitchFamily="34" charset="-128"/>
              </a:rPr>
            </a:br>
            <a:r>
              <a:rPr lang="en-US" altLang="en-US" sz="2200">
                <a:ea typeface="ＭＳ Ｐゴシック" panose="020B0600070205080204" pitchFamily="34" charset="-128"/>
              </a:rPr>
              <a:t>(2) require any person to participate in prayer or other </a:t>
            </a:r>
            <a:br>
              <a:rPr lang="en-US" altLang="en-US" sz="2200">
                <a:ea typeface="ＭＳ Ｐゴシック" panose="020B0600070205080204" pitchFamily="34" charset="-128"/>
              </a:rPr>
            </a:br>
            <a:r>
              <a:rPr lang="en-US" altLang="en-US" sz="2200">
                <a:ea typeface="ＭＳ Ｐゴシック" panose="020B0600070205080204" pitchFamily="34" charset="-128"/>
              </a:rPr>
              <a:t>religious activity;</a:t>
            </a:r>
            <a:br>
              <a:rPr lang="en-US" altLang="en-US" sz="2200">
                <a:ea typeface="ＭＳ Ｐゴシック" panose="020B0600070205080204" pitchFamily="34" charset="-128"/>
              </a:rPr>
            </a:br>
            <a:r>
              <a:rPr lang="en-US" altLang="en-US" sz="2200">
                <a:ea typeface="ＭＳ Ｐゴシック" panose="020B0600070205080204" pitchFamily="34" charset="-128"/>
              </a:rPr>
              <a:t>(3) expend public funds beyond the incidental cost of </a:t>
            </a:r>
            <a:br>
              <a:rPr lang="en-US" altLang="en-US" sz="2200">
                <a:ea typeface="ＭＳ Ｐゴシック" panose="020B0600070205080204" pitchFamily="34" charset="-128"/>
              </a:rPr>
            </a:br>
            <a:r>
              <a:rPr lang="en-US" altLang="en-US" sz="2200">
                <a:ea typeface="ＭＳ Ｐゴシック" panose="020B0600070205080204" pitchFamily="34" charset="-128"/>
              </a:rPr>
              <a:t>providing the space for student-initiated meetings;</a:t>
            </a:r>
            <a:br>
              <a:rPr lang="en-US" altLang="en-US" sz="2200">
                <a:ea typeface="ＭＳ Ｐゴシック" panose="020B0600070205080204" pitchFamily="34" charset="-128"/>
              </a:rPr>
            </a:br>
            <a:r>
              <a:rPr lang="en-US" altLang="en-US" sz="2200">
                <a:ea typeface="ＭＳ Ｐゴシック" panose="020B0600070205080204" pitchFamily="34" charset="-128"/>
              </a:rPr>
              <a:t>(4) compel any school agent or employee to attend a school </a:t>
            </a:r>
            <a:br>
              <a:rPr lang="en-US" altLang="en-US" sz="2200">
                <a:ea typeface="ＭＳ Ｐゴシック" panose="020B0600070205080204" pitchFamily="34" charset="-128"/>
              </a:rPr>
            </a:br>
            <a:r>
              <a:rPr lang="en-US" altLang="en-US" sz="2200">
                <a:ea typeface="ＭＳ Ｐゴシック" panose="020B0600070205080204" pitchFamily="34" charset="-128"/>
              </a:rPr>
              <a:t>meeting if the content of the speech at the meeting is contrary to </a:t>
            </a:r>
            <a:br>
              <a:rPr lang="en-US" altLang="en-US" sz="2200">
                <a:ea typeface="ＭＳ Ｐゴシック" panose="020B0600070205080204" pitchFamily="34" charset="-128"/>
              </a:rPr>
            </a:br>
            <a:r>
              <a:rPr lang="en-US" altLang="en-US" sz="2200">
                <a:ea typeface="ＭＳ Ｐゴシック" panose="020B0600070205080204" pitchFamily="34" charset="-128"/>
              </a:rPr>
              <a:t>the beliefs of the agent or employee;</a:t>
            </a:r>
            <a:br>
              <a:rPr lang="en-US" altLang="en-US" sz="2200">
                <a:ea typeface="ＭＳ Ｐゴシック" panose="020B0600070205080204" pitchFamily="34" charset="-128"/>
              </a:rPr>
            </a:br>
            <a:r>
              <a:rPr lang="en-US" altLang="en-US" sz="2200">
                <a:ea typeface="ＭＳ Ｐゴシック" panose="020B0600070205080204" pitchFamily="34" charset="-128"/>
              </a:rPr>
              <a:t>(5) sanction meetings that are otherwise unlawful;</a:t>
            </a:r>
            <a:br>
              <a:rPr lang="en-US" altLang="en-US" sz="2200">
                <a:ea typeface="ＭＳ Ｐゴシック" panose="020B0600070205080204" pitchFamily="34" charset="-128"/>
              </a:rPr>
            </a:br>
            <a:r>
              <a:rPr lang="en-US" altLang="en-US" sz="2200">
                <a:ea typeface="ＭＳ Ｐゴシック" panose="020B0600070205080204" pitchFamily="34" charset="-128"/>
              </a:rPr>
              <a:t>(6) limit the rights of groups of students which are not of a </a:t>
            </a:r>
            <a:br>
              <a:rPr lang="en-US" altLang="en-US" sz="2200">
                <a:ea typeface="ＭＳ Ｐゴシック" panose="020B0600070205080204" pitchFamily="34" charset="-128"/>
              </a:rPr>
            </a:br>
            <a:r>
              <a:rPr lang="en-US" altLang="en-US" sz="2200">
                <a:ea typeface="ＭＳ Ｐゴシック" panose="020B0600070205080204" pitchFamily="34" charset="-128"/>
              </a:rPr>
              <a:t>specified numerical size; or</a:t>
            </a:r>
            <a:br>
              <a:rPr lang="en-US" altLang="en-US" sz="2200">
                <a:ea typeface="ＭＳ Ｐゴシック" panose="020B0600070205080204" pitchFamily="34" charset="-128"/>
              </a:rPr>
            </a:br>
            <a:r>
              <a:rPr lang="en-US" altLang="en-US" sz="2200">
                <a:ea typeface="ＭＳ Ｐゴシック" panose="020B0600070205080204" pitchFamily="34" charset="-128"/>
              </a:rPr>
              <a:t>(7) abridge the constitutional rights of any person.</a:t>
            </a:r>
          </a:p>
        </p:txBody>
      </p:sp>
      <p:sp>
        <p:nvSpPr>
          <p:cNvPr id="99331" name="TextBox 5">
            <a:extLst>
              <a:ext uri="{FF2B5EF4-FFF2-40B4-BE49-F238E27FC236}">
                <a16:creationId xmlns:a16="http://schemas.microsoft.com/office/drawing/2014/main" id="{1C99163D-0096-2D72-BF5A-96A1821372B5}"/>
              </a:ext>
            </a:extLst>
          </p:cNvPr>
          <p:cNvSpPr txBox="1">
            <a:spLocks noChangeArrowheads="1"/>
          </p:cNvSpPr>
          <p:nvPr/>
        </p:nvSpPr>
        <p:spPr bwMode="auto">
          <a:xfrm>
            <a:off x="1943100" y="6261100"/>
            <a:ext cx="433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Source: Equal Access Act, 1984 Section 4071</a:t>
            </a:r>
          </a:p>
          <a:p>
            <a:pPr eaLnBrk="1" hangingPunct="1">
              <a:spcBef>
                <a:spcPct val="0"/>
              </a:spcBef>
              <a:buFontTx/>
              <a:buNone/>
            </a:pPr>
            <a:endParaRPr lang="en-US" altLang="en-US"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3">
            <a:extLst>
              <a:ext uri="{FF2B5EF4-FFF2-40B4-BE49-F238E27FC236}">
                <a16:creationId xmlns:a16="http://schemas.microsoft.com/office/drawing/2014/main" id="{CE946580-B217-E729-3A13-5EBD80302F71}"/>
              </a:ext>
            </a:extLst>
          </p:cNvPr>
          <p:cNvSpPr>
            <a:spLocks noGrp="1"/>
          </p:cNvSpPr>
          <p:nvPr>
            <p:ph type="title"/>
          </p:nvPr>
        </p:nvSpPr>
        <p:spPr/>
        <p:txBody>
          <a:bodyPr/>
          <a:lstStyle/>
          <a:p>
            <a:pPr eaLnBrk="1" hangingPunct="1"/>
            <a:r>
              <a:rPr lang="en-US" altLang="en-US" sz="3200" b="1">
                <a:ea typeface="ＭＳ Ｐゴシック" panose="020B0600070205080204" pitchFamily="34" charset="-128"/>
              </a:rPr>
              <a:t>What Religious Liberty Opportunities Must Schools Offer when they are Limited Open Forums?</a:t>
            </a:r>
          </a:p>
        </p:txBody>
      </p:sp>
      <p:sp>
        <p:nvSpPr>
          <p:cNvPr id="100354" name="Content Placeholder 4">
            <a:extLst>
              <a:ext uri="{FF2B5EF4-FFF2-40B4-BE49-F238E27FC236}">
                <a16:creationId xmlns:a16="http://schemas.microsoft.com/office/drawing/2014/main" id="{0363E146-372C-31CF-A870-0C88892AEA48}"/>
              </a:ext>
            </a:extLst>
          </p:cNvPr>
          <p:cNvSpPr>
            <a:spLocks noGrp="1"/>
          </p:cNvSpPr>
          <p:nvPr>
            <p:ph idx="1"/>
          </p:nvPr>
        </p:nvSpPr>
        <p:spPr>
          <a:xfrm>
            <a:off x="457200" y="1803400"/>
            <a:ext cx="8229600" cy="4322763"/>
          </a:xfrm>
          <a:solidFill>
            <a:srgbClr val="FAC090"/>
          </a:solidFill>
        </p:spPr>
        <p:txBody>
          <a:bodyPr/>
          <a:lstStyle/>
          <a:p>
            <a:pPr eaLnBrk="1" hangingPunct="1">
              <a:lnSpc>
                <a:spcPct val="80000"/>
              </a:lnSpc>
              <a:buFont typeface="Arial" panose="020B0604020202020204" pitchFamily="34" charset="0"/>
              <a:buNone/>
            </a:pPr>
            <a:r>
              <a:rPr lang="en-US" altLang="en-US" sz="2200">
                <a:ea typeface="ＭＳ Ｐゴシック" panose="020B0600070205080204" pitchFamily="34" charset="-128"/>
              </a:rPr>
              <a:t>Schools are deemed to offer a fair opportunity to students who</a:t>
            </a:r>
          </a:p>
          <a:p>
            <a:pPr eaLnBrk="1" hangingPunct="1">
              <a:lnSpc>
                <a:spcPct val="80000"/>
              </a:lnSpc>
              <a:buFont typeface="Arial" panose="020B0604020202020204" pitchFamily="34" charset="0"/>
              <a:buNone/>
            </a:pPr>
            <a:r>
              <a:rPr lang="en-US" altLang="en-US" sz="2200">
                <a:ea typeface="ＭＳ Ｐゴシック" panose="020B0600070205080204" pitchFamily="34" charset="-128"/>
              </a:rPr>
              <a:t>wish to conduct a meeting within its limited open forum if such school </a:t>
            </a:r>
          </a:p>
          <a:p>
            <a:pPr eaLnBrk="1" hangingPunct="1">
              <a:lnSpc>
                <a:spcPct val="80000"/>
              </a:lnSpc>
              <a:buFont typeface="Arial" panose="020B0604020202020204" pitchFamily="34" charset="0"/>
              <a:buNone/>
            </a:pPr>
            <a:r>
              <a:rPr lang="en-US" altLang="en-US" sz="2200">
                <a:ea typeface="ＭＳ Ｐゴシック" panose="020B0600070205080204" pitchFamily="34" charset="-128"/>
              </a:rPr>
              <a:t>uniformly provides that--</a:t>
            </a:r>
            <a:br>
              <a:rPr lang="en-US" altLang="en-US" sz="2200">
                <a:ea typeface="ＭＳ Ｐゴシック" panose="020B0600070205080204" pitchFamily="34" charset="-128"/>
              </a:rPr>
            </a:br>
            <a:r>
              <a:rPr lang="en-US" altLang="en-US" sz="2200">
                <a:ea typeface="ＭＳ Ｐゴシック" panose="020B0600070205080204" pitchFamily="34" charset="-128"/>
              </a:rPr>
              <a:t>(1) the meeting is voluntary and student-initiated;</a:t>
            </a:r>
            <a:br>
              <a:rPr lang="en-US" altLang="en-US" sz="2200">
                <a:ea typeface="ＭＳ Ｐゴシック" panose="020B0600070205080204" pitchFamily="34" charset="-128"/>
              </a:rPr>
            </a:br>
            <a:r>
              <a:rPr lang="en-US" altLang="en-US" sz="2200">
                <a:ea typeface="ＭＳ Ｐゴシック" panose="020B0600070205080204" pitchFamily="34" charset="-128"/>
              </a:rPr>
              <a:t>(2) there is no sponsorship of the meeting by the school, the </a:t>
            </a:r>
            <a:br>
              <a:rPr lang="en-US" altLang="en-US" sz="2200">
                <a:ea typeface="ＭＳ Ｐゴシック" panose="020B0600070205080204" pitchFamily="34" charset="-128"/>
              </a:rPr>
            </a:br>
            <a:r>
              <a:rPr lang="en-US" altLang="en-US" sz="2200">
                <a:ea typeface="ＭＳ Ｐゴシック" panose="020B0600070205080204" pitchFamily="34" charset="-128"/>
              </a:rPr>
              <a:t>government, or its agents or employees;</a:t>
            </a:r>
            <a:br>
              <a:rPr lang="en-US" altLang="en-US" sz="2200">
                <a:ea typeface="ＭＳ Ｐゴシック" panose="020B0600070205080204" pitchFamily="34" charset="-128"/>
              </a:rPr>
            </a:br>
            <a:r>
              <a:rPr lang="en-US" altLang="en-US" sz="2200">
                <a:ea typeface="ＭＳ Ｐゴシック" panose="020B0600070205080204" pitchFamily="34" charset="-128"/>
              </a:rPr>
              <a:t>(3) employees or agents of the school or government are present </a:t>
            </a:r>
            <a:br>
              <a:rPr lang="en-US" altLang="en-US" sz="2200">
                <a:ea typeface="ＭＳ Ｐゴシック" panose="020B0600070205080204" pitchFamily="34" charset="-128"/>
              </a:rPr>
            </a:br>
            <a:r>
              <a:rPr lang="en-US" altLang="en-US" sz="2200">
                <a:ea typeface="ＭＳ Ｐゴシック" panose="020B0600070205080204" pitchFamily="34" charset="-128"/>
              </a:rPr>
              <a:t>at religious meetings only in a non-participatory capacity;</a:t>
            </a:r>
            <a:br>
              <a:rPr lang="en-US" altLang="en-US" sz="2200">
                <a:ea typeface="ＭＳ Ｐゴシック" panose="020B0600070205080204" pitchFamily="34" charset="-128"/>
              </a:rPr>
            </a:br>
            <a:r>
              <a:rPr lang="en-US" altLang="en-US" sz="2200">
                <a:ea typeface="ＭＳ Ｐゴシック" panose="020B0600070205080204" pitchFamily="34" charset="-128"/>
              </a:rPr>
              <a:t>(4) the meeting does not materially and substantially interfere </a:t>
            </a:r>
            <a:br>
              <a:rPr lang="en-US" altLang="en-US" sz="2200">
                <a:ea typeface="ＭＳ Ｐゴシック" panose="020B0600070205080204" pitchFamily="34" charset="-128"/>
              </a:rPr>
            </a:br>
            <a:r>
              <a:rPr lang="en-US" altLang="en-US" sz="2200">
                <a:ea typeface="ＭＳ Ｐゴシック" panose="020B0600070205080204" pitchFamily="34" charset="-128"/>
              </a:rPr>
              <a:t>with the orderly conduct of educational activities within the </a:t>
            </a:r>
            <a:br>
              <a:rPr lang="en-US" altLang="en-US" sz="2200">
                <a:ea typeface="ＭＳ Ｐゴシック" panose="020B0600070205080204" pitchFamily="34" charset="-128"/>
              </a:rPr>
            </a:br>
            <a:r>
              <a:rPr lang="en-US" altLang="en-US" sz="2200">
                <a:ea typeface="ＭＳ Ｐゴシック" panose="020B0600070205080204" pitchFamily="34" charset="-128"/>
              </a:rPr>
              <a:t>school; and</a:t>
            </a:r>
            <a:br>
              <a:rPr lang="en-US" altLang="en-US" sz="2200">
                <a:ea typeface="ＭＳ Ｐゴシック" panose="020B0600070205080204" pitchFamily="34" charset="-128"/>
              </a:rPr>
            </a:br>
            <a:r>
              <a:rPr lang="en-US" altLang="en-US" sz="2200">
                <a:ea typeface="ＭＳ Ｐゴシック" panose="020B0600070205080204" pitchFamily="34" charset="-128"/>
              </a:rPr>
              <a:t>(5) nonschool persons do not direct, conduct, control, or </a:t>
            </a:r>
            <a:br>
              <a:rPr lang="en-US" altLang="en-US" sz="2200">
                <a:ea typeface="ＭＳ Ｐゴシック" panose="020B0600070205080204" pitchFamily="34" charset="-128"/>
              </a:rPr>
            </a:br>
            <a:r>
              <a:rPr lang="en-US" altLang="en-US" sz="2200">
                <a:ea typeface="ＭＳ Ｐゴシック" panose="020B0600070205080204" pitchFamily="34" charset="-128"/>
              </a:rPr>
              <a:t>regularly attend activities of student groups.</a:t>
            </a:r>
          </a:p>
        </p:txBody>
      </p:sp>
      <p:sp>
        <p:nvSpPr>
          <p:cNvPr id="100355" name="TextBox 5">
            <a:extLst>
              <a:ext uri="{FF2B5EF4-FFF2-40B4-BE49-F238E27FC236}">
                <a16:creationId xmlns:a16="http://schemas.microsoft.com/office/drawing/2014/main" id="{9D38AA66-EB5F-7261-A90F-FCAEF9BEA9F9}"/>
              </a:ext>
            </a:extLst>
          </p:cNvPr>
          <p:cNvSpPr txBox="1">
            <a:spLocks noChangeArrowheads="1"/>
          </p:cNvSpPr>
          <p:nvPr/>
        </p:nvSpPr>
        <p:spPr bwMode="auto">
          <a:xfrm>
            <a:off x="1879600" y="6197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Source: Equal Access Act, 1984 Section 4071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3">
            <a:extLst>
              <a:ext uri="{FF2B5EF4-FFF2-40B4-BE49-F238E27FC236}">
                <a16:creationId xmlns:a16="http://schemas.microsoft.com/office/drawing/2014/main" id="{6F2E4CEE-5B43-77FA-5B6F-8E59873A34E6}"/>
              </a:ext>
            </a:extLst>
          </p:cNvPr>
          <p:cNvSpPr>
            <a:spLocks noGrp="1"/>
          </p:cNvSpPr>
          <p:nvPr>
            <p:ph type="title"/>
          </p:nvPr>
        </p:nvSpPr>
        <p:spPr/>
        <p:txBody>
          <a:bodyPr/>
          <a:lstStyle/>
          <a:p>
            <a:pPr eaLnBrk="1" hangingPunct="1"/>
            <a:r>
              <a:rPr lang="en-US" altLang="en-US" sz="2800" b="1">
                <a:ea typeface="ＭＳ Ｐゴシック" panose="020B0600070205080204" pitchFamily="34" charset="-128"/>
              </a:rPr>
              <a:t>Religious Activities on Non Public Forum Government Property (</a:t>
            </a:r>
            <a:r>
              <a:rPr lang="en-US" altLang="en-US" sz="2800">
                <a:ea typeface="ＭＳ Ｐゴシック" panose="020B0600070205080204" pitchFamily="34" charset="-128"/>
              </a:rPr>
              <a:t>prisons, military bases, polling places, etc.</a:t>
            </a:r>
            <a:r>
              <a:rPr lang="en-US" altLang="en-US" sz="2800" b="1">
                <a:ea typeface="ＭＳ Ｐゴシック" panose="020B0600070205080204" pitchFamily="34" charset="-128"/>
              </a:rPr>
              <a:t>)</a:t>
            </a:r>
          </a:p>
        </p:txBody>
      </p:sp>
      <p:sp>
        <p:nvSpPr>
          <p:cNvPr id="101378" name="Content Placeholder 4">
            <a:extLst>
              <a:ext uri="{FF2B5EF4-FFF2-40B4-BE49-F238E27FC236}">
                <a16:creationId xmlns:a16="http://schemas.microsoft.com/office/drawing/2014/main" id="{18072358-C784-6638-027C-7056ED105313}"/>
              </a:ext>
            </a:extLst>
          </p:cNvPr>
          <p:cNvSpPr>
            <a:spLocks noGrp="1"/>
          </p:cNvSpPr>
          <p:nvPr>
            <p:ph sz="half" idx="1"/>
          </p:nvPr>
        </p:nvSpPr>
        <p:spPr/>
        <p:txBody>
          <a:bodyPr/>
          <a:lstStyle/>
          <a:p>
            <a:pPr eaLnBrk="1" hangingPunct="1">
              <a:buFont typeface="Arial" panose="020B0604020202020204" pitchFamily="34" charset="0"/>
              <a:buNone/>
            </a:pPr>
            <a:r>
              <a:rPr lang="en-US" altLang="en-US">
                <a:ea typeface="ＭＳ Ｐゴシック" panose="020B0600070205080204" pitchFamily="34" charset="-128"/>
              </a:rPr>
              <a:t>	Government is free to limit access to these sites if such speech is restricted reasonably, not just because  government officials disagree with the speaker’s point of view. </a:t>
            </a:r>
          </a:p>
          <a:p>
            <a:pPr eaLnBrk="1" hangingPunct="1">
              <a:buFont typeface="Arial" panose="020B0604020202020204" pitchFamily="34" charset="0"/>
              <a:buNone/>
            </a:pPr>
            <a:endParaRPr lang="en-US" altLang="en-US">
              <a:ea typeface="ＭＳ Ｐゴシック" panose="020B0600070205080204" pitchFamily="34" charset="-128"/>
            </a:endParaRPr>
          </a:p>
        </p:txBody>
      </p:sp>
      <p:sp>
        <p:nvSpPr>
          <p:cNvPr id="101379" name="Content Placeholder 5">
            <a:extLst>
              <a:ext uri="{FF2B5EF4-FFF2-40B4-BE49-F238E27FC236}">
                <a16:creationId xmlns:a16="http://schemas.microsoft.com/office/drawing/2014/main" id="{F91AC6E4-A2DA-32BF-F7F0-9E0EE77164EC}"/>
              </a:ext>
            </a:extLst>
          </p:cNvPr>
          <p:cNvSpPr>
            <a:spLocks noGrp="1"/>
          </p:cNvSpPr>
          <p:nvPr>
            <p:ph sz="half" idx="2"/>
          </p:nvPr>
        </p:nvSpPr>
        <p:spPr>
          <a:xfrm>
            <a:off x="4648200" y="1600200"/>
            <a:ext cx="4038600" cy="3797300"/>
          </a:xfrm>
          <a:solidFill>
            <a:srgbClr val="FAC090"/>
          </a:solidFill>
        </p:spPr>
        <p:txBody>
          <a:bodyPr/>
          <a:lstStyle/>
          <a:p>
            <a:pPr eaLnBrk="1" hangingPunct="1">
              <a:buFont typeface="Arial" panose="020B0604020202020204" pitchFamily="34" charset="0"/>
              <a:buNone/>
            </a:pPr>
            <a:r>
              <a:rPr lang="en-US" altLang="en-US" sz="2400">
                <a:solidFill>
                  <a:srgbClr val="FF0000"/>
                </a:solidFill>
                <a:ea typeface="ＭＳ Ｐゴシック" panose="020B0600070205080204" pitchFamily="34" charset="-128"/>
              </a:rPr>
              <a:t>	A Non Public Forum may be a public school that has not opened its campus for public expression in the form of non curriculum related clubs or outside groups. Use of the facility is limited to the core mission of instruction of students in the identified curriculum. </a:t>
            </a:r>
          </a:p>
        </p:txBody>
      </p:sp>
      <p:sp>
        <p:nvSpPr>
          <p:cNvPr id="101380" name="TextBox 6">
            <a:extLst>
              <a:ext uri="{FF2B5EF4-FFF2-40B4-BE49-F238E27FC236}">
                <a16:creationId xmlns:a16="http://schemas.microsoft.com/office/drawing/2014/main" id="{091C0F81-85E4-498A-4966-557B678DA69F}"/>
              </a:ext>
            </a:extLst>
          </p:cNvPr>
          <p:cNvSpPr txBox="1">
            <a:spLocks noChangeArrowheads="1"/>
          </p:cNvSpPr>
          <p:nvPr/>
        </p:nvSpPr>
        <p:spPr bwMode="auto">
          <a:xfrm>
            <a:off x="1498600" y="57912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595959"/>
                </a:solidFill>
              </a:rPr>
              <a:t>This area of equal access is much more contested in the courts. </a:t>
            </a:r>
            <a:endParaRPr lang="en-US" altLang="en-US"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3">
            <a:extLst>
              <a:ext uri="{FF2B5EF4-FFF2-40B4-BE49-F238E27FC236}">
                <a16:creationId xmlns:a16="http://schemas.microsoft.com/office/drawing/2014/main" id="{1B272D51-BAE8-B770-2C3B-C1DFE933F988}"/>
              </a:ext>
            </a:extLst>
          </p:cNvPr>
          <p:cNvSpPr>
            <a:spLocks noGrp="1"/>
          </p:cNvSpPr>
          <p:nvPr>
            <p:ph type="title"/>
          </p:nvPr>
        </p:nvSpPr>
        <p:spPr>
          <a:xfrm>
            <a:off x="457200" y="274638"/>
            <a:ext cx="8229600" cy="1414462"/>
          </a:xfrm>
        </p:spPr>
        <p:txBody>
          <a:bodyPr/>
          <a:lstStyle/>
          <a:p>
            <a:pPr eaLnBrk="1" hangingPunct="1"/>
            <a:r>
              <a:rPr lang="en-US" altLang="en-US" sz="2800" b="1">
                <a:ea typeface="ＭＳ Ｐゴシック" panose="020B0600070205080204" pitchFamily="34" charset="-128"/>
              </a:rPr>
              <a:t>Outside the holiday context, may the government post passages from sacred scripture or religious images, and may it erect monuments that feature such scripture or imagery?</a:t>
            </a:r>
          </a:p>
        </p:txBody>
      </p:sp>
      <p:sp>
        <p:nvSpPr>
          <p:cNvPr id="103426" name="Content Placeholder 4">
            <a:extLst>
              <a:ext uri="{FF2B5EF4-FFF2-40B4-BE49-F238E27FC236}">
                <a16:creationId xmlns:a16="http://schemas.microsoft.com/office/drawing/2014/main" id="{7C020652-54B5-D926-5006-7E6DF555CD73}"/>
              </a:ext>
            </a:extLst>
          </p:cNvPr>
          <p:cNvSpPr>
            <a:spLocks noGrp="1"/>
          </p:cNvSpPr>
          <p:nvPr>
            <p:ph idx="1"/>
          </p:nvPr>
        </p:nvSpPr>
        <p:spPr>
          <a:xfrm>
            <a:off x="457200" y="2133600"/>
            <a:ext cx="8229600" cy="3992563"/>
          </a:xfrm>
          <a:solidFill>
            <a:srgbClr val="FAC090"/>
          </a:solidFill>
        </p:spPr>
        <p:txBody>
          <a:bodyPr/>
          <a:lstStyle/>
          <a:p>
            <a:pPr eaLnBrk="1" hangingPunct="1">
              <a:buFont typeface="Arial" panose="020B0604020202020204" pitchFamily="34" charset="0"/>
              <a:buNone/>
            </a:pPr>
            <a:r>
              <a:rPr lang="en-US" altLang="en-US" sz="2800">
                <a:ea typeface="ＭＳ Ｐゴシック" panose="020B0600070205080204" pitchFamily="34" charset="-128"/>
              </a:rPr>
              <a:t>It depends…</a:t>
            </a:r>
          </a:p>
          <a:p>
            <a:pPr eaLnBrk="1" hangingPunct="1"/>
            <a:r>
              <a:rPr lang="en-US" altLang="en-US" sz="2800">
                <a:ea typeface="ＭＳ Ｐゴシック" panose="020B0600070205080204" pitchFamily="34" charset="-128"/>
              </a:rPr>
              <a:t>Courts examine the purpose and the primary effect of the display. They look at the context of its creation, and ask if a reasonable person would think it endorses or disparages religion. </a:t>
            </a:r>
          </a:p>
          <a:p>
            <a:pPr eaLnBrk="1" hangingPunct="1"/>
            <a:r>
              <a:rPr lang="en-US" altLang="en-US" sz="2800">
                <a:ea typeface="ＭＳ Ｐゴシック" panose="020B0600070205080204" pitchFamily="34" charset="-128"/>
              </a:rPr>
              <a:t>If the display is mixed with religious and non religious elements, the chance of it looking like an endorsement are less likely.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a:extLst>
              <a:ext uri="{FF2B5EF4-FFF2-40B4-BE49-F238E27FC236}">
                <a16:creationId xmlns:a16="http://schemas.microsoft.com/office/drawing/2014/main" id="{5F360896-45C7-B522-02DA-8173DD85B90F}"/>
              </a:ext>
            </a:extLst>
          </p:cNvPr>
          <p:cNvSpPr>
            <a:spLocks noGrp="1"/>
          </p:cNvSpPr>
          <p:nvPr>
            <p:ph type="title"/>
          </p:nvPr>
        </p:nvSpPr>
        <p:spPr>
          <a:xfrm>
            <a:off x="292100" y="444500"/>
            <a:ext cx="8559800" cy="1066800"/>
          </a:xfrm>
        </p:spPr>
        <p:txBody>
          <a:bodyPr anchor="t"/>
          <a:lstStyle/>
          <a:p>
            <a:pPr eaLnBrk="1" hangingPunct="1"/>
            <a:r>
              <a:rPr lang="en-US" altLang="en-US" sz="2800" b="1">
                <a:ea typeface="ＭＳ Ｐゴシック" panose="020B0600070205080204" pitchFamily="34" charset="-128"/>
              </a:rPr>
              <a:t>What special rules regarding to religion apply to governmental workplaces [such as public schools]?</a:t>
            </a:r>
          </a:p>
        </p:txBody>
      </p:sp>
      <p:sp>
        <p:nvSpPr>
          <p:cNvPr id="104450" name="Content Placeholder 4">
            <a:extLst>
              <a:ext uri="{FF2B5EF4-FFF2-40B4-BE49-F238E27FC236}">
                <a16:creationId xmlns:a16="http://schemas.microsoft.com/office/drawing/2014/main" id="{FEE28CF0-1DB6-2F05-A929-F218F853AE5C}"/>
              </a:ext>
            </a:extLst>
          </p:cNvPr>
          <p:cNvSpPr>
            <a:spLocks noGrp="1"/>
          </p:cNvSpPr>
          <p:nvPr>
            <p:ph idx="1"/>
          </p:nvPr>
        </p:nvSpPr>
        <p:spPr>
          <a:xfrm>
            <a:off x="457200" y="1727200"/>
            <a:ext cx="8229600" cy="3746500"/>
          </a:xfrm>
          <a:solidFill>
            <a:srgbClr val="FAC090"/>
          </a:solidFill>
        </p:spPr>
        <p:txBody>
          <a:bodyPr/>
          <a:lstStyle/>
          <a:p>
            <a:pPr algn="ctr" eaLnBrk="1" hangingPunct="1">
              <a:lnSpc>
                <a:spcPct val="80000"/>
              </a:lnSpc>
              <a:buFont typeface="Arial" panose="020B0604020202020204" pitchFamily="34" charset="0"/>
              <a:buNone/>
            </a:pPr>
            <a:r>
              <a:rPr lang="en-US" altLang="en-US" sz="2400">
                <a:solidFill>
                  <a:srgbClr val="FF0000"/>
                </a:solidFill>
                <a:ea typeface="ＭＳ Ｐゴシック" panose="020B0600070205080204" pitchFamily="34" charset="-128"/>
              </a:rPr>
              <a:t>The rules for non-governmental employers apply </a:t>
            </a:r>
          </a:p>
          <a:p>
            <a:pPr algn="ctr" eaLnBrk="1" hangingPunct="1">
              <a:lnSpc>
                <a:spcPct val="80000"/>
              </a:lnSpc>
              <a:buFont typeface="Arial" panose="020B0604020202020204" pitchFamily="34" charset="0"/>
              <a:buNone/>
            </a:pPr>
            <a:r>
              <a:rPr lang="en-US" altLang="en-US" sz="2400">
                <a:solidFill>
                  <a:srgbClr val="FF0000"/>
                </a:solidFill>
                <a:ea typeface="ＭＳ Ｐゴシック" panose="020B0600070205080204" pitchFamily="34" charset="-128"/>
              </a:rPr>
              <a:t>to government as well.</a:t>
            </a:r>
          </a:p>
          <a:p>
            <a:pPr eaLnBrk="1" hangingPunct="1">
              <a:lnSpc>
                <a:spcPct val="80000"/>
              </a:lnSpc>
            </a:pPr>
            <a:r>
              <a:rPr lang="en-US" altLang="en-US" sz="2400">
                <a:ea typeface="ＭＳ Ｐゴシック" panose="020B0600070205080204" pitchFamily="34" charset="-128"/>
              </a:rPr>
              <a:t>Employers have an obligation to reasonably accommodate the religious practices of their employees unless doing so would create undue hardship for the employer and minimal costs.</a:t>
            </a:r>
          </a:p>
          <a:p>
            <a:pPr eaLnBrk="1" hangingPunct="1">
              <a:lnSpc>
                <a:spcPct val="80000"/>
              </a:lnSpc>
            </a:pPr>
            <a:r>
              <a:rPr lang="en-US" altLang="en-US" sz="2400">
                <a:ea typeface="ＭＳ Ｐゴシック" panose="020B0600070205080204" pitchFamily="34" charset="-128"/>
              </a:rPr>
              <a:t>Employers must not treat employees more or less favorably because of their religious beliefs and practices.</a:t>
            </a:r>
          </a:p>
          <a:p>
            <a:pPr eaLnBrk="1" hangingPunct="1">
              <a:lnSpc>
                <a:spcPct val="80000"/>
              </a:lnSpc>
            </a:pPr>
            <a:r>
              <a:rPr lang="en-US" altLang="en-US" sz="2400">
                <a:ea typeface="ＭＳ Ｐゴシック" panose="020B0600070205080204" pitchFamily="34" charset="-128"/>
              </a:rPr>
              <a:t>Employers (especially supervisors) must ensure that employees are not subject to harassment or coercion in the workplace based on their religious affiliation and beliefs or lack thereof.</a:t>
            </a:r>
          </a:p>
          <a:p>
            <a:pPr eaLnBrk="1" hangingPunct="1">
              <a:lnSpc>
                <a:spcPct val="80000"/>
              </a:lnSpc>
            </a:pPr>
            <a:endParaRPr lang="en-US" altLang="en-US" sz="900">
              <a:solidFill>
                <a:srgbClr val="FF0000"/>
              </a:solidFill>
              <a:ea typeface="ＭＳ Ｐゴシック" panose="020B0600070205080204" pitchFamily="34"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a:extLst>
              <a:ext uri="{FF2B5EF4-FFF2-40B4-BE49-F238E27FC236}">
                <a16:creationId xmlns:a16="http://schemas.microsoft.com/office/drawing/2014/main" id="{D3E03230-1D16-DE72-D67F-7A152DBB65A5}"/>
              </a:ext>
            </a:extLst>
          </p:cNvPr>
          <p:cNvSpPr>
            <a:spLocks noGrp="1"/>
          </p:cNvSpPr>
          <p:nvPr>
            <p:ph type="title"/>
          </p:nvPr>
        </p:nvSpPr>
        <p:spPr>
          <a:xfrm>
            <a:off x="292100" y="444500"/>
            <a:ext cx="8559800" cy="1066800"/>
          </a:xfrm>
        </p:spPr>
        <p:txBody>
          <a:bodyPr anchor="t"/>
          <a:lstStyle/>
          <a:p>
            <a:pPr eaLnBrk="1" hangingPunct="1"/>
            <a:r>
              <a:rPr lang="en-US" altLang="en-US" sz="2800" b="1">
                <a:ea typeface="ＭＳ Ｐゴシック" panose="020B0600070205080204" pitchFamily="34" charset="-128"/>
              </a:rPr>
              <a:t>What special rules regarding to religion apply to governmental workplaces [such as public schools]?</a:t>
            </a:r>
          </a:p>
        </p:txBody>
      </p:sp>
      <p:sp>
        <p:nvSpPr>
          <p:cNvPr id="105474" name="Content Placeholder 4">
            <a:extLst>
              <a:ext uri="{FF2B5EF4-FFF2-40B4-BE49-F238E27FC236}">
                <a16:creationId xmlns:a16="http://schemas.microsoft.com/office/drawing/2014/main" id="{AEAE9F51-40EA-CF58-0B32-3DA2586BE5AE}"/>
              </a:ext>
            </a:extLst>
          </p:cNvPr>
          <p:cNvSpPr>
            <a:spLocks noGrp="1"/>
          </p:cNvSpPr>
          <p:nvPr>
            <p:ph idx="1"/>
          </p:nvPr>
        </p:nvSpPr>
        <p:spPr>
          <a:xfrm>
            <a:off x="457200" y="1765300"/>
            <a:ext cx="8229600" cy="4394200"/>
          </a:xfrm>
          <a:solidFill>
            <a:srgbClr val="FAC090"/>
          </a:solidFill>
        </p:spPr>
        <p:txBody>
          <a:bodyPr/>
          <a:lstStyle/>
          <a:p>
            <a:pPr algn="ctr" eaLnBrk="1" hangingPunct="1">
              <a:lnSpc>
                <a:spcPct val="80000"/>
              </a:lnSpc>
              <a:buFont typeface="Arial" panose="020B0604020202020204" pitchFamily="34" charset="0"/>
              <a:buNone/>
            </a:pPr>
            <a:r>
              <a:rPr lang="en-US" altLang="en-US" sz="2000">
                <a:solidFill>
                  <a:srgbClr val="FF0000"/>
                </a:solidFill>
                <a:ea typeface="ＭＳ Ｐゴシック" panose="020B0600070205080204" pitchFamily="34" charset="-128"/>
              </a:rPr>
              <a:t>Some rules for governmental employers apply as well.</a:t>
            </a:r>
          </a:p>
          <a:p>
            <a:pPr eaLnBrk="1" hangingPunct="1">
              <a:lnSpc>
                <a:spcPct val="80000"/>
              </a:lnSpc>
            </a:pPr>
            <a:r>
              <a:rPr lang="en-US" altLang="en-US" sz="2000" b="1">
                <a:ea typeface="ＭＳ Ｐゴシック" panose="020B0600070205080204" pitchFamily="34" charset="-128"/>
              </a:rPr>
              <a:t>Government employees (like teachers) do not enjoy free speech rights in situations related to their job duties. </a:t>
            </a:r>
            <a:endParaRPr lang="en-US" altLang="en-US" sz="2000">
              <a:ea typeface="ＭＳ Ｐゴシック" panose="020B0600070205080204" pitchFamily="34" charset="-128"/>
            </a:endParaRPr>
          </a:p>
          <a:p>
            <a:pPr lvl="1" eaLnBrk="1" hangingPunct="1">
              <a:lnSpc>
                <a:spcPct val="80000"/>
              </a:lnSpc>
            </a:pPr>
            <a:r>
              <a:rPr lang="en-US" altLang="en-US" sz="2000">
                <a:ea typeface="ＭＳ Ｐゴシック" panose="020B0600070205080204" pitchFamily="34" charset="-128"/>
              </a:rPr>
              <a:t>Government employers must ensure that government speech neither endorses nor disparages religion. On their own time, when one non-supervisor employee is simply talking to another about matters that are not part of work duties, the government generally must treat employees’ personal religious speech the same as other comparable forms of personal expression by employees.</a:t>
            </a:r>
          </a:p>
          <a:p>
            <a:pPr lvl="1" eaLnBrk="1" hangingPunct="1">
              <a:lnSpc>
                <a:spcPct val="80000"/>
              </a:lnSpc>
            </a:pPr>
            <a:r>
              <a:rPr lang="en-US" altLang="en-US" sz="2000">
                <a:ea typeface="ＭＳ Ｐゴシック" panose="020B0600070205080204" pitchFamily="34" charset="-128"/>
              </a:rPr>
              <a:t> Non-establishment norms prohibit the government from preferring one religion over another, in speech or actions motivated by faith. For example, a governmental employer cannot create or implement a policy that says that workers are allowed to take a day off to attend Christian services but workers are not allowed to take a day off work to</a:t>
            </a:r>
          </a:p>
          <a:p>
            <a:pPr lvl="1" eaLnBrk="1" hangingPunct="1">
              <a:lnSpc>
                <a:spcPct val="80000"/>
              </a:lnSpc>
              <a:buFont typeface="Arial" panose="020B0604020202020204" pitchFamily="34" charset="0"/>
              <a:buNone/>
            </a:pPr>
            <a:r>
              <a:rPr lang="en-US" altLang="en-US" sz="2000">
                <a:ea typeface="ＭＳ Ｐゴシック" panose="020B0600070205080204" pitchFamily="34" charset="-128"/>
              </a:rPr>
              <a:t>	attend any other religion’s services.</a:t>
            </a:r>
          </a:p>
          <a:p>
            <a:pPr lvl="1" eaLnBrk="1" hangingPunct="1">
              <a:lnSpc>
                <a:spcPct val="80000"/>
              </a:lnSpc>
              <a:buFont typeface="Arial" panose="020B0604020202020204" pitchFamily="34" charset="0"/>
              <a:buNone/>
            </a:pPr>
            <a:endParaRPr lang="en-US" altLang="en-US" sz="2000">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000">
              <a:ea typeface="ＭＳ Ｐゴシック" panose="020B0600070205080204" pitchFamily="34" charset="-128"/>
            </a:endParaRPr>
          </a:p>
          <a:p>
            <a:pPr lvl="1" eaLnBrk="1" hangingPunct="1">
              <a:lnSpc>
                <a:spcPct val="80000"/>
              </a:lnSpc>
            </a:pPr>
            <a:endParaRPr lang="en-US" altLang="en-US" sz="600">
              <a:solidFill>
                <a:srgbClr val="FF0000"/>
              </a:solidFill>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83DC270-4AF4-CE93-77AA-23EF757A414B}"/>
              </a:ext>
            </a:extLst>
          </p:cNvPr>
          <p:cNvSpPr>
            <a:spLocks noGrp="1"/>
          </p:cNvSpPr>
          <p:nvPr>
            <p:ph type="title"/>
          </p:nvPr>
        </p:nvSpPr>
        <p:spPr>
          <a:xfrm>
            <a:off x="5029200" y="609600"/>
            <a:ext cx="2590800" cy="1143000"/>
          </a:xfrm>
        </p:spPr>
        <p:txBody>
          <a:bodyPr/>
          <a:lstStyle/>
          <a:p>
            <a:pPr eaLnBrk="1" hangingPunct="1"/>
            <a:r>
              <a:rPr lang="en-US" altLang="en-US">
                <a:ea typeface="ＭＳ Ｐゴシック" panose="020B0600070205080204" pitchFamily="34" charset="-128"/>
              </a:rPr>
              <a:t>Charts</a:t>
            </a:r>
          </a:p>
        </p:txBody>
      </p:sp>
      <p:sp>
        <p:nvSpPr>
          <p:cNvPr id="21506" name="Rectangle 3">
            <a:extLst>
              <a:ext uri="{FF2B5EF4-FFF2-40B4-BE49-F238E27FC236}">
                <a16:creationId xmlns:a16="http://schemas.microsoft.com/office/drawing/2014/main" id="{136FA457-95D9-A08C-DADD-B2D25599E3D4}"/>
              </a:ext>
            </a:extLst>
          </p:cNvPr>
          <p:cNvSpPr>
            <a:spLocks noGrp="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9223" name="Picture 7" descr="C:\Documents and Settings\Andrew J Janick IV\My Documents\My Pictures\Q11-16a.gif">
            <a:extLst>
              <a:ext uri="{FF2B5EF4-FFF2-40B4-BE49-F238E27FC236}">
                <a16:creationId xmlns:a16="http://schemas.microsoft.com/office/drawing/2014/main" id="{DC167320-09C3-652C-EFC6-52B4A04F9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299"/>
          <a:stretch>
            <a:fillRect/>
          </a:stretch>
        </p:blipFill>
        <p:spPr bwMode="auto">
          <a:xfrm>
            <a:off x="5029200" y="2209800"/>
            <a:ext cx="321151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C:\Documents and Settings\Andrew J Janick IV\My Documents\My Pictures\Q7.gif">
            <a:extLst>
              <a:ext uri="{FF2B5EF4-FFF2-40B4-BE49-F238E27FC236}">
                <a16:creationId xmlns:a16="http://schemas.microsoft.com/office/drawing/2014/main" id="{4B6E21CC-E50A-FB86-D066-049F36DA3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973"/>
          <a:stretch>
            <a:fillRect/>
          </a:stretch>
        </p:blipFill>
        <p:spPr bwMode="auto">
          <a:xfrm>
            <a:off x="1371600" y="304800"/>
            <a:ext cx="3211513"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C:\Documents and Settings\Andrew J Janick IV\My Documents\My Pictures\Q8.gif">
            <a:extLst>
              <a:ext uri="{FF2B5EF4-FFF2-40B4-BE49-F238E27FC236}">
                <a16:creationId xmlns:a16="http://schemas.microsoft.com/office/drawing/2014/main" id="{957A5C52-2F2C-C2C1-4E88-7CA38AE8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289"/>
          <a:stretch>
            <a:fillRect/>
          </a:stretch>
        </p:blipFill>
        <p:spPr bwMode="auto">
          <a:xfrm>
            <a:off x="1371600" y="3505200"/>
            <a:ext cx="3211513"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0-#ppt_w/2"/>
                                          </p:val>
                                        </p:tav>
                                        <p:tav tm="100000">
                                          <p:val>
                                            <p:strVal val="#ppt_x"/>
                                          </p:val>
                                        </p:tav>
                                      </p:tavLst>
                                    </p:anim>
                                    <p:anim calcmode="lin" valueType="num">
                                      <p:cBhvr additive="base">
                                        <p:cTn id="8" dur="500" fill="hold"/>
                                        <p:tgtEl>
                                          <p:spTgt spid="922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9225"/>
                                        </p:tgtEl>
                                        <p:attrNameLst>
                                          <p:attrName>style.visibility</p:attrName>
                                        </p:attrNameLst>
                                      </p:cBhvr>
                                      <p:to>
                                        <p:strVal val="visible"/>
                                      </p:to>
                                    </p:set>
                                    <p:anim calcmode="lin" valueType="num">
                                      <p:cBhvr additive="base">
                                        <p:cTn id="13" dur="500" fill="hold"/>
                                        <p:tgtEl>
                                          <p:spTgt spid="9225"/>
                                        </p:tgtEl>
                                        <p:attrNameLst>
                                          <p:attrName>ppt_x</p:attrName>
                                        </p:attrNameLst>
                                      </p:cBhvr>
                                      <p:tavLst>
                                        <p:tav tm="0">
                                          <p:val>
                                            <p:strVal val="0-#ppt_w/2"/>
                                          </p:val>
                                        </p:tav>
                                        <p:tav tm="100000">
                                          <p:val>
                                            <p:strVal val="#ppt_x"/>
                                          </p:val>
                                        </p:tav>
                                      </p:tavLst>
                                    </p:anim>
                                    <p:anim calcmode="lin" valueType="num">
                                      <p:cBhvr additive="base">
                                        <p:cTn id="1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additive="base">
                                        <p:cTn id="19" dur="500" fill="hold"/>
                                        <p:tgtEl>
                                          <p:spTgt spid="9223"/>
                                        </p:tgtEl>
                                        <p:attrNameLst>
                                          <p:attrName>ppt_x</p:attrName>
                                        </p:attrNameLst>
                                      </p:cBhvr>
                                      <p:tavLst>
                                        <p:tav tm="0">
                                          <p:val>
                                            <p:strVal val="1+#ppt_w/2"/>
                                          </p:val>
                                        </p:tav>
                                        <p:tav tm="100000">
                                          <p:val>
                                            <p:strVal val="#ppt_x"/>
                                          </p:val>
                                        </p:tav>
                                      </p:tavLst>
                                    </p:anim>
                                    <p:anim calcmode="lin" valueType="num">
                                      <p:cBhvr additive="base">
                                        <p:cTn id="20"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3">
            <a:extLst>
              <a:ext uri="{FF2B5EF4-FFF2-40B4-BE49-F238E27FC236}">
                <a16:creationId xmlns:a16="http://schemas.microsoft.com/office/drawing/2014/main" id="{170FB6D7-9F82-CEBB-52D7-173FC6567992}"/>
              </a:ext>
            </a:extLst>
          </p:cNvPr>
          <p:cNvSpPr>
            <a:spLocks noGrp="1"/>
          </p:cNvSpPr>
          <p:nvPr>
            <p:ph type="title"/>
          </p:nvPr>
        </p:nvSpPr>
        <p:spPr>
          <a:xfrm>
            <a:off x="292100" y="444500"/>
            <a:ext cx="8559800" cy="1930400"/>
          </a:xfrm>
        </p:spPr>
        <p:txBody>
          <a:bodyPr anchor="t"/>
          <a:lstStyle/>
          <a:p>
            <a:pPr eaLnBrk="1" hangingPunct="1"/>
            <a:r>
              <a:rPr lang="en-US" altLang="en-US" sz="2800" b="1">
                <a:ea typeface="ＭＳ Ｐゴシック" panose="020B0600070205080204" pitchFamily="34" charset="-128"/>
              </a:rPr>
              <a:t>What special rules regarding religion apply to governmental workplaces [such as public schools]?</a:t>
            </a:r>
            <a:r>
              <a:rPr lang="en-US" altLang="en-US" sz="2800">
                <a:solidFill>
                  <a:srgbClr val="FF0000"/>
                </a:solidFill>
                <a:ea typeface="ＭＳ Ｐゴシック" panose="020B0600070205080204" pitchFamily="34" charset="-128"/>
              </a:rPr>
              <a:t> </a:t>
            </a:r>
            <a:r>
              <a:rPr lang="en-US" altLang="en-US" sz="2800" b="1">
                <a:ea typeface="ＭＳ Ｐゴシック" panose="020B0600070205080204" pitchFamily="34" charset="-128"/>
              </a:rPr>
              <a:t>How do the Free Exercise Clause of the First Amendment and related laws apply in these situations? </a:t>
            </a:r>
            <a:endParaRPr lang="en-US" altLang="en-US" sz="2400" b="1">
              <a:ea typeface="ＭＳ Ｐゴシック" panose="020B0600070205080204" pitchFamily="34" charset="-128"/>
            </a:endParaRPr>
          </a:p>
        </p:txBody>
      </p:sp>
      <p:sp>
        <p:nvSpPr>
          <p:cNvPr id="106498" name="Content Placeholder 4">
            <a:extLst>
              <a:ext uri="{FF2B5EF4-FFF2-40B4-BE49-F238E27FC236}">
                <a16:creationId xmlns:a16="http://schemas.microsoft.com/office/drawing/2014/main" id="{659C8FAE-728E-7D43-BD51-DD409F3A1E70}"/>
              </a:ext>
            </a:extLst>
          </p:cNvPr>
          <p:cNvSpPr>
            <a:spLocks noGrp="1"/>
          </p:cNvSpPr>
          <p:nvPr>
            <p:ph idx="1"/>
          </p:nvPr>
        </p:nvSpPr>
        <p:spPr>
          <a:xfrm>
            <a:off x="457200" y="2374900"/>
            <a:ext cx="8229600" cy="4000500"/>
          </a:xfrm>
          <a:solidFill>
            <a:srgbClr val="FAC090"/>
          </a:solidFill>
        </p:spPr>
        <p:txBody>
          <a:bodyPr/>
          <a:lstStyle/>
          <a:p>
            <a:pPr algn="ctr" eaLnBrk="1" hangingPunct="1">
              <a:lnSpc>
                <a:spcPct val="80000"/>
              </a:lnSpc>
              <a:buFont typeface="Arial" panose="020B0604020202020204" pitchFamily="34" charset="0"/>
              <a:buNone/>
            </a:pPr>
            <a:endParaRPr lang="en-US" altLang="en-US" sz="2000">
              <a:solidFill>
                <a:srgbClr val="FF0000"/>
              </a:solidFill>
              <a:ea typeface="ＭＳ Ｐゴシック" panose="020B0600070205080204" pitchFamily="34" charset="-128"/>
            </a:endParaRPr>
          </a:p>
          <a:p>
            <a:pPr eaLnBrk="1" hangingPunct="1">
              <a:lnSpc>
                <a:spcPct val="80000"/>
              </a:lnSpc>
            </a:pPr>
            <a:r>
              <a:rPr lang="en-US" altLang="en-US" sz="2400" b="1">
                <a:ea typeface="ＭＳ Ｐゴシック" panose="020B0600070205080204" pitchFamily="34" charset="-128"/>
              </a:rPr>
              <a:t>Government </a:t>
            </a:r>
            <a:r>
              <a:rPr lang="en-US" altLang="en-US" sz="2400">
                <a:ea typeface="ＭＳ Ｐゴシック" panose="020B0600070205080204" pitchFamily="34" charset="-128"/>
              </a:rPr>
              <a:t>employers must accommodate religious practices in ways that do not violate the constitutional prohibition against governmental establishments of religion. </a:t>
            </a:r>
          </a:p>
          <a:p>
            <a:pPr eaLnBrk="1" hangingPunct="1">
              <a:lnSpc>
                <a:spcPct val="80000"/>
              </a:lnSpc>
            </a:pPr>
            <a:r>
              <a:rPr lang="en-US" altLang="en-US" sz="2400">
                <a:ea typeface="ＭＳ Ｐゴシック" panose="020B0600070205080204" pitchFamily="34" charset="-128"/>
              </a:rPr>
              <a:t>The Free Exercise Clause of the First Amendment prohibits the government from targeting religious practice by selectively imposing burdens only on conduct motivated by religious belief, unless the government demonstrates a compelling justification for doing so.</a:t>
            </a:r>
          </a:p>
          <a:p>
            <a:pPr lvl="1" eaLnBrk="1" hangingPunct="1">
              <a:lnSpc>
                <a:spcPct val="80000"/>
              </a:lnSpc>
            </a:pPr>
            <a:r>
              <a:rPr lang="en-US" altLang="en-US" sz="2300">
                <a:ea typeface="ＭＳ Ｐゴシック" panose="020B0600070205080204" pitchFamily="34" charset="-128"/>
              </a:rPr>
              <a:t>Such issues as Jewish employee time off, or breaks during the day for a Muslim employee to pray need to be considered.</a:t>
            </a:r>
          </a:p>
          <a:p>
            <a:pPr eaLnBrk="1" hangingPunct="1">
              <a:lnSpc>
                <a:spcPct val="80000"/>
              </a:lnSpc>
              <a:buFont typeface="Arial" panose="020B0604020202020204" pitchFamily="34" charset="0"/>
              <a:buNone/>
            </a:pPr>
            <a:endParaRPr lang="en-US" altLang="en-US" sz="2000" i="1">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000">
              <a:ea typeface="ＭＳ Ｐゴシック" panose="020B0600070205080204" pitchFamily="34" charset="-128"/>
            </a:endParaRPr>
          </a:p>
          <a:p>
            <a:pPr lvl="1" eaLnBrk="1" hangingPunct="1">
              <a:lnSpc>
                <a:spcPct val="80000"/>
              </a:lnSpc>
            </a:pPr>
            <a:endParaRPr lang="en-US" altLang="en-US" sz="600">
              <a:solidFill>
                <a:srgbClr val="FF0000"/>
              </a:solidFill>
              <a:ea typeface="ＭＳ Ｐゴシック" panose="020B0600070205080204" pitchFamily="34"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3">
            <a:extLst>
              <a:ext uri="{FF2B5EF4-FFF2-40B4-BE49-F238E27FC236}">
                <a16:creationId xmlns:a16="http://schemas.microsoft.com/office/drawing/2014/main" id="{4F7E4721-985D-3D26-156F-83B0196A4160}"/>
              </a:ext>
            </a:extLst>
          </p:cNvPr>
          <p:cNvSpPr>
            <a:spLocks noGrp="1"/>
          </p:cNvSpPr>
          <p:nvPr>
            <p:ph type="title"/>
          </p:nvPr>
        </p:nvSpPr>
        <p:spPr>
          <a:xfrm>
            <a:off x="292100" y="444500"/>
            <a:ext cx="8559800" cy="1066800"/>
          </a:xfrm>
        </p:spPr>
        <p:txBody>
          <a:bodyPr anchor="t"/>
          <a:lstStyle/>
          <a:p>
            <a:pPr eaLnBrk="1" hangingPunct="1"/>
            <a:r>
              <a:rPr lang="en-US" altLang="en-US" sz="2800" b="1">
                <a:ea typeface="ＭＳ Ｐゴシック" panose="020B0600070205080204" pitchFamily="34" charset="-128"/>
              </a:rPr>
              <a:t>What are some ways in which students may express their faith in public elementary and secondary schools? </a:t>
            </a:r>
            <a:endParaRPr lang="en-US" altLang="en-US" sz="2400" b="1">
              <a:ea typeface="ＭＳ Ｐゴシック" panose="020B0600070205080204" pitchFamily="34" charset="-128"/>
            </a:endParaRPr>
          </a:p>
        </p:txBody>
      </p:sp>
      <p:sp>
        <p:nvSpPr>
          <p:cNvPr id="107522" name="Content Placeholder 4">
            <a:extLst>
              <a:ext uri="{FF2B5EF4-FFF2-40B4-BE49-F238E27FC236}">
                <a16:creationId xmlns:a16="http://schemas.microsoft.com/office/drawing/2014/main" id="{70DE27B5-65C4-138E-1EED-B9CF42235A3C}"/>
              </a:ext>
            </a:extLst>
          </p:cNvPr>
          <p:cNvSpPr>
            <a:spLocks noGrp="1"/>
          </p:cNvSpPr>
          <p:nvPr>
            <p:ph idx="1"/>
          </p:nvPr>
        </p:nvSpPr>
        <p:spPr>
          <a:xfrm>
            <a:off x="457200" y="1752600"/>
            <a:ext cx="8229600" cy="3225800"/>
          </a:xfrm>
          <a:solidFill>
            <a:srgbClr val="FAC090"/>
          </a:solidFill>
        </p:spPr>
        <p:txBody>
          <a:bodyPr/>
          <a:lstStyle/>
          <a:p>
            <a:pPr eaLnBrk="1" hangingPunct="1">
              <a:lnSpc>
                <a:spcPct val="80000"/>
              </a:lnSpc>
            </a:pPr>
            <a:r>
              <a:rPr lang="en-US" altLang="en-US" sz="2000">
                <a:ea typeface="ＭＳ Ｐゴシック" panose="020B0600070205080204" pitchFamily="34" charset="-128"/>
              </a:rPr>
              <a:t>Public schools may not promote or endorse religious expression, but </a:t>
            </a:r>
            <a:r>
              <a:rPr lang="en-US" altLang="en-US" sz="2000" u="sng">
                <a:ea typeface="ＭＳ Ｐゴシック" panose="020B0600070205080204" pitchFamily="34" charset="-128"/>
              </a:rPr>
              <a:t>students are free to…</a:t>
            </a:r>
            <a:endParaRPr lang="en-US" altLang="en-US" sz="2000">
              <a:ea typeface="ＭＳ Ｐゴシック" panose="020B0600070205080204" pitchFamily="34" charset="-128"/>
            </a:endParaRPr>
          </a:p>
          <a:p>
            <a:pPr lvl="1" eaLnBrk="1" hangingPunct="1">
              <a:lnSpc>
                <a:spcPct val="80000"/>
              </a:lnSpc>
            </a:pPr>
            <a:r>
              <a:rPr lang="en-US" altLang="en-US" sz="1900">
                <a:ea typeface="ＭＳ Ｐゴシック" panose="020B0600070205080204" pitchFamily="34" charset="-128"/>
              </a:rPr>
              <a:t>pray alone or in groups </a:t>
            </a:r>
          </a:p>
          <a:p>
            <a:pPr lvl="1" eaLnBrk="1" hangingPunct="1">
              <a:lnSpc>
                <a:spcPct val="80000"/>
              </a:lnSpc>
            </a:pPr>
            <a:r>
              <a:rPr lang="en-US" altLang="en-US" sz="1900">
                <a:ea typeface="ＭＳ Ｐゴシック" panose="020B0600070205080204" pitchFamily="34" charset="-128"/>
              </a:rPr>
              <a:t>read their scriptures </a:t>
            </a:r>
          </a:p>
          <a:p>
            <a:pPr lvl="1" eaLnBrk="1" hangingPunct="1">
              <a:lnSpc>
                <a:spcPct val="80000"/>
              </a:lnSpc>
            </a:pPr>
            <a:r>
              <a:rPr lang="en-US" altLang="en-US" sz="1900">
                <a:ea typeface="ＭＳ Ｐゴシック" panose="020B0600070205080204" pitchFamily="34" charset="-128"/>
              </a:rPr>
              <a:t>discuss their faith </a:t>
            </a:r>
          </a:p>
          <a:p>
            <a:pPr eaLnBrk="1" hangingPunct="1">
              <a:lnSpc>
                <a:spcPct val="80000"/>
              </a:lnSpc>
            </a:pPr>
            <a:r>
              <a:rPr lang="en-US" altLang="en-US" sz="2000">
                <a:ea typeface="ＭＳ Ｐゴシック" panose="020B0600070205080204" pitchFamily="34" charset="-128"/>
              </a:rPr>
              <a:t>Students are </a:t>
            </a:r>
            <a:r>
              <a:rPr lang="en-US" altLang="en-US" sz="2000" u="sng">
                <a:ea typeface="ＭＳ Ｐゴシック" panose="020B0600070205080204" pitchFamily="34" charset="-128"/>
              </a:rPr>
              <a:t>not free to… </a:t>
            </a:r>
          </a:p>
          <a:p>
            <a:pPr lvl="1" eaLnBrk="1" hangingPunct="1">
              <a:lnSpc>
                <a:spcPct val="80000"/>
              </a:lnSpc>
            </a:pPr>
            <a:r>
              <a:rPr lang="en-US" altLang="en-US" sz="1900">
                <a:ea typeface="ＭＳ Ｐゴシック" panose="020B0600070205080204" pitchFamily="34" charset="-128"/>
              </a:rPr>
              <a:t>disrupt  </a:t>
            </a:r>
          </a:p>
          <a:p>
            <a:pPr lvl="1" eaLnBrk="1" hangingPunct="1">
              <a:lnSpc>
                <a:spcPct val="80000"/>
              </a:lnSpc>
            </a:pPr>
            <a:r>
              <a:rPr lang="en-US" altLang="en-US" sz="1900">
                <a:ea typeface="ＭＳ Ｐゴシック" panose="020B0600070205080204" pitchFamily="34" charset="-128"/>
              </a:rPr>
              <a:t>infringe upon the rights of others</a:t>
            </a:r>
          </a:p>
          <a:p>
            <a:pPr eaLnBrk="1" hangingPunct="1">
              <a:lnSpc>
                <a:spcPct val="80000"/>
              </a:lnSpc>
            </a:pPr>
            <a:r>
              <a:rPr lang="en-US" altLang="en-US" sz="2000">
                <a:ea typeface="ＭＳ Ｐゴシック" panose="020B0600070205080204" pitchFamily="34" charset="-128"/>
              </a:rPr>
              <a:t>Students must…</a:t>
            </a:r>
          </a:p>
          <a:p>
            <a:pPr lvl="1" eaLnBrk="1" hangingPunct="1">
              <a:lnSpc>
                <a:spcPct val="80000"/>
              </a:lnSpc>
            </a:pPr>
            <a:r>
              <a:rPr lang="en-US" altLang="en-US" sz="1900">
                <a:ea typeface="ＭＳ Ｐゴシック" panose="020B0600070205080204" pitchFamily="34" charset="-128"/>
              </a:rPr>
              <a:t>comply with the same time, place and manner restrictions applicable to other nonschool-related student expression</a:t>
            </a:r>
          </a:p>
          <a:p>
            <a:pPr eaLnBrk="1" hangingPunct="1">
              <a:lnSpc>
                <a:spcPct val="80000"/>
              </a:lnSpc>
              <a:buFont typeface="Arial" panose="020B0604020202020204" pitchFamily="34" charset="0"/>
              <a:buNone/>
            </a:pPr>
            <a:r>
              <a:rPr lang="en-US" altLang="en-US" sz="2000">
                <a:ea typeface="ＭＳ Ｐゴシック" panose="020B0600070205080204" pitchFamily="34" charset="-128"/>
              </a:rPr>
              <a:t> 	</a:t>
            </a:r>
            <a:endParaRPr lang="en-US" altLang="en-US" sz="2000">
              <a:solidFill>
                <a:srgbClr val="FF0000"/>
              </a:solidFill>
              <a:ea typeface="ＭＳ Ｐゴシック" panose="020B0600070205080204" pitchFamily="34" charset="-128"/>
            </a:endParaRPr>
          </a:p>
        </p:txBody>
      </p:sp>
      <p:sp>
        <p:nvSpPr>
          <p:cNvPr id="107523" name="TextBox 5">
            <a:extLst>
              <a:ext uri="{FF2B5EF4-FFF2-40B4-BE49-F238E27FC236}">
                <a16:creationId xmlns:a16="http://schemas.microsoft.com/office/drawing/2014/main" id="{8352411E-BB75-6963-35F7-14AEDBA766C1}"/>
              </a:ext>
            </a:extLst>
          </p:cNvPr>
          <p:cNvSpPr txBox="1">
            <a:spLocks noChangeArrowheads="1"/>
          </p:cNvSpPr>
          <p:nvPr/>
        </p:nvSpPr>
        <p:spPr bwMode="auto">
          <a:xfrm>
            <a:off x="584200" y="5181600"/>
            <a:ext cx="810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In public secondary schools, students have the right to form religious clubs that meet on school property during non-instructional time if other extracurricular student clubs are permitted to do so.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a:extLst>
              <a:ext uri="{FF2B5EF4-FFF2-40B4-BE49-F238E27FC236}">
                <a16:creationId xmlns:a16="http://schemas.microsoft.com/office/drawing/2014/main" id="{E463AAB5-BE2A-4B13-5998-0415097F5E04}"/>
              </a:ext>
            </a:extLst>
          </p:cNvPr>
          <p:cNvSpPr>
            <a:spLocks noGrp="1"/>
          </p:cNvSpPr>
          <p:nvPr>
            <p:ph type="title"/>
          </p:nvPr>
        </p:nvSpPr>
        <p:spPr>
          <a:xfrm>
            <a:off x="292100" y="444500"/>
            <a:ext cx="8559800" cy="698500"/>
          </a:xfrm>
        </p:spPr>
        <p:txBody>
          <a:bodyPr anchor="t"/>
          <a:lstStyle/>
          <a:p>
            <a:pPr eaLnBrk="1" hangingPunct="1"/>
            <a:r>
              <a:rPr lang="en-US" altLang="en-US" sz="3200" b="1">
                <a:ea typeface="ＭＳ Ｐゴシック" panose="020B0600070205080204" pitchFamily="34" charset="-128"/>
              </a:rPr>
              <a:t>May public schools teach about religion?</a:t>
            </a:r>
          </a:p>
        </p:txBody>
      </p:sp>
      <p:sp>
        <p:nvSpPr>
          <p:cNvPr id="108546" name="Content Placeholder 4">
            <a:extLst>
              <a:ext uri="{FF2B5EF4-FFF2-40B4-BE49-F238E27FC236}">
                <a16:creationId xmlns:a16="http://schemas.microsoft.com/office/drawing/2014/main" id="{EFD98AE7-08D1-1407-865F-E6F5FEAE1C21}"/>
              </a:ext>
            </a:extLst>
          </p:cNvPr>
          <p:cNvSpPr>
            <a:spLocks noGrp="1"/>
          </p:cNvSpPr>
          <p:nvPr>
            <p:ph idx="1"/>
          </p:nvPr>
        </p:nvSpPr>
        <p:spPr>
          <a:xfrm>
            <a:off x="647700" y="1498600"/>
            <a:ext cx="7810500" cy="1676400"/>
          </a:xfrm>
          <a:solidFill>
            <a:srgbClr val="FAC090"/>
          </a:solidFill>
        </p:spPr>
        <p:txBody>
          <a:bodyPr/>
          <a:lstStyle/>
          <a:p>
            <a:pPr eaLnBrk="1" hangingPunct="1">
              <a:buFont typeface="Arial" panose="020B0604020202020204" pitchFamily="34" charset="0"/>
              <a:buNone/>
            </a:pPr>
            <a:r>
              <a:rPr lang="en-US" altLang="en-US" sz="3000" i="1">
                <a:ea typeface="ＭＳ Ｐゴシック" panose="020B0600070205080204" pitchFamily="34" charset="-128"/>
              </a:rPr>
              <a:t>	School officials may teach about religion if they are neutral in their treatment of faith, neither promoting nor denigrating religion.</a:t>
            </a:r>
            <a:r>
              <a:rPr lang="en-US" altLang="en-US" sz="3000">
                <a:ea typeface="ＭＳ Ｐゴシック" panose="020B0600070205080204" pitchFamily="34" charset="-128"/>
              </a:rPr>
              <a:t>	</a:t>
            </a:r>
            <a:endParaRPr lang="en-US" altLang="en-US" sz="3000">
              <a:solidFill>
                <a:srgbClr val="FF0000"/>
              </a:solidFill>
              <a:ea typeface="ＭＳ Ｐゴシック" panose="020B0600070205080204" pitchFamily="34" charset="-128"/>
            </a:endParaRPr>
          </a:p>
        </p:txBody>
      </p:sp>
      <p:sp>
        <p:nvSpPr>
          <p:cNvPr id="108547" name="TextBox 6">
            <a:extLst>
              <a:ext uri="{FF2B5EF4-FFF2-40B4-BE49-F238E27FC236}">
                <a16:creationId xmlns:a16="http://schemas.microsoft.com/office/drawing/2014/main" id="{871C71D4-6563-95E5-FC42-1DB85110EBEC}"/>
              </a:ext>
            </a:extLst>
          </p:cNvPr>
          <p:cNvSpPr txBox="1">
            <a:spLocks noChangeArrowheads="1"/>
          </p:cNvSpPr>
          <p:nvPr/>
        </p:nvSpPr>
        <p:spPr bwMode="auto">
          <a:xfrm>
            <a:off x="647700" y="340360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Like other areas of instruction, such teaching should be fair, objective, and based on sound scholarship.</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a:extLst>
              <a:ext uri="{FF2B5EF4-FFF2-40B4-BE49-F238E27FC236}">
                <a16:creationId xmlns:a16="http://schemas.microsoft.com/office/drawing/2014/main" id="{BBBDEA7F-0315-626C-25D7-53540637A46C}"/>
              </a:ext>
            </a:extLst>
          </p:cNvPr>
          <p:cNvSpPr>
            <a:spLocks noGrp="1"/>
          </p:cNvSpPr>
          <p:nvPr>
            <p:ph type="title"/>
          </p:nvPr>
        </p:nvSpPr>
        <p:spPr>
          <a:xfrm>
            <a:off x="292100" y="444500"/>
            <a:ext cx="8559800" cy="1397000"/>
          </a:xfrm>
        </p:spPr>
        <p:txBody>
          <a:bodyPr anchor="t"/>
          <a:lstStyle/>
          <a:p>
            <a:pPr eaLnBrk="1" hangingPunct="1"/>
            <a:r>
              <a:rPr lang="en-US" altLang="en-US" sz="2800" b="1">
                <a:ea typeface="ＭＳ Ｐゴシック" panose="020B0600070205080204" pitchFamily="34" charset="-128"/>
              </a:rPr>
              <a:t>May public schools lead students in a voluntary recitation of the Pledge of Allegiance with the words “under God.”? </a:t>
            </a:r>
            <a:br>
              <a:rPr lang="en-US" altLang="en-US" sz="3200">
                <a:ea typeface="ＭＳ Ｐゴシック" panose="020B0600070205080204" pitchFamily="34" charset="-128"/>
              </a:rPr>
            </a:br>
            <a:endParaRPr lang="en-US" altLang="en-US" sz="3200" b="1">
              <a:ea typeface="ＭＳ Ｐゴシック" panose="020B0600070205080204" pitchFamily="34" charset="-128"/>
            </a:endParaRPr>
          </a:p>
        </p:txBody>
      </p:sp>
      <p:sp>
        <p:nvSpPr>
          <p:cNvPr id="109570" name="Content Placeholder 4">
            <a:extLst>
              <a:ext uri="{FF2B5EF4-FFF2-40B4-BE49-F238E27FC236}">
                <a16:creationId xmlns:a16="http://schemas.microsoft.com/office/drawing/2014/main" id="{4BA78DD6-9EC9-0181-D0E2-2B98D4478098}"/>
              </a:ext>
            </a:extLst>
          </p:cNvPr>
          <p:cNvSpPr>
            <a:spLocks noGrp="1"/>
          </p:cNvSpPr>
          <p:nvPr>
            <p:ph idx="1"/>
          </p:nvPr>
        </p:nvSpPr>
        <p:spPr>
          <a:xfrm>
            <a:off x="647700" y="2298700"/>
            <a:ext cx="7810500" cy="3238500"/>
          </a:xfrm>
          <a:solidFill>
            <a:srgbClr val="FAC090"/>
          </a:solidFill>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Schools must recognize that any student who objects to saying the pledge may abstain from reciting it.</a:t>
            </a:r>
          </a:p>
          <a:p>
            <a:pPr algn="ctr" eaLnBrk="1" hangingPunct="1">
              <a:buFont typeface="Arial" panose="020B0604020202020204" pitchFamily="34" charset="0"/>
              <a:buNone/>
            </a:pPr>
            <a:r>
              <a:rPr lang="en-US" altLang="en-US">
                <a:solidFill>
                  <a:srgbClr val="FF0000"/>
                </a:solidFill>
                <a:ea typeface="ＭＳ Ｐゴシック" panose="020B0600070205080204" pitchFamily="34" charset="-128"/>
              </a:rPr>
              <a:t>The recitation of the “under God” portion of the pledge continues in the lower courts.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F45D-BFE4-9826-EF32-944F9A950C38}"/>
              </a:ext>
            </a:extLst>
          </p:cNvPr>
          <p:cNvSpPr>
            <a:spLocks noGrp="1"/>
          </p:cNvSpPr>
          <p:nvPr>
            <p:ph type="title"/>
          </p:nvPr>
        </p:nvSpPr>
        <p:spPr/>
        <p:txBody>
          <a:bodyPr/>
          <a:lstStyle/>
          <a:p>
            <a:endParaRPr lang="en-US"/>
          </a:p>
        </p:txBody>
      </p:sp>
      <p:pic>
        <p:nvPicPr>
          <p:cNvPr id="5" name="Content Placeholder 4" descr="A cartoon of a building&#10;&#10;Description automatically generated">
            <a:extLst>
              <a:ext uri="{FF2B5EF4-FFF2-40B4-BE49-F238E27FC236}">
                <a16:creationId xmlns:a16="http://schemas.microsoft.com/office/drawing/2014/main" id="{85FD51D2-114B-3092-8909-783CB524392D}"/>
              </a:ext>
            </a:extLst>
          </p:cNvPr>
          <p:cNvPicPr>
            <a:picLocks noGrp="1" noChangeAspect="1"/>
          </p:cNvPicPr>
          <p:nvPr>
            <p:ph idx="1"/>
          </p:nvPr>
        </p:nvPicPr>
        <p:blipFill>
          <a:blip r:embed="rId2"/>
          <a:stretch>
            <a:fillRect/>
          </a:stretch>
        </p:blipFill>
        <p:spPr>
          <a:xfrm>
            <a:off x="1952625" y="0"/>
            <a:ext cx="5238750" cy="6934200"/>
          </a:xfrm>
        </p:spPr>
      </p:pic>
    </p:spTree>
    <p:extLst>
      <p:ext uri="{BB962C8B-B14F-4D97-AF65-F5344CB8AC3E}">
        <p14:creationId xmlns:p14="http://schemas.microsoft.com/office/powerpoint/2010/main" val="233959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A62AB6E-2C7B-A2F3-3E80-B8B5E7B4EF44}"/>
              </a:ext>
            </a:extLst>
          </p:cNvPr>
          <p:cNvSpPr>
            <a:spLocks noGrp="1"/>
          </p:cNvSpPr>
          <p:nvPr>
            <p:ph type="title"/>
          </p:nvPr>
        </p:nvSpPr>
        <p:spPr/>
        <p:txBody>
          <a:bodyPr/>
          <a:lstStyle/>
          <a:p>
            <a:pPr eaLnBrk="1" hangingPunct="1"/>
            <a:r>
              <a:rPr lang="en-US" altLang="en-US">
                <a:ea typeface="ＭＳ Ｐゴシック" panose="020B0600070205080204" pitchFamily="34" charset="-128"/>
              </a:rPr>
              <a:t>A Complex Issue: Religion In Public Schools</a:t>
            </a:r>
          </a:p>
        </p:txBody>
      </p:sp>
      <p:sp>
        <p:nvSpPr>
          <p:cNvPr id="14339" name="Rectangle 3">
            <a:extLst>
              <a:ext uri="{FF2B5EF4-FFF2-40B4-BE49-F238E27FC236}">
                <a16:creationId xmlns:a16="http://schemas.microsoft.com/office/drawing/2014/main" id="{26B44112-0D68-CFE4-8564-933F4FE8A123}"/>
              </a:ext>
            </a:extLst>
          </p:cNvPr>
          <p:cNvSpPr>
            <a:spLocks noGrp="1"/>
          </p:cNvSpPr>
          <p:nvPr>
            <p:ph type="body" idx="1"/>
          </p:nvPr>
        </p:nvSpPr>
        <p:spPr/>
        <p:txBody>
          <a:bodyPr/>
          <a:lstStyle/>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Many Americans feel that religion has been separated from the schools too much</a:t>
            </a:r>
          </a:p>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They also do not want to isolate students of differing beliefs from one another</a:t>
            </a:r>
          </a:p>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Parents also want to have the right to teach their children the aspects of religion that are important to them, not necessarily to the entire 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06FB07FF-C88A-8327-F450-FBDB099AAA56}"/>
              </a:ext>
            </a:extLst>
          </p:cNvPr>
          <p:cNvSpPr>
            <a:spLocks noGrp="1"/>
          </p:cNvSpPr>
          <p:nvPr>
            <p:ph type="title"/>
          </p:nvPr>
        </p:nvSpPr>
        <p:spPr/>
        <p:txBody>
          <a:bodyPr/>
          <a:lstStyle/>
          <a:p>
            <a:pPr eaLnBrk="1" hangingPunct="1"/>
            <a:r>
              <a:rPr lang="en-US" altLang="en-US" sz="6000">
                <a:ea typeface="ＭＳ Ｐゴシック" panose="020B0600070205080204" pitchFamily="34" charset="-128"/>
              </a:rPr>
              <a:t>Recap</a:t>
            </a:r>
          </a:p>
        </p:txBody>
      </p:sp>
      <p:sp>
        <p:nvSpPr>
          <p:cNvPr id="16387" name="Rectangle 3">
            <a:extLst>
              <a:ext uri="{FF2B5EF4-FFF2-40B4-BE49-F238E27FC236}">
                <a16:creationId xmlns:a16="http://schemas.microsoft.com/office/drawing/2014/main" id="{2FFF40C2-14C8-2C5C-04CD-010CEE4D5DA7}"/>
              </a:ext>
            </a:extLst>
          </p:cNvPr>
          <p:cNvSpPr>
            <a:spLocks noGrp="1"/>
          </p:cNvSpPr>
          <p:nvPr>
            <p:ph type="body" sz="half" idx="1"/>
          </p:nvPr>
        </p:nvSpPr>
        <p:spPr/>
        <p:txBody>
          <a:bodyPr/>
          <a:lstStyle/>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Americans feel religion plays an important role in helping solve society’s ills, no matter what religion it is</a:t>
            </a:r>
          </a:p>
          <a:p>
            <a:pPr eaLnBrk="1" hangingPunct="1">
              <a:lnSpc>
                <a:spcPct val="90000"/>
              </a:lnSpc>
              <a:buClr>
                <a:schemeClr val="folHlink"/>
              </a:buClr>
              <a:buFont typeface="Wingdings" pitchFamily="2" charset="2"/>
              <a:buChar char="Ø"/>
            </a:pPr>
            <a:r>
              <a:rPr lang="en-US" altLang="en-US">
                <a:ea typeface="ＭＳ Ｐゴシック" panose="020B0600070205080204" pitchFamily="34" charset="-128"/>
              </a:rPr>
              <a:t>Americans want religion to play a bigger role in the nation’s public schools</a:t>
            </a:r>
          </a:p>
          <a:p>
            <a:pPr eaLnBrk="1" hangingPunct="1">
              <a:lnSpc>
                <a:spcPct val="90000"/>
              </a:lnSpc>
              <a:buClr>
                <a:schemeClr val="folHlink"/>
              </a:buClr>
              <a:buFont typeface="Wingdings" pitchFamily="2" charset="2"/>
              <a:buChar char="Ø"/>
            </a:pPr>
            <a:endParaRPr lang="en-US" altLang="en-US">
              <a:ea typeface="ＭＳ Ｐゴシック" panose="020B0600070205080204" pitchFamily="34" charset="-128"/>
            </a:endParaRPr>
          </a:p>
          <a:p>
            <a:pPr eaLnBrk="1" hangingPunct="1">
              <a:lnSpc>
                <a:spcPct val="90000"/>
              </a:lnSpc>
              <a:buClr>
                <a:schemeClr val="folHlink"/>
              </a:buClr>
              <a:buFont typeface="Wingdings" pitchFamily="2" charset="2"/>
              <a:buChar char="Ø"/>
            </a:pPr>
            <a:endParaRPr lang="en-US" altLang="en-US">
              <a:ea typeface="ＭＳ Ｐゴシック" panose="020B0600070205080204" pitchFamily="34" charset="-128"/>
            </a:endParaRPr>
          </a:p>
        </p:txBody>
      </p:sp>
      <p:sp>
        <p:nvSpPr>
          <p:cNvPr id="16388" name="Rectangle 4">
            <a:extLst>
              <a:ext uri="{FF2B5EF4-FFF2-40B4-BE49-F238E27FC236}">
                <a16:creationId xmlns:a16="http://schemas.microsoft.com/office/drawing/2014/main" id="{09702756-6F8B-CEAC-8179-E8892EA57753}"/>
              </a:ext>
            </a:extLst>
          </p:cNvPr>
          <p:cNvSpPr>
            <a:spLocks noGrp="1"/>
          </p:cNvSpPr>
          <p:nvPr>
            <p:ph type="body" sz="half" idx="2"/>
          </p:nvPr>
        </p:nvSpPr>
        <p:spPr>
          <a:xfrm>
            <a:off x="4864100" y="2214563"/>
            <a:ext cx="3903663" cy="4262437"/>
          </a:xfrm>
        </p:spPr>
        <p:txBody>
          <a:bodyPr/>
          <a:lstStyle/>
          <a:p>
            <a:pPr eaLnBrk="1" hangingPunct="1">
              <a:buClr>
                <a:schemeClr val="folHlink"/>
              </a:buClr>
              <a:buFont typeface="Wingdings" pitchFamily="2" charset="2"/>
              <a:buChar char="Ø"/>
            </a:pPr>
            <a:r>
              <a:rPr lang="en-US" altLang="en-US">
                <a:ea typeface="ＭＳ Ｐゴシック" panose="020B0600070205080204" pitchFamily="34" charset="-128"/>
              </a:rPr>
              <a:t>Americans do not want to infringe on anyone’s right to practice and teach religion</a:t>
            </a:r>
          </a:p>
          <a:p>
            <a:pPr eaLnBrk="1" hangingPunct="1">
              <a:buClr>
                <a:schemeClr val="folHlink"/>
              </a:buClr>
              <a:buFont typeface="Wingdings" pitchFamily="2" charset="2"/>
              <a:buChar char="Ø"/>
            </a:pPr>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 calcmode="lin" valueType="num">
                                      <p:cBhvr additive="base">
                                        <p:cTn id="19"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8"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4709</Words>
  <Application>Microsoft Macintosh PowerPoint</Application>
  <PresentationFormat>On-screen Show (4:3)</PresentationFormat>
  <Paragraphs>403</Paragraphs>
  <Slides>74</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3" baseType="lpstr">
      <vt:lpstr>ＭＳ Ｐゴシック</vt:lpstr>
      <vt:lpstr>Arial</vt:lpstr>
      <vt:lpstr>AvenirLTStd-Roman</vt:lpstr>
      <vt:lpstr>Calibri</vt:lpstr>
      <vt:lpstr>Tahoma</vt:lpstr>
      <vt:lpstr>Verdana</vt:lpstr>
      <vt:lpstr>Wingdings</vt:lpstr>
      <vt:lpstr>Office Theme</vt:lpstr>
      <vt:lpstr>Chart</vt:lpstr>
      <vt:lpstr>Religion and Education in the United States  BME 210 Week 15</vt:lpstr>
      <vt:lpstr>Religion in the United States</vt:lpstr>
      <vt:lpstr>PowerPoint Presentation</vt:lpstr>
      <vt:lpstr>PowerPoint Presentation</vt:lpstr>
      <vt:lpstr>PowerPoint Presentation</vt:lpstr>
      <vt:lpstr>American’s View of Religion</vt:lpstr>
      <vt:lpstr>Charts</vt:lpstr>
      <vt:lpstr>A Complex Issue: Religion In Public Schools</vt:lpstr>
      <vt:lpstr>Recap</vt:lpstr>
      <vt:lpstr>Question and Answer</vt:lpstr>
      <vt:lpstr>Prayer In Public Schools</vt:lpstr>
      <vt:lpstr>Only Two Choices</vt:lpstr>
      <vt:lpstr>Religion and Education</vt:lpstr>
      <vt:lpstr>The First Amendment  </vt:lpstr>
      <vt:lpstr>Multicultural Education</vt:lpstr>
      <vt:lpstr>Religion and Schools</vt:lpstr>
      <vt:lpstr>Religion and Culture</vt:lpstr>
      <vt:lpstr>Religion and Culture</vt:lpstr>
      <vt:lpstr>Religious Pluralism   </vt:lpstr>
      <vt:lpstr>Protestantism</vt:lpstr>
      <vt:lpstr>Catholicism</vt:lpstr>
      <vt:lpstr>Judaism</vt:lpstr>
      <vt:lpstr>Judaic Pluralism</vt:lpstr>
      <vt:lpstr>Judaism in the Community</vt:lpstr>
      <vt:lpstr>Islam</vt:lpstr>
      <vt:lpstr>A Few Facts About Islam</vt:lpstr>
      <vt:lpstr>Islamic Beliefs</vt:lpstr>
      <vt:lpstr>Islamic Beliefs (continued)</vt:lpstr>
      <vt:lpstr>Diversity Among Muslims</vt:lpstr>
      <vt:lpstr>Muslim Students</vt:lpstr>
      <vt:lpstr>Buddhism</vt:lpstr>
      <vt:lpstr>Hinduism</vt:lpstr>
      <vt:lpstr>Hindi Beliefs</vt:lpstr>
      <vt:lpstr>PowerPoint Presentation</vt:lpstr>
      <vt:lpstr>Gender Discrimination 2019</vt:lpstr>
      <vt:lpstr>Other Religious Groups</vt:lpstr>
      <vt:lpstr>Religion and Gender</vt:lpstr>
      <vt:lpstr>Religion and Homosexuality</vt:lpstr>
      <vt:lpstr>In the Schools</vt:lpstr>
      <vt:lpstr>Religion and Race</vt:lpstr>
      <vt:lpstr>Black Religious Groups</vt:lpstr>
      <vt:lpstr>Religion and Education</vt:lpstr>
      <vt:lpstr>Controversial Issues in Education and Religion</vt:lpstr>
      <vt:lpstr>Guidelines for Teaching about Religion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Establishment Restrictions that Apply to Schools with Limited Open Forums?</vt:lpstr>
      <vt:lpstr>What Religious Liberty Opportunities Must Schools Offer when they are Limited Open Forums?</vt:lpstr>
      <vt:lpstr>Religious Activities on Non Public Forum Government Property (prisons, military bases, polling places, etc.)</vt:lpstr>
      <vt:lpstr>Outside the holiday context, may the government post passages from sacred scripture or religious images, and may it erect monuments that feature such scripture or imagery?</vt:lpstr>
      <vt:lpstr>What special rules regarding to religion apply to governmental workplaces [such as public schools]?</vt:lpstr>
      <vt:lpstr>What special rules regarding to religion apply to governmental workplaces [such as public schools]?</vt:lpstr>
      <vt:lpstr>What special rules regarding religion apply to governmental workplaces [such as public schools]? How do the Free Exercise Clause of the First Amendment and related laws apply in these situations? </vt:lpstr>
      <vt:lpstr>What are some ways in which students may express their faith in public elementary and secondary schools? </vt:lpstr>
      <vt:lpstr>May public schools teach about religion?</vt:lpstr>
      <vt:lpstr>May public schools lead students in a voluntary recitation of the Pledge of Allegiance with the words “under God.”?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Expression in American Public Life</dc:title>
  <dc:creator>Peg Hill</dc:creator>
  <cp:lastModifiedBy>Jon Allan Reyhner</cp:lastModifiedBy>
  <cp:revision>28</cp:revision>
  <cp:lastPrinted>2010-03-03T21:47:15Z</cp:lastPrinted>
  <dcterms:created xsi:type="dcterms:W3CDTF">2010-03-03T19:58:59Z</dcterms:created>
  <dcterms:modified xsi:type="dcterms:W3CDTF">2024-11-25T17:30:30Z</dcterms:modified>
</cp:coreProperties>
</file>