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ppt/notesSlides/notesSlide45.xml" ContentType="application/vnd.openxmlformats-officedocument.presentationml.notesSlide+xml"/>
  <Override PartName="/ppt/theme/themeOverride3.xml" ContentType="application/vnd.openxmlformats-officedocument.themeOverride+xml"/>
  <Override PartName="/ppt/notesSlides/notesSlide46.xml" ContentType="application/vnd.openxmlformats-officedocument.presentationml.notesSlide+xml"/>
  <Override PartName="/ppt/theme/themeOverride4.xml" ContentType="application/vnd.openxmlformats-officedocument.themeOverride+xml"/>
  <Override PartName="/ppt/notesSlides/notesSlide47.xml" ContentType="application/vnd.openxmlformats-officedocument.presentationml.notesSlide+xml"/>
  <Override PartName="/ppt/theme/themeOverride5.xml" ContentType="application/vnd.openxmlformats-officedocument.themeOverride+xml"/>
  <Override PartName="/ppt/notesSlides/notesSlide48.xml" ContentType="application/vnd.openxmlformats-officedocument.presentationml.notesSlide+xml"/>
  <Override PartName="/ppt/theme/themeOverride6.xml" ContentType="application/vnd.openxmlformats-officedocument.themeOverride+xml"/>
  <Override PartName="/ppt/notesSlides/notesSlide49.xml" ContentType="application/vnd.openxmlformats-officedocument.presentationml.notesSlide+xml"/>
  <Override PartName="/ppt/theme/themeOverride7.xml" ContentType="application/vnd.openxmlformats-officedocument.themeOverride+xml"/>
  <Override PartName="/ppt/notesSlides/notesSlide50.xml" ContentType="application/vnd.openxmlformats-officedocument.presentationml.notesSlide+xml"/>
  <Override PartName="/ppt/theme/themeOverride8.xml" ContentType="application/vnd.openxmlformats-officedocument.themeOverride+xml"/>
  <Override PartName="/ppt/notesSlides/notesSlide51.xml" ContentType="application/vnd.openxmlformats-officedocument.presentationml.notesSlide+xml"/>
  <Override PartName="/ppt/theme/themeOverride9.xml" ContentType="application/vnd.openxmlformats-officedocument.themeOverride+xml"/>
  <Override PartName="/ppt/notesSlides/notesSlide52.xml" ContentType="application/vnd.openxmlformats-officedocument.presentationml.notesSlide+xml"/>
  <Override PartName="/ppt/theme/themeOverride10.xml" ContentType="application/vnd.openxmlformats-officedocument.themeOverride+xml"/>
  <Override PartName="/ppt/notesSlides/notesSlide53.xml" ContentType="application/vnd.openxmlformats-officedocument.presentationml.notesSlide+xml"/>
  <Override PartName="/ppt/theme/themeOverride11.xml" ContentType="application/vnd.openxmlformats-officedocument.themeOverride+xml"/>
  <Override PartName="/ppt/notesSlides/notesSlide54.xml" ContentType="application/vnd.openxmlformats-officedocument.presentationml.notesSlide+xml"/>
  <Override PartName="/ppt/theme/themeOverride12.xml" ContentType="application/vnd.openxmlformats-officedocument.themeOverr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287" r:id="rId2"/>
    <p:sldId id="614" r:id="rId3"/>
    <p:sldId id="625" r:id="rId4"/>
    <p:sldId id="536" r:id="rId5"/>
    <p:sldId id="644" r:id="rId6"/>
    <p:sldId id="645" r:id="rId7"/>
    <p:sldId id="611" r:id="rId8"/>
    <p:sldId id="646" r:id="rId9"/>
    <p:sldId id="647" r:id="rId10"/>
    <p:sldId id="498" r:id="rId11"/>
    <p:sldId id="524" r:id="rId12"/>
    <p:sldId id="528" r:id="rId13"/>
    <p:sldId id="526" r:id="rId14"/>
    <p:sldId id="527" r:id="rId15"/>
    <p:sldId id="637" r:id="rId16"/>
    <p:sldId id="617" r:id="rId17"/>
    <p:sldId id="619" r:id="rId18"/>
    <p:sldId id="620" r:id="rId19"/>
    <p:sldId id="598" r:id="rId20"/>
    <p:sldId id="582" r:id="rId21"/>
    <p:sldId id="599" r:id="rId22"/>
    <p:sldId id="523" r:id="rId23"/>
    <p:sldId id="499" r:id="rId24"/>
    <p:sldId id="638" r:id="rId25"/>
    <p:sldId id="473" r:id="rId26"/>
    <p:sldId id="580" r:id="rId27"/>
    <p:sldId id="581" r:id="rId28"/>
    <p:sldId id="500" r:id="rId29"/>
    <p:sldId id="515" r:id="rId30"/>
    <p:sldId id="531" r:id="rId31"/>
    <p:sldId id="530" r:id="rId32"/>
    <p:sldId id="639" r:id="rId33"/>
    <p:sldId id="640" r:id="rId34"/>
    <p:sldId id="641" r:id="rId35"/>
    <p:sldId id="613" r:id="rId36"/>
    <p:sldId id="583" r:id="rId37"/>
    <p:sldId id="632" r:id="rId38"/>
    <p:sldId id="538" r:id="rId39"/>
    <p:sldId id="633" r:id="rId40"/>
    <p:sldId id="618" r:id="rId41"/>
    <p:sldId id="634" r:id="rId42"/>
    <p:sldId id="635" r:id="rId43"/>
    <p:sldId id="594" r:id="rId44"/>
    <p:sldId id="593" r:id="rId45"/>
    <p:sldId id="584" r:id="rId46"/>
    <p:sldId id="589" r:id="rId47"/>
    <p:sldId id="590" r:id="rId48"/>
    <p:sldId id="591" r:id="rId49"/>
    <p:sldId id="630" r:id="rId50"/>
    <p:sldId id="592" r:id="rId51"/>
    <p:sldId id="648" r:id="rId52"/>
    <p:sldId id="575" r:id="rId53"/>
    <p:sldId id="576" r:id="rId54"/>
    <p:sldId id="577" r:id="rId55"/>
    <p:sldId id="578" r:id="rId56"/>
    <p:sldId id="615" r:id="rId57"/>
    <p:sldId id="579" r:id="rId58"/>
    <p:sldId id="291" r:id="rId59"/>
    <p:sldId id="642" r:id="rId60"/>
    <p:sldId id="550" r:id="rId61"/>
    <p:sldId id="616" r:id="rId62"/>
    <p:sldId id="628" r:id="rId63"/>
    <p:sldId id="621" r:id="rId64"/>
    <p:sldId id="643" r:id="rId65"/>
    <p:sldId id="623" r:id="rId66"/>
    <p:sldId id="600" r:id="rId67"/>
    <p:sldId id="601" r:id="rId68"/>
    <p:sldId id="535" r:id="rId69"/>
    <p:sldId id="612" r:id="rId70"/>
    <p:sldId id="607" r:id="rId71"/>
    <p:sldId id="602" r:id="rId72"/>
    <p:sldId id="532" r:id="rId73"/>
    <p:sldId id="534" r:id="rId74"/>
    <p:sldId id="604" r:id="rId75"/>
    <p:sldId id="603" r:id="rId76"/>
    <p:sldId id="605" r:id="rId77"/>
    <p:sldId id="606" r:id="rId78"/>
    <p:sldId id="629" r:id="rId79"/>
    <p:sldId id="610" r:id="rId80"/>
    <p:sldId id="609" r:id="rId81"/>
    <p:sldId id="626" r:id="rId82"/>
    <p:sldId id="627" r:id="rId83"/>
  </p:sldIdLst>
  <p:sldSz cx="9144000" cy="6858000" type="letter"/>
  <p:notesSz cx="9144000" cy="6858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159">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p:restoredTop sz="94726"/>
  </p:normalViewPr>
  <p:slideViewPr>
    <p:cSldViewPr>
      <p:cViewPr varScale="1">
        <p:scale>
          <a:sx n="116" d="100"/>
          <a:sy n="116" d="100"/>
        </p:scale>
        <p:origin x="2512" y="200"/>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113" d="100"/>
          <a:sy n="113" d="100"/>
        </p:scale>
        <p:origin x="-2168" y="-96"/>
      </p:cViewPr>
      <p:guideLst>
        <p:guide orient="horz" pos="2159"/>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A7A2FAE-9790-A20D-C138-F4F95BA3D253}"/>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4BA44403-6D95-8AA2-0717-49E6298A1AD3}"/>
              </a:ext>
            </a:extLst>
          </p:cNvPr>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E164C77F-D35A-489F-5856-91B7545F8EE1}"/>
              </a:ext>
            </a:extLst>
          </p:cNvPr>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B7229E6B-B4B1-E5F6-F908-346E2C8E725C}"/>
              </a:ext>
            </a:extLst>
          </p:cNvPr>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a:lvl1pPr>
          </a:lstStyle>
          <a:p>
            <a:pPr>
              <a:defRPr/>
            </a:pPr>
            <a:fld id="{695ED851-B1FF-864E-A9F3-81E8FA867A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9D0528A-ECF0-FABF-3F84-B97A80F59019}"/>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D68F711B-9C11-82FE-8744-38AC15E48EC8}"/>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E9B4C3BD-6D37-4812-FA41-1B9E651AB2CC}"/>
              </a:ext>
            </a:extLst>
          </p:cNvPr>
          <p:cNvSpPr>
            <a:spLocks noGrp="1" noRot="1" noChangeAspect="1" noChangeArrowheads="1" noTextEdit="1"/>
          </p:cNvSpPr>
          <p:nvPr>
            <p:ph type="sldImg" idx="2"/>
          </p:nvPr>
        </p:nvSpPr>
        <p:spPr bwMode="auto">
          <a:xfrm>
            <a:off x="2862263" y="515938"/>
            <a:ext cx="3427412" cy="257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6B3DA535-CB0D-4643-BBCA-E53E2458544E}"/>
              </a:ext>
            </a:extLst>
          </p:cNvPr>
          <p:cNvSpPr>
            <a:spLocks noGrp="1" noChangeArrowheads="1"/>
          </p:cNvSpPr>
          <p:nvPr>
            <p:ph type="body" sz="quarter" idx="3"/>
          </p:nvPr>
        </p:nvSpPr>
        <p:spPr bwMode="auto">
          <a:xfrm>
            <a:off x="914400" y="3257550"/>
            <a:ext cx="7315200" cy="3084513"/>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E81413F5-C7CC-27AF-E681-F4E67AF7C36A}"/>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315A0ADD-5942-16EA-9FB1-B0295EE1545C}"/>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a:lvl1pPr>
          </a:lstStyle>
          <a:p>
            <a:pPr>
              <a:defRPr/>
            </a:pPr>
            <a:fld id="{ED20CD07-CE30-6A4E-8975-F6B6B0318B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5A58EDD-ECD2-11B7-5C36-4D8859F91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FB7299-A866-8B47-AAFB-E97A5289F799}"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33C8AD0F-4AA7-D128-B81B-6B12781F6CD2}"/>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DAE40836-F830-5522-2C56-E28F6C105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20AEF1B-5347-6CD0-1A0A-164E12573F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39568D-3AF3-5341-BF5F-70678894D25D}" type="slidenum">
              <a:rPr lang="en-US" altLang="en-US"/>
              <a:pPr>
                <a:spcBef>
                  <a:spcPct val="0"/>
                </a:spcBef>
              </a:pPr>
              <a:t>20</a:t>
            </a:fld>
            <a:endParaRPr lang="en-US" altLang="en-US"/>
          </a:p>
        </p:txBody>
      </p:sp>
      <p:sp>
        <p:nvSpPr>
          <p:cNvPr id="58370" name="Rectangle 2">
            <a:extLst>
              <a:ext uri="{FF2B5EF4-FFF2-40B4-BE49-F238E27FC236}">
                <a16:creationId xmlns:a16="http://schemas.microsoft.com/office/drawing/2014/main" id="{C2F8F2DE-49F3-F914-54A5-372D5AB47B48}"/>
              </a:ext>
            </a:extLst>
          </p:cNvPr>
          <p:cNvSpPr>
            <a:spLocks noGrp="1" noRot="1" noChangeAspect="1" noChangeArrowheads="1" noTextEdit="1"/>
          </p:cNvSpPr>
          <p:nvPr>
            <p:ph type="sldImg"/>
          </p:nvPr>
        </p:nvSpPr>
        <p:spPr>
          <a:xfrm>
            <a:off x="2859088" y="514350"/>
            <a:ext cx="3429000" cy="2571750"/>
          </a:xfrm>
          <a:solidFill>
            <a:srgbClr val="FFFFFF"/>
          </a:solidFill>
          <a:ln/>
        </p:spPr>
      </p:sp>
      <p:sp>
        <p:nvSpPr>
          <p:cNvPr id="58371" name="Rectangle 3">
            <a:extLst>
              <a:ext uri="{FF2B5EF4-FFF2-40B4-BE49-F238E27FC236}">
                <a16:creationId xmlns:a16="http://schemas.microsoft.com/office/drawing/2014/main" id="{8AA94A72-45F5-DF09-4E23-95ED53D037FF}"/>
              </a:ext>
            </a:extLst>
          </p:cNvPr>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CA003EAF-1FCA-D2BC-66E1-EF74D020C8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E4BB63-4D38-EA4A-8E01-B307A7484B65}" type="slidenum">
              <a:rPr lang="en-US" altLang="en-US"/>
              <a:pPr>
                <a:spcBef>
                  <a:spcPct val="0"/>
                </a:spcBef>
              </a:pPr>
              <a:t>21</a:t>
            </a:fld>
            <a:endParaRPr lang="en-US" altLang="en-US"/>
          </a:p>
        </p:txBody>
      </p:sp>
      <p:sp>
        <p:nvSpPr>
          <p:cNvPr id="56322" name="Rectangle 2">
            <a:extLst>
              <a:ext uri="{FF2B5EF4-FFF2-40B4-BE49-F238E27FC236}">
                <a16:creationId xmlns:a16="http://schemas.microsoft.com/office/drawing/2014/main" id="{88D32AF6-9844-2F28-1AF6-F1C2169D7E32}"/>
              </a:ext>
            </a:extLst>
          </p:cNvPr>
          <p:cNvSpPr>
            <a:spLocks noGrp="1" noRot="1" noChangeAspect="1" noChangeArrowheads="1" noTextEdit="1"/>
          </p:cNvSpPr>
          <p:nvPr>
            <p:ph type="sldImg"/>
          </p:nvPr>
        </p:nvSpPr>
        <p:spPr>
          <a:xfrm>
            <a:off x="2859088" y="514350"/>
            <a:ext cx="3429000" cy="2571750"/>
          </a:xfrm>
          <a:solidFill>
            <a:srgbClr val="FFFFFF"/>
          </a:solidFill>
          <a:ln/>
        </p:spPr>
      </p:sp>
      <p:sp>
        <p:nvSpPr>
          <p:cNvPr id="56323" name="Rectangle 3">
            <a:extLst>
              <a:ext uri="{FF2B5EF4-FFF2-40B4-BE49-F238E27FC236}">
                <a16:creationId xmlns:a16="http://schemas.microsoft.com/office/drawing/2014/main" id="{E918A23A-6421-F0DD-82DF-DB6DC15A230A}"/>
              </a:ext>
            </a:extLst>
          </p:cNvPr>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530DF8E-1ED7-995B-397A-D5456F178F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94077C-62C1-9C4F-8780-44A14AEE5F83}" type="slidenum">
              <a:rPr lang="en-US" altLang="en-US"/>
              <a:pPr>
                <a:spcBef>
                  <a:spcPct val="0"/>
                </a:spcBef>
              </a:pPr>
              <a:t>22</a:t>
            </a:fld>
            <a:endParaRPr lang="en-US" altLang="en-US"/>
          </a:p>
        </p:txBody>
      </p:sp>
      <p:sp>
        <p:nvSpPr>
          <p:cNvPr id="39938" name="Rectangle 2">
            <a:extLst>
              <a:ext uri="{FF2B5EF4-FFF2-40B4-BE49-F238E27FC236}">
                <a16:creationId xmlns:a16="http://schemas.microsoft.com/office/drawing/2014/main" id="{4F5D12F9-FEE8-9EB9-FD09-255BF33140AD}"/>
              </a:ext>
            </a:extLst>
          </p:cNvPr>
          <p:cNvSpPr>
            <a:spLocks noGrp="1" noRot="1" noChangeAspect="1" noChangeArrowheads="1" noTextEdit="1"/>
          </p:cNvSpPr>
          <p:nvPr>
            <p:ph type="sldImg"/>
          </p:nvPr>
        </p:nvSpPr>
        <p:spPr>
          <a:solidFill>
            <a:srgbClr val="FFFFFF"/>
          </a:solidFill>
          <a:ln/>
        </p:spPr>
      </p:sp>
      <p:sp>
        <p:nvSpPr>
          <p:cNvPr id="39939" name="Rectangle 3">
            <a:extLst>
              <a:ext uri="{FF2B5EF4-FFF2-40B4-BE49-F238E27FC236}">
                <a16:creationId xmlns:a16="http://schemas.microsoft.com/office/drawing/2014/main" id="{A968269D-1AA6-488B-9F63-F12FF857FA0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2991ADEA-136F-8FC2-2A73-95749BB439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C460B9-39DC-224A-93D6-18407C7CAD66}" type="slidenum">
              <a:rPr lang="en-US" altLang="en-US"/>
              <a:pPr>
                <a:spcBef>
                  <a:spcPct val="0"/>
                </a:spcBef>
              </a:pPr>
              <a:t>23</a:t>
            </a:fld>
            <a:endParaRPr lang="en-US" altLang="en-US"/>
          </a:p>
        </p:txBody>
      </p:sp>
      <p:sp>
        <p:nvSpPr>
          <p:cNvPr id="41986" name="Rectangle 2">
            <a:extLst>
              <a:ext uri="{FF2B5EF4-FFF2-40B4-BE49-F238E27FC236}">
                <a16:creationId xmlns:a16="http://schemas.microsoft.com/office/drawing/2014/main" id="{0F440CAE-2625-0F71-915F-F3F160CF8FA1}"/>
              </a:ext>
            </a:extLst>
          </p:cNvPr>
          <p:cNvSpPr>
            <a:spLocks noGrp="1" noRot="1" noChangeAspect="1" noChangeArrowheads="1" noTextEdit="1"/>
          </p:cNvSpPr>
          <p:nvPr>
            <p:ph type="sldImg"/>
          </p:nvPr>
        </p:nvSpPr>
        <p:spPr>
          <a:solidFill>
            <a:srgbClr val="FFFFFF"/>
          </a:solidFill>
          <a:ln/>
        </p:spPr>
      </p:sp>
      <p:sp>
        <p:nvSpPr>
          <p:cNvPr id="41987" name="Rectangle 3">
            <a:extLst>
              <a:ext uri="{FF2B5EF4-FFF2-40B4-BE49-F238E27FC236}">
                <a16:creationId xmlns:a16="http://schemas.microsoft.com/office/drawing/2014/main" id="{E266F032-508F-2170-092C-4FAFEBD847C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A33436D8-CB34-38A8-FB95-93B1993EF7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F6CB628-835E-5A4A-B68B-602C9D1813FB}" type="slidenum">
              <a:rPr lang="en-US" altLang="en-US"/>
              <a:pPr>
                <a:spcBef>
                  <a:spcPct val="0"/>
                </a:spcBef>
              </a:pPr>
              <a:t>24</a:t>
            </a:fld>
            <a:endParaRPr lang="en-US" altLang="en-US"/>
          </a:p>
        </p:txBody>
      </p:sp>
      <p:sp>
        <p:nvSpPr>
          <p:cNvPr id="50178" name="Rectangle 2">
            <a:extLst>
              <a:ext uri="{FF2B5EF4-FFF2-40B4-BE49-F238E27FC236}">
                <a16:creationId xmlns:a16="http://schemas.microsoft.com/office/drawing/2014/main" id="{8BD07553-801A-F161-2CC7-B248EFA6619A}"/>
              </a:ext>
            </a:extLst>
          </p:cNvPr>
          <p:cNvSpPr>
            <a:spLocks noGrp="1" noRot="1" noChangeAspect="1" noChangeArrowheads="1" noTextEdit="1"/>
          </p:cNvSpPr>
          <p:nvPr>
            <p:ph type="sldImg"/>
          </p:nvPr>
        </p:nvSpPr>
        <p:spPr>
          <a:solidFill>
            <a:srgbClr val="FFFFFF"/>
          </a:solidFill>
          <a:ln/>
        </p:spPr>
      </p:sp>
      <p:sp>
        <p:nvSpPr>
          <p:cNvPr id="50179" name="Rectangle 3">
            <a:extLst>
              <a:ext uri="{FF2B5EF4-FFF2-40B4-BE49-F238E27FC236}">
                <a16:creationId xmlns:a16="http://schemas.microsoft.com/office/drawing/2014/main" id="{756DD085-2DFF-996A-D9E5-C70BAF58BA0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099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85A095BD-226B-446A-FDB2-CF39E7395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DCB87A-0477-6046-AB53-CD7D770B804E}" type="slidenum">
              <a:rPr lang="en-US" altLang="en-US"/>
              <a:pPr>
                <a:spcBef>
                  <a:spcPct val="0"/>
                </a:spcBef>
              </a:pPr>
              <a:t>25</a:t>
            </a:fld>
            <a:endParaRPr lang="en-US" altLang="en-US"/>
          </a:p>
        </p:txBody>
      </p:sp>
      <p:sp>
        <p:nvSpPr>
          <p:cNvPr id="52226" name="Rectangle 2">
            <a:extLst>
              <a:ext uri="{FF2B5EF4-FFF2-40B4-BE49-F238E27FC236}">
                <a16:creationId xmlns:a16="http://schemas.microsoft.com/office/drawing/2014/main" id="{F3776370-46BF-7A55-1C15-1327279D7840}"/>
              </a:ext>
            </a:extLst>
          </p:cNvPr>
          <p:cNvSpPr>
            <a:spLocks noGrp="1" noRot="1" noChangeAspect="1" noChangeArrowheads="1" noTextEdit="1"/>
          </p:cNvSpPr>
          <p:nvPr>
            <p:ph type="sldImg"/>
          </p:nvPr>
        </p:nvSpPr>
        <p:spPr>
          <a:solidFill>
            <a:srgbClr val="FFFFFF"/>
          </a:solidFill>
          <a:ln/>
        </p:spPr>
      </p:sp>
      <p:sp>
        <p:nvSpPr>
          <p:cNvPr id="52227" name="Rectangle 3">
            <a:extLst>
              <a:ext uri="{FF2B5EF4-FFF2-40B4-BE49-F238E27FC236}">
                <a16:creationId xmlns:a16="http://schemas.microsoft.com/office/drawing/2014/main" id="{F3E95F1C-E6FE-827F-3E4D-BAD29FC248C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340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CEDD433A-BD06-0910-6933-F92A398FC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E51E462-934F-8C49-9359-48F0BB9F2C9F}" type="slidenum">
              <a:rPr lang="en-US" altLang="en-US"/>
              <a:pPr>
                <a:spcBef>
                  <a:spcPct val="0"/>
                </a:spcBef>
              </a:pPr>
              <a:t>26</a:t>
            </a:fld>
            <a:endParaRPr lang="en-US" altLang="en-US"/>
          </a:p>
        </p:txBody>
      </p:sp>
      <p:sp>
        <p:nvSpPr>
          <p:cNvPr id="46082" name="Rectangle 2">
            <a:extLst>
              <a:ext uri="{FF2B5EF4-FFF2-40B4-BE49-F238E27FC236}">
                <a16:creationId xmlns:a16="http://schemas.microsoft.com/office/drawing/2014/main" id="{FCBA967B-22F8-8E74-68B4-198C76515266}"/>
              </a:ext>
            </a:extLst>
          </p:cNvPr>
          <p:cNvSpPr>
            <a:spLocks noGrp="1" noRot="1" noChangeAspect="1" noChangeArrowheads="1" noTextEdit="1"/>
          </p:cNvSpPr>
          <p:nvPr>
            <p:ph type="sldImg"/>
          </p:nvPr>
        </p:nvSpPr>
        <p:spPr>
          <a:solidFill>
            <a:srgbClr val="FFFFFF"/>
          </a:solidFill>
          <a:ln/>
        </p:spPr>
      </p:sp>
      <p:sp>
        <p:nvSpPr>
          <p:cNvPr id="46083" name="Rectangle 3">
            <a:extLst>
              <a:ext uri="{FF2B5EF4-FFF2-40B4-BE49-F238E27FC236}">
                <a16:creationId xmlns:a16="http://schemas.microsoft.com/office/drawing/2014/main" id="{37E7BE96-66FF-5101-DC26-42569D16F11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F612109E-9C5F-A6B5-1164-F5A7E9828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1FC1B6E-A1D7-9348-BAC4-0471E0EC72AD}" type="slidenum">
              <a:rPr lang="en-US" altLang="en-US"/>
              <a:pPr>
                <a:spcBef>
                  <a:spcPct val="0"/>
                </a:spcBef>
              </a:pPr>
              <a:t>27</a:t>
            </a:fld>
            <a:endParaRPr lang="en-US" altLang="en-US"/>
          </a:p>
        </p:txBody>
      </p:sp>
      <p:sp>
        <p:nvSpPr>
          <p:cNvPr id="48130" name="Rectangle 2">
            <a:extLst>
              <a:ext uri="{FF2B5EF4-FFF2-40B4-BE49-F238E27FC236}">
                <a16:creationId xmlns:a16="http://schemas.microsoft.com/office/drawing/2014/main" id="{2999E2A5-8CCE-2300-DC9E-9277252CFF46}"/>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F8F5019A-602E-0EE6-CF3C-4773E17E674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815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F0B6CB8-6B88-F223-FAA6-8D413624F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9F0BEE0-F198-054D-9E35-8395B6B6BE79}" type="slidenum">
              <a:rPr lang="en-US" altLang="en-US"/>
              <a:pPr>
                <a:spcBef>
                  <a:spcPct val="0"/>
                </a:spcBef>
              </a:pPr>
              <a:t>28</a:t>
            </a:fld>
            <a:endParaRPr lang="en-US" altLang="en-US"/>
          </a:p>
        </p:txBody>
      </p:sp>
      <p:sp>
        <p:nvSpPr>
          <p:cNvPr id="60418" name="Rectangle 2">
            <a:extLst>
              <a:ext uri="{FF2B5EF4-FFF2-40B4-BE49-F238E27FC236}">
                <a16:creationId xmlns:a16="http://schemas.microsoft.com/office/drawing/2014/main" id="{33BDAD9A-A696-5FE3-B365-58C303C3A031}"/>
              </a:ext>
            </a:extLst>
          </p:cNvPr>
          <p:cNvSpPr>
            <a:spLocks noGrp="1" noRot="1" noChangeAspect="1" noChangeArrowheads="1" noTextEdit="1"/>
          </p:cNvSpPr>
          <p:nvPr>
            <p:ph type="sldImg"/>
          </p:nvPr>
        </p:nvSpPr>
        <p:spPr>
          <a:xfrm>
            <a:off x="2857500" y="514350"/>
            <a:ext cx="3429000" cy="2571750"/>
          </a:xfrm>
          <a:solidFill>
            <a:srgbClr val="FFFFFF"/>
          </a:solidFill>
          <a:ln/>
        </p:spPr>
      </p:sp>
      <p:sp>
        <p:nvSpPr>
          <p:cNvPr id="60419" name="Rectangle 3">
            <a:extLst>
              <a:ext uri="{FF2B5EF4-FFF2-40B4-BE49-F238E27FC236}">
                <a16:creationId xmlns:a16="http://schemas.microsoft.com/office/drawing/2014/main" id="{F2822BEA-296D-5F67-03A8-50477E9ACD8C}"/>
              </a:ext>
            </a:extLst>
          </p:cNvPr>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27814C6-7420-D399-9785-68C58DF23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14534-9C73-9444-B3F4-2744912D1F6A}" type="slidenum">
              <a:rPr lang="en-US" altLang="en-US"/>
              <a:pPr>
                <a:spcBef>
                  <a:spcPct val="0"/>
                </a:spcBef>
              </a:pPr>
              <a:t>29</a:t>
            </a:fld>
            <a:endParaRPr lang="en-US" altLang="en-US"/>
          </a:p>
        </p:txBody>
      </p:sp>
      <p:sp>
        <p:nvSpPr>
          <p:cNvPr id="62466" name="Rectangle 2">
            <a:extLst>
              <a:ext uri="{FF2B5EF4-FFF2-40B4-BE49-F238E27FC236}">
                <a16:creationId xmlns:a16="http://schemas.microsoft.com/office/drawing/2014/main" id="{19A8A890-5D10-B914-37F0-5624228E870C}"/>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297737-1DE4-1112-E75C-44177B838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C1CC7797-313F-316B-E404-B7D140940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E66856-9D8D-C34E-AF01-1660C1685EE2}" type="slidenum">
              <a:rPr lang="en-US" altLang="en-US"/>
              <a:pPr>
                <a:spcBef>
                  <a:spcPct val="0"/>
                </a:spcBef>
              </a:pPr>
              <a:t>4</a:t>
            </a:fld>
            <a:endParaRPr lang="en-US" altLang="en-US"/>
          </a:p>
        </p:txBody>
      </p:sp>
      <p:sp>
        <p:nvSpPr>
          <p:cNvPr id="82946" name="Rectangle 2">
            <a:extLst>
              <a:ext uri="{FF2B5EF4-FFF2-40B4-BE49-F238E27FC236}">
                <a16:creationId xmlns:a16="http://schemas.microsoft.com/office/drawing/2014/main" id="{A4A856C8-984C-73DD-1248-54217FCB15CD}"/>
              </a:ext>
            </a:extLst>
          </p:cNvPr>
          <p:cNvSpPr>
            <a:spLocks noGrp="1" noRot="1" noChangeAspect="1" noChangeArrowheads="1" noTextEdit="1"/>
          </p:cNvSpPr>
          <p:nvPr>
            <p:ph type="sldImg"/>
          </p:nvPr>
        </p:nvSpPr>
        <p:spPr>
          <a:xfrm>
            <a:off x="2857500" y="514350"/>
            <a:ext cx="3429000" cy="2571750"/>
          </a:xfrm>
          <a:solidFill>
            <a:srgbClr val="FFFFFF"/>
          </a:solidFill>
          <a:ln/>
        </p:spPr>
      </p:sp>
      <p:sp>
        <p:nvSpPr>
          <p:cNvPr id="82947" name="Rectangle 3">
            <a:extLst>
              <a:ext uri="{FF2B5EF4-FFF2-40B4-BE49-F238E27FC236}">
                <a16:creationId xmlns:a16="http://schemas.microsoft.com/office/drawing/2014/main" id="{417A3A76-3ABD-235C-847F-7985797500F8}"/>
              </a:ext>
            </a:extLst>
          </p:cNvPr>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A47C7119-29BA-BADA-7D5C-03548ACB3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DDA8C6-FA14-6B4B-B0FE-AB37AD6FBE49}" type="slidenum">
              <a:rPr lang="en-US" altLang="en-US"/>
              <a:pPr>
                <a:spcBef>
                  <a:spcPct val="0"/>
                </a:spcBef>
              </a:pPr>
              <a:t>30</a:t>
            </a:fld>
            <a:endParaRPr lang="en-US" altLang="en-US"/>
          </a:p>
        </p:txBody>
      </p:sp>
      <p:sp>
        <p:nvSpPr>
          <p:cNvPr id="64514" name="Rectangle 2">
            <a:extLst>
              <a:ext uri="{FF2B5EF4-FFF2-40B4-BE49-F238E27FC236}">
                <a16:creationId xmlns:a16="http://schemas.microsoft.com/office/drawing/2014/main" id="{2AD5ABEB-C128-E7D4-580B-9EF17339DCE0}"/>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6C42633F-C757-8D83-B913-AEFC0F201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611A38EA-C249-AC5D-0737-CC2CAA119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D5AB54-811C-A24C-85CB-C17A6233AFD5}" type="slidenum">
              <a:rPr lang="en-US" altLang="en-US"/>
              <a:pPr>
                <a:spcBef>
                  <a:spcPct val="0"/>
                </a:spcBef>
              </a:pPr>
              <a:t>31</a:t>
            </a:fld>
            <a:endParaRPr lang="en-US" altLang="en-US"/>
          </a:p>
        </p:txBody>
      </p:sp>
      <p:sp>
        <p:nvSpPr>
          <p:cNvPr id="66562" name="Rectangle 2">
            <a:extLst>
              <a:ext uri="{FF2B5EF4-FFF2-40B4-BE49-F238E27FC236}">
                <a16:creationId xmlns:a16="http://schemas.microsoft.com/office/drawing/2014/main" id="{DB5DB1B4-29F7-125B-B7DC-B79CF536E5F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C061271-F42D-01FF-C0FE-F2ECC022C7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F928352-C505-8F31-1118-FE39FD723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AB81589-CCD5-824E-A188-D15B991B3267}" type="slidenum">
              <a:rPr lang="en-US" altLang="en-US"/>
              <a:pPr>
                <a:spcBef>
                  <a:spcPct val="0"/>
                </a:spcBef>
              </a:pPr>
              <a:t>32</a:t>
            </a:fld>
            <a:endParaRPr lang="en-US" altLang="en-US"/>
          </a:p>
        </p:txBody>
      </p:sp>
      <p:sp>
        <p:nvSpPr>
          <p:cNvPr id="72706" name="Rectangle 2">
            <a:extLst>
              <a:ext uri="{FF2B5EF4-FFF2-40B4-BE49-F238E27FC236}">
                <a16:creationId xmlns:a16="http://schemas.microsoft.com/office/drawing/2014/main" id="{D7A86079-84D4-5C40-DABF-2F22F9B58D87}"/>
              </a:ext>
            </a:extLst>
          </p:cNvPr>
          <p:cNvSpPr>
            <a:spLocks noGrp="1" noRot="1" noChangeAspect="1" noChangeArrowheads="1" noTextEdit="1"/>
          </p:cNvSpPr>
          <p:nvPr>
            <p:ph type="sldImg"/>
          </p:nvPr>
        </p:nvSpPr>
        <p:spPr>
          <a:solidFill>
            <a:srgbClr val="FFFFFF"/>
          </a:solidFill>
          <a:ln/>
        </p:spPr>
      </p:sp>
      <p:sp>
        <p:nvSpPr>
          <p:cNvPr id="72707" name="Rectangle 3">
            <a:extLst>
              <a:ext uri="{FF2B5EF4-FFF2-40B4-BE49-F238E27FC236}">
                <a16:creationId xmlns:a16="http://schemas.microsoft.com/office/drawing/2014/main" id="{0784AB38-5690-3CF5-D39B-66E5E63EFD5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3D6ABE0-8900-A491-8559-896D3F519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3E9B91-2735-6243-870B-DC1619DF69A1}" type="slidenum">
              <a:rPr lang="en-US" altLang="en-US"/>
              <a:pPr>
                <a:spcBef>
                  <a:spcPct val="0"/>
                </a:spcBef>
              </a:pPr>
              <a:t>33</a:t>
            </a:fld>
            <a:endParaRPr lang="en-US" altLang="en-US"/>
          </a:p>
        </p:txBody>
      </p:sp>
      <p:sp>
        <p:nvSpPr>
          <p:cNvPr id="74754" name="Rectangle 2">
            <a:extLst>
              <a:ext uri="{FF2B5EF4-FFF2-40B4-BE49-F238E27FC236}">
                <a16:creationId xmlns:a16="http://schemas.microsoft.com/office/drawing/2014/main" id="{A7C9389E-E3B0-DBEB-8723-1831A6E8E142}"/>
              </a:ext>
            </a:extLst>
          </p:cNvPr>
          <p:cNvSpPr>
            <a:spLocks noGrp="1" noRot="1" noChangeAspect="1" noChangeArrowheads="1" noTextEdit="1"/>
          </p:cNvSpPr>
          <p:nvPr>
            <p:ph type="sldImg"/>
          </p:nvPr>
        </p:nvSpPr>
        <p:spPr>
          <a:solidFill>
            <a:srgbClr val="FFFFFF"/>
          </a:solidFill>
          <a:ln/>
        </p:spPr>
      </p:sp>
      <p:sp>
        <p:nvSpPr>
          <p:cNvPr id="74755" name="Rectangle 3">
            <a:extLst>
              <a:ext uri="{FF2B5EF4-FFF2-40B4-BE49-F238E27FC236}">
                <a16:creationId xmlns:a16="http://schemas.microsoft.com/office/drawing/2014/main" id="{1D016093-776B-E8EE-78B4-CFE3F8AE839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8227F346-B18C-79FC-2D59-C650507FCF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54C503-54F7-DE40-8A42-5C028B6E57C8}" type="slidenum">
              <a:rPr lang="en-US" altLang="en-US"/>
              <a:pPr>
                <a:spcBef>
                  <a:spcPct val="0"/>
                </a:spcBef>
              </a:pPr>
              <a:t>34</a:t>
            </a:fld>
            <a:endParaRPr lang="en-US" altLang="en-US"/>
          </a:p>
        </p:txBody>
      </p:sp>
      <p:sp>
        <p:nvSpPr>
          <p:cNvPr id="76802" name="Rectangle 2">
            <a:extLst>
              <a:ext uri="{FF2B5EF4-FFF2-40B4-BE49-F238E27FC236}">
                <a16:creationId xmlns:a16="http://schemas.microsoft.com/office/drawing/2014/main" id="{A2D949FE-9847-3476-B328-F1951F42D967}"/>
              </a:ext>
            </a:extLst>
          </p:cNvPr>
          <p:cNvSpPr>
            <a:spLocks noGrp="1" noRot="1" noChangeAspect="1" noChangeArrowheads="1" noTextEdit="1"/>
          </p:cNvSpPr>
          <p:nvPr>
            <p:ph type="sldImg"/>
          </p:nvPr>
        </p:nvSpPr>
        <p:spPr>
          <a:solidFill>
            <a:srgbClr val="FFFFFF"/>
          </a:solidFill>
          <a:ln/>
        </p:spPr>
      </p:sp>
      <p:sp>
        <p:nvSpPr>
          <p:cNvPr id="76803" name="Rectangle 3">
            <a:extLst>
              <a:ext uri="{FF2B5EF4-FFF2-40B4-BE49-F238E27FC236}">
                <a16:creationId xmlns:a16="http://schemas.microsoft.com/office/drawing/2014/main" id="{DAAD270C-22C4-9110-2935-CCB8216D8E6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443888B7-7F23-4EFE-39CE-267D683B6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B9BBBC-2817-E54B-9F6A-F7A43FD8F369}" type="slidenum">
              <a:rPr lang="en-US" altLang="en-US" smtClean="0"/>
              <a:pPr>
                <a:spcBef>
                  <a:spcPct val="0"/>
                </a:spcBef>
              </a:pPr>
              <a:t>36</a:t>
            </a:fld>
            <a:endParaRPr lang="en-US" altLang="en-US"/>
          </a:p>
        </p:txBody>
      </p:sp>
      <p:sp>
        <p:nvSpPr>
          <p:cNvPr id="22530" name="Rectangle 2">
            <a:extLst>
              <a:ext uri="{FF2B5EF4-FFF2-40B4-BE49-F238E27FC236}">
                <a16:creationId xmlns:a16="http://schemas.microsoft.com/office/drawing/2014/main" id="{E134DDE0-2AEE-B884-594E-79AC0C136F89}"/>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92A6C9BF-F905-B898-23FA-1AD8963C557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6C108C6-B662-E7E0-7B99-3C2A8C021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93C4184-5860-3742-8BB5-AD0BB73ACFC7}" type="slidenum">
              <a:rPr lang="en-US" altLang="en-US" smtClean="0"/>
              <a:pPr>
                <a:spcBef>
                  <a:spcPct val="0"/>
                </a:spcBef>
              </a:pPr>
              <a:t>37</a:t>
            </a:fld>
            <a:endParaRPr lang="en-US" altLang="en-US"/>
          </a:p>
        </p:txBody>
      </p:sp>
      <p:sp>
        <p:nvSpPr>
          <p:cNvPr id="24578" name="Rectangle 2">
            <a:extLst>
              <a:ext uri="{FF2B5EF4-FFF2-40B4-BE49-F238E27FC236}">
                <a16:creationId xmlns:a16="http://schemas.microsoft.com/office/drawing/2014/main" id="{547CB0BB-A6AD-5FC0-8C6E-DC8090DE63C8}"/>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24579" name="Rectangle 3">
            <a:extLst>
              <a:ext uri="{FF2B5EF4-FFF2-40B4-BE49-F238E27FC236}">
                <a16:creationId xmlns:a16="http://schemas.microsoft.com/office/drawing/2014/main" id="{0D21AD47-625B-A12A-0BF8-00DBB35EFEDC}"/>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6F99434E-0420-A3CB-A110-17FA55BDF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D217E73-75AC-FC4F-8FD0-D23C86E717A7}" type="slidenum">
              <a:rPr lang="en-US" altLang="en-US"/>
              <a:pPr>
                <a:spcBef>
                  <a:spcPct val="0"/>
                </a:spcBef>
              </a:pPr>
              <a:t>38</a:t>
            </a:fld>
            <a:endParaRPr lang="en-US" altLang="en-US"/>
          </a:p>
        </p:txBody>
      </p:sp>
      <p:sp>
        <p:nvSpPr>
          <p:cNvPr id="122882" name="Rectangle 2">
            <a:extLst>
              <a:ext uri="{FF2B5EF4-FFF2-40B4-BE49-F238E27FC236}">
                <a16:creationId xmlns:a16="http://schemas.microsoft.com/office/drawing/2014/main" id="{86538F02-1A9F-4BAC-C3B0-24432443E0EC}"/>
              </a:ext>
            </a:extLst>
          </p:cNvPr>
          <p:cNvSpPr>
            <a:spLocks noGrp="1" noRot="1" noChangeAspect="1" noChangeArrowheads="1" noTextEdit="1"/>
          </p:cNvSpPr>
          <p:nvPr>
            <p:ph type="sldImg"/>
          </p:nvPr>
        </p:nvSpPr>
        <p:spPr>
          <a:xfrm>
            <a:off x="1141413" y="690563"/>
            <a:ext cx="4584700" cy="3440112"/>
          </a:xfrm>
          <a:solidFill>
            <a:srgbClr val="FFFFFF"/>
          </a:solidFill>
          <a:ln/>
        </p:spPr>
      </p:sp>
      <p:sp>
        <p:nvSpPr>
          <p:cNvPr id="122883" name="Rectangle 3">
            <a:extLst>
              <a:ext uri="{FF2B5EF4-FFF2-40B4-BE49-F238E27FC236}">
                <a16:creationId xmlns:a16="http://schemas.microsoft.com/office/drawing/2014/main" id="{C1F2A8FE-4EED-76A6-3D6D-145EDB5B4D8D}"/>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EF50B1C7-06F4-2B06-703E-3FC73ECAC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E06A39A-9EC1-BA4A-BEA2-FCAD5734AA78}" type="slidenum">
              <a:rPr lang="en-US" altLang="en-US" smtClean="0"/>
              <a:pPr>
                <a:spcBef>
                  <a:spcPct val="0"/>
                </a:spcBef>
              </a:pPr>
              <a:t>39</a:t>
            </a:fld>
            <a:endParaRPr lang="en-US" altLang="en-US"/>
          </a:p>
        </p:txBody>
      </p:sp>
      <p:sp>
        <p:nvSpPr>
          <p:cNvPr id="26626" name="Rectangle 2">
            <a:extLst>
              <a:ext uri="{FF2B5EF4-FFF2-40B4-BE49-F238E27FC236}">
                <a16:creationId xmlns:a16="http://schemas.microsoft.com/office/drawing/2014/main" id="{56F15FF4-51BF-F5AA-B277-20C593F6FD66}"/>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A9B06066-8AE4-D574-E289-BC1590B19EF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3649CDD-FF9B-3FE0-125B-D1C864217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EDB521-C69C-5A40-A845-E7176CAD57BD}" type="slidenum">
              <a:rPr lang="en-US" altLang="en-US" smtClean="0"/>
              <a:pPr>
                <a:spcBef>
                  <a:spcPct val="0"/>
                </a:spcBef>
              </a:pPr>
              <a:t>40</a:t>
            </a:fld>
            <a:endParaRPr lang="en-US" altLang="en-US"/>
          </a:p>
        </p:txBody>
      </p:sp>
      <p:sp>
        <p:nvSpPr>
          <p:cNvPr id="28674" name="Rectangle 2">
            <a:extLst>
              <a:ext uri="{FF2B5EF4-FFF2-40B4-BE49-F238E27FC236}">
                <a16:creationId xmlns:a16="http://schemas.microsoft.com/office/drawing/2014/main" id="{3DE7E676-BA49-E81D-5EB9-DC966F6B1C3B}"/>
              </a:ext>
            </a:extLst>
          </p:cNvPr>
          <p:cNvSpPr>
            <a:spLocks noGrp="1" noRot="1" noChangeAspect="1" noChangeArrowheads="1" noTextEdit="1"/>
          </p:cNvSpPr>
          <p:nvPr>
            <p:ph type="sldImg"/>
          </p:nvPr>
        </p:nvSpPr>
        <p:spPr>
          <a:solidFill>
            <a:srgbClr val="FFFFFF"/>
          </a:solidFill>
          <a:ln/>
        </p:spPr>
      </p:sp>
      <p:sp>
        <p:nvSpPr>
          <p:cNvPr id="28675" name="Rectangle 3">
            <a:extLst>
              <a:ext uri="{FF2B5EF4-FFF2-40B4-BE49-F238E27FC236}">
                <a16:creationId xmlns:a16="http://schemas.microsoft.com/office/drawing/2014/main" id="{EBF43B46-1E03-568F-275A-0A004C05744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FAFF303-D8D9-AD91-750F-1648B1714D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2A2C87-0197-E346-A72A-F3F320A63E57}" type="slidenum">
              <a:rPr lang="en-US" altLang="en-US"/>
              <a:pPr>
                <a:spcBef>
                  <a:spcPct val="0"/>
                </a:spcBef>
              </a:pPr>
              <a:t>10</a:t>
            </a:fld>
            <a:endParaRPr lang="en-US" altLang="en-US"/>
          </a:p>
        </p:txBody>
      </p:sp>
      <p:sp>
        <p:nvSpPr>
          <p:cNvPr id="27650" name="Rectangle 2">
            <a:extLst>
              <a:ext uri="{FF2B5EF4-FFF2-40B4-BE49-F238E27FC236}">
                <a16:creationId xmlns:a16="http://schemas.microsoft.com/office/drawing/2014/main" id="{6E56AF7E-7FD1-5AE4-BA1D-15F1CA697E07}"/>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C823A2E7-696A-599E-92F2-30928A81E5E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B17AA297-6ACF-E380-4088-AE5372DC74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6048F9-FEE6-1846-82CB-55D6EB115AC1}" type="slidenum">
              <a:rPr lang="en-US" altLang="en-US" smtClean="0"/>
              <a:pPr>
                <a:spcBef>
                  <a:spcPct val="0"/>
                </a:spcBef>
              </a:pPr>
              <a:t>41</a:t>
            </a:fld>
            <a:endParaRPr lang="en-US" altLang="en-US"/>
          </a:p>
        </p:txBody>
      </p:sp>
      <p:sp>
        <p:nvSpPr>
          <p:cNvPr id="30722" name="Rectangle 2">
            <a:extLst>
              <a:ext uri="{FF2B5EF4-FFF2-40B4-BE49-F238E27FC236}">
                <a16:creationId xmlns:a16="http://schemas.microsoft.com/office/drawing/2014/main" id="{1E8CFEB0-8D91-B845-2E75-DEF057B044D5}"/>
              </a:ext>
            </a:extLst>
          </p:cNvPr>
          <p:cNvSpPr>
            <a:spLocks noGrp="1" noRot="1" noChangeAspect="1" noChangeArrowheads="1" noTextEdit="1"/>
          </p:cNvSpPr>
          <p:nvPr>
            <p:ph type="sldImg"/>
          </p:nvPr>
        </p:nvSpPr>
        <p:spPr>
          <a:solidFill>
            <a:srgbClr val="FFFFFF"/>
          </a:solidFill>
          <a:ln/>
        </p:spPr>
      </p:sp>
      <p:sp>
        <p:nvSpPr>
          <p:cNvPr id="30723" name="Rectangle 3">
            <a:extLst>
              <a:ext uri="{FF2B5EF4-FFF2-40B4-BE49-F238E27FC236}">
                <a16:creationId xmlns:a16="http://schemas.microsoft.com/office/drawing/2014/main" id="{DA94ED46-7BB7-2CDC-925C-EE5A8210F3F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16C3C21-F1C3-63BB-75BF-14A7994F8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013BBE8-F4BE-E94D-83EC-07C97BB1B819}" type="slidenum">
              <a:rPr lang="en-US" altLang="en-US" smtClean="0"/>
              <a:pPr>
                <a:spcBef>
                  <a:spcPct val="0"/>
                </a:spcBef>
              </a:pPr>
              <a:t>43</a:t>
            </a:fld>
            <a:endParaRPr lang="en-US" altLang="en-US"/>
          </a:p>
        </p:txBody>
      </p:sp>
      <p:sp>
        <p:nvSpPr>
          <p:cNvPr id="33794" name="Rectangle 2">
            <a:extLst>
              <a:ext uri="{FF2B5EF4-FFF2-40B4-BE49-F238E27FC236}">
                <a16:creationId xmlns:a16="http://schemas.microsoft.com/office/drawing/2014/main" id="{339B6004-38B7-6860-6BCE-8FF1D57D2602}"/>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FD8FEC3A-6C04-81F5-B85D-D60EE11B7E2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3BAC1FA2-FA71-3166-0AF1-EA47EE6E34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DE7A33B-28C3-A244-86D6-59EF8CBDF746}" type="slidenum">
              <a:rPr lang="en-US" altLang="en-US" smtClean="0"/>
              <a:pPr>
                <a:spcBef>
                  <a:spcPct val="0"/>
                </a:spcBef>
              </a:pPr>
              <a:t>44</a:t>
            </a:fld>
            <a:endParaRPr lang="en-US" altLang="en-US"/>
          </a:p>
        </p:txBody>
      </p:sp>
      <p:sp>
        <p:nvSpPr>
          <p:cNvPr id="35842" name="Rectangle 2">
            <a:extLst>
              <a:ext uri="{FF2B5EF4-FFF2-40B4-BE49-F238E27FC236}">
                <a16:creationId xmlns:a16="http://schemas.microsoft.com/office/drawing/2014/main" id="{0FD36349-9F6F-72F0-C7EF-2F88CBDED276}"/>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35DAC81C-8C03-3423-A19A-6E62049E88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2B9DCA1-81A3-9BD3-F24F-5DA8EEC28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21DC55-16DA-4644-B3CC-262367497104}" type="slidenum">
              <a:rPr lang="en-US" altLang="en-US" smtClean="0"/>
              <a:pPr>
                <a:spcBef>
                  <a:spcPct val="0"/>
                </a:spcBef>
              </a:pPr>
              <a:t>45</a:t>
            </a:fld>
            <a:endParaRPr lang="en-US" altLang="en-US"/>
          </a:p>
        </p:txBody>
      </p:sp>
      <p:sp>
        <p:nvSpPr>
          <p:cNvPr id="37890" name="Rectangle 2">
            <a:extLst>
              <a:ext uri="{FF2B5EF4-FFF2-40B4-BE49-F238E27FC236}">
                <a16:creationId xmlns:a16="http://schemas.microsoft.com/office/drawing/2014/main" id="{13760275-D0FE-31AD-1ED4-58556DAC4378}"/>
              </a:ext>
            </a:extLst>
          </p:cNvPr>
          <p:cNvSpPr>
            <a:spLocks noGrp="1" noRot="1" noChangeAspect="1" noChangeArrowheads="1" noTextEdit="1"/>
          </p:cNvSpPr>
          <p:nvPr>
            <p:ph type="sldImg"/>
          </p:nvPr>
        </p:nvSpPr>
        <p:spPr>
          <a:solidFill>
            <a:srgbClr val="FFFFFF"/>
          </a:solidFill>
          <a:ln/>
        </p:spPr>
      </p:sp>
      <p:sp>
        <p:nvSpPr>
          <p:cNvPr id="37891" name="Rectangle 3">
            <a:extLst>
              <a:ext uri="{FF2B5EF4-FFF2-40B4-BE49-F238E27FC236}">
                <a16:creationId xmlns:a16="http://schemas.microsoft.com/office/drawing/2014/main" id="{45B48D25-75AB-2C3D-FBE5-F2BBDC2AEBF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6AD10600-1FB2-18C8-3F4D-CA88FDC22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69C6E5-8196-3E40-A046-D28AC1FCE913}" type="slidenum">
              <a:rPr lang="en-US" altLang="en-US" smtClean="0"/>
              <a:pPr>
                <a:spcBef>
                  <a:spcPct val="0"/>
                </a:spcBef>
              </a:pPr>
              <a:t>46</a:t>
            </a:fld>
            <a:endParaRPr lang="en-US" altLang="en-US"/>
          </a:p>
        </p:txBody>
      </p:sp>
      <p:sp>
        <p:nvSpPr>
          <p:cNvPr id="44034" name="Rectangle 2">
            <a:extLst>
              <a:ext uri="{FF2B5EF4-FFF2-40B4-BE49-F238E27FC236}">
                <a16:creationId xmlns:a16="http://schemas.microsoft.com/office/drawing/2014/main" id="{6F914726-1AEA-E63E-FC34-E2E15DF661C5}"/>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44035" name="Rectangle 3">
            <a:extLst>
              <a:ext uri="{FF2B5EF4-FFF2-40B4-BE49-F238E27FC236}">
                <a16:creationId xmlns:a16="http://schemas.microsoft.com/office/drawing/2014/main" id="{26E7C986-82AA-2AE8-BB8F-CF88DD45B0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7ECFA941-0099-5CD4-2630-79045055B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0207766-CE04-0643-87FF-C02713980767}" type="slidenum">
              <a:rPr lang="en-US" altLang="en-US" smtClean="0"/>
              <a:pPr>
                <a:spcBef>
                  <a:spcPct val="0"/>
                </a:spcBef>
              </a:pPr>
              <a:t>47</a:t>
            </a:fld>
            <a:endParaRPr lang="en-US" altLang="en-US"/>
          </a:p>
        </p:txBody>
      </p:sp>
      <p:sp>
        <p:nvSpPr>
          <p:cNvPr id="46082" name="Rectangle 2">
            <a:extLst>
              <a:ext uri="{FF2B5EF4-FFF2-40B4-BE49-F238E27FC236}">
                <a16:creationId xmlns:a16="http://schemas.microsoft.com/office/drawing/2014/main" id="{351F69C0-E44D-A875-71F0-4E78CE09892F}"/>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46083" name="Rectangle 3">
            <a:extLst>
              <a:ext uri="{FF2B5EF4-FFF2-40B4-BE49-F238E27FC236}">
                <a16:creationId xmlns:a16="http://schemas.microsoft.com/office/drawing/2014/main" id="{2BF2EAD4-4697-C3CA-6DF9-AFAEA25325F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9C17C133-A24B-B30C-05CD-33D5EA7A4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7E9F67-BEAF-1C4B-9FB4-F9F4B858FA9C}" type="slidenum">
              <a:rPr lang="en-US" altLang="en-US" smtClean="0"/>
              <a:pPr>
                <a:spcBef>
                  <a:spcPct val="0"/>
                </a:spcBef>
              </a:pPr>
              <a:t>48</a:t>
            </a:fld>
            <a:endParaRPr lang="en-US" altLang="en-US"/>
          </a:p>
        </p:txBody>
      </p:sp>
      <p:sp>
        <p:nvSpPr>
          <p:cNvPr id="48130" name="Rectangle 2">
            <a:extLst>
              <a:ext uri="{FF2B5EF4-FFF2-40B4-BE49-F238E27FC236}">
                <a16:creationId xmlns:a16="http://schemas.microsoft.com/office/drawing/2014/main" id="{AAF9A4FC-4B21-73A6-D964-F64385D80002}"/>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48131" name="Rectangle 3">
            <a:extLst>
              <a:ext uri="{FF2B5EF4-FFF2-40B4-BE49-F238E27FC236}">
                <a16:creationId xmlns:a16="http://schemas.microsoft.com/office/drawing/2014/main" id="{9B3D6BCA-0C74-09C0-08CD-DF5DA45D5A9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602DFD16-3D05-20B2-987E-DF0B782E7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1E419B-2D75-CD48-85B6-8C4681348214}" type="slidenum">
              <a:rPr lang="en-US" altLang="en-US" smtClean="0"/>
              <a:pPr>
                <a:spcBef>
                  <a:spcPct val="0"/>
                </a:spcBef>
              </a:pPr>
              <a:t>50</a:t>
            </a:fld>
            <a:endParaRPr lang="en-US" altLang="en-US"/>
          </a:p>
        </p:txBody>
      </p:sp>
      <p:sp>
        <p:nvSpPr>
          <p:cNvPr id="52226" name="Rectangle 2">
            <a:extLst>
              <a:ext uri="{FF2B5EF4-FFF2-40B4-BE49-F238E27FC236}">
                <a16:creationId xmlns:a16="http://schemas.microsoft.com/office/drawing/2014/main" id="{6F0737FC-04BD-B1C1-BBCA-36B65317A9E0}"/>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52227" name="Rectangle 3">
            <a:extLst>
              <a:ext uri="{FF2B5EF4-FFF2-40B4-BE49-F238E27FC236}">
                <a16:creationId xmlns:a16="http://schemas.microsoft.com/office/drawing/2014/main" id="{B04C489E-B362-9A76-A233-0772CF9D0A8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350EE24-1CC8-BDD2-08B3-CFE8AB858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A25075-40FA-DE43-B9A7-E98145FE2CA4}" type="slidenum">
              <a:rPr lang="en-US" altLang="en-US" smtClean="0"/>
              <a:pPr>
                <a:spcBef>
                  <a:spcPct val="0"/>
                </a:spcBef>
              </a:pPr>
              <a:t>52</a:t>
            </a:fld>
            <a:endParaRPr lang="en-US" altLang="en-US"/>
          </a:p>
        </p:txBody>
      </p:sp>
      <p:sp>
        <p:nvSpPr>
          <p:cNvPr id="54274" name="Rectangle 2">
            <a:extLst>
              <a:ext uri="{FF2B5EF4-FFF2-40B4-BE49-F238E27FC236}">
                <a16:creationId xmlns:a16="http://schemas.microsoft.com/office/drawing/2014/main" id="{A7B75802-E413-A317-AAC4-6B280616F905}"/>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CF67A1E-CB50-34FC-A9C2-9ACF6EE2111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3B21500E-7BDF-00BF-9111-30029F9C28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05DEFE-91DA-484A-8174-2399E88F3C13}" type="slidenum">
              <a:rPr lang="en-US" altLang="en-US" smtClean="0"/>
              <a:pPr>
                <a:spcBef>
                  <a:spcPct val="0"/>
                </a:spcBef>
              </a:pPr>
              <a:t>53</a:t>
            </a:fld>
            <a:endParaRPr lang="en-US" altLang="en-US"/>
          </a:p>
        </p:txBody>
      </p:sp>
      <p:sp>
        <p:nvSpPr>
          <p:cNvPr id="56322" name="Rectangle 2">
            <a:extLst>
              <a:ext uri="{FF2B5EF4-FFF2-40B4-BE49-F238E27FC236}">
                <a16:creationId xmlns:a16="http://schemas.microsoft.com/office/drawing/2014/main" id="{65289E28-EEE5-F83E-6EC0-1584B0EF6DDD}"/>
              </a:ext>
            </a:extLst>
          </p:cNvPr>
          <p:cNvSpPr>
            <a:spLocks noGrp="1" noRot="1" noChangeAspect="1" noChangeArrowheads="1" noTextEdit="1"/>
          </p:cNvSpPr>
          <p:nvPr>
            <p:ph type="sldImg"/>
          </p:nvPr>
        </p:nvSpPr>
        <p:spPr>
          <a:solidFill>
            <a:srgbClr val="FFFFFF"/>
          </a:solidFill>
          <a:ln/>
        </p:spPr>
      </p:sp>
      <p:sp>
        <p:nvSpPr>
          <p:cNvPr id="56323" name="Rectangle 3">
            <a:extLst>
              <a:ext uri="{FF2B5EF4-FFF2-40B4-BE49-F238E27FC236}">
                <a16:creationId xmlns:a16="http://schemas.microsoft.com/office/drawing/2014/main" id="{BBDAD04A-E62F-09CF-F079-5B0BAB4BA75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C8FBC6B-1360-5FD4-B887-E2A44DB58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5B824A-CA9A-7B45-881F-F3726CFDB21E}" type="slidenum">
              <a:rPr lang="en-US" altLang="en-US"/>
              <a:pPr>
                <a:spcBef>
                  <a:spcPct val="0"/>
                </a:spcBef>
              </a:pPr>
              <a:t>11</a:t>
            </a:fld>
            <a:endParaRPr lang="en-US" altLang="en-US"/>
          </a:p>
        </p:txBody>
      </p:sp>
      <p:sp>
        <p:nvSpPr>
          <p:cNvPr id="29698" name="Rectangle 2">
            <a:extLst>
              <a:ext uri="{FF2B5EF4-FFF2-40B4-BE49-F238E27FC236}">
                <a16:creationId xmlns:a16="http://schemas.microsoft.com/office/drawing/2014/main" id="{AF4EA315-27D7-F3A6-D5BF-96CE19783478}"/>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74EB7392-77F0-340F-821C-7B8B7DF387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2458C6E7-2B48-D2D4-5B51-E5B3DE996B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DBE886-7297-A34C-BE66-DA9D89E210D6}" type="slidenum">
              <a:rPr lang="en-US" altLang="en-US" smtClean="0"/>
              <a:pPr>
                <a:spcBef>
                  <a:spcPct val="0"/>
                </a:spcBef>
              </a:pPr>
              <a:t>54</a:t>
            </a:fld>
            <a:endParaRPr lang="en-US" altLang="en-US"/>
          </a:p>
        </p:txBody>
      </p:sp>
      <p:sp>
        <p:nvSpPr>
          <p:cNvPr id="58370" name="Rectangle 2">
            <a:extLst>
              <a:ext uri="{FF2B5EF4-FFF2-40B4-BE49-F238E27FC236}">
                <a16:creationId xmlns:a16="http://schemas.microsoft.com/office/drawing/2014/main" id="{2104244E-5678-8776-872E-BB593CCD28F6}"/>
              </a:ext>
            </a:extLst>
          </p:cNvPr>
          <p:cNvSpPr>
            <a:spLocks noGrp="1" noRot="1" noChangeAspect="1" noChangeArrowheads="1" noTextEdit="1"/>
          </p:cNvSpPr>
          <p:nvPr>
            <p:ph type="sldImg"/>
          </p:nvPr>
        </p:nvSpPr>
        <p:spPr>
          <a:xfrm>
            <a:off x="2857500" y="514350"/>
            <a:ext cx="3429000" cy="2571750"/>
          </a:xfrm>
          <a:solidFill>
            <a:srgbClr val="FFFFFF"/>
          </a:solidFill>
          <a:ln/>
        </p:spPr>
      </p:sp>
      <p:sp>
        <p:nvSpPr>
          <p:cNvPr id="58371" name="Rectangle 3">
            <a:extLst>
              <a:ext uri="{FF2B5EF4-FFF2-40B4-BE49-F238E27FC236}">
                <a16:creationId xmlns:a16="http://schemas.microsoft.com/office/drawing/2014/main" id="{1D92BEC5-C780-F026-9FBE-C41C3FEBA876}"/>
              </a:ext>
            </a:extLst>
          </p:cNvPr>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726DF126-2E89-AE05-D719-3A21ED58ED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1A8CDA-2A91-A148-A860-3DE07754A74D}" type="slidenum">
              <a:rPr lang="en-US" altLang="en-US" smtClean="0"/>
              <a:pPr>
                <a:spcBef>
                  <a:spcPct val="0"/>
                </a:spcBef>
              </a:pPr>
              <a:t>55</a:t>
            </a:fld>
            <a:endParaRPr lang="en-US" altLang="en-US"/>
          </a:p>
        </p:txBody>
      </p:sp>
      <p:sp>
        <p:nvSpPr>
          <p:cNvPr id="60418" name="Rectangle 2">
            <a:extLst>
              <a:ext uri="{FF2B5EF4-FFF2-40B4-BE49-F238E27FC236}">
                <a16:creationId xmlns:a16="http://schemas.microsoft.com/office/drawing/2014/main" id="{601E608D-B54E-B9AA-E9E2-FFCC3FC9D6DB}"/>
              </a:ext>
            </a:extLst>
          </p:cNvPr>
          <p:cNvSpPr>
            <a:spLocks noGrp="1" noRot="1" noChangeAspect="1" noChangeArrowheads="1" noTextEdit="1"/>
          </p:cNvSpPr>
          <p:nvPr>
            <p:ph type="sldImg"/>
          </p:nvPr>
        </p:nvSpPr>
        <p:spPr>
          <a:solidFill>
            <a:srgbClr val="FFFFFF"/>
          </a:solidFill>
          <a:ln/>
        </p:spPr>
      </p:sp>
      <p:sp>
        <p:nvSpPr>
          <p:cNvPr id="60419" name="Rectangle 3">
            <a:extLst>
              <a:ext uri="{FF2B5EF4-FFF2-40B4-BE49-F238E27FC236}">
                <a16:creationId xmlns:a16="http://schemas.microsoft.com/office/drawing/2014/main" id="{4A9A3057-B7C3-2095-ECD8-6B95F86F009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0B080A7A-2007-CAE6-1810-DCBC7A716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5FAE749-6A5F-3241-853A-C56889DAE7FC}" type="slidenum">
              <a:rPr lang="en-US" altLang="en-US" smtClean="0"/>
              <a:pPr>
                <a:spcBef>
                  <a:spcPct val="0"/>
                </a:spcBef>
              </a:pPr>
              <a:t>57</a:t>
            </a:fld>
            <a:endParaRPr lang="en-US" altLang="en-US"/>
          </a:p>
        </p:txBody>
      </p:sp>
      <p:sp>
        <p:nvSpPr>
          <p:cNvPr id="63490" name="Rectangle 2">
            <a:extLst>
              <a:ext uri="{FF2B5EF4-FFF2-40B4-BE49-F238E27FC236}">
                <a16:creationId xmlns:a16="http://schemas.microsoft.com/office/drawing/2014/main" id="{49E2209F-5899-384B-DB41-4BB2F46EA7A2}"/>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42EA7062-1D55-9EB3-FED4-1C0BE21A60F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84B2B1D4-51E9-6C5E-FF8E-E7A7064F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C8291A-9214-8E4E-9C34-EB644C341EE6}" type="slidenum">
              <a:rPr lang="en-US" altLang="en-US" smtClean="0"/>
              <a:pPr>
                <a:spcBef>
                  <a:spcPct val="0"/>
                </a:spcBef>
              </a:pPr>
              <a:t>58</a:t>
            </a:fld>
            <a:endParaRPr lang="en-US" altLang="en-US"/>
          </a:p>
        </p:txBody>
      </p:sp>
      <p:sp>
        <p:nvSpPr>
          <p:cNvPr id="104450" name="Rectangle 2">
            <a:extLst>
              <a:ext uri="{FF2B5EF4-FFF2-40B4-BE49-F238E27FC236}">
                <a16:creationId xmlns:a16="http://schemas.microsoft.com/office/drawing/2014/main" id="{52F07052-D6FD-D83A-9BE0-97019BC0B209}"/>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104451" name="Rectangle 3">
            <a:extLst>
              <a:ext uri="{FF2B5EF4-FFF2-40B4-BE49-F238E27FC236}">
                <a16:creationId xmlns:a16="http://schemas.microsoft.com/office/drawing/2014/main" id="{814F7ED8-F2B9-ECEC-8F85-E1804CFFCC7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15D07D5D-536C-438C-B294-0C9BBCEE3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8F59631-0828-E147-831A-0D1857E37A05}" type="slidenum">
              <a:rPr lang="en-US" altLang="en-US"/>
              <a:pPr>
                <a:spcBef>
                  <a:spcPct val="0"/>
                </a:spcBef>
              </a:pPr>
              <a:t>59</a:t>
            </a:fld>
            <a:endParaRPr lang="en-US" altLang="en-US"/>
          </a:p>
        </p:txBody>
      </p:sp>
      <p:sp>
        <p:nvSpPr>
          <p:cNvPr id="78850" name="Rectangle 2">
            <a:extLst>
              <a:ext uri="{FF2B5EF4-FFF2-40B4-BE49-F238E27FC236}">
                <a16:creationId xmlns:a16="http://schemas.microsoft.com/office/drawing/2014/main" id="{EA396CE6-34F9-D381-68EF-DDCB94790C4A}"/>
              </a:ext>
            </a:extLst>
          </p:cNvPr>
          <p:cNvSpPr>
            <a:spLocks noGrp="1" noRot="1" noChangeAspect="1" noChangeArrowheads="1" noTextEdit="1"/>
          </p:cNvSpPr>
          <p:nvPr>
            <p:ph type="sldImg"/>
          </p:nvPr>
        </p:nvSpPr>
        <p:spPr>
          <a:solidFill>
            <a:srgbClr val="FFFFFF"/>
          </a:solidFill>
          <a:ln/>
        </p:spPr>
      </p:sp>
      <p:sp>
        <p:nvSpPr>
          <p:cNvPr id="78851" name="Rectangle 3">
            <a:extLst>
              <a:ext uri="{FF2B5EF4-FFF2-40B4-BE49-F238E27FC236}">
                <a16:creationId xmlns:a16="http://schemas.microsoft.com/office/drawing/2014/main" id="{52F9E39C-1B17-1C95-BEA1-F334F605BA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2283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4443BA94-0589-C7BE-BD80-ECFB46262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1C7DAD-A987-574C-840C-4CC9D96A2B2D}" type="slidenum">
              <a:rPr lang="en-US" altLang="en-US" smtClean="0"/>
              <a:pPr>
                <a:spcBef>
                  <a:spcPct val="0"/>
                </a:spcBef>
              </a:pPr>
              <a:t>60</a:t>
            </a:fld>
            <a:endParaRPr lang="en-US" altLang="en-US"/>
          </a:p>
        </p:txBody>
      </p:sp>
      <p:sp>
        <p:nvSpPr>
          <p:cNvPr id="65538" name="Rectangle 2">
            <a:extLst>
              <a:ext uri="{FF2B5EF4-FFF2-40B4-BE49-F238E27FC236}">
                <a16:creationId xmlns:a16="http://schemas.microsoft.com/office/drawing/2014/main" id="{317B2989-165C-3979-F13A-D1516D2397CF}"/>
              </a:ext>
            </a:extLst>
          </p:cNvPr>
          <p:cNvSpPr>
            <a:spLocks noGrp="1" noRot="1" noChangeAspect="1" noChangeArrowheads="1" noTextEdit="1"/>
          </p:cNvSpPr>
          <p:nvPr>
            <p:ph type="sldImg"/>
          </p:nvPr>
        </p:nvSpPr>
        <p:spPr>
          <a:solidFill>
            <a:srgbClr val="FFFFFF"/>
          </a:solidFill>
          <a:ln/>
        </p:spPr>
      </p:sp>
      <p:sp>
        <p:nvSpPr>
          <p:cNvPr id="65539" name="Rectangle 3">
            <a:extLst>
              <a:ext uri="{FF2B5EF4-FFF2-40B4-BE49-F238E27FC236}">
                <a16:creationId xmlns:a16="http://schemas.microsoft.com/office/drawing/2014/main" id="{7E6EB2F0-E82E-3F40-09EA-2DC9B12BA0E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232B2F57-8721-3DEE-299C-34F3EE018C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52135A-DC77-2D48-94C2-006530314D40}" type="slidenum">
              <a:rPr lang="en-US" altLang="en-US" smtClean="0"/>
              <a:pPr>
                <a:spcBef>
                  <a:spcPct val="0"/>
                </a:spcBef>
              </a:pPr>
              <a:t>66</a:t>
            </a:fld>
            <a:endParaRPr lang="en-US" altLang="en-US"/>
          </a:p>
        </p:txBody>
      </p:sp>
      <p:sp>
        <p:nvSpPr>
          <p:cNvPr id="75778" name="Rectangle 2">
            <a:extLst>
              <a:ext uri="{FF2B5EF4-FFF2-40B4-BE49-F238E27FC236}">
                <a16:creationId xmlns:a16="http://schemas.microsoft.com/office/drawing/2014/main" id="{0C789C5F-CEA2-D133-4695-FF443016F54B}"/>
              </a:ext>
            </a:extLst>
          </p:cNvPr>
          <p:cNvSpPr>
            <a:spLocks noGrp="1" noRot="1" noChangeAspect="1" noChangeArrowheads="1" noTextEdit="1"/>
          </p:cNvSpPr>
          <p:nvPr>
            <p:ph type="sldImg"/>
          </p:nvPr>
        </p:nvSpPr>
        <p:spPr>
          <a:solidFill>
            <a:srgbClr val="FFFFFF"/>
          </a:solidFill>
          <a:ln/>
        </p:spPr>
      </p:sp>
      <p:sp>
        <p:nvSpPr>
          <p:cNvPr id="75779" name="Rectangle 3">
            <a:extLst>
              <a:ext uri="{FF2B5EF4-FFF2-40B4-BE49-F238E27FC236}">
                <a16:creationId xmlns:a16="http://schemas.microsoft.com/office/drawing/2014/main" id="{28FDF343-FB78-527C-ABAE-6A00C1D24EE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356683AE-400F-1752-2A06-F688975DC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E6D9EC2-623D-3644-8E59-D8028C533F82}" type="slidenum">
              <a:rPr lang="en-US" altLang="en-US" smtClean="0"/>
              <a:pPr>
                <a:spcBef>
                  <a:spcPct val="0"/>
                </a:spcBef>
              </a:pPr>
              <a:t>67</a:t>
            </a:fld>
            <a:endParaRPr lang="en-US" altLang="en-US"/>
          </a:p>
        </p:txBody>
      </p:sp>
      <p:sp>
        <p:nvSpPr>
          <p:cNvPr id="77826" name="Rectangle 2">
            <a:extLst>
              <a:ext uri="{FF2B5EF4-FFF2-40B4-BE49-F238E27FC236}">
                <a16:creationId xmlns:a16="http://schemas.microsoft.com/office/drawing/2014/main" id="{D1D2BC9D-6235-B36F-13DC-762A5EB9719A}"/>
              </a:ext>
            </a:extLst>
          </p:cNvPr>
          <p:cNvSpPr>
            <a:spLocks noGrp="1" noRot="1" noChangeAspect="1" noChangeArrowheads="1" noTextEdit="1"/>
          </p:cNvSpPr>
          <p:nvPr>
            <p:ph type="sldImg"/>
          </p:nvPr>
        </p:nvSpPr>
        <p:spPr>
          <a:solidFill>
            <a:srgbClr val="FFFFFF"/>
          </a:solidFill>
          <a:ln/>
        </p:spPr>
      </p:sp>
      <p:sp>
        <p:nvSpPr>
          <p:cNvPr id="77827" name="Rectangle 3">
            <a:extLst>
              <a:ext uri="{FF2B5EF4-FFF2-40B4-BE49-F238E27FC236}">
                <a16:creationId xmlns:a16="http://schemas.microsoft.com/office/drawing/2014/main" id="{1DB8A84A-96EA-D8DB-1A45-8F43336F6C1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AD55BFD-74D4-DE9F-3638-11EAA7C37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403AC14-805F-1446-A253-F2E201AFF9F6}" type="slidenum">
              <a:rPr lang="en-US" altLang="en-US" smtClean="0"/>
              <a:pPr>
                <a:spcBef>
                  <a:spcPct val="0"/>
                </a:spcBef>
              </a:pPr>
              <a:t>68</a:t>
            </a:fld>
            <a:endParaRPr lang="en-US" altLang="en-US"/>
          </a:p>
        </p:txBody>
      </p:sp>
      <p:sp>
        <p:nvSpPr>
          <p:cNvPr id="79874" name="Rectangle 2">
            <a:extLst>
              <a:ext uri="{FF2B5EF4-FFF2-40B4-BE49-F238E27FC236}">
                <a16:creationId xmlns:a16="http://schemas.microsoft.com/office/drawing/2014/main" id="{227825FD-8962-CBEC-F9F0-55DF9BBC2205}"/>
              </a:ext>
            </a:extLst>
          </p:cNvPr>
          <p:cNvSpPr>
            <a:spLocks noGrp="1" noRot="1" noChangeAspect="1" noChangeArrowheads="1" noTextEdit="1"/>
          </p:cNvSpPr>
          <p:nvPr>
            <p:ph type="sldImg"/>
          </p:nvPr>
        </p:nvSpPr>
        <p:spPr>
          <a:solidFill>
            <a:srgbClr val="FFFFFF"/>
          </a:solidFill>
          <a:ln/>
        </p:spPr>
      </p:sp>
      <p:sp>
        <p:nvSpPr>
          <p:cNvPr id="79875" name="Rectangle 3">
            <a:extLst>
              <a:ext uri="{FF2B5EF4-FFF2-40B4-BE49-F238E27FC236}">
                <a16:creationId xmlns:a16="http://schemas.microsoft.com/office/drawing/2014/main" id="{202D435A-8FA5-720B-9F00-421DB1C4A77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0AF3E16-514E-0069-F5D6-83EE756665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646D1AB-6CC9-B94C-945A-2108C2131AEB}" type="slidenum">
              <a:rPr lang="en-US" altLang="en-US" smtClean="0"/>
              <a:pPr>
                <a:spcBef>
                  <a:spcPct val="0"/>
                </a:spcBef>
              </a:pPr>
              <a:t>71</a:t>
            </a:fld>
            <a:endParaRPr lang="en-US" altLang="en-US"/>
          </a:p>
        </p:txBody>
      </p:sp>
      <p:sp>
        <p:nvSpPr>
          <p:cNvPr id="83970" name="Rectangle 2">
            <a:extLst>
              <a:ext uri="{FF2B5EF4-FFF2-40B4-BE49-F238E27FC236}">
                <a16:creationId xmlns:a16="http://schemas.microsoft.com/office/drawing/2014/main" id="{AB7DEAA0-9D02-8FB2-D87F-B91C84173384}"/>
              </a:ext>
            </a:extLst>
          </p:cNvPr>
          <p:cNvSpPr>
            <a:spLocks noGrp="1" noRot="1" noChangeAspect="1" noChangeArrowheads="1" noTextEdit="1"/>
          </p:cNvSpPr>
          <p:nvPr>
            <p:ph type="sldImg"/>
          </p:nvPr>
        </p:nvSpPr>
        <p:spPr>
          <a:solidFill>
            <a:srgbClr val="FFFFFF"/>
          </a:solidFill>
          <a:ln/>
        </p:spPr>
      </p:sp>
      <p:sp>
        <p:nvSpPr>
          <p:cNvPr id="83971" name="Rectangle 3">
            <a:extLst>
              <a:ext uri="{FF2B5EF4-FFF2-40B4-BE49-F238E27FC236}">
                <a16:creationId xmlns:a16="http://schemas.microsoft.com/office/drawing/2014/main" id="{C7849F87-AF83-37D5-BDFF-62C9D9E87BD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E0626C6-1BEA-A33C-F5F4-CF70EE31A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33BBD8-6D8F-874D-B74F-BC7B12898BA6}" type="slidenum">
              <a:rPr lang="en-US" altLang="en-US"/>
              <a:pPr>
                <a:spcBef>
                  <a:spcPct val="0"/>
                </a:spcBef>
              </a:pPr>
              <a:t>12</a:t>
            </a:fld>
            <a:endParaRPr lang="en-US" altLang="en-US"/>
          </a:p>
        </p:txBody>
      </p:sp>
      <p:sp>
        <p:nvSpPr>
          <p:cNvPr id="31746" name="Rectangle 2">
            <a:extLst>
              <a:ext uri="{FF2B5EF4-FFF2-40B4-BE49-F238E27FC236}">
                <a16:creationId xmlns:a16="http://schemas.microsoft.com/office/drawing/2014/main" id="{67834040-E51D-58E3-E94A-6166A1B72193}"/>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98B39629-0713-06D2-A2E5-06C24B83F37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7E980030-78D2-A298-566E-B248FCD2BB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F4F75E-172F-EF4D-9F8E-A8C659E81461}" type="slidenum">
              <a:rPr lang="en-US" altLang="en-US" smtClean="0"/>
              <a:pPr>
                <a:spcBef>
                  <a:spcPct val="0"/>
                </a:spcBef>
              </a:pPr>
              <a:t>72</a:t>
            </a:fld>
            <a:endParaRPr lang="en-US" altLang="en-US"/>
          </a:p>
        </p:txBody>
      </p:sp>
      <p:sp>
        <p:nvSpPr>
          <p:cNvPr id="86018" name="Rectangle 2">
            <a:extLst>
              <a:ext uri="{FF2B5EF4-FFF2-40B4-BE49-F238E27FC236}">
                <a16:creationId xmlns:a16="http://schemas.microsoft.com/office/drawing/2014/main" id="{D4B6D5FA-6CAA-33A1-C919-7FAC1E1CF026}"/>
              </a:ext>
            </a:extLst>
          </p:cNvPr>
          <p:cNvSpPr>
            <a:spLocks noGrp="1" noRot="1" noChangeAspect="1" noChangeArrowheads="1" noTextEdit="1"/>
          </p:cNvSpPr>
          <p:nvPr>
            <p:ph type="sldImg"/>
          </p:nvPr>
        </p:nvSpPr>
        <p:spPr>
          <a:solidFill>
            <a:srgbClr val="FFFFFF"/>
          </a:solidFill>
          <a:ln/>
        </p:spPr>
      </p:sp>
      <p:sp>
        <p:nvSpPr>
          <p:cNvPr id="86019" name="Rectangle 3">
            <a:extLst>
              <a:ext uri="{FF2B5EF4-FFF2-40B4-BE49-F238E27FC236}">
                <a16:creationId xmlns:a16="http://schemas.microsoft.com/office/drawing/2014/main" id="{2A40096E-4BA9-A1E2-C9A4-545413CAB59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00D8B1D1-E2BA-16D5-6367-1F15E0A3E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F84607-740C-0D4F-A160-D8AA28BA85F5}" type="slidenum">
              <a:rPr lang="en-US" altLang="en-US" smtClean="0"/>
              <a:pPr>
                <a:spcBef>
                  <a:spcPct val="0"/>
                </a:spcBef>
              </a:pPr>
              <a:t>73</a:t>
            </a:fld>
            <a:endParaRPr lang="en-US" altLang="en-US"/>
          </a:p>
        </p:txBody>
      </p:sp>
      <p:sp>
        <p:nvSpPr>
          <p:cNvPr id="88066" name="Rectangle 2">
            <a:extLst>
              <a:ext uri="{FF2B5EF4-FFF2-40B4-BE49-F238E27FC236}">
                <a16:creationId xmlns:a16="http://schemas.microsoft.com/office/drawing/2014/main" id="{BB451163-94F9-7286-E587-596CC1D79244}"/>
              </a:ext>
            </a:extLst>
          </p:cNvPr>
          <p:cNvSpPr>
            <a:spLocks noGrp="1" noRot="1" noChangeAspect="1" noChangeArrowheads="1" noTextEdit="1"/>
          </p:cNvSpPr>
          <p:nvPr>
            <p:ph type="sldImg"/>
          </p:nvPr>
        </p:nvSpPr>
        <p:spPr>
          <a:solidFill>
            <a:srgbClr val="FFFFFF"/>
          </a:solidFill>
          <a:ln/>
        </p:spPr>
      </p:sp>
      <p:sp>
        <p:nvSpPr>
          <p:cNvPr id="88067" name="Rectangle 3">
            <a:extLst>
              <a:ext uri="{FF2B5EF4-FFF2-40B4-BE49-F238E27FC236}">
                <a16:creationId xmlns:a16="http://schemas.microsoft.com/office/drawing/2014/main" id="{A2E91BA9-F0B6-5CEC-5A8F-168512334D2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8F8B90FF-CDFB-D6C3-53B6-4B8349B540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B1A8AB-E668-FA4E-8E06-2C0CB1E69685}" type="slidenum">
              <a:rPr lang="en-US" altLang="en-US" smtClean="0"/>
              <a:pPr>
                <a:spcBef>
                  <a:spcPct val="0"/>
                </a:spcBef>
              </a:pPr>
              <a:t>74</a:t>
            </a:fld>
            <a:endParaRPr lang="en-US" altLang="en-US"/>
          </a:p>
        </p:txBody>
      </p:sp>
      <p:sp>
        <p:nvSpPr>
          <p:cNvPr id="90114" name="Rectangle 2">
            <a:extLst>
              <a:ext uri="{FF2B5EF4-FFF2-40B4-BE49-F238E27FC236}">
                <a16:creationId xmlns:a16="http://schemas.microsoft.com/office/drawing/2014/main" id="{31176EC0-52CB-C457-1F92-75ABFCDB159F}"/>
              </a:ext>
            </a:extLst>
          </p:cNvPr>
          <p:cNvSpPr>
            <a:spLocks noGrp="1" noRot="1" noChangeAspect="1" noChangeArrowheads="1" noTextEdit="1"/>
          </p:cNvSpPr>
          <p:nvPr>
            <p:ph type="sldImg"/>
          </p:nvPr>
        </p:nvSpPr>
        <p:spPr>
          <a:solidFill>
            <a:srgbClr val="FFFFFF"/>
          </a:solidFill>
          <a:ln/>
        </p:spPr>
      </p:sp>
      <p:sp>
        <p:nvSpPr>
          <p:cNvPr id="90115" name="Rectangle 3">
            <a:extLst>
              <a:ext uri="{FF2B5EF4-FFF2-40B4-BE49-F238E27FC236}">
                <a16:creationId xmlns:a16="http://schemas.microsoft.com/office/drawing/2014/main" id="{970AF79E-5158-CEC2-487A-66FC57FCE7B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FD3B847B-6559-CFC6-D5D1-0A1E5103A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04A11B-65D6-2040-9066-92699C3EA75F}" type="slidenum">
              <a:rPr lang="en-US" altLang="en-US" smtClean="0"/>
              <a:pPr>
                <a:spcBef>
                  <a:spcPct val="0"/>
                </a:spcBef>
              </a:pPr>
              <a:t>75</a:t>
            </a:fld>
            <a:endParaRPr lang="en-US" altLang="en-US"/>
          </a:p>
        </p:txBody>
      </p:sp>
      <p:sp>
        <p:nvSpPr>
          <p:cNvPr id="92162" name="Rectangle 2">
            <a:extLst>
              <a:ext uri="{FF2B5EF4-FFF2-40B4-BE49-F238E27FC236}">
                <a16:creationId xmlns:a16="http://schemas.microsoft.com/office/drawing/2014/main" id="{856BD378-DEF0-2921-8A84-682EEE61F2F0}"/>
              </a:ext>
            </a:extLst>
          </p:cNvPr>
          <p:cNvSpPr>
            <a:spLocks noGrp="1" noRot="1" noChangeAspect="1" noChangeArrowheads="1" noTextEdit="1"/>
          </p:cNvSpPr>
          <p:nvPr>
            <p:ph type="sldImg"/>
          </p:nvPr>
        </p:nvSpPr>
        <p:spPr>
          <a:solidFill>
            <a:srgbClr val="FFFFFF"/>
          </a:solidFill>
          <a:ln/>
        </p:spPr>
      </p:sp>
      <p:sp>
        <p:nvSpPr>
          <p:cNvPr id="92163" name="Rectangle 3">
            <a:extLst>
              <a:ext uri="{FF2B5EF4-FFF2-40B4-BE49-F238E27FC236}">
                <a16:creationId xmlns:a16="http://schemas.microsoft.com/office/drawing/2014/main" id="{AD679FCC-5327-4DD4-34E5-AAF28F0C9A9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8777BB3C-E1C8-5A61-1A6D-389C4C44D5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4340B0-366A-5A4E-ADC0-537905F628AE}" type="slidenum">
              <a:rPr lang="en-US" altLang="en-US" smtClean="0"/>
              <a:pPr>
                <a:spcBef>
                  <a:spcPct val="0"/>
                </a:spcBef>
              </a:pPr>
              <a:t>76</a:t>
            </a:fld>
            <a:endParaRPr lang="en-US" altLang="en-US"/>
          </a:p>
        </p:txBody>
      </p:sp>
      <p:sp>
        <p:nvSpPr>
          <p:cNvPr id="94210" name="Rectangle 2">
            <a:extLst>
              <a:ext uri="{FF2B5EF4-FFF2-40B4-BE49-F238E27FC236}">
                <a16:creationId xmlns:a16="http://schemas.microsoft.com/office/drawing/2014/main" id="{05860FB4-C0FD-60EA-97CC-3E9C6FB6DCC7}"/>
              </a:ext>
            </a:extLst>
          </p:cNvPr>
          <p:cNvSpPr>
            <a:spLocks noGrp="1" noRot="1" noChangeAspect="1" noChangeArrowheads="1" noTextEdit="1"/>
          </p:cNvSpPr>
          <p:nvPr>
            <p:ph type="sldImg"/>
          </p:nvPr>
        </p:nvSpPr>
        <p:spPr>
          <a:solidFill>
            <a:srgbClr val="FFFFFF"/>
          </a:solidFill>
          <a:ln/>
        </p:spPr>
      </p:sp>
      <p:sp>
        <p:nvSpPr>
          <p:cNvPr id="94211" name="Rectangle 3">
            <a:extLst>
              <a:ext uri="{FF2B5EF4-FFF2-40B4-BE49-F238E27FC236}">
                <a16:creationId xmlns:a16="http://schemas.microsoft.com/office/drawing/2014/main" id="{D7D277A6-E24C-95F6-B756-44EF4AC95E1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D779FC8-3A61-F93A-BC56-508AA9793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A254B2-0BE9-DE45-ADA4-CE0DAC8D05FE}" type="slidenum">
              <a:rPr lang="en-US" altLang="en-US" smtClean="0"/>
              <a:pPr>
                <a:spcBef>
                  <a:spcPct val="0"/>
                </a:spcBef>
              </a:pPr>
              <a:t>77</a:t>
            </a:fld>
            <a:endParaRPr lang="en-US" altLang="en-US"/>
          </a:p>
        </p:txBody>
      </p:sp>
      <p:sp>
        <p:nvSpPr>
          <p:cNvPr id="96258" name="Rectangle 2">
            <a:extLst>
              <a:ext uri="{FF2B5EF4-FFF2-40B4-BE49-F238E27FC236}">
                <a16:creationId xmlns:a16="http://schemas.microsoft.com/office/drawing/2014/main" id="{3300433C-C802-83BC-3889-3D8BDCC3F5B4}"/>
              </a:ext>
            </a:extLst>
          </p:cNvPr>
          <p:cNvSpPr>
            <a:spLocks noGrp="1" noRot="1" noChangeAspect="1" noChangeArrowheads="1" noTextEdit="1"/>
          </p:cNvSpPr>
          <p:nvPr>
            <p:ph type="sldImg"/>
          </p:nvPr>
        </p:nvSpPr>
        <p:spPr>
          <a:solidFill>
            <a:srgbClr val="FFFFFF"/>
          </a:solidFill>
          <a:ln/>
        </p:spPr>
      </p:sp>
      <p:sp>
        <p:nvSpPr>
          <p:cNvPr id="96259" name="Rectangle 3">
            <a:extLst>
              <a:ext uri="{FF2B5EF4-FFF2-40B4-BE49-F238E27FC236}">
                <a16:creationId xmlns:a16="http://schemas.microsoft.com/office/drawing/2014/main" id="{282849DF-5E23-3B8D-4729-0E1DD5F086F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C2B3A3A-4846-F0FB-524B-8E94133867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DCF7DE-EDE2-F94E-B5F4-75B524A636C2}" type="slidenum">
              <a:rPr lang="en-US" altLang="en-US"/>
              <a:pPr>
                <a:spcBef>
                  <a:spcPct val="0"/>
                </a:spcBef>
              </a:pPr>
              <a:t>13</a:t>
            </a:fld>
            <a:endParaRPr lang="en-US" altLang="en-US"/>
          </a:p>
        </p:txBody>
      </p:sp>
      <p:sp>
        <p:nvSpPr>
          <p:cNvPr id="33794" name="Rectangle 2">
            <a:extLst>
              <a:ext uri="{FF2B5EF4-FFF2-40B4-BE49-F238E27FC236}">
                <a16:creationId xmlns:a16="http://schemas.microsoft.com/office/drawing/2014/main" id="{56B024A4-E7AA-36D8-3A1E-BDFAB3A95906}"/>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A0AF9C41-E7AC-7B69-2D44-D30A1E87A3F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59E8460-1924-2C9A-9BA1-5103F1A0AF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875A23-B36D-C94C-87DF-3EF1222A44F7}" type="slidenum">
              <a:rPr lang="en-US" altLang="en-US"/>
              <a:pPr>
                <a:spcBef>
                  <a:spcPct val="0"/>
                </a:spcBef>
              </a:pPr>
              <a:t>14</a:t>
            </a:fld>
            <a:endParaRPr lang="en-US" altLang="en-US"/>
          </a:p>
        </p:txBody>
      </p:sp>
      <p:sp>
        <p:nvSpPr>
          <p:cNvPr id="35842" name="Rectangle 2">
            <a:extLst>
              <a:ext uri="{FF2B5EF4-FFF2-40B4-BE49-F238E27FC236}">
                <a16:creationId xmlns:a16="http://schemas.microsoft.com/office/drawing/2014/main" id="{790319E9-C29D-C593-E3C2-53FF1725FB27}"/>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8F72232B-5696-68C9-EA7E-B830A4F8629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E43A62A2-3534-A7CB-CDA8-C919728D3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28A9182-580D-E44D-90FC-3DBD3F7473BE}" type="slidenum">
              <a:rPr lang="en-US" altLang="en-US"/>
              <a:pPr>
                <a:spcBef>
                  <a:spcPct val="0"/>
                </a:spcBef>
              </a:pPr>
              <a:t>15</a:t>
            </a:fld>
            <a:endParaRPr lang="en-US" altLang="en-US"/>
          </a:p>
        </p:txBody>
      </p:sp>
      <p:sp>
        <p:nvSpPr>
          <p:cNvPr id="37890" name="Rectangle 2">
            <a:extLst>
              <a:ext uri="{FF2B5EF4-FFF2-40B4-BE49-F238E27FC236}">
                <a16:creationId xmlns:a16="http://schemas.microsoft.com/office/drawing/2014/main" id="{73954058-4CAE-4072-CA6B-7BF1CE65235D}"/>
              </a:ext>
            </a:extLst>
          </p:cNvPr>
          <p:cNvSpPr>
            <a:spLocks noGrp="1" noRot="1" noChangeAspect="1" noChangeArrowheads="1" noTextEdit="1"/>
          </p:cNvSpPr>
          <p:nvPr>
            <p:ph type="sldImg"/>
          </p:nvPr>
        </p:nvSpPr>
        <p:spPr>
          <a:solidFill>
            <a:srgbClr val="FFFFFF"/>
          </a:solidFill>
          <a:ln/>
        </p:spPr>
      </p:sp>
      <p:sp>
        <p:nvSpPr>
          <p:cNvPr id="37891" name="Rectangle 3">
            <a:extLst>
              <a:ext uri="{FF2B5EF4-FFF2-40B4-BE49-F238E27FC236}">
                <a16:creationId xmlns:a16="http://schemas.microsoft.com/office/drawing/2014/main" id="{AC3F3187-2D91-07B9-0757-D9F8D2D6650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467EA3CF-7522-C031-9A79-9C89DBFD7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A1E9C7-53B5-4B41-AAA1-A02FA11EA450}" type="slidenum">
              <a:rPr lang="en-US" altLang="en-US"/>
              <a:pPr>
                <a:spcBef>
                  <a:spcPct val="0"/>
                </a:spcBef>
              </a:pPr>
              <a:t>19</a:t>
            </a:fld>
            <a:endParaRPr lang="en-US" altLang="en-US"/>
          </a:p>
        </p:txBody>
      </p:sp>
      <p:sp>
        <p:nvSpPr>
          <p:cNvPr id="54274" name="Rectangle 2">
            <a:extLst>
              <a:ext uri="{FF2B5EF4-FFF2-40B4-BE49-F238E27FC236}">
                <a16:creationId xmlns:a16="http://schemas.microsoft.com/office/drawing/2014/main" id="{BEF905BF-1BB1-5900-12E9-A83A376B6F81}"/>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C10BDA64-557E-42D0-B916-EA1EDED8E77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mi-NZ"/>
              <a:t>Click to edit Master subtitle style</a:t>
            </a:r>
            <a:endParaRPr lang="en-US"/>
          </a:p>
        </p:txBody>
      </p:sp>
      <p:sp>
        <p:nvSpPr>
          <p:cNvPr id="4" name="Rectangle 4">
            <a:extLst>
              <a:ext uri="{FF2B5EF4-FFF2-40B4-BE49-F238E27FC236}">
                <a16:creationId xmlns:a16="http://schemas.microsoft.com/office/drawing/2014/main" id="{F3475856-E3CD-9453-2658-27758932B1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9AD9AA-2C09-E2F5-2522-3EA9DF936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73E07C-B135-49CD-0262-A5CC3682DA73}"/>
              </a:ext>
            </a:extLst>
          </p:cNvPr>
          <p:cNvSpPr>
            <a:spLocks noGrp="1" noChangeArrowheads="1"/>
          </p:cNvSpPr>
          <p:nvPr>
            <p:ph type="sldNum" sz="quarter" idx="12"/>
          </p:nvPr>
        </p:nvSpPr>
        <p:spPr>
          <a:ln/>
        </p:spPr>
        <p:txBody>
          <a:bodyPr/>
          <a:lstStyle>
            <a:lvl1pPr>
              <a:defRPr/>
            </a:lvl1pPr>
          </a:lstStyle>
          <a:p>
            <a:pPr>
              <a:defRPr/>
            </a:pPr>
            <a:fld id="{42BBCF35-6F92-FF41-8CD9-B49FBC6F259B}" type="slidenum">
              <a:rPr lang="en-US" altLang="en-US"/>
              <a:pPr>
                <a:defRPr/>
              </a:pPr>
              <a:t>‹#›</a:t>
            </a:fld>
            <a:endParaRPr lang="en-US" altLang="en-US"/>
          </a:p>
        </p:txBody>
      </p:sp>
    </p:spTree>
    <p:extLst>
      <p:ext uri="{BB962C8B-B14F-4D97-AF65-F5344CB8AC3E}">
        <p14:creationId xmlns:p14="http://schemas.microsoft.com/office/powerpoint/2010/main" val="396502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FAB0A615-9D66-6421-C628-7E02891F65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53764D-2D6D-CAE8-14C9-EC6759BE9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9C1CC9-7E32-590F-81FB-26421FC4A30D}"/>
              </a:ext>
            </a:extLst>
          </p:cNvPr>
          <p:cNvSpPr>
            <a:spLocks noGrp="1" noChangeArrowheads="1"/>
          </p:cNvSpPr>
          <p:nvPr>
            <p:ph type="sldNum" sz="quarter" idx="12"/>
          </p:nvPr>
        </p:nvSpPr>
        <p:spPr>
          <a:ln/>
        </p:spPr>
        <p:txBody>
          <a:bodyPr/>
          <a:lstStyle>
            <a:lvl1pPr>
              <a:defRPr/>
            </a:lvl1pPr>
          </a:lstStyle>
          <a:p>
            <a:pPr>
              <a:defRPr/>
            </a:pPr>
            <a:fld id="{740A9BE9-88FD-9B40-84AD-C3D6C1FD22C9}" type="slidenum">
              <a:rPr lang="en-US" altLang="en-US"/>
              <a:pPr>
                <a:defRPr/>
              </a:pPr>
              <a:t>‹#›</a:t>
            </a:fld>
            <a:endParaRPr lang="en-US" altLang="en-US"/>
          </a:p>
        </p:txBody>
      </p:sp>
    </p:spTree>
    <p:extLst>
      <p:ext uri="{BB962C8B-B14F-4D97-AF65-F5344CB8AC3E}">
        <p14:creationId xmlns:p14="http://schemas.microsoft.com/office/powerpoint/2010/main" val="138351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BAA9B07E-D451-7813-BBBF-D1C384647A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0629A7-73B8-AE26-196A-B06772A780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B00C24-BD69-7946-C4E5-E7E20CF91397}"/>
              </a:ext>
            </a:extLst>
          </p:cNvPr>
          <p:cNvSpPr>
            <a:spLocks noGrp="1" noChangeArrowheads="1"/>
          </p:cNvSpPr>
          <p:nvPr>
            <p:ph type="sldNum" sz="quarter" idx="12"/>
          </p:nvPr>
        </p:nvSpPr>
        <p:spPr>
          <a:ln/>
        </p:spPr>
        <p:txBody>
          <a:bodyPr/>
          <a:lstStyle>
            <a:lvl1pPr>
              <a:defRPr/>
            </a:lvl1pPr>
          </a:lstStyle>
          <a:p>
            <a:pPr>
              <a:defRPr/>
            </a:pPr>
            <a:fld id="{4455C184-3675-F346-A1AD-5774576D4D85}" type="slidenum">
              <a:rPr lang="en-US" altLang="en-US"/>
              <a:pPr>
                <a:defRPr/>
              </a:pPr>
              <a:t>‹#›</a:t>
            </a:fld>
            <a:endParaRPr lang="en-US" altLang="en-US"/>
          </a:p>
        </p:txBody>
      </p:sp>
    </p:spTree>
    <p:extLst>
      <p:ext uri="{BB962C8B-B14F-4D97-AF65-F5344CB8AC3E}">
        <p14:creationId xmlns:p14="http://schemas.microsoft.com/office/powerpoint/2010/main" val="33094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3" name="Rectangle 4">
            <a:extLst>
              <a:ext uri="{FF2B5EF4-FFF2-40B4-BE49-F238E27FC236}">
                <a16:creationId xmlns:a16="http://schemas.microsoft.com/office/drawing/2014/main" id="{4B48E85E-2872-E14A-9F83-07470CCA430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D4062E1-C87E-FDF3-A384-14BE0FDE83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DE102AD-0434-BC92-A5CB-EE1A45204169}"/>
              </a:ext>
            </a:extLst>
          </p:cNvPr>
          <p:cNvSpPr>
            <a:spLocks noGrp="1" noChangeArrowheads="1"/>
          </p:cNvSpPr>
          <p:nvPr>
            <p:ph type="sldNum" sz="quarter" idx="12"/>
          </p:nvPr>
        </p:nvSpPr>
        <p:spPr>
          <a:ln/>
        </p:spPr>
        <p:txBody>
          <a:bodyPr/>
          <a:lstStyle>
            <a:lvl1pPr>
              <a:defRPr/>
            </a:lvl1pPr>
          </a:lstStyle>
          <a:p>
            <a:pPr>
              <a:defRPr/>
            </a:pPr>
            <a:fld id="{C04ECC56-DCB5-9048-A61B-D8ECD2DC9E93}" type="slidenum">
              <a:rPr lang="en-US" altLang="en-US"/>
              <a:pPr>
                <a:defRPr/>
              </a:pPr>
              <a:t>‹#›</a:t>
            </a:fld>
            <a:endParaRPr lang="en-US" altLang="en-US"/>
          </a:p>
        </p:txBody>
      </p:sp>
    </p:spTree>
    <p:extLst>
      <p:ext uri="{BB962C8B-B14F-4D97-AF65-F5344CB8AC3E}">
        <p14:creationId xmlns:p14="http://schemas.microsoft.com/office/powerpoint/2010/main" val="372220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88AE07E7-CB99-847D-DB93-2E02E43E15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1960AA-5315-44D1-04E9-2ADCC4D3B8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2F1B1C-8903-D7B8-78A5-F86DEA365D10}"/>
              </a:ext>
            </a:extLst>
          </p:cNvPr>
          <p:cNvSpPr>
            <a:spLocks noGrp="1" noChangeArrowheads="1"/>
          </p:cNvSpPr>
          <p:nvPr>
            <p:ph type="sldNum" sz="quarter" idx="12"/>
          </p:nvPr>
        </p:nvSpPr>
        <p:spPr>
          <a:ln/>
        </p:spPr>
        <p:txBody>
          <a:bodyPr/>
          <a:lstStyle>
            <a:lvl1pPr>
              <a:defRPr/>
            </a:lvl1pPr>
          </a:lstStyle>
          <a:p>
            <a:pPr>
              <a:defRPr/>
            </a:pPr>
            <a:fld id="{11B7269F-4FB6-8640-A789-7FF6F726C7C2}" type="slidenum">
              <a:rPr lang="en-US" altLang="en-US"/>
              <a:pPr>
                <a:defRPr/>
              </a:pPr>
              <a:t>‹#›</a:t>
            </a:fld>
            <a:endParaRPr lang="en-US" altLang="en-US"/>
          </a:p>
        </p:txBody>
      </p:sp>
    </p:spTree>
    <p:extLst>
      <p:ext uri="{BB962C8B-B14F-4D97-AF65-F5344CB8AC3E}">
        <p14:creationId xmlns:p14="http://schemas.microsoft.com/office/powerpoint/2010/main" val="39806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mi-NZ"/>
              <a:t>Click to edit Master text styles</a:t>
            </a:r>
          </a:p>
        </p:txBody>
      </p:sp>
      <p:sp>
        <p:nvSpPr>
          <p:cNvPr id="4" name="Rectangle 4">
            <a:extLst>
              <a:ext uri="{FF2B5EF4-FFF2-40B4-BE49-F238E27FC236}">
                <a16:creationId xmlns:a16="http://schemas.microsoft.com/office/drawing/2014/main" id="{BD7580D9-B198-A9BB-9F25-7FA2B659BE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F35814-97F6-6BA4-9F25-5DD178D45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304425-3411-DB8C-6AAD-9C72782755FA}"/>
              </a:ext>
            </a:extLst>
          </p:cNvPr>
          <p:cNvSpPr>
            <a:spLocks noGrp="1" noChangeArrowheads="1"/>
          </p:cNvSpPr>
          <p:nvPr>
            <p:ph type="sldNum" sz="quarter" idx="12"/>
          </p:nvPr>
        </p:nvSpPr>
        <p:spPr>
          <a:ln/>
        </p:spPr>
        <p:txBody>
          <a:bodyPr/>
          <a:lstStyle>
            <a:lvl1pPr>
              <a:defRPr/>
            </a:lvl1pPr>
          </a:lstStyle>
          <a:p>
            <a:pPr>
              <a:defRPr/>
            </a:pPr>
            <a:fld id="{09D90CD6-C1FD-D248-8251-7AD1DDF7EA11}" type="slidenum">
              <a:rPr lang="en-US" altLang="en-US"/>
              <a:pPr>
                <a:defRPr/>
              </a:pPr>
              <a:t>‹#›</a:t>
            </a:fld>
            <a:endParaRPr lang="en-US" altLang="en-US"/>
          </a:p>
        </p:txBody>
      </p:sp>
    </p:spTree>
    <p:extLst>
      <p:ext uri="{BB962C8B-B14F-4D97-AF65-F5344CB8AC3E}">
        <p14:creationId xmlns:p14="http://schemas.microsoft.com/office/powerpoint/2010/main" val="308779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Rectangle 4">
            <a:extLst>
              <a:ext uri="{FF2B5EF4-FFF2-40B4-BE49-F238E27FC236}">
                <a16:creationId xmlns:a16="http://schemas.microsoft.com/office/drawing/2014/main" id="{467A7352-7DEC-B8B3-8E73-6BC21E2C25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F0335F-F69B-92BC-39E1-078BCB1B4F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3DEFBB-35E4-6B12-2FE6-EABBCB1C2BFD}"/>
              </a:ext>
            </a:extLst>
          </p:cNvPr>
          <p:cNvSpPr>
            <a:spLocks noGrp="1" noChangeArrowheads="1"/>
          </p:cNvSpPr>
          <p:nvPr>
            <p:ph type="sldNum" sz="quarter" idx="12"/>
          </p:nvPr>
        </p:nvSpPr>
        <p:spPr>
          <a:ln/>
        </p:spPr>
        <p:txBody>
          <a:bodyPr/>
          <a:lstStyle>
            <a:lvl1pPr>
              <a:defRPr/>
            </a:lvl1pPr>
          </a:lstStyle>
          <a:p>
            <a:pPr>
              <a:defRPr/>
            </a:pPr>
            <a:fld id="{7B204239-9E63-C941-8D98-145EED330897}" type="slidenum">
              <a:rPr lang="en-US" altLang="en-US"/>
              <a:pPr>
                <a:defRPr/>
              </a:pPr>
              <a:t>‹#›</a:t>
            </a:fld>
            <a:endParaRPr lang="en-US" altLang="en-US"/>
          </a:p>
        </p:txBody>
      </p:sp>
    </p:spTree>
    <p:extLst>
      <p:ext uri="{BB962C8B-B14F-4D97-AF65-F5344CB8AC3E}">
        <p14:creationId xmlns:p14="http://schemas.microsoft.com/office/powerpoint/2010/main" val="16003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Rectangle 4">
            <a:extLst>
              <a:ext uri="{FF2B5EF4-FFF2-40B4-BE49-F238E27FC236}">
                <a16:creationId xmlns:a16="http://schemas.microsoft.com/office/drawing/2014/main" id="{EA73548A-E8D8-050C-2675-5E49B1D050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0F1EA8-8D15-EC2C-2CA3-203892DB3F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E188E87-7497-29F8-63B8-A7651AA70F4F}"/>
              </a:ext>
            </a:extLst>
          </p:cNvPr>
          <p:cNvSpPr>
            <a:spLocks noGrp="1" noChangeArrowheads="1"/>
          </p:cNvSpPr>
          <p:nvPr>
            <p:ph type="sldNum" sz="quarter" idx="12"/>
          </p:nvPr>
        </p:nvSpPr>
        <p:spPr>
          <a:ln/>
        </p:spPr>
        <p:txBody>
          <a:bodyPr/>
          <a:lstStyle>
            <a:lvl1pPr>
              <a:defRPr/>
            </a:lvl1pPr>
          </a:lstStyle>
          <a:p>
            <a:pPr>
              <a:defRPr/>
            </a:pPr>
            <a:fld id="{E1DE513B-935C-E54D-95CA-1E4BBEE71A08}" type="slidenum">
              <a:rPr lang="en-US" altLang="en-US"/>
              <a:pPr>
                <a:defRPr/>
              </a:pPr>
              <a:t>‹#›</a:t>
            </a:fld>
            <a:endParaRPr lang="en-US" altLang="en-US"/>
          </a:p>
        </p:txBody>
      </p:sp>
    </p:spTree>
    <p:extLst>
      <p:ext uri="{BB962C8B-B14F-4D97-AF65-F5344CB8AC3E}">
        <p14:creationId xmlns:p14="http://schemas.microsoft.com/office/powerpoint/2010/main" val="240294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Rectangle 4">
            <a:extLst>
              <a:ext uri="{FF2B5EF4-FFF2-40B4-BE49-F238E27FC236}">
                <a16:creationId xmlns:a16="http://schemas.microsoft.com/office/drawing/2014/main" id="{FAF2A0F2-D7D5-90DA-3E57-E9955C36A1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E3AB6F-6E60-0002-CBBD-664157F8C5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7363C1-119C-4591-888F-4F4393EF6850}"/>
              </a:ext>
            </a:extLst>
          </p:cNvPr>
          <p:cNvSpPr>
            <a:spLocks noGrp="1" noChangeArrowheads="1"/>
          </p:cNvSpPr>
          <p:nvPr>
            <p:ph type="sldNum" sz="quarter" idx="12"/>
          </p:nvPr>
        </p:nvSpPr>
        <p:spPr>
          <a:ln/>
        </p:spPr>
        <p:txBody>
          <a:bodyPr/>
          <a:lstStyle>
            <a:lvl1pPr>
              <a:defRPr/>
            </a:lvl1pPr>
          </a:lstStyle>
          <a:p>
            <a:pPr>
              <a:defRPr/>
            </a:pPr>
            <a:fld id="{D72B1750-2E86-8845-A32D-DD54F26243DF}" type="slidenum">
              <a:rPr lang="en-US" altLang="en-US"/>
              <a:pPr>
                <a:defRPr/>
              </a:pPr>
              <a:t>‹#›</a:t>
            </a:fld>
            <a:endParaRPr lang="en-US" altLang="en-US"/>
          </a:p>
        </p:txBody>
      </p:sp>
    </p:spTree>
    <p:extLst>
      <p:ext uri="{BB962C8B-B14F-4D97-AF65-F5344CB8AC3E}">
        <p14:creationId xmlns:p14="http://schemas.microsoft.com/office/powerpoint/2010/main" val="312293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64CA45-3135-BEA3-DDA9-3C12D2A534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CFD89B-6232-1584-FBF0-19F75F93E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3E4B0D-3E97-3CEA-C947-FF0F97EA6FF7}"/>
              </a:ext>
            </a:extLst>
          </p:cNvPr>
          <p:cNvSpPr>
            <a:spLocks noGrp="1" noChangeArrowheads="1"/>
          </p:cNvSpPr>
          <p:nvPr>
            <p:ph type="sldNum" sz="quarter" idx="12"/>
          </p:nvPr>
        </p:nvSpPr>
        <p:spPr>
          <a:ln/>
        </p:spPr>
        <p:txBody>
          <a:bodyPr/>
          <a:lstStyle>
            <a:lvl1pPr>
              <a:defRPr/>
            </a:lvl1pPr>
          </a:lstStyle>
          <a:p>
            <a:pPr>
              <a:defRPr/>
            </a:pPr>
            <a:fld id="{FA3B47A3-7D11-1E44-A05C-B2E7A6047507}" type="slidenum">
              <a:rPr lang="en-US" altLang="en-US"/>
              <a:pPr>
                <a:defRPr/>
              </a:pPr>
              <a:t>‹#›</a:t>
            </a:fld>
            <a:endParaRPr lang="en-US" altLang="en-US"/>
          </a:p>
        </p:txBody>
      </p:sp>
    </p:spTree>
    <p:extLst>
      <p:ext uri="{BB962C8B-B14F-4D97-AF65-F5344CB8AC3E}">
        <p14:creationId xmlns:p14="http://schemas.microsoft.com/office/powerpoint/2010/main" val="427154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D9D3D5FC-BBCD-2A4E-D524-BFD96885C9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0D3EC7-5FEF-AB08-C700-8B5371F832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5BB1C0-037C-531A-0D31-D04CE56A7240}"/>
              </a:ext>
            </a:extLst>
          </p:cNvPr>
          <p:cNvSpPr>
            <a:spLocks noGrp="1" noChangeArrowheads="1"/>
          </p:cNvSpPr>
          <p:nvPr>
            <p:ph type="sldNum" sz="quarter" idx="12"/>
          </p:nvPr>
        </p:nvSpPr>
        <p:spPr>
          <a:ln/>
        </p:spPr>
        <p:txBody>
          <a:bodyPr/>
          <a:lstStyle>
            <a:lvl1pPr>
              <a:defRPr/>
            </a:lvl1pPr>
          </a:lstStyle>
          <a:p>
            <a:pPr>
              <a:defRPr/>
            </a:pPr>
            <a:fld id="{FDF0818A-82AA-F14A-87A5-5690CDD6A113}" type="slidenum">
              <a:rPr lang="en-US" altLang="en-US"/>
              <a:pPr>
                <a:defRPr/>
              </a:pPr>
              <a:t>‹#›</a:t>
            </a:fld>
            <a:endParaRPr lang="en-US" altLang="en-US"/>
          </a:p>
        </p:txBody>
      </p:sp>
    </p:spTree>
    <p:extLst>
      <p:ext uri="{BB962C8B-B14F-4D97-AF65-F5344CB8AC3E}">
        <p14:creationId xmlns:p14="http://schemas.microsoft.com/office/powerpoint/2010/main" val="5318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DCA38F95-F367-9235-06AB-8C6828D9FF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BA4940-3832-1CFB-3716-FE211E0FD6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DFCBB4-EF9D-39CD-49CB-AD30A0DF6F11}"/>
              </a:ext>
            </a:extLst>
          </p:cNvPr>
          <p:cNvSpPr>
            <a:spLocks noGrp="1" noChangeArrowheads="1"/>
          </p:cNvSpPr>
          <p:nvPr>
            <p:ph type="sldNum" sz="quarter" idx="12"/>
          </p:nvPr>
        </p:nvSpPr>
        <p:spPr>
          <a:ln/>
        </p:spPr>
        <p:txBody>
          <a:bodyPr/>
          <a:lstStyle>
            <a:lvl1pPr>
              <a:defRPr/>
            </a:lvl1pPr>
          </a:lstStyle>
          <a:p>
            <a:pPr>
              <a:defRPr/>
            </a:pPr>
            <a:fld id="{98F1CB77-1863-B941-AFC3-553671D15285}" type="slidenum">
              <a:rPr lang="en-US" altLang="en-US"/>
              <a:pPr>
                <a:defRPr/>
              </a:pPr>
              <a:t>‹#›</a:t>
            </a:fld>
            <a:endParaRPr lang="en-US" altLang="en-US"/>
          </a:p>
        </p:txBody>
      </p:sp>
    </p:spTree>
    <p:extLst>
      <p:ext uri="{BB962C8B-B14F-4D97-AF65-F5344CB8AC3E}">
        <p14:creationId xmlns:p14="http://schemas.microsoft.com/office/powerpoint/2010/main" val="115960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3B4914-4134-F451-86B1-A0244AA451A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C11728D-228C-58FE-D4A3-60EFDE9E573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BBD859-1A5D-BDBC-D841-600F9AE883A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FFD0AD43-F1F8-A9E1-4854-1F3B8851AF2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ctr" eaLnBrk="1" hangingPunct="1">
              <a:defRPr sz="13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2D839C96-2834-E51D-9577-7852DE50674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1" hangingPunct="1">
              <a:defRPr sz="1300"/>
            </a:lvl1pPr>
          </a:lstStyle>
          <a:p>
            <a:pPr>
              <a:defRPr/>
            </a:pPr>
            <a:fld id="{5DA171BC-23C6-1846-81B8-02FBB6D1CDD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820738" rtl="0" eaLnBrk="0" fontAlgn="base" hangingPunct="0">
        <a:spcBef>
          <a:spcPct val="0"/>
        </a:spcBef>
        <a:spcAft>
          <a:spcPct val="0"/>
        </a:spcAft>
        <a:defRPr sz="3900">
          <a:solidFill>
            <a:schemeClr val="tx2"/>
          </a:solidFill>
          <a:latin typeface="+mj-lt"/>
          <a:ea typeface="ＭＳ Ｐゴシック" pitchFamily="-109" charset="-128"/>
          <a:cs typeface="ＭＳ Ｐゴシック" pitchFamily="-109" charset="-128"/>
        </a:defRPr>
      </a:lvl1pPr>
      <a:lvl2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2pPr>
      <a:lvl3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3pPr>
      <a:lvl4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4pPr>
      <a:lvl5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5pPr>
      <a:lvl6pPr marL="457200" algn="ctr" defTabSz="820738" rtl="0" fontAlgn="base">
        <a:spcBef>
          <a:spcPct val="0"/>
        </a:spcBef>
        <a:spcAft>
          <a:spcPct val="0"/>
        </a:spcAft>
        <a:defRPr sz="3900">
          <a:solidFill>
            <a:schemeClr val="tx2"/>
          </a:solidFill>
          <a:latin typeface="Arial" pitchFamily="-109" charset="0"/>
        </a:defRPr>
      </a:lvl6pPr>
      <a:lvl7pPr marL="914400" algn="ctr" defTabSz="820738" rtl="0" fontAlgn="base">
        <a:spcBef>
          <a:spcPct val="0"/>
        </a:spcBef>
        <a:spcAft>
          <a:spcPct val="0"/>
        </a:spcAft>
        <a:defRPr sz="3900">
          <a:solidFill>
            <a:schemeClr val="tx2"/>
          </a:solidFill>
          <a:latin typeface="Arial" pitchFamily="-109" charset="0"/>
        </a:defRPr>
      </a:lvl7pPr>
      <a:lvl8pPr marL="1371600" algn="ctr" defTabSz="820738" rtl="0" fontAlgn="base">
        <a:spcBef>
          <a:spcPct val="0"/>
        </a:spcBef>
        <a:spcAft>
          <a:spcPct val="0"/>
        </a:spcAft>
        <a:defRPr sz="3900">
          <a:solidFill>
            <a:schemeClr val="tx2"/>
          </a:solidFill>
          <a:latin typeface="Arial" pitchFamily="-109" charset="0"/>
        </a:defRPr>
      </a:lvl8pPr>
      <a:lvl9pPr marL="1828800" algn="ctr" defTabSz="820738" rtl="0" fontAlgn="base">
        <a:spcBef>
          <a:spcPct val="0"/>
        </a:spcBef>
        <a:spcAft>
          <a:spcPct val="0"/>
        </a:spcAft>
        <a:defRPr sz="3900">
          <a:solidFill>
            <a:schemeClr val="tx2"/>
          </a:solidFill>
          <a:latin typeface="Arial" pitchFamily="-109" charset="0"/>
        </a:defRPr>
      </a:lvl9pPr>
    </p:titleStyle>
    <p:body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09" charset="-128"/>
          <a:cs typeface="ＭＳ Ｐゴシック" pitchFamily="-109" charset="-128"/>
        </a:defRPr>
      </a:lvl1pPr>
      <a:lvl2pPr marL="666750" indent="-257175" algn="l" defTabSz="820738" rtl="0" eaLnBrk="0" fontAlgn="base" hangingPunct="0">
        <a:spcBef>
          <a:spcPct val="20000"/>
        </a:spcBef>
        <a:spcAft>
          <a:spcPct val="0"/>
        </a:spcAft>
        <a:buChar char="–"/>
        <a:defRPr sz="2500">
          <a:solidFill>
            <a:schemeClr val="tx1"/>
          </a:solidFill>
          <a:latin typeface="+mn-lt"/>
          <a:ea typeface="ＭＳ Ｐゴシック" pitchFamily="-109" charset="-128"/>
        </a:defRPr>
      </a:lvl2pPr>
      <a:lvl3pPr marL="1025525" indent="-204788" algn="l" defTabSz="820738" rtl="0" eaLnBrk="0" fontAlgn="base" hangingPunct="0">
        <a:spcBef>
          <a:spcPct val="20000"/>
        </a:spcBef>
        <a:spcAft>
          <a:spcPct val="0"/>
        </a:spcAft>
        <a:buChar char="•"/>
        <a:defRPr sz="2200">
          <a:solidFill>
            <a:schemeClr val="tx1"/>
          </a:solidFill>
          <a:latin typeface="+mn-lt"/>
          <a:ea typeface="ＭＳ Ｐゴシック" pitchFamily="-109" charset="-128"/>
        </a:defRPr>
      </a:lvl3pPr>
      <a:lvl4pPr marL="1436688" indent="-206375" algn="l" defTabSz="820738" rtl="0" eaLnBrk="0" fontAlgn="base" hangingPunct="0">
        <a:spcBef>
          <a:spcPct val="20000"/>
        </a:spcBef>
        <a:spcAft>
          <a:spcPct val="0"/>
        </a:spcAft>
        <a:buChar char="–"/>
        <a:defRPr>
          <a:solidFill>
            <a:schemeClr val="tx1"/>
          </a:solidFill>
          <a:latin typeface="+mn-lt"/>
          <a:ea typeface="ＭＳ Ｐゴシック" pitchFamily="-109" charset="-128"/>
        </a:defRPr>
      </a:lvl4pPr>
      <a:lvl5pPr marL="1846263" indent="-204788" algn="l" defTabSz="820738" rtl="0" eaLnBrk="0" fontAlgn="base" hangingPunct="0">
        <a:spcBef>
          <a:spcPct val="20000"/>
        </a:spcBef>
        <a:spcAft>
          <a:spcPct val="0"/>
        </a:spcAft>
        <a:buChar char="»"/>
        <a:defRPr>
          <a:solidFill>
            <a:schemeClr val="tx1"/>
          </a:solidFill>
          <a:latin typeface="+mn-lt"/>
          <a:ea typeface="ＭＳ Ｐゴシック" pitchFamily="-109" charset="-128"/>
        </a:defRPr>
      </a:lvl5pPr>
      <a:lvl6pPr marL="2303463" indent="-204788" algn="l" defTabSz="820738" rtl="0" fontAlgn="base">
        <a:spcBef>
          <a:spcPct val="20000"/>
        </a:spcBef>
        <a:spcAft>
          <a:spcPct val="0"/>
        </a:spcAft>
        <a:buChar char="»"/>
        <a:defRPr>
          <a:solidFill>
            <a:schemeClr val="tx1"/>
          </a:solidFill>
          <a:latin typeface="+mn-lt"/>
          <a:ea typeface="ＭＳ Ｐゴシック" pitchFamily="-109" charset="-128"/>
        </a:defRPr>
      </a:lvl6pPr>
      <a:lvl7pPr marL="2760663" indent="-204788" algn="l" defTabSz="820738" rtl="0" fontAlgn="base">
        <a:spcBef>
          <a:spcPct val="20000"/>
        </a:spcBef>
        <a:spcAft>
          <a:spcPct val="0"/>
        </a:spcAft>
        <a:buChar char="»"/>
        <a:defRPr>
          <a:solidFill>
            <a:schemeClr val="tx1"/>
          </a:solidFill>
          <a:latin typeface="+mn-lt"/>
          <a:ea typeface="ＭＳ Ｐゴシック" pitchFamily="-109" charset="-128"/>
        </a:defRPr>
      </a:lvl7pPr>
      <a:lvl8pPr marL="3217863" indent="-204788" algn="l" defTabSz="820738" rtl="0" fontAlgn="base">
        <a:spcBef>
          <a:spcPct val="20000"/>
        </a:spcBef>
        <a:spcAft>
          <a:spcPct val="0"/>
        </a:spcAft>
        <a:buChar char="»"/>
        <a:defRPr>
          <a:solidFill>
            <a:schemeClr val="tx1"/>
          </a:solidFill>
          <a:latin typeface="+mn-lt"/>
          <a:ea typeface="ＭＳ Ｐゴシック" pitchFamily="-109" charset="-128"/>
        </a:defRPr>
      </a:lvl8pPr>
      <a:lvl9pPr marL="3675063" indent="-204788" algn="l" defTabSz="820738"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pbs.org/video/italian-americans-assimil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en.wikipedia.org/wiki/Gyroscope"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a:extLst>
              <a:ext uri="{FF2B5EF4-FFF2-40B4-BE49-F238E27FC236}">
                <a16:creationId xmlns:a16="http://schemas.microsoft.com/office/drawing/2014/main" id="{6BFF5A17-AB5C-4E41-8FBE-D588DD2ABE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8F837EF-6DB6-4946-AB12-7753D61DF26C}" type="slidenum">
              <a:rPr lang="en-US" altLang="en-US" sz="1300" smtClean="0"/>
              <a:pPr>
                <a:spcBef>
                  <a:spcPct val="0"/>
                </a:spcBef>
                <a:buFontTx/>
                <a:buNone/>
              </a:pPr>
              <a:t>1</a:t>
            </a:fld>
            <a:endParaRPr lang="en-US" altLang="en-US" sz="1300"/>
          </a:p>
        </p:txBody>
      </p:sp>
      <p:sp>
        <p:nvSpPr>
          <p:cNvPr id="128002" name="Rectangle 2">
            <a:extLst>
              <a:ext uri="{FF2B5EF4-FFF2-40B4-BE49-F238E27FC236}">
                <a16:creationId xmlns:a16="http://schemas.microsoft.com/office/drawing/2014/main" id="{60E0B538-9DC9-DE33-E1F6-3607D2ED7008}"/>
              </a:ext>
            </a:extLst>
          </p:cNvPr>
          <p:cNvSpPr>
            <a:spLocks noGrp="1" noChangeArrowheads="1"/>
          </p:cNvSpPr>
          <p:nvPr>
            <p:ph type="ctrTitle"/>
          </p:nvPr>
        </p:nvSpPr>
        <p:spPr>
          <a:xfrm>
            <a:off x="0" y="0"/>
            <a:ext cx="9144000" cy="2590800"/>
          </a:xfrm>
        </p:spPr>
        <p:txBody>
          <a:bodyPr/>
          <a:lstStyle/>
          <a:p>
            <a:pPr eaLnBrk="1" hangingPunct="1">
              <a:defRPr/>
            </a:pPr>
            <a:r>
              <a:rPr lang="en-US" sz="4000" b="1" dirty="0">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Culture</a:t>
            </a:r>
            <a:r>
              <a:rPr lang="en-US" sz="4000" b="1">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 Identity, </a:t>
            </a:r>
            <a:r>
              <a:rPr lang="en-US" sz="4000" b="1" dirty="0">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&amp; School Success</a:t>
            </a:r>
            <a:br>
              <a:rPr lang="en-US" sz="4000" b="1" dirty="0">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br>
            <a:br>
              <a:rPr lang="en-US" sz="4000" b="1" dirty="0">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br>
            <a:r>
              <a:rPr lang="en-US" sz="4000" b="1" dirty="0">
                <a:solidFill>
                  <a:schemeClr val="tx1"/>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Is Assimilation a Good Idea?</a:t>
            </a:r>
            <a:endParaRPr lang="en-US" sz="40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6387" name="Rectangle 3">
            <a:extLst>
              <a:ext uri="{FF2B5EF4-FFF2-40B4-BE49-F238E27FC236}">
                <a16:creationId xmlns:a16="http://schemas.microsoft.com/office/drawing/2014/main" id="{FC55B88A-E640-488B-D7C4-3F4491DA3620}"/>
              </a:ext>
            </a:extLst>
          </p:cNvPr>
          <p:cNvSpPr>
            <a:spLocks noGrp="1" noChangeArrowheads="1"/>
          </p:cNvSpPr>
          <p:nvPr>
            <p:ph type="subTitle" idx="1"/>
          </p:nvPr>
        </p:nvSpPr>
        <p:spPr>
          <a:xfrm>
            <a:off x="0" y="2590800"/>
            <a:ext cx="9144000" cy="2209800"/>
          </a:xfrm>
        </p:spPr>
        <p:txBody>
          <a:bodyPr/>
          <a:lstStyle/>
          <a:p>
            <a:r>
              <a:rPr lang="en-US" altLang="en-US" sz="3200" b="1">
                <a:ea typeface="ＭＳ Ｐゴシック" panose="020B0600070205080204" pitchFamily="34" charset="-128"/>
              </a:rPr>
              <a:t>BME 210 Week 2 Powerpoint</a:t>
            </a:r>
          </a:p>
          <a:p>
            <a:r>
              <a:rPr lang="en-US" altLang="en-US" sz="3200" b="1">
                <a:ea typeface="ＭＳ Ｐゴシック" panose="020B0600070205080204" pitchFamily="34" charset="-128"/>
              </a:rPr>
              <a:t>Jon Reyhner, Ed.D.</a:t>
            </a:r>
          </a:p>
          <a:p>
            <a:r>
              <a:rPr lang="en-US" altLang="en-US" sz="3200" b="1">
                <a:ea typeface="ＭＳ Ｐゴシック" panose="020B0600070205080204" pitchFamily="34" charset="-128"/>
              </a:rPr>
              <a:t>Professor of Education</a:t>
            </a:r>
          </a:p>
          <a:p>
            <a:endParaRPr lang="en-US" altLang="en-US" sz="3200" b="1">
              <a:ea typeface="ＭＳ Ｐゴシック" panose="020B0600070205080204" pitchFamily="34" charset="-128"/>
            </a:endParaRPr>
          </a:p>
        </p:txBody>
      </p:sp>
      <p:pic>
        <p:nvPicPr>
          <p:cNvPr id="16388" name="Picture 4">
            <a:extLst>
              <a:ext uri="{FF2B5EF4-FFF2-40B4-BE49-F238E27FC236}">
                <a16:creationId xmlns:a16="http://schemas.microsoft.com/office/drawing/2014/main" id="{18847AD7-B534-A457-ABA9-AF20AD2E3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6B376062-B3B4-CAD8-3372-92C7D880E8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58E86E0-B15B-A84A-914A-C6A15E2F9DDC}" type="slidenum">
              <a:rPr lang="en-US" altLang="en-US" sz="1300"/>
              <a:pPr>
                <a:spcBef>
                  <a:spcPct val="0"/>
                </a:spcBef>
                <a:buFontTx/>
                <a:buNone/>
              </a:pPr>
              <a:t>10</a:t>
            </a:fld>
            <a:endParaRPr lang="en-US" altLang="en-US" sz="1300"/>
          </a:p>
        </p:txBody>
      </p:sp>
      <p:sp>
        <p:nvSpPr>
          <p:cNvPr id="445442" name="Text Box 2">
            <a:extLst>
              <a:ext uri="{FF2B5EF4-FFF2-40B4-BE49-F238E27FC236}">
                <a16:creationId xmlns:a16="http://schemas.microsoft.com/office/drawing/2014/main" id="{C6F9903F-7C81-5230-A50A-299C4877787B}"/>
              </a:ext>
            </a:extLst>
          </p:cNvPr>
          <p:cNvSpPr txBox="1">
            <a:spLocks noChangeArrowheads="1"/>
          </p:cNvSpPr>
          <p:nvPr/>
        </p:nvSpPr>
        <p:spPr bwMode="auto">
          <a:xfrm>
            <a:off x="609600" y="2133600"/>
            <a:ext cx="8534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800" dirty="0">
                <a:solidFill>
                  <a:schemeClr val="bg1">
                    <a:lumMod val="50000"/>
                  </a:schemeClr>
                </a:solidFill>
              </a:rPr>
              <a:t>What Unites a Tribe?</a:t>
            </a:r>
          </a:p>
          <a:p>
            <a:pPr eaLnBrk="1" hangingPunct="1">
              <a:spcBef>
                <a:spcPct val="0"/>
              </a:spcBef>
              <a:buFontTx/>
              <a:buNone/>
            </a:pPr>
            <a:endParaRPr lang="en-US" altLang="en-US" sz="4800" dirty="0">
              <a:solidFill>
                <a:schemeClr val="bg1">
                  <a:lumMod val="50000"/>
                </a:schemeClr>
              </a:solidFill>
            </a:endParaRPr>
          </a:p>
          <a:p>
            <a:pPr eaLnBrk="1" hangingPunct="1">
              <a:spcBef>
                <a:spcPct val="0"/>
              </a:spcBef>
              <a:buFontTx/>
              <a:buNone/>
            </a:pPr>
            <a:r>
              <a:rPr lang="en-US" altLang="en-US" sz="4800" dirty="0">
                <a:solidFill>
                  <a:schemeClr val="bg1">
                    <a:lumMod val="50000"/>
                  </a:schemeClr>
                </a:solidFill>
              </a:rPr>
              <a:t>What Unites a Country?</a:t>
            </a:r>
          </a:p>
          <a:p>
            <a:pPr eaLnBrk="1" hangingPunct="1">
              <a:spcBef>
                <a:spcPct val="0"/>
              </a:spcBef>
              <a:buFontTx/>
              <a:buNone/>
            </a:pPr>
            <a:r>
              <a:rPr lang="en-US" altLang="en-US" sz="4800" dirty="0">
                <a:solidFill>
                  <a:schemeClr val="bg1">
                    <a:lumMod val="50000"/>
                  </a:schemeClr>
                </a:solidFill>
              </a:rPr>
              <a:t>	</a:t>
            </a:r>
            <a:r>
              <a:rPr lang="en-US" altLang="en-US" sz="3200" dirty="0">
                <a:solidFill>
                  <a:schemeClr val="bg1">
                    <a:lumMod val="50000"/>
                  </a:schemeClr>
                </a:solidFill>
              </a:rPr>
              <a:t>What does it mean to be an American?</a:t>
            </a:r>
          </a:p>
          <a:p>
            <a:pPr eaLnBrk="1" hangingPunct="1">
              <a:spcBef>
                <a:spcPct val="0"/>
              </a:spcBef>
              <a:buFontTx/>
              <a:buNone/>
            </a:pPr>
            <a:endParaRPr lang="en-US" altLang="en-US" sz="4800" dirty="0">
              <a:solidFill>
                <a:schemeClr val="bg1">
                  <a:lumMod val="50000"/>
                </a:schemeClr>
              </a:solidFill>
            </a:endParaRPr>
          </a:p>
          <a:p>
            <a:pPr eaLnBrk="1" hangingPunct="1">
              <a:spcBef>
                <a:spcPct val="0"/>
              </a:spcBef>
              <a:buFontTx/>
              <a:buNone/>
            </a:pPr>
            <a:r>
              <a:rPr lang="en-US" altLang="en-US" sz="4800" dirty="0">
                <a:solidFill>
                  <a:schemeClr val="bg1">
                    <a:lumMod val="50000"/>
                  </a:schemeClr>
                </a:solidFill>
              </a:rPr>
              <a:t>What Can Unite the World?</a:t>
            </a:r>
          </a:p>
        </p:txBody>
      </p:sp>
      <p:sp>
        <p:nvSpPr>
          <p:cNvPr id="26628" name="Text Box 4">
            <a:extLst>
              <a:ext uri="{FF2B5EF4-FFF2-40B4-BE49-F238E27FC236}">
                <a16:creationId xmlns:a16="http://schemas.microsoft.com/office/drawing/2014/main" id="{39D54739-389D-8FC3-C72D-3CDF14409646}"/>
              </a:ext>
            </a:extLst>
          </p:cNvPr>
          <p:cNvSpPr txBox="1">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9600" b="1" i="1" dirty="0">
                <a:solidFill>
                  <a:schemeClr val="bg1">
                    <a:lumMod val="50000"/>
                  </a:schemeClr>
                </a:solidFill>
              </a:rPr>
              <a:t>Unity</a:t>
            </a:r>
            <a:endParaRPr lang="en-US" altLang="en-US" sz="96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54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5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54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E4B650D6-2296-7B23-A5A4-FF583B2146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FED295-D57C-3444-ADAA-FF6594E744C1}" type="slidenum">
              <a:rPr lang="en-US" altLang="en-US" sz="1300"/>
              <a:pPr>
                <a:spcBef>
                  <a:spcPct val="0"/>
                </a:spcBef>
                <a:buFontTx/>
                <a:buNone/>
              </a:pPr>
              <a:t>11</a:t>
            </a:fld>
            <a:endParaRPr lang="en-US" altLang="en-US" sz="1300"/>
          </a:p>
        </p:txBody>
      </p:sp>
      <p:sp>
        <p:nvSpPr>
          <p:cNvPr id="517122" name="Text Box 2">
            <a:extLst>
              <a:ext uri="{FF2B5EF4-FFF2-40B4-BE49-F238E27FC236}">
                <a16:creationId xmlns:a16="http://schemas.microsoft.com/office/drawing/2014/main" id="{C7436C30-39BF-0F19-03EC-D2D210DD0CD2}"/>
              </a:ext>
            </a:extLst>
          </p:cNvPr>
          <p:cNvSpPr txBox="1">
            <a:spLocks noChangeArrowheads="1"/>
          </p:cNvSpPr>
          <p:nvPr/>
        </p:nvSpPr>
        <p:spPr bwMode="auto">
          <a:xfrm>
            <a:off x="0" y="1524000"/>
            <a:ext cx="91440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chemeClr val="bg1">
                    <a:lumMod val="50000"/>
                  </a:schemeClr>
                </a:solidFill>
              </a:rPr>
              <a:t>U.S. Representative Tom Tancredo Republican candidate from Colorado for U.S. president said in 2007 that </a:t>
            </a:r>
            <a:r>
              <a:rPr lang="en-US" altLang="en-US" sz="2800" b="1" dirty="0">
                <a:solidFill>
                  <a:schemeClr val="bg1">
                    <a:lumMod val="40000"/>
                    <a:lumOff val="60000"/>
                  </a:schemeClr>
                </a:solidFill>
              </a:rPr>
              <a:t>language is the </a:t>
            </a:r>
            <a:r>
              <a:rPr lang="ja-JP" altLang="en-US" sz="2800" b="1">
                <a:solidFill>
                  <a:schemeClr val="bg1">
                    <a:lumMod val="40000"/>
                    <a:lumOff val="60000"/>
                  </a:schemeClr>
                </a:solidFill>
              </a:rPr>
              <a:t>“</a:t>
            </a:r>
            <a:r>
              <a:rPr lang="en-US" altLang="ja-JP" sz="2800" b="1" dirty="0">
                <a:solidFill>
                  <a:schemeClr val="bg1">
                    <a:lumMod val="40000"/>
                    <a:lumOff val="60000"/>
                  </a:schemeClr>
                </a:solidFill>
              </a:rPr>
              <a:t>glue that keeps a countr</a:t>
            </a:r>
            <a:r>
              <a:rPr lang="en-US" altLang="ja-JP" sz="2800" b="1" dirty="0">
                <a:solidFill>
                  <a:schemeClr val="bg1">
                    <a:lumMod val="75000"/>
                  </a:schemeClr>
                </a:solidFill>
              </a:rPr>
              <a:t>y </a:t>
            </a:r>
            <a:r>
              <a:rPr lang="en-US" altLang="ja-JP" sz="2800" dirty="0">
                <a:solidFill>
                  <a:schemeClr val="bg1">
                    <a:lumMod val="75000"/>
                  </a:schemeClr>
                </a:solidFill>
              </a:rPr>
              <a:t>together</a:t>
            </a:r>
            <a:r>
              <a:rPr lang="ja-JP" altLang="en-US" sz="2800">
                <a:solidFill>
                  <a:schemeClr val="bg1">
                    <a:lumMod val="75000"/>
                  </a:schemeClr>
                </a:solidFill>
              </a:rPr>
              <a:t>”</a:t>
            </a:r>
            <a:r>
              <a:rPr lang="en-US" altLang="ja-JP" sz="2800" dirty="0">
                <a:solidFill>
                  <a:schemeClr val="bg1">
                    <a:lumMod val="50000"/>
                  </a:schemeClr>
                </a:solidFill>
              </a:rPr>
              <a:t> and in the U.S. that language is English.</a:t>
            </a:r>
          </a:p>
          <a:p>
            <a:pPr eaLnBrk="1" hangingPunct="1">
              <a:spcBef>
                <a:spcPct val="0"/>
              </a:spcBef>
              <a:buFontTx/>
              <a:buNone/>
            </a:pPr>
            <a:endParaRPr lang="en-US" altLang="en-US" sz="2800" dirty="0">
              <a:solidFill>
                <a:schemeClr val="bg1">
                  <a:lumMod val="50000"/>
                </a:schemeClr>
              </a:solidFill>
            </a:endParaRPr>
          </a:p>
          <a:p>
            <a:pPr eaLnBrk="1" hangingPunct="1">
              <a:spcBef>
                <a:spcPct val="0"/>
              </a:spcBef>
              <a:buFontTx/>
              <a:buNone/>
            </a:pPr>
            <a:r>
              <a:rPr lang="en-US" altLang="en-US" sz="2800" dirty="0">
                <a:solidFill>
                  <a:schemeClr val="bg1">
                    <a:lumMod val="50000"/>
                  </a:schemeClr>
                </a:solidFill>
              </a:rPr>
              <a:t>He also said “</a:t>
            </a:r>
            <a:r>
              <a:rPr lang="en-US" altLang="en-US" sz="2800" b="1" dirty="0">
                <a:solidFill>
                  <a:schemeClr val="bg1">
                    <a:lumMod val="40000"/>
                    <a:lumOff val="60000"/>
                  </a:schemeClr>
                </a:solidFill>
              </a:rPr>
              <a:t>bilingual countries don</a:t>
            </a:r>
            <a:r>
              <a:rPr lang="ja-JP" altLang="en-US" sz="2800" b="1">
                <a:solidFill>
                  <a:schemeClr val="bg1">
                    <a:lumMod val="40000"/>
                    <a:lumOff val="60000"/>
                  </a:schemeClr>
                </a:solidFill>
              </a:rPr>
              <a:t>’</a:t>
            </a:r>
            <a:r>
              <a:rPr lang="en-US" altLang="ja-JP" sz="2800" b="1" dirty="0">
                <a:solidFill>
                  <a:schemeClr val="bg1">
                    <a:lumMod val="40000"/>
                    <a:lumOff val="60000"/>
                  </a:schemeClr>
                </a:solidFill>
              </a:rPr>
              <a:t>t work…</a:t>
            </a:r>
            <a:r>
              <a:rPr lang="ja-JP" altLang="en-US" sz="2800" b="1">
                <a:solidFill>
                  <a:schemeClr val="bg1">
                    <a:lumMod val="40000"/>
                    <a:lumOff val="60000"/>
                  </a:schemeClr>
                </a:solidFill>
              </a:rPr>
              <a:t>”</a:t>
            </a:r>
            <a:endParaRPr lang="en-US" altLang="ja-JP" sz="2800" b="1" dirty="0">
              <a:solidFill>
                <a:schemeClr val="bg1">
                  <a:lumMod val="40000"/>
                  <a:lumOff val="60000"/>
                </a:schemeClr>
              </a:solidFill>
            </a:endParaRPr>
          </a:p>
          <a:p>
            <a:pPr eaLnBrk="1" hangingPunct="1">
              <a:spcBef>
                <a:spcPct val="0"/>
              </a:spcBef>
              <a:buFontTx/>
              <a:buNone/>
            </a:pPr>
            <a:endParaRPr lang="en-US" altLang="en-US" sz="2800" b="1" dirty="0">
              <a:solidFill>
                <a:schemeClr val="bg1">
                  <a:lumMod val="40000"/>
                  <a:lumOff val="60000"/>
                </a:schemeClr>
              </a:solidFill>
            </a:endParaRPr>
          </a:p>
          <a:p>
            <a:pPr eaLnBrk="1" hangingPunct="1">
              <a:spcBef>
                <a:spcPct val="0"/>
              </a:spcBef>
              <a:buFontTx/>
              <a:buNone/>
            </a:pPr>
            <a:r>
              <a:rPr lang="en-US" altLang="en-US" sz="2800" dirty="0">
                <a:solidFill>
                  <a:schemeClr val="bg1">
                    <a:lumMod val="50000"/>
                  </a:schemeClr>
                </a:solidFill>
              </a:rPr>
              <a:t>Newt Gingrich, another Republican U.S. presidential candidate and former Speaker of the House wrote on his website in 2007, </a:t>
            </a:r>
            <a:r>
              <a:rPr lang="ja-JP" altLang="en-US" sz="2800">
                <a:solidFill>
                  <a:schemeClr val="bg1">
                    <a:lumMod val="50000"/>
                  </a:schemeClr>
                </a:solidFill>
              </a:rPr>
              <a:t>“</a:t>
            </a:r>
            <a:r>
              <a:rPr lang="en-US" altLang="ja-JP" sz="2800" dirty="0">
                <a:solidFill>
                  <a:schemeClr val="bg1">
                    <a:lumMod val="50000"/>
                  </a:schemeClr>
                </a:solidFill>
              </a:rPr>
              <a:t>English is the language of American success and provides the basis for American cultural unity.</a:t>
            </a:r>
            <a:r>
              <a:rPr lang="ja-JP" altLang="en-US" sz="2800">
                <a:solidFill>
                  <a:schemeClr val="bg1">
                    <a:lumMod val="50000"/>
                  </a:schemeClr>
                </a:solidFill>
              </a:rPr>
              <a:t>”</a:t>
            </a:r>
            <a:endParaRPr lang="en-US" altLang="ja-JP" sz="2800" dirty="0">
              <a:solidFill>
                <a:schemeClr val="bg1">
                  <a:lumMod val="50000"/>
                </a:schemeClr>
              </a:solidFill>
            </a:endParaRPr>
          </a:p>
          <a:p>
            <a:pPr eaLnBrk="1" hangingPunct="1">
              <a:spcBef>
                <a:spcPct val="0"/>
              </a:spcBef>
              <a:buFontTx/>
              <a:buNone/>
            </a:pPr>
            <a:endParaRPr lang="en-US" altLang="en-US" sz="3200" b="1" dirty="0"/>
          </a:p>
        </p:txBody>
      </p:sp>
      <p:sp>
        <p:nvSpPr>
          <p:cNvPr id="28676" name="Text Box 3">
            <a:extLst>
              <a:ext uri="{FF2B5EF4-FFF2-40B4-BE49-F238E27FC236}">
                <a16:creationId xmlns:a16="http://schemas.microsoft.com/office/drawing/2014/main" id="{85A2CD62-B31F-4346-86C3-29711C1FC289}"/>
              </a:ext>
            </a:extLst>
          </p:cNvPr>
          <p:cNvSpPr txBox="1">
            <a:spLocks noChangeArrowheads="1"/>
          </p:cNvSpPr>
          <p:nvPr/>
        </p:nvSpPr>
        <p:spPr bwMode="auto">
          <a:xfrm>
            <a:off x="0" y="136526"/>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solidFill>
                  <a:schemeClr val="bg1">
                    <a:lumMod val="50000"/>
                  </a:schemeClr>
                </a:solidFill>
              </a:rPr>
              <a:t>What is the </a:t>
            </a:r>
            <a:r>
              <a:rPr lang="ja-JP" altLang="en-US" sz="3600" b="1">
                <a:solidFill>
                  <a:schemeClr val="bg1">
                    <a:lumMod val="50000"/>
                  </a:schemeClr>
                </a:solidFill>
              </a:rPr>
              <a:t>“</a:t>
            </a:r>
            <a:r>
              <a:rPr lang="en-US" altLang="ja-JP" sz="3600" b="1" dirty="0">
                <a:solidFill>
                  <a:schemeClr val="bg1">
                    <a:lumMod val="50000"/>
                  </a:schemeClr>
                </a:solidFill>
              </a:rPr>
              <a:t>Glue</a:t>
            </a:r>
            <a:r>
              <a:rPr lang="ja-JP" altLang="en-US" sz="3600" b="1">
                <a:solidFill>
                  <a:schemeClr val="bg1">
                    <a:lumMod val="50000"/>
                  </a:schemeClr>
                </a:solidFill>
              </a:rPr>
              <a:t>”</a:t>
            </a:r>
            <a:r>
              <a:rPr lang="en-US" altLang="ja-JP" sz="3600" b="1" dirty="0">
                <a:solidFill>
                  <a:schemeClr val="bg1">
                    <a:lumMod val="50000"/>
                  </a:schemeClr>
                </a:solidFill>
              </a:rPr>
              <a:t> that holds</a:t>
            </a:r>
          </a:p>
          <a:p>
            <a:pPr algn="ctr" eaLnBrk="1" hangingPunct="1">
              <a:spcBef>
                <a:spcPct val="0"/>
              </a:spcBef>
              <a:buFontTx/>
              <a:buNone/>
            </a:pPr>
            <a:r>
              <a:rPr lang="en-US" altLang="en-US" sz="3600" b="1" dirty="0">
                <a:solidFill>
                  <a:schemeClr val="bg1">
                    <a:lumMod val="50000"/>
                  </a:schemeClr>
                </a:solidFill>
              </a:rPr>
              <a:t>the United States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71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7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E272CF0A-3DD3-EA16-F0D0-B035AF4943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5FAD180-F186-C846-864F-5AEEA1B6656F}" type="slidenum">
              <a:rPr lang="en-US" altLang="en-US" sz="1300"/>
              <a:pPr>
                <a:spcBef>
                  <a:spcPct val="0"/>
                </a:spcBef>
                <a:buFontTx/>
                <a:buNone/>
              </a:pPr>
              <a:t>12</a:t>
            </a:fld>
            <a:endParaRPr lang="en-US" altLang="en-US" sz="1300"/>
          </a:p>
        </p:txBody>
      </p:sp>
      <p:sp>
        <p:nvSpPr>
          <p:cNvPr id="525314" name="Text Box 2">
            <a:extLst>
              <a:ext uri="{FF2B5EF4-FFF2-40B4-BE49-F238E27FC236}">
                <a16:creationId xmlns:a16="http://schemas.microsoft.com/office/drawing/2014/main" id="{F6857859-7E9E-C3C7-3C23-CD99F17DF34D}"/>
              </a:ext>
            </a:extLst>
          </p:cNvPr>
          <p:cNvSpPr txBox="1">
            <a:spLocks noChangeArrowheads="1"/>
          </p:cNvSpPr>
          <p:nvPr/>
        </p:nvSpPr>
        <p:spPr bwMode="auto">
          <a:xfrm>
            <a:off x="0" y="2971800"/>
            <a:ext cx="9144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200" b="1"/>
          </a:p>
        </p:txBody>
      </p:sp>
      <p:pic>
        <p:nvPicPr>
          <p:cNvPr id="30724" name="Picture 5" descr="codetalkers02">
            <a:extLst>
              <a:ext uri="{FF2B5EF4-FFF2-40B4-BE49-F238E27FC236}">
                <a16:creationId xmlns:a16="http://schemas.microsoft.com/office/drawing/2014/main" id="{FE4D1E55-245D-0106-4785-CD7B57F2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2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035CE9C1-360A-1E68-C6AA-44B59C424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CB93855-AFE1-0E40-BA97-F917842BC7BE}" type="slidenum">
              <a:rPr lang="en-US" altLang="en-US" sz="1300"/>
              <a:pPr>
                <a:spcBef>
                  <a:spcPct val="0"/>
                </a:spcBef>
                <a:buFontTx/>
                <a:buNone/>
              </a:pPr>
              <a:t>13</a:t>
            </a:fld>
            <a:endParaRPr lang="en-US" altLang="en-US" sz="1300"/>
          </a:p>
        </p:txBody>
      </p:sp>
      <p:sp>
        <p:nvSpPr>
          <p:cNvPr id="521218" name="Text Box 2">
            <a:extLst>
              <a:ext uri="{FF2B5EF4-FFF2-40B4-BE49-F238E27FC236}">
                <a16:creationId xmlns:a16="http://schemas.microsoft.com/office/drawing/2014/main" id="{CBF94924-BFB4-254F-39B5-8FCC61AE95E5}"/>
              </a:ext>
            </a:extLst>
          </p:cNvPr>
          <p:cNvSpPr txBox="1">
            <a:spLocks noChangeArrowheads="1"/>
          </p:cNvSpPr>
          <p:nvPr/>
        </p:nvSpPr>
        <p:spPr bwMode="auto">
          <a:xfrm>
            <a:off x="0" y="2971800"/>
            <a:ext cx="9144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200" b="1"/>
          </a:p>
        </p:txBody>
      </p:sp>
      <p:pic>
        <p:nvPicPr>
          <p:cNvPr id="32772" name="Picture 4" descr="pw25fri035vcccr">
            <a:extLst>
              <a:ext uri="{FF2B5EF4-FFF2-40B4-BE49-F238E27FC236}">
                <a16:creationId xmlns:a16="http://schemas.microsoft.com/office/drawing/2014/main" id="{CCEB93C7-01D9-6293-3E3D-F913E747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0"/>
            <a:ext cx="4325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a:extLst>
              <a:ext uri="{FF2B5EF4-FFF2-40B4-BE49-F238E27FC236}">
                <a16:creationId xmlns:a16="http://schemas.microsoft.com/office/drawing/2014/main" id="{1856A360-3160-646B-992D-4789FDE699D8}"/>
              </a:ext>
            </a:extLst>
          </p:cNvPr>
          <p:cNvSpPr>
            <a:spLocks noChangeArrowheads="1"/>
          </p:cNvSpPr>
          <p:nvPr/>
        </p:nvSpPr>
        <p:spPr bwMode="auto">
          <a:xfrm>
            <a:off x="228600" y="533400"/>
            <a:ext cx="42497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dirty="0">
                <a:solidFill>
                  <a:schemeClr val="bg1">
                    <a:lumMod val="50000"/>
                  </a:schemeClr>
                </a:solidFill>
              </a:rPr>
              <a:t>	</a:t>
            </a:r>
            <a:r>
              <a:rPr lang="en-US" altLang="en-US" sz="3200" dirty="0">
                <a:solidFill>
                  <a:schemeClr val="bg1">
                    <a:lumMod val="50000"/>
                  </a:schemeClr>
                </a:solidFill>
              </a:rPr>
              <a:t>If you want to see a patriotic display in the United States, compare the playing of the national anthem at an athletic event to the grand entry at an Indian Pow Wow with its Flag Song and the honoring of veterans.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2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0A2B3950-0F8E-B75A-DA5D-2EF57E2168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2D226E0-65D0-FC42-B725-D9859ADA93DE}" type="slidenum">
              <a:rPr lang="en-US" altLang="en-US" sz="1300"/>
              <a:pPr>
                <a:spcBef>
                  <a:spcPct val="0"/>
                </a:spcBef>
                <a:buFontTx/>
                <a:buNone/>
              </a:pPr>
              <a:t>14</a:t>
            </a:fld>
            <a:endParaRPr lang="en-US" altLang="en-US" sz="1300"/>
          </a:p>
        </p:txBody>
      </p:sp>
      <p:sp>
        <p:nvSpPr>
          <p:cNvPr id="523266" name="Text Box 2">
            <a:extLst>
              <a:ext uri="{FF2B5EF4-FFF2-40B4-BE49-F238E27FC236}">
                <a16:creationId xmlns:a16="http://schemas.microsoft.com/office/drawing/2014/main" id="{9BE8C8C4-81F3-DB51-E235-7C473E6749C8}"/>
              </a:ext>
            </a:extLst>
          </p:cNvPr>
          <p:cNvSpPr txBox="1">
            <a:spLocks noChangeArrowheads="1"/>
          </p:cNvSpPr>
          <p:nvPr/>
        </p:nvSpPr>
        <p:spPr bwMode="auto">
          <a:xfrm>
            <a:off x="304800" y="2057400"/>
            <a:ext cx="8839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400" dirty="0">
                <a:solidFill>
                  <a:schemeClr val="bg1">
                    <a:lumMod val="50000"/>
                  </a:schemeClr>
                </a:solidFill>
              </a:rPr>
              <a:t>Is it the English language?</a:t>
            </a:r>
          </a:p>
        </p:txBody>
      </p:sp>
      <p:sp>
        <p:nvSpPr>
          <p:cNvPr id="34820" name="Text Box 3">
            <a:extLst>
              <a:ext uri="{FF2B5EF4-FFF2-40B4-BE49-F238E27FC236}">
                <a16:creationId xmlns:a16="http://schemas.microsoft.com/office/drawing/2014/main" id="{9D8F193D-1BF1-4166-5824-60F148D62F99}"/>
              </a:ext>
            </a:extLst>
          </p:cNvPr>
          <p:cNvSpPr txBox="1">
            <a:spLocks noChangeArrowheads="1"/>
          </p:cNvSpPr>
          <p:nvPr/>
        </p:nvSpPr>
        <p:spPr bwMode="auto">
          <a:xfrm>
            <a:off x="0" y="2286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dirty="0">
                <a:solidFill>
                  <a:schemeClr val="bg1">
                    <a:lumMod val="50000"/>
                  </a:schemeClr>
                </a:solidFill>
              </a:rPr>
              <a:t>What is the </a:t>
            </a:r>
            <a:r>
              <a:rPr lang="ja-JP" altLang="en-US" sz="4000" b="1">
                <a:solidFill>
                  <a:schemeClr val="bg1">
                    <a:lumMod val="50000"/>
                  </a:schemeClr>
                </a:solidFill>
              </a:rPr>
              <a:t>“</a:t>
            </a:r>
            <a:r>
              <a:rPr lang="en-US" altLang="ja-JP" sz="4000" b="1" dirty="0">
                <a:solidFill>
                  <a:schemeClr val="bg1">
                    <a:lumMod val="50000"/>
                  </a:schemeClr>
                </a:solidFill>
              </a:rPr>
              <a:t>Glue</a:t>
            </a:r>
            <a:r>
              <a:rPr lang="ja-JP" altLang="en-US" sz="4000" b="1">
                <a:solidFill>
                  <a:schemeClr val="bg1">
                    <a:lumMod val="50000"/>
                  </a:schemeClr>
                </a:solidFill>
              </a:rPr>
              <a:t>”</a:t>
            </a:r>
            <a:r>
              <a:rPr lang="en-US" altLang="ja-JP" sz="4000" b="1" dirty="0">
                <a:solidFill>
                  <a:schemeClr val="bg1">
                    <a:lumMod val="50000"/>
                  </a:schemeClr>
                </a:solidFill>
              </a:rPr>
              <a:t> that holds a people together?</a:t>
            </a:r>
            <a:endParaRPr lang="en-US" altLang="en-US" sz="7200" b="1" dirty="0">
              <a:solidFill>
                <a:schemeClr val="bg1">
                  <a:lumMod val="50000"/>
                </a:schemeClr>
              </a:solidFill>
            </a:endParaRPr>
          </a:p>
        </p:txBody>
      </p:sp>
      <p:sp>
        <p:nvSpPr>
          <p:cNvPr id="5" name="TextBox 4">
            <a:extLst>
              <a:ext uri="{FF2B5EF4-FFF2-40B4-BE49-F238E27FC236}">
                <a16:creationId xmlns:a16="http://schemas.microsoft.com/office/drawing/2014/main" id="{72890530-21D3-2A4C-DA8E-3A6DF212F804}"/>
              </a:ext>
            </a:extLst>
          </p:cNvPr>
          <p:cNvSpPr txBox="1">
            <a:spLocks noChangeArrowheads="1"/>
          </p:cNvSpPr>
          <p:nvPr/>
        </p:nvSpPr>
        <p:spPr bwMode="auto">
          <a:xfrm>
            <a:off x="228600" y="3124200"/>
            <a:ext cx="88392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400" dirty="0">
                <a:solidFill>
                  <a:schemeClr val="bg1">
                    <a:lumMod val="50000"/>
                  </a:schemeClr>
                </a:solidFill>
              </a:rPr>
              <a:t>Or is it shared values of liberty and justice for all? Or is that just for “citizens”!</a:t>
            </a:r>
          </a:p>
          <a:p>
            <a:pPr eaLnBrk="1" hangingPunct="1">
              <a:spcBef>
                <a:spcPct val="0"/>
              </a:spcBef>
              <a:buFontTx/>
              <a:buNone/>
            </a:pPr>
            <a:endParaRPr lang="en-US" altLang="en-US" sz="4400" dirty="0">
              <a:solidFill>
                <a:schemeClr val="bg1">
                  <a:lumMod val="50000"/>
                </a:schemeClr>
              </a:solidFill>
            </a:endParaRPr>
          </a:p>
          <a:p>
            <a:pPr eaLnBrk="1" hangingPunct="1">
              <a:spcBef>
                <a:spcPct val="0"/>
              </a:spcBef>
              <a:buFontTx/>
              <a:buNone/>
            </a:pPr>
            <a:endParaRPr lang="en-US" altLang="en-US" sz="4400" dirty="0">
              <a:solidFill>
                <a:schemeClr val="bg1">
                  <a:lumMod val="50000"/>
                </a:schemeClr>
              </a:solidFill>
            </a:endParaRPr>
          </a:p>
          <a:p>
            <a:pPr eaLnBrk="1" hangingPunct="1">
              <a:spcBef>
                <a:spcPct val="0"/>
              </a:spcBef>
              <a:buFontTx/>
              <a:buNone/>
            </a:pPr>
            <a:endParaRPr lang="en-US" altLang="en-US" sz="1200" dirty="0"/>
          </a:p>
        </p:txBody>
      </p:sp>
      <p:sp>
        <p:nvSpPr>
          <p:cNvPr id="6" name="TextBox 5">
            <a:extLst>
              <a:ext uri="{FF2B5EF4-FFF2-40B4-BE49-F238E27FC236}">
                <a16:creationId xmlns:a16="http://schemas.microsoft.com/office/drawing/2014/main" id="{CD97269F-5B19-57E6-32C2-8AE2719E1555}"/>
              </a:ext>
            </a:extLst>
          </p:cNvPr>
          <p:cNvSpPr txBox="1">
            <a:spLocks noChangeArrowheads="1"/>
          </p:cNvSpPr>
          <p:nvPr/>
        </p:nvSpPr>
        <p:spPr bwMode="auto">
          <a:xfrm>
            <a:off x="304800" y="5257800"/>
            <a:ext cx="8839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400" dirty="0">
                <a:solidFill>
                  <a:schemeClr val="bg1">
                    <a:lumMod val="50000"/>
                  </a:schemeClr>
                </a:solidFill>
              </a:rPr>
              <a:t>What about the respect for the human and other rights of others?</a:t>
            </a:r>
          </a:p>
          <a:p>
            <a:pPr eaLnBrk="1" hangingPunct="1">
              <a:spcBef>
                <a:spcPct val="0"/>
              </a:spcBef>
              <a:buFontTx/>
              <a:buNone/>
            </a:pPr>
            <a:endParaRPr lang="en-US"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C6BB59F0-89C9-09B4-D1F0-6F2E9FF7D8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9FCB8BB-5B9E-564C-8AA2-4EFB806029FD}" type="slidenum">
              <a:rPr lang="en-US" altLang="en-US" sz="1300"/>
              <a:pPr>
                <a:spcBef>
                  <a:spcPct val="0"/>
                </a:spcBef>
                <a:buFontTx/>
                <a:buNone/>
              </a:pPr>
              <a:t>15</a:t>
            </a:fld>
            <a:endParaRPr lang="en-US" altLang="en-US" sz="1300"/>
          </a:p>
        </p:txBody>
      </p:sp>
      <p:sp>
        <p:nvSpPr>
          <p:cNvPr id="36867" name="Text Box 3">
            <a:extLst>
              <a:ext uri="{FF2B5EF4-FFF2-40B4-BE49-F238E27FC236}">
                <a16:creationId xmlns:a16="http://schemas.microsoft.com/office/drawing/2014/main" id="{F5D698D1-8F4A-54E2-F09B-5BF1982CF5BF}"/>
              </a:ext>
            </a:extLst>
          </p:cNvPr>
          <p:cNvSpPr txBox="1">
            <a:spLocks noChangeArrowheads="1"/>
          </p:cNvSpPr>
          <p:nvPr/>
        </p:nvSpPr>
        <p:spPr bwMode="auto">
          <a:xfrm>
            <a:off x="0" y="1524000"/>
            <a:ext cx="365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5400" dirty="0">
                <a:solidFill>
                  <a:schemeClr val="bg1">
                    <a:lumMod val="50000"/>
                  </a:schemeClr>
                </a:solidFill>
              </a:rPr>
              <a:t>How Far Should Toleration Go?</a:t>
            </a:r>
          </a:p>
        </p:txBody>
      </p:sp>
      <p:pic>
        <p:nvPicPr>
          <p:cNvPr id="36868" name="Picture 6" descr="GayMarriage.jpg">
            <a:extLst>
              <a:ext uri="{FF2B5EF4-FFF2-40B4-BE49-F238E27FC236}">
                <a16:creationId xmlns:a16="http://schemas.microsoft.com/office/drawing/2014/main" id="{6EFCB1FD-1613-14AF-3B40-F7F066B22C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0"/>
            <a:ext cx="547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E1B728E-9C23-F94A-862D-A48F35B6742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8370" name="Content Placeholder 2">
            <a:extLst>
              <a:ext uri="{FF2B5EF4-FFF2-40B4-BE49-F238E27FC236}">
                <a16:creationId xmlns:a16="http://schemas.microsoft.com/office/drawing/2014/main" id="{2A7A9B73-C7B7-9020-64AD-CD4ADB62AED8}"/>
              </a:ext>
            </a:extLst>
          </p:cNvPr>
          <p:cNvSpPr>
            <a:spLocks noGrp="1"/>
          </p:cNvSpPr>
          <p:nvPr>
            <p:ph idx="1"/>
          </p:nvPr>
        </p:nvSpPr>
        <p:spPr>
          <a:xfrm>
            <a:off x="0" y="0"/>
            <a:ext cx="9144000" cy="6126163"/>
          </a:xfrm>
        </p:spPr>
        <p:txBody>
          <a:bodyPr/>
          <a:lstStyle/>
          <a:p>
            <a:pPr marL="0" indent="0" algn="ctr">
              <a:buFontTx/>
              <a:buNone/>
              <a:defRPr/>
            </a:pPr>
            <a:r>
              <a:rPr lang="en-US" altLang="x-none" sz="2800" b="1" dirty="0">
                <a:solidFill>
                  <a:srgbClr val="000000"/>
                </a:solidFill>
                <a:ea typeface="ＭＳ Ｐゴシック" charset="-128"/>
              </a:rPr>
              <a:t>Ethnocentrism</a:t>
            </a:r>
          </a:p>
          <a:p>
            <a:pPr marL="0" indent="0" algn="ctr">
              <a:buFontTx/>
              <a:buNone/>
              <a:defRPr/>
            </a:pPr>
            <a:r>
              <a:rPr lang="en-US" altLang="x-none" sz="2800" dirty="0">
                <a:solidFill>
                  <a:srgbClr val="000000"/>
                </a:solidFill>
                <a:ea typeface="ＭＳ Ｐゴシック" charset="-128"/>
              </a:rPr>
              <a:t>The belief that one</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s own culture is superior to all others. </a:t>
            </a:r>
          </a:p>
          <a:p>
            <a:pPr marL="0" indent="0">
              <a:buFontTx/>
              <a:buNone/>
              <a:defRPr/>
            </a:pPr>
            <a:endParaRPr lang="en-US" altLang="x-none" sz="2800" dirty="0">
              <a:solidFill>
                <a:schemeClr val="accent4">
                  <a:lumMod val="10000"/>
                </a:schemeClr>
              </a:solidFill>
              <a:ea typeface="ＭＳ Ｐゴシック" charset="-128"/>
            </a:endParaRPr>
          </a:p>
          <a:p>
            <a:pPr marL="0" indent="0">
              <a:buFontTx/>
              <a:buNone/>
              <a:defRPr/>
            </a:pPr>
            <a:r>
              <a:rPr lang="en-US" sz="2800" dirty="0">
                <a:solidFill>
                  <a:schemeClr val="accent4">
                    <a:lumMod val="10000"/>
                  </a:schemeClr>
                </a:solidFill>
              </a:rPr>
              <a:t>	Ethnocentrism can be witnessed in schools across the world. Many experts agree that focusing a curriculum, say a world history curriculum, only on the history of the major developed countries and ignoring the developing and underdeveloped countries altogether, is an example of ethnocentrism in schools. </a:t>
            </a:r>
            <a:r>
              <a:rPr lang="en-US" sz="2800" dirty="0">
                <a:solidFill>
                  <a:srgbClr val="C00000"/>
                </a:solidFill>
              </a:rPr>
              <a:t>Children are often taught only the greatness of their country, which might lead them to develop prejudices against other countries. </a:t>
            </a:r>
            <a:r>
              <a:rPr lang="en-US" sz="2800" dirty="0">
                <a:solidFill>
                  <a:schemeClr val="accent4">
                    <a:lumMod val="10000"/>
                  </a:schemeClr>
                </a:solidFill>
              </a:rPr>
              <a:t>The students belonging to minority communities/cultures can feel sidelined, targeted, or ignored.</a:t>
            </a:r>
          </a:p>
          <a:p>
            <a:pPr marL="0" indent="0">
              <a:buFontTx/>
              <a:buNone/>
              <a:defRPr/>
            </a:pPr>
            <a:br>
              <a:rPr lang="en-US" sz="2800" dirty="0">
                <a:solidFill>
                  <a:schemeClr val="accent4">
                    <a:lumMod val="10000"/>
                  </a:schemeClr>
                </a:solidFill>
              </a:rPr>
            </a:br>
            <a:endParaRPr lang="en-US" sz="2800" dirty="0">
              <a:solidFill>
                <a:schemeClr val="accent4">
                  <a:lumMod val="10000"/>
                </a:schemeClr>
              </a:solidFill>
            </a:endParaRPr>
          </a:p>
        </p:txBody>
      </p:sp>
    </p:spTree>
    <p:extLst>
      <p:ext uri="{BB962C8B-B14F-4D97-AF65-F5344CB8AC3E}">
        <p14:creationId xmlns:p14="http://schemas.microsoft.com/office/powerpoint/2010/main" val="225599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D5CDD78-BC3E-5985-49F2-8A6BECDA0DED}"/>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9394" name="Content Placeholder 2">
            <a:extLst>
              <a:ext uri="{FF2B5EF4-FFF2-40B4-BE49-F238E27FC236}">
                <a16:creationId xmlns:a16="http://schemas.microsoft.com/office/drawing/2014/main" id="{7D44B2F0-1A02-6A76-FF15-2901E285F3D1}"/>
              </a:ext>
            </a:extLst>
          </p:cNvPr>
          <p:cNvSpPr>
            <a:spLocks noGrp="1"/>
          </p:cNvSpPr>
          <p:nvPr>
            <p:ph idx="1"/>
          </p:nvPr>
        </p:nvSpPr>
        <p:spPr>
          <a:xfrm>
            <a:off x="220663" y="304800"/>
            <a:ext cx="8694737" cy="6248400"/>
          </a:xfrm>
        </p:spPr>
        <p:txBody>
          <a:bodyPr/>
          <a:lstStyle/>
          <a:p>
            <a:pPr marL="0" indent="0" algn="ctr">
              <a:lnSpc>
                <a:spcPct val="80000"/>
              </a:lnSpc>
              <a:buFontTx/>
              <a:buNone/>
              <a:defRPr/>
            </a:pPr>
            <a:r>
              <a:rPr lang="en-US" altLang="x-none" sz="4400" b="1" dirty="0">
                <a:solidFill>
                  <a:srgbClr val="000000"/>
                </a:solidFill>
                <a:ea typeface="ＭＳ Ｐゴシック" charset="-128"/>
              </a:rPr>
              <a:t>Why Ethnocentrism?</a:t>
            </a:r>
          </a:p>
          <a:p>
            <a:pPr marL="0" indent="0" algn="ctr">
              <a:lnSpc>
                <a:spcPct val="80000"/>
              </a:lnSpc>
              <a:buFontTx/>
              <a:buNone/>
              <a:defRPr/>
            </a:pPr>
            <a:endParaRPr lang="en-US" altLang="x-none" sz="3500" dirty="0">
              <a:solidFill>
                <a:srgbClr val="000000"/>
              </a:solidFill>
              <a:ea typeface="ＭＳ Ｐゴシック" charset="-128"/>
            </a:endParaRPr>
          </a:p>
          <a:p>
            <a:pPr marL="287338" indent="-271463">
              <a:lnSpc>
                <a:spcPct val="80000"/>
              </a:lnSpc>
              <a:buFontTx/>
              <a:buNone/>
              <a:defRPr/>
            </a:pPr>
            <a:r>
              <a:rPr lang="en-US" altLang="x-none" sz="3500" dirty="0">
                <a:solidFill>
                  <a:srgbClr val="000000"/>
                </a:solidFill>
                <a:ea typeface="ＭＳ Ｐゴシック" charset="-128"/>
              </a:rPr>
              <a:t>•Most people are raised in a single culture and may never learn about other cultures. </a:t>
            </a:r>
          </a:p>
          <a:p>
            <a:pPr marL="287338" indent="-271463">
              <a:lnSpc>
                <a:spcPct val="80000"/>
              </a:lnSpc>
              <a:buFontTx/>
              <a:buNone/>
              <a:defRPr/>
            </a:pPr>
            <a:r>
              <a:rPr lang="en-US" altLang="x-none" sz="3500" dirty="0">
                <a:solidFill>
                  <a:srgbClr val="000000"/>
                </a:solidFill>
                <a:ea typeface="ＭＳ Ｐゴシック" charset="-128"/>
              </a:rPr>
              <a:t>•It is logical to them that their own way of life – their values, attitudes, ideas, and ways of behaving – seems to be the most natural and correct.</a:t>
            </a:r>
          </a:p>
          <a:p>
            <a:pPr marL="287338" indent="-271463">
              <a:lnSpc>
                <a:spcPct val="80000"/>
              </a:lnSpc>
              <a:buFontTx/>
              <a:buNone/>
              <a:defRPr/>
            </a:pPr>
            <a:r>
              <a:rPr lang="en-US" altLang="x-none" sz="3500" dirty="0">
                <a:solidFill>
                  <a:srgbClr val="000000"/>
                </a:solidFill>
                <a:ea typeface="ＭＳ Ｐゴシック" charset="-128"/>
              </a:rPr>
              <a:t>•Some say that it is a natural by-product of growing up in any society.</a:t>
            </a:r>
          </a:p>
          <a:p>
            <a:pPr marL="287338" indent="-271463">
              <a:lnSpc>
                <a:spcPct val="80000"/>
              </a:lnSpc>
              <a:buFontTx/>
              <a:buNone/>
              <a:defRPr/>
            </a:pPr>
            <a:r>
              <a:rPr lang="en-US" altLang="x-none" sz="3500" dirty="0">
                <a:solidFill>
                  <a:srgbClr val="000000"/>
                </a:solidFill>
                <a:ea typeface="ＭＳ Ｐゴシック" charset="-128"/>
              </a:rPr>
              <a:t>•May serve the positive societal function of enhancing group solidarity.</a:t>
            </a:r>
          </a:p>
          <a:p>
            <a:pPr marL="0" indent="0">
              <a:lnSpc>
                <a:spcPct val="80000"/>
              </a:lnSpc>
              <a:defRPr/>
            </a:pPr>
            <a:endParaRPr lang="en-US" altLang="x-none" sz="2500" dirty="0">
              <a:ea typeface="ＭＳ Ｐゴシック" charset="-128"/>
            </a:endParaRPr>
          </a:p>
        </p:txBody>
      </p:sp>
    </p:spTree>
    <p:extLst>
      <p:ext uri="{BB962C8B-B14F-4D97-AF65-F5344CB8AC3E}">
        <p14:creationId xmlns:p14="http://schemas.microsoft.com/office/powerpoint/2010/main" val="39902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AB4A1F5-9F5D-A629-5BB8-7226AAFE5369}"/>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1442" name="Content Placeholder 2">
            <a:extLst>
              <a:ext uri="{FF2B5EF4-FFF2-40B4-BE49-F238E27FC236}">
                <a16:creationId xmlns:a16="http://schemas.microsoft.com/office/drawing/2014/main" id="{35DDAC5B-2E0B-3522-6B9D-681EE0B75747}"/>
              </a:ext>
            </a:extLst>
          </p:cNvPr>
          <p:cNvSpPr>
            <a:spLocks noGrp="1"/>
          </p:cNvSpPr>
          <p:nvPr>
            <p:ph idx="1"/>
          </p:nvPr>
        </p:nvSpPr>
        <p:spPr>
          <a:xfrm>
            <a:off x="0" y="0"/>
            <a:ext cx="9144000" cy="6858000"/>
          </a:xfrm>
        </p:spPr>
        <p:txBody>
          <a:bodyPr/>
          <a:lstStyle/>
          <a:p>
            <a:pPr marL="0" indent="0" algn="ctr">
              <a:buFontTx/>
              <a:buNone/>
              <a:defRPr/>
            </a:pPr>
            <a:r>
              <a:rPr lang="en-US" altLang="x-none" sz="3600" b="1" dirty="0">
                <a:solidFill>
                  <a:srgbClr val="000000"/>
                </a:solidFill>
                <a:ea typeface="ＭＳ Ｐゴシック" charset="-128"/>
              </a:rPr>
              <a:t>Ethnocentrism is dangerous, regretful, unhealthy, and serious </a:t>
            </a:r>
          </a:p>
          <a:p>
            <a:pPr marL="0" indent="0" algn="ctr">
              <a:buFontTx/>
              <a:buNone/>
              <a:defRPr/>
            </a:pPr>
            <a:endParaRPr lang="en-US" altLang="x-none" sz="1800" b="1" dirty="0">
              <a:solidFill>
                <a:srgbClr val="000000"/>
              </a:solidFill>
              <a:ea typeface="ＭＳ Ｐゴシック" charset="-128"/>
            </a:endParaRPr>
          </a:p>
          <a:p>
            <a:pPr marL="0" indent="0">
              <a:buFontTx/>
              <a:buNone/>
              <a:defRPr/>
            </a:pPr>
            <a:r>
              <a:rPr lang="en-US" altLang="x-none" sz="2800" dirty="0">
                <a:solidFill>
                  <a:srgbClr val="000000"/>
                </a:solidFill>
                <a:ea typeface="ＭＳ Ｐゴシック" charset="-128"/>
              </a:rPr>
              <a:t>It is a major obstacle to the understanding of other cultures and to peaceful coexistence </a:t>
            </a:r>
          </a:p>
          <a:p>
            <a:pPr>
              <a:buFont typeface="Wingdings" charset="2"/>
              <a:buChar char="§"/>
              <a:defRPr/>
            </a:pPr>
            <a:r>
              <a:rPr lang="en-US" altLang="x-none" sz="2800" dirty="0">
                <a:solidFill>
                  <a:srgbClr val="000000"/>
                </a:solidFill>
                <a:ea typeface="ＭＳ Ｐゴシック" charset="-128"/>
              </a:rPr>
              <a:t>It breeds contempt and hatred.</a:t>
            </a:r>
          </a:p>
          <a:p>
            <a:pPr>
              <a:buFont typeface="Wingdings" charset="2"/>
              <a:buChar char="§"/>
              <a:defRPr/>
            </a:pPr>
            <a:r>
              <a:rPr lang="en-US" altLang="x-none" sz="2800" dirty="0">
                <a:solidFill>
                  <a:srgbClr val="000000"/>
                </a:solidFill>
                <a:ea typeface="ＭＳ Ｐゴシック" charset="-128"/>
              </a:rPr>
              <a:t>It inspires war.</a:t>
            </a:r>
          </a:p>
          <a:p>
            <a:pPr>
              <a:buFont typeface="Wingdings" charset="2"/>
              <a:buChar char="§"/>
              <a:defRPr/>
            </a:pPr>
            <a:r>
              <a:rPr lang="en-US" altLang="x-none" sz="2800" dirty="0">
                <a:solidFill>
                  <a:srgbClr val="000000"/>
                </a:solidFill>
                <a:ea typeface="ＭＳ Ｐゴシック" charset="-128"/>
              </a:rPr>
              <a:t>It makes life strenuous and uncertain.</a:t>
            </a:r>
          </a:p>
          <a:p>
            <a:pPr>
              <a:buFont typeface="Wingdings" charset="2"/>
              <a:buChar char="§"/>
              <a:defRPr/>
            </a:pPr>
            <a:r>
              <a:rPr lang="en-US" altLang="x-none" sz="2800" dirty="0">
                <a:solidFill>
                  <a:srgbClr val="000000"/>
                </a:solidFill>
                <a:ea typeface="ＭＳ Ｐゴシック" charset="-128"/>
              </a:rPr>
              <a:t>It creates emotional and physical distance between people.</a:t>
            </a:r>
          </a:p>
          <a:p>
            <a:pPr>
              <a:buFont typeface="Wingdings" charset="2"/>
              <a:buChar char="§"/>
              <a:defRPr/>
            </a:pPr>
            <a:r>
              <a:rPr lang="en-US" altLang="x-none" sz="2800" dirty="0">
                <a:solidFill>
                  <a:srgbClr val="000000"/>
                </a:solidFill>
                <a:ea typeface="ＭＳ Ｐゴシック" charset="-128"/>
              </a:rPr>
              <a:t>It leaves barren our ability to witness and to appreciate the diversity of human beings.</a:t>
            </a:r>
          </a:p>
          <a:p>
            <a:pPr marL="0" indent="0">
              <a:buFontTx/>
              <a:buNone/>
              <a:defRPr/>
            </a:pPr>
            <a:r>
              <a:rPr lang="en-US" altLang="x-none" sz="2800" dirty="0">
                <a:solidFill>
                  <a:srgbClr val="000000"/>
                </a:solidFill>
                <a:ea typeface="ＭＳ Ｐゴシック" charset="-128"/>
              </a:rPr>
              <a:t>We cannot eliminate ethnocentrism totally, but we can reduce it. </a:t>
            </a:r>
          </a:p>
          <a:p>
            <a:pPr marL="0" indent="0">
              <a:buFontTx/>
              <a:buNone/>
              <a:defRPr/>
            </a:pPr>
            <a:endParaRPr lang="en-US" altLang="x-none" sz="1800" dirty="0">
              <a:ea typeface="ＭＳ Ｐゴシック" charset="-128"/>
            </a:endParaRPr>
          </a:p>
        </p:txBody>
      </p:sp>
    </p:spTree>
    <p:extLst>
      <p:ext uri="{BB962C8B-B14F-4D97-AF65-F5344CB8AC3E}">
        <p14:creationId xmlns:p14="http://schemas.microsoft.com/office/powerpoint/2010/main" val="56001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9009AFF2-2046-FB65-11B3-52A15E28C8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4FAFCE2-3C27-C34C-B214-BD8B53EE289C}" type="slidenum">
              <a:rPr lang="en-US" altLang="en-US" sz="1300"/>
              <a:pPr>
                <a:spcBef>
                  <a:spcPct val="0"/>
                </a:spcBef>
                <a:buFontTx/>
                <a:buNone/>
              </a:pPr>
              <a:t>19</a:t>
            </a:fld>
            <a:endParaRPr lang="en-US" altLang="en-US" sz="1300"/>
          </a:p>
        </p:txBody>
      </p:sp>
      <p:sp>
        <p:nvSpPr>
          <p:cNvPr id="53251" name="Text Box 2">
            <a:extLst>
              <a:ext uri="{FF2B5EF4-FFF2-40B4-BE49-F238E27FC236}">
                <a16:creationId xmlns:a16="http://schemas.microsoft.com/office/drawing/2014/main" id="{E1D178C5-BBFD-AA14-2D8D-BDD7E402BBD5}"/>
              </a:ext>
            </a:extLst>
          </p:cNvPr>
          <p:cNvSpPr txBox="1">
            <a:spLocks noChangeArrowheads="1"/>
          </p:cNvSpPr>
          <p:nvPr/>
        </p:nvSpPr>
        <p:spPr bwMode="auto">
          <a:xfrm>
            <a:off x="0" y="0"/>
            <a:ext cx="91440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dirty="0">
                <a:solidFill>
                  <a:srgbClr val="000000"/>
                </a:solidFill>
              </a:rPr>
              <a:t>An Example of Ethnocentrism</a:t>
            </a:r>
          </a:p>
          <a:p>
            <a:pPr eaLnBrk="1" hangingPunct="1">
              <a:spcBef>
                <a:spcPct val="0"/>
              </a:spcBef>
              <a:buFontTx/>
              <a:buNone/>
            </a:pPr>
            <a:endParaRPr lang="en-US" altLang="en-US" sz="3200" b="1" dirty="0">
              <a:solidFill>
                <a:srgbClr val="000000"/>
              </a:solidFill>
            </a:endParaRPr>
          </a:p>
          <a:p>
            <a:pPr eaLnBrk="1" hangingPunct="1">
              <a:spcBef>
                <a:spcPct val="0"/>
              </a:spcBef>
              <a:buFontTx/>
              <a:buNone/>
            </a:pPr>
            <a:r>
              <a:rPr lang="en-US" altLang="en-US" sz="3200" b="1" dirty="0">
                <a:solidFill>
                  <a:srgbClr val="000000"/>
                </a:solidFill>
              </a:rPr>
              <a:t>	</a:t>
            </a:r>
            <a:r>
              <a:rPr lang="en-US" altLang="en-US" sz="3200" dirty="0">
                <a:solidFill>
                  <a:srgbClr val="000000"/>
                </a:solidFill>
                <a:latin typeface="Arial Narrow" panose="020B0604020202020204" pitchFamily="34" charset="0"/>
              </a:rPr>
              <a:t>J.D.C. Atkins, U.S. Commissioner of Indian Affairs from 1885 to 1888 wrote, </a:t>
            </a:r>
            <a:r>
              <a:rPr lang="ja-JP" altLang="en-US" sz="3200">
                <a:solidFill>
                  <a:srgbClr val="000000"/>
                </a:solidFill>
                <a:latin typeface="Arial Narrow" panose="020B0604020202020204" pitchFamily="34" charset="0"/>
              </a:rPr>
              <a:t>“</a:t>
            </a:r>
            <a:r>
              <a:rPr lang="en-US" altLang="ja-JP" sz="3200" dirty="0">
                <a:solidFill>
                  <a:srgbClr val="000000"/>
                </a:solidFill>
                <a:latin typeface="Arial Narrow" panose="020B0604020202020204" pitchFamily="34" charset="0"/>
              </a:rPr>
              <a:t>Every nation is jealous of its own language, and no nation ought to be more so than ours, which approaches nearer than any other nationality to the perfect protection of its people. </a:t>
            </a:r>
            <a:r>
              <a:rPr lang="en-US" altLang="ja-JP" sz="3200" dirty="0">
                <a:solidFill>
                  <a:srgbClr val="C00000"/>
                </a:solidFill>
                <a:latin typeface="Arial Narrow" panose="020B0604020202020204" pitchFamily="34" charset="0"/>
              </a:rPr>
              <a:t>True Americans all feel that the Constitution, laws, and institutions of the United States, in their adaptation to the wants and requirements of man, are superior to those of any other country</a:t>
            </a:r>
            <a:r>
              <a:rPr lang="en-US" altLang="ja-JP" sz="3200" dirty="0">
                <a:solidFill>
                  <a:srgbClr val="000000"/>
                </a:solidFill>
                <a:latin typeface="Arial Narrow" panose="020B0604020202020204" pitchFamily="34" charset="0"/>
              </a:rPr>
              <a:t>; and they should understand that by the spread of the English language will these laws and institutions be more firmly established and widely disseminated.</a:t>
            </a:r>
            <a:r>
              <a:rPr lang="ja-JP" altLang="en-US" sz="3200">
                <a:solidFill>
                  <a:srgbClr val="000000"/>
                </a:solidFill>
                <a:latin typeface="Arial Narrow" panose="020B0604020202020204" pitchFamily="34" charset="0"/>
              </a:rPr>
              <a:t>”</a:t>
            </a:r>
            <a:endParaRPr lang="en-US" altLang="en-US" sz="3200" dirty="0">
              <a:solidFill>
                <a:srgbClr val="000000"/>
              </a:solidFill>
              <a:latin typeface="Arial Narrow"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EB5BE61-AA2E-7EA3-88C1-91353B8D9B0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84E77482-9DBB-C891-F709-97ABE1090D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BF8C67-821C-7541-A5A0-EDEB1AA233B3}" type="slidenum">
              <a:rPr lang="en-US" altLang="en-US" sz="1300" smtClean="0"/>
              <a:pPr>
                <a:spcBef>
                  <a:spcPct val="0"/>
                </a:spcBef>
                <a:buFontTx/>
                <a:buNone/>
              </a:pPr>
              <a:t>2</a:t>
            </a:fld>
            <a:endParaRPr lang="en-US" altLang="en-US" sz="1300"/>
          </a:p>
        </p:txBody>
      </p:sp>
      <p:sp>
        <p:nvSpPr>
          <p:cNvPr id="4" name="Content Placeholder 3">
            <a:extLst>
              <a:ext uri="{FF2B5EF4-FFF2-40B4-BE49-F238E27FC236}">
                <a16:creationId xmlns:a16="http://schemas.microsoft.com/office/drawing/2014/main" id="{DD59822E-9B87-1A78-FC11-ECADB8A6B5A3}"/>
              </a:ext>
            </a:extLst>
          </p:cNvPr>
          <p:cNvSpPr>
            <a:spLocks noGrp="1"/>
          </p:cNvSpPr>
          <p:nvPr>
            <p:ph idx="1"/>
          </p:nvPr>
        </p:nvSpPr>
        <p:spPr/>
        <p:txBody>
          <a:bodyPr/>
          <a:lstStyle/>
          <a:p>
            <a:endParaRPr lang="en-US"/>
          </a:p>
        </p:txBody>
      </p:sp>
      <p:pic>
        <p:nvPicPr>
          <p:cNvPr id="5" name="Picture 4" descr="a18834c19f62523b831913418cf2-cultural-relativism-is-the-idea-that-all-norms-beliefs-and-values-are-dependent-on-their-cultu.jpg">
            <a:extLst>
              <a:ext uri="{FF2B5EF4-FFF2-40B4-BE49-F238E27FC236}">
                <a16:creationId xmlns:a16="http://schemas.microsoft.com/office/drawing/2014/main" id="{CEEDA88E-E799-D41E-B269-8D1ABAF0C6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7" y="461363"/>
            <a:ext cx="9225757" cy="566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2188A803-60C3-6CAA-A75E-CB6EB7022D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05C28D7-EA10-2745-9032-4F608F18B044}" type="slidenum">
              <a:rPr lang="en-US" altLang="en-US" sz="1300"/>
              <a:pPr>
                <a:spcBef>
                  <a:spcPct val="0"/>
                </a:spcBef>
                <a:buFontTx/>
                <a:buNone/>
              </a:pPr>
              <a:t>20</a:t>
            </a:fld>
            <a:endParaRPr lang="en-US" altLang="en-US" sz="1300"/>
          </a:p>
        </p:txBody>
      </p:sp>
      <p:sp>
        <p:nvSpPr>
          <p:cNvPr id="57346" name="Text Box 2">
            <a:extLst>
              <a:ext uri="{FF2B5EF4-FFF2-40B4-BE49-F238E27FC236}">
                <a16:creationId xmlns:a16="http://schemas.microsoft.com/office/drawing/2014/main" id="{AE251044-4F30-774E-A153-C45D65AEDCAE}"/>
              </a:ext>
            </a:extLst>
          </p:cNvPr>
          <p:cNvSpPr txBox="1">
            <a:spLocks noChangeArrowheads="1"/>
          </p:cNvSpPr>
          <p:nvPr/>
        </p:nvSpPr>
        <p:spPr bwMode="auto">
          <a:xfrm>
            <a:off x="0" y="3048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dirty="0">
                <a:solidFill>
                  <a:srgbClr val="1505FF"/>
                </a:solidFill>
                <a:latin typeface="Arial Narrow" panose="020B0604020202020204" pitchFamily="34" charset="0"/>
              </a:rPr>
              <a:t>The Pervasiveness of Ethnocentrism</a:t>
            </a:r>
            <a:endParaRPr lang="en-US" altLang="en-US" sz="3200" b="1" dirty="0"/>
          </a:p>
          <a:p>
            <a:pPr eaLnBrk="1" hangingPunct="1">
              <a:spcBef>
                <a:spcPct val="0"/>
              </a:spcBef>
              <a:buFontTx/>
              <a:buNone/>
            </a:pPr>
            <a:endParaRPr lang="en-US" altLang="en-US" sz="3200" b="1" dirty="0"/>
          </a:p>
          <a:p>
            <a:pPr eaLnBrk="1" hangingPunct="1">
              <a:spcBef>
                <a:spcPct val="0"/>
              </a:spcBef>
              <a:buFontTx/>
              <a:buNone/>
            </a:pPr>
            <a:r>
              <a:rPr lang="en-US" altLang="en-US" sz="3200" b="1" dirty="0"/>
              <a:t>	</a:t>
            </a:r>
            <a:r>
              <a:rPr lang="en-US" altLang="en-US" sz="3200" dirty="0">
                <a:solidFill>
                  <a:srgbClr val="000000"/>
                </a:solidFill>
              </a:rPr>
              <a:t>When he started teaching in 1899 on the Pine Ridge Reservation, Albert </a:t>
            </a:r>
            <a:r>
              <a:rPr lang="en-US" altLang="en-US" sz="3200" dirty="0" err="1">
                <a:solidFill>
                  <a:srgbClr val="000000"/>
                </a:solidFill>
              </a:rPr>
              <a:t>Kneale</a:t>
            </a:r>
            <a:r>
              <a:rPr lang="en-US" altLang="en-US" sz="3200" dirty="0">
                <a:solidFill>
                  <a:srgbClr val="000000"/>
                </a:solidFill>
              </a:rPr>
              <a:t> found </a:t>
            </a:r>
            <a:r>
              <a:rPr lang="en-US" altLang="en-US" sz="3200" dirty="0">
                <a:solidFill>
                  <a:srgbClr val="C00000"/>
                </a:solidFill>
              </a:rPr>
              <a:t>the U.S. Government</a:t>
            </a:r>
            <a:r>
              <a:rPr lang="ja-JP" altLang="en-US" sz="3200">
                <a:solidFill>
                  <a:srgbClr val="C00000"/>
                </a:solidFill>
              </a:rPr>
              <a:t>’</a:t>
            </a:r>
            <a:r>
              <a:rPr lang="en-US" altLang="ja-JP" sz="3200" dirty="0">
                <a:solidFill>
                  <a:srgbClr val="C00000"/>
                </a:solidFill>
              </a:rPr>
              <a:t>s Indian Office </a:t>
            </a:r>
            <a:r>
              <a:rPr lang="ja-JP" altLang="en-US" sz="3200">
                <a:solidFill>
                  <a:srgbClr val="C00000"/>
                </a:solidFill>
              </a:rPr>
              <a:t>“</a:t>
            </a:r>
            <a:r>
              <a:rPr lang="en-US" altLang="ja-JP" sz="3200" dirty="0">
                <a:solidFill>
                  <a:srgbClr val="C00000"/>
                </a:solidFill>
              </a:rPr>
              <a:t>always went on the assumption that any Indian custom was, </a:t>
            </a:r>
            <a:r>
              <a:rPr lang="en-US" altLang="ja-JP" sz="3200" i="1" dirty="0">
                <a:solidFill>
                  <a:srgbClr val="C00000"/>
                </a:solidFill>
              </a:rPr>
              <a:t>per se</a:t>
            </a:r>
            <a:r>
              <a:rPr lang="en-US" altLang="ja-JP" sz="3200" dirty="0">
                <a:solidFill>
                  <a:srgbClr val="C00000"/>
                </a:solidFill>
              </a:rPr>
              <a:t>, objectionable, whereas the customs of whites were the ways of civilization.</a:t>
            </a:r>
            <a:r>
              <a:rPr lang="ja-JP" altLang="en-US" sz="3200">
                <a:solidFill>
                  <a:srgbClr val="C00000"/>
                </a:solidFill>
              </a:rPr>
              <a:t>”</a:t>
            </a:r>
            <a:r>
              <a:rPr lang="en-US" altLang="ja-JP" sz="3200" dirty="0">
                <a:solidFill>
                  <a:srgbClr val="C00000"/>
                </a:solidFill>
              </a:rPr>
              <a:t> </a:t>
            </a:r>
            <a:r>
              <a:rPr lang="en-US" altLang="ja-JP" sz="3200" dirty="0">
                <a:solidFill>
                  <a:srgbClr val="000000"/>
                </a:solidFill>
              </a:rPr>
              <a:t>Indian students </a:t>
            </a:r>
            <a:r>
              <a:rPr lang="ja-JP" altLang="en-US" sz="3200">
                <a:solidFill>
                  <a:srgbClr val="000000"/>
                </a:solidFill>
              </a:rPr>
              <a:t>“</a:t>
            </a:r>
            <a:r>
              <a:rPr lang="en-US" altLang="ja-JP" sz="3200" dirty="0">
                <a:solidFill>
                  <a:srgbClr val="000000"/>
                </a:solidFill>
              </a:rPr>
              <a:t>were taught to despise every custom of their forefathers, including religion, language, songs, dress, ideas, methods of living.</a:t>
            </a:r>
            <a:r>
              <a:rPr lang="ja-JP" altLang="en-US" sz="3200">
                <a:solidFill>
                  <a:srgbClr val="000000"/>
                </a:solidFill>
              </a:rPr>
              <a:t>”</a:t>
            </a:r>
            <a:endParaRPr lang="en-US" altLang="en-US" sz="32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a:extLst>
              <a:ext uri="{FF2B5EF4-FFF2-40B4-BE49-F238E27FC236}">
                <a16:creationId xmlns:a16="http://schemas.microsoft.com/office/drawing/2014/main" id="{3FBBC7E9-46AD-093B-E913-E46ECEADA1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C54827E-D4E6-F54E-B5F9-34B4D2768B98}" type="slidenum">
              <a:rPr lang="en-US" altLang="en-US" sz="1300"/>
              <a:pPr>
                <a:spcBef>
                  <a:spcPct val="0"/>
                </a:spcBef>
                <a:buFontTx/>
                <a:buNone/>
              </a:pPr>
              <a:t>21</a:t>
            </a:fld>
            <a:endParaRPr lang="en-US" altLang="en-US" sz="1300"/>
          </a:p>
        </p:txBody>
      </p:sp>
      <p:sp>
        <p:nvSpPr>
          <p:cNvPr id="55298" name="Text Box 2">
            <a:extLst>
              <a:ext uri="{FF2B5EF4-FFF2-40B4-BE49-F238E27FC236}">
                <a16:creationId xmlns:a16="http://schemas.microsoft.com/office/drawing/2014/main" id="{77076F8D-1D42-316A-62D1-235C47BBD2FA}"/>
              </a:ext>
            </a:extLst>
          </p:cNvPr>
          <p:cNvSpPr txBox="1">
            <a:spLocks noChangeArrowheads="1"/>
          </p:cNvSpPr>
          <p:nvPr/>
        </p:nvSpPr>
        <p:spPr bwMode="auto">
          <a:xfrm>
            <a:off x="0" y="228600"/>
            <a:ext cx="9144000" cy="67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dirty="0">
                <a:solidFill>
                  <a:srgbClr val="00004D"/>
                </a:solidFill>
              </a:rPr>
              <a:t>	</a:t>
            </a:r>
            <a:r>
              <a:rPr lang="en-US" altLang="en-US" sz="3200" dirty="0">
                <a:solidFill>
                  <a:srgbClr val="000000"/>
                </a:solidFill>
              </a:rPr>
              <a:t>However, as Civil War veteran, Grand Canyon explorer, and ethnologist John Wesley Powell noted in 1896, </a:t>
            </a:r>
            <a:r>
              <a:rPr lang="ja-JP" altLang="en-US" sz="3200">
                <a:solidFill>
                  <a:srgbClr val="000000"/>
                </a:solidFill>
              </a:rPr>
              <a:t>“</a:t>
            </a:r>
            <a:r>
              <a:rPr lang="en-US" altLang="ja-JP" sz="3200" dirty="0">
                <a:solidFill>
                  <a:srgbClr val="000000"/>
                </a:solidFill>
              </a:rPr>
              <a:t>so few Americans yet realize that of all the people on this continent, including even ourselves, the most profoundly religious, if by religion is meant fidelity to teachings and observations that are regard as sacred, are the American Indians, especially wherever still unchanged from their early condition, and this deeply religious feeling of theirs might, if properly appreciated, be made use of, not weakened or destroyed by premature opposition.</a:t>
            </a:r>
            <a:r>
              <a:rPr lang="ja-JP" altLang="en-US" sz="3200">
                <a:solidFill>
                  <a:srgbClr val="000000"/>
                </a:solidFill>
              </a:rPr>
              <a:t>”</a:t>
            </a:r>
            <a:endParaRPr lang="en-US" altLang="en-US" sz="32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873CDB58-FA00-0CEF-831C-4BEF8B37A9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D7BF2A2-DBB6-034F-90C0-931ACF9EEFCA}" type="slidenum">
              <a:rPr lang="en-US" altLang="en-US" sz="1300"/>
              <a:pPr>
                <a:spcBef>
                  <a:spcPct val="0"/>
                </a:spcBef>
                <a:buFontTx/>
                <a:buNone/>
              </a:pPr>
              <a:t>22</a:t>
            </a:fld>
            <a:endParaRPr lang="en-US" altLang="en-US" sz="1300"/>
          </a:p>
        </p:txBody>
      </p:sp>
      <p:sp>
        <p:nvSpPr>
          <p:cNvPr id="38915" name="Text Box 2">
            <a:extLst>
              <a:ext uri="{FF2B5EF4-FFF2-40B4-BE49-F238E27FC236}">
                <a16:creationId xmlns:a16="http://schemas.microsoft.com/office/drawing/2014/main" id="{1D6C455C-4149-1211-5F0A-609979807BD3}"/>
              </a:ext>
            </a:extLst>
          </p:cNvPr>
          <p:cNvSpPr txBox="1">
            <a:spLocks noChangeArrowheads="1"/>
          </p:cNvSpPr>
          <p:nvPr/>
        </p:nvSpPr>
        <p:spPr bwMode="auto">
          <a:xfrm>
            <a:off x="0" y="0"/>
            <a:ext cx="9144000"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chemeClr val="bg1">
                    <a:lumMod val="50000"/>
                  </a:schemeClr>
                </a:solidFill>
              </a:rPr>
              <a:t>       Statement of Navajo President Joe Shirley</a:t>
            </a:r>
          </a:p>
          <a:p>
            <a:pPr eaLnBrk="1" hangingPunct="1">
              <a:spcBef>
                <a:spcPct val="0"/>
              </a:spcBef>
              <a:buFontTx/>
              <a:buNone/>
            </a:pPr>
            <a:r>
              <a:rPr lang="en-US" altLang="en-US" sz="2800" b="1" dirty="0">
                <a:solidFill>
                  <a:schemeClr val="bg1">
                    <a:lumMod val="50000"/>
                  </a:schemeClr>
                </a:solidFill>
              </a:rPr>
              <a:t>   in 2005 after a high school shooting incident</a:t>
            </a:r>
          </a:p>
          <a:p>
            <a:pPr eaLnBrk="1" hangingPunct="1">
              <a:spcBef>
                <a:spcPct val="0"/>
              </a:spcBef>
              <a:buFontTx/>
              <a:buNone/>
            </a:pPr>
            <a:r>
              <a:rPr lang="en-US" altLang="en-US" sz="2800" b="1" dirty="0">
                <a:solidFill>
                  <a:schemeClr val="bg1">
                    <a:lumMod val="50000"/>
                  </a:schemeClr>
                </a:solidFill>
              </a:rPr>
              <a:t>	</a:t>
            </a:r>
          </a:p>
          <a:p>
            <a:pPr eaLnBrk="1" hangingPunct="1">
              <a:spcBef>
                <a:spcPct val="0"/>
              </a:spcBef>
              <a:buFontTx/>
              <a:buNone/>
            </a:pPr>
            <a:r>
              <a:rPr lang="en-US" altLang="en-US" sz="2800" b="1" dirty="0">
                <a:solidFill>
                  <a:schemeClr val="bg1">
                    <a:lumMod val="50000"/>
                  </a:schemeClr>
                </a:solidFill>
              </a:rPr>
              <a:t>	</a:t>
            </a:r>
            <a:r>
              <a:rPr lang="en-US" altLang="en-US" sz="2800" dirty="0">
                <a:solidFill>
                  <a:schemeClr val="bg1">
                    <a:lumMod val="50000"/>
                  </a:schemeClr>
                </a:solidFill>
              </a:rPr>
              <a:t>We are all terribly saddened by the news</a:t>
            </a:r>
          </a:p>
          <a:p>
            <a:pPr eaLnBrk="1" hangingPunct="1">
              <a:spcBef>
                <a:spcPct val="0"/>
              </a:spcBef>
              <a:buFontTx/>
              <a:buNone/>
            </a:pPr>
            <a:r>
              <a:rPr lang="en-US" altLang="en-US" sz="2800" dirty="0">
                <a:solidFill>
                  <a:schemeClr val="bg1">
                    <a:lumMod val="50000"/>
                  </a:schemeClr>
                </a:solidFill>
              </a:rPr>
              <a:t>about our relatives on their land in Red Lake in Minnesota. Unfortunately, the sad truth is, I believe, these kinds of incidents are evidence of natives losing their cultural and traditional ways that have sustained us as a people for centuries.</a:t>
            </a:r>
          </a:p>
          <a:p>
            <a:pPr eaLnBrk="1" hangingPunct="1">
              <a:spcBef>
                <a:spcPct val="0"/>
              </a:spcBef>
              <a:buFontTx/>
              <a:buNone/>
            </a:pPr>
            <a:r>
              <a:rPr lang="en-US" altLang="en-US" sz="2800" dirty="0">
                <a:solidFill>
                  <a:schemeClr val="bg1">
                    <a:lumMod val="50000"/>
                  </a:schemeClr>
                </a:solidFill>
              </a:rPr>
              <a:t>	Respect for our elders is a teaching shared by all native people. In the olden days we lived by that. When there was a problem, we would ask, </a:t>
            </a:r>
            <a:r>
              <a:rPr lang="ja-JP" altLang="en-US" sz="2800">
                <a:solidFill>
                  <a:schemeClr val="bg1">
                    <a:lumMod val="50000"/>
                  </a:schemeClr>
                </a:solidFill>
              </a:rPr>
              <a:t>“</a:t>
            </a:r>
            <a:r>
              <a:rPr lang="en-US" altLang="ja-JP" sz="2800" dirty="0">
                <a:solidFill>
                  <a:schemeClr val="bg1">
                    <a:lumMod val="50000"/>
                  </a:schemeClr>
                </a:solidFill>
              </a:rPr>
              <a:t>What does Grandpa say? What does Grandma say?</a:t>
            </a:r>
            <a:r>
              <a:rPr lang="ja-JP" altLang="en-US" sz="2800">
                <a:solidFill>
                  <a:schemeClr val="bg1">
                    <a:lumMod val="50000"/>
                  </a:schemeClr>
                </a:solidFill>
              </a:rPr>
              <a:t>”</a:t>
            </a:r>
            <a:endParaRPr lang="en-US" altLang="ja-JP" sz="2800" dirty="0">
              <a:solidFill>
                <a:schemeClr val="bg1">
                  <a:lumMod val="50000"/>
                </a:schemeClr>
              </a:solidFill>
            </a:endParaRPr>
          </a:p>
          <a:p>
            <a:pPr eaLnBrk="1" hangingPunct="1">
              <a:spcBef>
                <a:spcPct val="0"/>
              </a:spcBef>
              <a:buFontTx/>
              <a:buNone/>
            </a:pPr>
            <a:r>
              <a:rPr lang="en-US" altLang="en-US" sz="2800" dirty="0">
                <a:solidFill>
                  <a:schemeClr val="bg1">
                    <a:lumMod val="50000"/>
                  </a:schemeClr>
                </a:solidFill>
              </a:rPr>
              <a:t>	On many native nations, that teaching is still intact, although we see it beginning to fade with incidents like this.  </a:t>
            </a:r>
          </a:p>
        </p:txBody>
      </p:sp>
      <p:pic>
        <p:nvPicPr>
          <p:cNvPr id="38916" name="Picture 3">
            <a:extLst>
              <a:ext uri="{FF2B5EF4-FFF2-40B4-BE49-F238E27FC236}">
                <a16:creationId xmlns:a16="http://schemas.microsoft.com/office/drawing/2014/main" id="{A63556E5-6219-F414-3D99-C71016E87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0"/>
            <a:ext cx="1193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1ECDF06-9180-456D-28F1-FB0A6091EB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03FDDF0-5673-804D-B0E8-BE72963C6365}" type="slidenum">
              <a:rPr lang="en-US" altLang="en-US" sz="1300"/>
              <a:pPr>
                <a:spcBef>
                  <a:spcPct val="0"/>
                </a:spcBef>
                <a:buFontTx/>
                <a:buNone/>
              </a:pPr>
              <a:t>23</a:t>
            </a:fld>
            <a:endParaRPr lang="en-US" altLang="en-US" sz="1300"/>
          </a:p>
        </p:txBody>
      </p:sp>
      <p:sp>
        <p:nvSpPr>
          <p:cNvPr id="40963" name="Text Box 2">
            <a:extLst>
              <a:ext uri="{FF2B5EF4-FFF2-40B4-BE49-F238E27FC236}">
                <a16:creationId xmlns:a16="http://schemas.microsoft.com/office/drawing/2014/main" id="{6BE94D6B-B766-9A07-E900-BB734FB5815E}"/>
              </a:ext>
            </a:extLst>
          </p:cNvPr>
          <p:cNvSpPr txBox="1">
            <a:spLocks noChangeArrowheads="1"/>
          </p:cNvSpPr>
          <p:nvPr/>
        </p:nvSpPr>
        <p:spPr bwMode="auto">
          <a:xfrm>
            <a:off x="0" y="0"/>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2800" b="1" dirty="0">
              <a:solidFill>
                <a:schemeClr val="bg1">
                  <a:lumMod val="50000"/>
                </a:schemeClr>
              </a:solidFill>
              <a:latin typeface="Times" pitchFamily="2" charset="0"/>
            </a:endParaRPr>
          </a:p>
          <a:p>
            <a:pPr eaLnBrk="1" hangingPunct="1">
              <a:spcBef>
                <a:spcPct val="0"/>
              </a:spcBef>
              <a:buFontTx/>
              <a:buNone/>
            </a:pPr>
            <a:r>
              <a:rPr lang="en-US" altLang="en-US" sz="2800" b="1" dirty="0">
                <a:solidFill>
                  <a:schemeClr val="bg1">
                    <a:lumMod val="50000"/>
                  </a:schemeClr>
                </a:solidFill>
                <a:latin typeface="Times" pitchFamily="2" charset="0"/>
              </a:rPr>
              <a:t>	</a:t>
            </a:r>
            <a:r>
              <a:rPr lang="en-US" altLang="en-US" sz="2800" dirty="0">
                <a:solidFill>
                  <a:schemeClr val="bg1">
                    <a:lumMod val="50000"/>
                  </a:schemeClr>
                </a:solidFill>
              </a:rPr>
              <a:t>Even on the big Navajo Nation, we, as a people, are not immune to losing sight of our values and ways. Each day we see evidence of the chipping away of Navajo culture, language and traditions by so many outside forces.</a:t>
            </a:r>
          </a:p>
          <a:p>
            <a:pPr eaLnBrk="1" hangingPunct="1">
              <a:spcBef>
                <a:spcPct val="0"/>
              </a:spcBef>
              <a:buFontTx/>
              <a:buNone/>
            </a:pPr>
            <a:r>
              <a:rPr lang="en-US" altLang="en-US" sz="2800" dirty="0">
                <a:solidFill>
                  <a:schemeClr val="bg1">
                    <a:lumMod val="50000"/>
                  </a:schemeClr>
                </a:solidFill>
              </a:rPr>
              <a:t>	Because we are losing our values as a people, it behooves native nations and governments that still have their ceremonies, their traditions and their medicine people, to do all they can to hang onto those precious pieces of culture. That is what will allow us to be true sovereign native nations. This is what will allow our people to stand on our own. The way to deal with problems like this one is contained in our teachings.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08F87C4-120B-E8E2-3266-8CB50E56E1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9B3C5E6-52FC-8945-ABB4-B163F5AE4091}" type="slidenum">
              <a:rPr lang="en-US" altLang="en-US" sz="1300"/>
              <a:pPr>
                <a:spcBef>
                  <a:spcPct val="0"/>
                </a:spcBef>
                <a:buFontTx/>
                <a:buNone/>
              </a:pPr>
              <a:t>24</a:t>
            </a:fld>
            <a:endParaRPr lang="en-US" altLang="en-US" sz="1300"/>
          </a:p>
        </p:txBody>
      </p:sp>
      <p:sp>
        <p:nvSpPr>
          <p:cNvPr id="49155" name="Text Box 2">
            <a:extLst>
              <a:ext uri="{FF2B5EF4-FFF2-40B4-BE49-F238E27FC236}">
                <a16:creationId xmlns:a16="http://schemas.microsoft.com/office/drawing/2014/main" id="{B4BD65BE-EE35-4FB7-F541-D67E8C9AC9FB}"/>
              </a:ext>
            </a:extLst>
          </p:cNvPr>
          <p:cNvSpPr txBox="1">
            <a:spLocks noChangeArrowheads="1"/>
          </p:cNvSpPr>
          <p:nvPr/>
        </p:nvSpPr>
        <p:spPr bwMode="auto">
          <a:xfrm>
            <a:off x="0" y="0"/>
            <a:ext cx="4419600"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chemeClr val="bg1">
                    <a:lumMod val="50000"/>
                  </a:schemeClr>
                </a:solidFill>
                <a:latin typeface="Times" pitchFamily="2" charset="0"/>
              </a:rPr>
              <a:t>	</a:t>
            </a:r>
            <a:r>
              <a:rPr lang="en-US" altLang="en-US" sz="2800" dirty="0">
                <a:solidFill>
                  <a:schemeClr val="bg1">
                    <a:lumMod val="50000"/>
                  </a:schemeClr>
                </a:solidFill>
              </a:rPr>
              <a:t>President Shirley</a:t>
            </a:r>
            <a:r>
              <a:rPr lang="ja-JP" altLang="en-US" sz="2800">
                <a:solidFill>
                  <a:schemeClr val="bg1">
                    <a:lumMod val="50000"/>
                  </a:schemeClr>
                </a:solidFill>
              </a:rPr>
              <a:t>’</a:t>
            </a:r>
            <a:r>
              <a:rPr lang="en-US" altLang="ja-JP" sz="2800" dirty="0">
                <a:solidFill>
                  <a:schemeClr val="bg1">
                    <a:lumMod val="50000"/>
                  </a:schemeClr>
                </a:solidFill>
              </a:rPr>
              <a:t>s views differ from those of Lt. Richard Henry Pratt  who founded Carlisle Indian Industrial School in 1879 with the aim of </a:t>
            </a:r>
            <a:r>
              <a:rPr lang="ja-JP" altLang="en-US" sz="2800">
                <a:solidFill>
                  <a:schemeClr val="bg1">
                    <a:lumMod val="50000"/>
                  </a:schemeClr>
                </a:solidFill>
              </a:rPr>
              <a:t>“</a:t>
            </a:r>
            <a:r>
              <a:rPr lang="en-US" altLang="ja-JP" sz="2800" dirty="0">
                <a:solidFill>
                  <a:schemeClr val="bg1">
                    <a:lumMod val="50000"/>
                  </a:schemeClr>
                </a:solidFill>
              </a:rPr>
              <a:t>killing the Indian to save the man</a:t>
            </a:r>
            <a:r>
              <a:rPr lang="ja-JP" altLang="en-US" sz="2800">
                <a:solidFill>
                  <a:schemeClr val="bg1">
                    <a:lumMod val="50000"/>
                  </a:schemeClr>
                </a:solidFill>
              </a:rPr>
              <a:t>”</a:t>
            </a:r>
            <a:r>
              <a:rPr lang="en-US" altLang="ja-JP" sz="2800" dirty="0">
                <a:solidFill>
                  <a:schemeClr val="bg1">
                    <a:lumMod val="50000"/>
                  </a:schemeClr>
                </a:solidFill>
              </a:rPr>
              <a:t> through total cultural assimilation (now called cultural genocide). Pratt was an opponent of tribal segregation on Indian reservations. He believed that Indians could become civilized and even inter-marry with </a:t>
            </a:r>
            <a:r>
              <a:rPr lang="ja-JP" altLang="en-US" sz="2800">
                <a:solidFill>
                  <a:schemeClr val="bg1">
                    <a:lumMod val="50000"/>
                  </a:schemeClr>
                </a:solidFill>
              </a:rPr>
              <a:t>“</a:t>
            </a:r>
            <a:r>
              <a:rPr lang="en-US" altLang="ja-JP" sz="2800" dirty="0">
                <a:solidFill>
                  <a:schemeClr val="bg1">
                    <a:lumMod val="50000"/>
                  </a:schemeClr>
                </a:solidFill>
              </a:rPr>
              <a:t>whites.</a:t>
            </a:r>
            <a:r>
              <a:rPr lang="ja-JP" altLang="en-US" sz="2800">
                <a:solidFill>
                  <a:schemeClr val="bg1">
                    <a:lumMod val="50000"/>
                  </a:schemeClr>
                </a:solidFill>
              </a:rPr>
              <a:t>”</a:t>
            </a:r>
            <a:endParaRPr lang="en-US" altLang="en-US" sz="2800" dirty="0">
              <a:solidFill>
                <a:schemeClr val="bg1">
                  <a:lumMod val="50000"/>
                </a:schemeClr>
              </a:solidFill>
            </a:endParaRPr>
          </a:p>
        </p:txBody>
      </p:sp>
      <p:pic>
        <p:nvPicPr>
          <p:cNvPr id="49156" name="Picture 3" descr="421px-Lieut_Richard_Henry_Pratt,_Founder_and_Superintendent_of_Carlisle_Indian_School,_in_Military_Uniform_and_With_Sword_1879.jpg">
            <a:extLst>
              <a:ext uri="{FF2B5EF4-FFF2-40B4-BE49-F238E27FC236}">
                <a16:creationId xmlns:a16="http://schemas.microsoft.com/office/drawing/2014/main" id="{BBE7B6E8-469C-CE01-BA22-F5F59EAB0F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0"/>
            <a:ext cx="4813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78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5E3A2656-C223-0E7E-B564-8F7F969AC2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3313718-CCD7-614B-BA87-BA7F7C00520E}" type="slidenum">
              <a:rPr lang="en-US" altLang="en-US" sz="1300"/>
              <a:pPr>
                <a:spcBef>
                  <a:spcPct val="0"/>
                </a:spcBef>
                <a:buFontTx/>
                <a:buNone/>
              </a:pPr>
              <a:t>25</a:t>
            </a:fld>
            <a:endParaRPr lang="en-US" altLang="en-US" sz="1300"/>
          </a:p>
        </p:txBody>
      </p:sp>
      <p:sp>
        <p:nvSpPr>
          <p:cNvPr id="51203" name="Text Box 2">
            <a:extLst>
              <a:ext uri="{FF2B5EF4-FFF2-40B4-BE49-F238E27FC236}">
                <a16:creationId xmlns:a16="http://schemas.microsoft.com/office/drawing/2014/main" id="{BDEDA013-951A-9A9E-FFD0-8F82DF9C8012}"/>
              </a:ext>
            </a:extLst>
          </p:cNvPr>
          <p:cNvSpPr txBox="1">
            <a:spLocks noChangeArrowheads="1"/>
          </p:cNvSpPr>
          <p:nvPr/>
        </p:nvSpPr>
        <p:spPr bwMode="auto">
          <a:xfrm>
            <a:off x="0" y="0"/>
            <a:ext cx="9144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3200" b="1">
                <a:solidFill>
                  <a:srgbClr val="000000"/>
                </a:solidFill>
                <a:latin typeface="Times" pitchFamily="2" charset="0"/>
              </a:rPr>
              <a:t>Pueblo Students at Carlisle</a:t>
            </a:r>
          </a:p>
        </p:txBody>
      </p:sp>
      <p:pic>
        <p:nvPicPr>
          <p:cNvPr id="51204" name="Picture 4" descr="3pueblosbeforeafter">
            <a:extLst>
              <a:ext uri="{FF2B5EF4-FFF2-40B4-BE49-F238E27FC236}">
                <a16:creationId xmlns:a16="http://schemas.microsoft.com/office/drawing/2014/main" id="{7AF8D54B-7464-4EB2-59C8-D6D87F7F5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938"/>
            <a:ext cx="9144000" cy="634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3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D7C8FF03-722E-882C-22C0-D8E3EE6B86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C5BB3E9-30A3-F94E-8B46-6EB9D256DA23}" type="slidenum">
              <a:rPr lang="en-US" altLang="en-US" sz="1300"/>
              <a:pPr>
                <a:spcBef>
                  <a:spcPct val="0"/>
                </a:spcBef>
                <a:buFontTx/>
                <a:buNone/>
              </a:pPr>
              <a:t>26</a:t>
            </a:fld>
            <a:endParaRPr lang="en-US" altLang="en-US" sz="1300"/>
          </a:p>
        </p:txBody>
      </p:sp>
      <p:sp>
        <p:nvSpPr>
          <p:cNvPr id="45058" name="Text Box 2">
            <a:extLst>
              <a:ext uri="{FF2B5EF4-FFF2-40B4-BE49-F238E27FC236}">
                <a16:creationId xmlns:a16="http://schemas.microsoft.com/office/drawing/2014/main" id="{98CA4779-B019-EC21-3977-6FCE9646B569}"/>
              </a:ext>
            </a:extLst>
          </p:cNvPr>
          <p:cNvSpPr txBox="1">
            <a:spLocks noChangeArrowheads="1"/>
          </p:cNvSpPr>
          <p:nvPr/>
        </p:nvSpPr>
        <p:spPr bwMode="auto">
          <a:xfrm>
            <a:off x="381000" y="457200"/>
            <a:ext cx="87630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40FFF"/>
                </a:solidFill>
              </a:rPr>
              <a:t>Civilization </a:t>
            </a:r>
            <a:r>
              <a:rPr lang="en-US" altLang="en-US" sz="4400" b="1" i="1">
                <a:solidFill>
                  <a:srgbClr val="040FFF"/>
                </a:solidFill>
              </a:rPr>
              <a:t>Versus</a:t>
            </a:r>
            <a:r>
              <a:rPr lang="en-US" altLang="en-US" sz="4400" b="1">
                <a:solidFill>
                  <a:srgbClr val="040FFF"/>
                </a:solidFill>
              </a:rPr>
              <a:t> Savagery</a:t>
            </a:r>
            <a:endParaRPr lang="en-US" altLang="en-US" sz="3200" b="1"/>
          </a:p>
          <a:p>
            <a:pPr eaLnBrk="1" hangingPunct="1">
              <a:spcBef>
                <a:spcPct val="0"/>
              </a:spcBef>
              <a:buFontTx/>
              <a:buNone/>
            </a:pPr>
            <a:endParaRPr lang="en-US" altLang="en-US" sz="3200" b="1"/>
          </a:p>
          <a:p>
            <a:pPr eaLnBrk="1" hangingPunct="1">
              <a:spcBef>
                <a:spcPct val="0"/>
              </a:spcBef>
              <a:buFontTx/>
              <a:buNone/>
            </a:pPr>
            <a:r>
              <a:rPr lang="en-US" altLang="en-US" sz="3200">
                <a:solidFill>
                  <a:srgbClr val="000000"/>
                </a:solidFill>
              </a:rPr>
              <a:t>In 1869 after the Civil War (America</a:t>
            </a:r>
            <a:r>
              <a:rPr lang="ja-JP" altLang="en-US" sz="3200">
                <a:solidFill>
                  <a:srgbClr val="000000"/>
                </a:solidFill>
              </a:rPr>
              <a:t>’</a:t>
            </a:r>
            <a:r>
              <a:rPr lang="en-US" altLang="ja-JP" sz="3200">
                <a:solidFill>
                  <a:srgbClr val="000000"/>
                </a:solidFill>
              </a:rPr>
              <a:t>s bloodiest war where both the North and South spoke English), President Ulysses S. Grant</a:t>
            </a:r>
            <a:r>
              <a:rPr lang="ja-JP" altLang="en-US" sz="3200">
                <a:solidFill>
                  <a:srgbClr val="000000"/>
                </a:solidFill>
              </a:rPr>
              <a:t>’</a:t>
            </a:r>
            <a:r>
              <a:rPr lang="en-US" altLang="ja-JP" sz="3200">
                <a:solidFill>
                  <a:srgbClr val="000000"/>
                </a:solidFill>
              </a:rPr>
              <a:t>s Indian Peace Commissioners concluded that language differences led to misunderstandings and that </a:t>
            </a:r>
            <a:r>
              <a:rPr lang="ja-JP" altLang="en-US" sz="3200">
                <a:solidFill>
                  <a:srgbClr val="000000"/>
                </a:solidFill>
              </a:rPr>
              <a:t>“</a:t>
            </a:r>
            <a:r>
              <a:rPr lang="en-US" altLang="ja-JP" sz="3200">
                <a:solidFill>
                  <a:srgbClr val="000000"/>
                </a:solidFill>
              </a:rPr>
              <a:t>by educating the children of these tribes in the English language these differences would have disappeared, and civilization would have followed at once . . .</a:t>
            </a:r>
            <a:r>
              <a:rPr lang="ja-JP" altLang="en-US" sz="3200">
                <a:solidFill>
                  <a:srgbClr val="000000"/>
                </a:solidFill>
              </a:rPr>
              <a:t>”</a:t>
            </a:r>
            <a:endParaRPr lang="en-US" altLang="en-US" sz="32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a:extLst>
              <a:ext uri="{FF2B5EF4-FFF2-40B4-BE49-F238E27FC236}">
                <a16:creationId xmlns:a16="http://schemas.microsoft.com/office/drawing/2014/main" id="{9A2EF6FF-6BAF-96E1-96A1-3FAB2F5D7F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F2FC133-8F62-2540-9089-1FA53E2251D7}" type="slidenum">
              <a:rPr lang="en-US" altLang="en-US" sz="1300"/>
              <a:pPr>
                <a:spcBef>
                  <a:spcPct val="0"/>
                </a:spcBef>
                <a:buFontTx/>
                <a:buNone/>
              </a:pPr>
              <a:t>27</a:t>
            </a:fld>
            <a:endParaRPr lang="en-US" altLang="en-US" sz="1300"/>
          </a:p>
        </p:txBody>
      </p:sp>
      <p:sp>
        <p:nvSpPr>
          <p:cNvPr id="47106" name="Text Box 2">
            <a:extLst>
              <a:ext uri="{FF2B5EF4-FFF2-40B4-BE49-F238E27FC236}">
                <a16:creationId xmlns:a16="http://schemas.microsoft.com/office/drawing/2014/main" id="{58C76545-3503-C89A-0D4E-A21FEA47418F}"/>
              </a:ext>
            </a:extLst>
          </p:cNvPr>
          <p:cNvSpPr txBox="1">
            <a:spLocks noChangeArrowheads="1"/>
          </p:cNvSpPr>
          <p:nvPr/>
        </p:nvSpPr>
        <p:spPr bwMode="auto">
          <a:xfrm>
            <a:off x="0" y="457200"/>
            <a:ext cx="9144000" cy="549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dirty="0"/>
              <a:t>	</a:t>
            </a:r>
            <a:r>
              <a:rPr lang="en-US" altLang="en-US" sz="3200" dirty="0"/>
              <a:t> </a:t>
            </a:r>
            <a:r>
              <a:rPr lang="en-US" altLang="en-US" sz="3200" dirty="0">
                <a:solidFill>
                  <a:srgbClr val="000000"/>
                </a:solidFill>
              </a:rPr>
              <a:t>The Peace Commission went on to declare that </a:t>
            </a:r>
            <a:r>
              <a:rPr lang="ja-JP" altLang="en-US" sz="3200">
                <a:solidFill>
                  <a:srgbClr val="000000"/>
                </a:solidFill>
              </a:rPr>
              <a:t>“</a:t>
            </a:r>
            <a:r>
              <a:rPr lang="en-US" altLang="ja-JP" sz="3200" dirty="0">
                <a:solidFill>
                  <a:srgbClr val="000000"/>
                </a:solidFill>
              </a:rPr>
              <a:t>through sameness of language is produced sameness of sentiment and thought; customs and habits are molded and assimilated in the same way, and thus in process of time the differences producing trouble would have been gradually obliterated…. </a:t>
            </a:r>
            <a:r>
              <a:rPr lang="en-US" altLang="ja-JP" sz="3200" dirty="0">
                <a:solidFill>
                  <a:srgbClr val="C00000"/>
                </a:solidFill>
              </a:rPr>
              <a:t>In the difference of language to-day lies two-thirds of our trouble</a:t>
            </a:r>
            <a:r>
              <a:rPr lang="en-US" altLang="ja-JP" sz="3200" dirty="0">
                <a:solidFill>
                  <a:srgbClr val="000000"/>
                </a:solidFill>
              </a:rPr>
              <a:t>. . . . Schools should be established, which children should be required to attend; their barbarous dialect should be blotted out and the English language substituted.</a:t>
            </a:r>
            <a:r>
              <a:rPr lang="ja-JP" altLang="en-US" sz="3200">
                <a:solidFill>
                  <a:srgbClr val="000000"/>
                </a:solidFill>
              </a:rPr>
              <a:t>”</a:t>
            </a:r>
            <a:endParaRPr lang="en-US" altLang="en-US" sz="3200" dirty="0">
              <a:solidFill>
                <a:srgbClr val="000000"/>
              </a:solidFill>
            </a:endParaRPr>
          </a:p>
        </p:txBody>
      </p:sp>
    </p:spTree>
    <p:extLst>
      <p:ext uri="{BB962C8B-B14F-4D97-AF65-F5344CB8AC3E}">
        <p14:creationId xmlns:p14="http://schemas.microsoft.com/office/powerpoint/2010/main" val="243377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a:extLst>
              <a:ext uri="{FF2B5EF4-FFF2-40B4-BE49-F238E27FC236}">
                <a16:creationId xmlns:a16="http://schemas.microsoft.com/office/drawing/2014/main" id="{6A25C685-AB8A-4DFC-B9C5-EB4325526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F565390-EDBB-AC47-8CE6-4090B7B5856C}" type="slidenum">
              <a:rPr lang="en-US" altLang="en-US" sz="1300"/>
              <a:pPr>
                <a:spcBef>
                  <a:spcPct val="0"/>
                </a:spcBef>
                <a:buFontTx/>
                <a:buNone/>
              </a:pPr>
              <a:t>28</a:t>
            </a:fld>
            <a:endParaRPr lang="en-US" altLang="en-US" sz="1300"/>
          </a:p>
        </p:txBody>
      </p:sp>
      <p:sp>
        <p:nvSpPr>
          <p:cNvPr id="59394" name="Text Box 2">
            <a:extLst>
              <a:ext uri="{FF2B5EF4-FFF2-40B4-BE49-F238E27FC236}">
                <a16:creationId xmlns:a16="http://schemas.microsoft.com/office/drawing/2014/main" id="{15733CCD-4466-D177-3097-32431F1DBB19}"/>
              </a:ext>
            </a:extLst>
          </p:cNvPr>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200" b="1">
                <a:solidFill>
                  <a:srgbClr val="000000"/>
                </a:solidFill>
              </a:rPr>
              <a:t>What Is a </a:t>
            </a:r>
            <a:r>
              <a:rPr lang="ja-JP" altLang="en-US" sz="3200" b="1">
                <a:solidFill>
                  <a:srgbClr val="000000"/>
                </a:solidFill>
              </a:rPr>
              <a:t>“</a:t>
            </a:r>
            <a:r>
              <a:rPr lang="en-US" altLang="ja-JP" sz="3200" b="1">
                <a:solidFill>
                  <a:srgbClr val="000000"/>
                </a:solidFill>
              </a:rPr>
              <a:t>Good Teacher</a:t>
            </a:r>
            <a:r>
              <a:rPr lang="ja-JP" altLang="en-US" sz="3200" b="1">
                <a:solidFill>
                  <a:srgbClr val="000000"/>
                </a:solidFill>
              </a:rPr>
              <a:t>”</a:t>
            </a:r>
            <a:r>
              <a:rPr lang="en-US" altLang="ja-JP" sz="3200" b="1">
                <a:solidFill>
                  <a:srgbClr val="000000"/>
                </a:solidFill>
              </a:rPr>
              <a:t>?</a:t>
            </a:r>
          </a:p>
          <a:p>
            <a:pPr algn="ctr">
              <a:spcBef>
                <a:spcPct val="0"/>
              </a:spcBef>
              <a:buFontTx/>
              <a:buNone/>
            </a:pPr>
            <a:endParaRPr lang="en-US" altLang="en-US" sz="3200" b="1">
              <a:solidFill>
                <a:srgbClr val="000000"/>
              </a:solidFill>
            </a:endParaRPr>
          </a:p>
          <a:p>
            <a:pPr>
              <a:spcBef>
                <a:spcPct val="0"/>
              </a:spcBef>
              <a:buFontTx/>
              <a:buNone/>
            </a:pPr>
            <a:r>
              <a:rPr lang="en-US" altLang="en-US" sz="3200" b="1">
                <a:solidFill>
                  <a:srgbClr val="000000"/>
                </a:solidFill>
              </a:rPr>
              <a:t>	</a:t>
            </a:r>
            <a:r>
              <a:rPr lang="en-US" altLang="en-US" sz="2800">
                <a:solidFill>
                  <a:srgbClr val="000000"/>
                </a:solidFill>
              </a:rPr>
              <a:t>The best teachers </a:t>
            </a:r>
            <a:r>
              <a:rPr lang="ja-JP" altLang="en-US" sz="2800">
                <a:solidFill>
                  <a:srgbClr val="000000"/>
                </a:solidFill>
              </a:rPr>
              <a:t>“</a:t>
            </a:r>
            <a:r>
              <a:rPr lang="en-US" altLang="ja-JP" sz="2800">
                <a:solidFill>
                  <a:srgbClr val="000000"/>
                </a:solidFill>
              </a:rPr>
              <a:t>demonstrate their belief in the move toward Indian self-determination, while the worst are full of the passionate intensity of the old assimilationists. The best go about learning as much as they can about the tribe they work for and attempt to become culturally sensitive, respecting tribal customs and beliefs. The worst fiercely adhere to the paternal idea that Indians must be </a:t>
            </a:r>
            <a:r>
              <a:rPr lang="ja-JP" altLang="en-US" sz="2800">
                <a:solidFill>
                  <a:srgbClr val="000000"/>
                </a:solidFill>
              </a:rPr>
              <a:t>“</a:t>
            </a:r>
            <a:r>
              <a:rPr lang="en-US" altLang="ja-JP" sz="2800">
                <a:solidFill>
                  <a:srgbClr val="000000"/>
                </a:solidFill>
              </a:rPr>
              <a:t>civilized.</a:t>
            </a:r>
            <a:r>
              <a:rPr lang="ja-JP" altLang="en-US" sz="2800">
                <a:solidFill>
                  <a:srgbClr val="000000"/>
                </a:solidFill>
              </a:rPr>
              <a:t>”</a:t>
            </a:r>
            <a:r>
              <a:rPr lang="en-US" altLang="ja-JP" sz="2800">
                <a:solidFill>
                  <a:srgbClr val="000000"/>
                </a:solidFill>
              </a:rPr>
              <a:t> They approach education as though it embodied their own personal mission to convert Indians to thinking that the only way to happiness is the </a:t>
            </a:r>
            <a:r>
              <a:rPr lang="ja-JP" altLang="en-US" sz="2800">
                <a:solidFill>
                  <a:srgbClr val="000000"/>
                </a:solidFill>
              </a:rPr>
              <a:t>“</a:t>
            </a:r>
            <a:r>
              <a:rPr lang="en-US" altLang="ja-JP" sz="2800">
                <a:solidFill>
                  <a:srgbClr val="000000"/>
                </a:solidFill>
              </a:rPr>
              <a:t>White Way.</a:t>
            </a:r>
            <a:r>
              <a:rPr lang="ja-JP" altLang="en-US" sz="2800">
                <a:solidFill>
                  <a:srgbClr val="000000"/>
                </a:solidFill>
              </a:rPr>
              <a:t>”</a:t>
            </a:r>
            <a:endParaRPr lang="en-US" altLang="ja-JP" sz="2800">
              <a:solidFill>
                <a:srgbClr val="000000"/>
              </a:solidFill>
            </a:endParaRPr>
          </a:p>
          <a:p>
            <a:pPr>
              <a:spcBef>
                <a:spcPct val="0"/>
              </a:spcBef>
              <a:buFontTx/>
              <a:buNone/>
            </a:pPr>
            <a:endParaRPr lang="en-US" altLang="en-US" sz="2800">
              <a:solidFill>
                <a:srgbClr val="000000"/>
              </a:solidFill>
            </a:endParaRPr>
          </a:p>
          <a:p>
            <a:pPr>
              <a:spcBef>
                <a:spcPct val="0"/>
              </a:spcBef>
              <a:buFontTx/>
              <a:buNone/>
            </a:pPr>
            <a:r>
              <a:rPr lang="en-US" altLang="en-US" sz="2800" b="1">
                <a:solidFill>
                  <a:srgbClr val="000000"/>
                </a:solidFill>
              </a:rPr>
              <a:t>		</a:t>
            </a:r>
            <a:r>
              <a:rPr lang="en-US" altLang="en-US" sz="2800">
                <a:solidFill>
                  <a:srgbClr val="000000"/>
                </a:solidFill>
              </a:rPr>
              <a:t>--Mick Fedullo, </a:t>
            </a:r>
            <a:r>
              <a:rPr lang="en-US" altLang="en-US" sz="2800" i="1">
                <a:solidFill>
                  <a:srgbClr val="000000"/>
                </a:solidFill>
              </a:rPr>
              <a:t>Light of the Feather</a:t>
            </a:r>
            <a:r>
              <a:rPr lang="en-US" altLang="en-US" sz="2800">
                <a:solidFill>
                  <a:srgbClr val="000000"/>
                </a:solidFill>
              </a:rPr>
              <a:t>, 1992</a:t>
            </a:r>
            <a:endParaRPr lang="en-US" alt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a:extLst>
              <a:ext uri="{FF2B5EF4-FFF2-40B4-BE49-F238E27FC236}">
                <a16:creationId xmlns:a16="http://schemas.microsoft.com/office/drawing/2014/main" id="{90261C5F-DB51-57FC-B1F3-67CAA48B32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9A33813-A36C-F842-8906-1FFC5E3FC34C}" type="slidenum">
              <a:rPr lang="en-US" altLang="en-US" sz="1300"/>
              <a:pPr>
                <a:spcBef>
                  <a:spcPct val="0"/>
                </a:spcBef>
                <a:buFontTx/>
                <a:buNone/>
              </a:pPr>
              <a:t>29</a:t>
            </a:fld>
            <a:endParaRPr lang="en-US" altLang="en-US" sz="1300"/>
          </a:p>
        </p:txBody>
      </p:sp>
      <p:sp>
        <p:nvSpPr>
          <p:cNvPr id="61442" name="Rectangle 2">
            <a:extLst>
              <a:ext uri="{FF2B5EF4-FFF2-40B4-BE49-F238E27FC236}">
                <a16:creationId xmlns:a16="http://schemas.microsoft.com/office/drawing/2014/main" id="{D6C3E131-57C6-5970-B57A-F087F1A3DB80}"/>
              </a:ext>
            </a:extLst>
          </p:cNvPr>
          <p:cNvSpPr>
            <a:spLocks noGrp="1" noChangeArrowheads="1"/>
          </p:cNvSpPr>
          <p:nvPr>
            <p:ph type="title"/>
          </p:nvPr>
        </p:nvSpPr>
        <p:spPr/>
        <p:txBody>
          <a:bodyPr/>
          <a:lstStyle/>
          <a:p>
            <a:pPr eaLnBrk="1" hangingPunct="1"/>
            <a:r>
              <a:rPr lang="en-US" altLang="en-US" b="1" i="1">
                <a:solidFill>
                  <a:srgbClr val="000000"/>
                </a:solidFill>
                <a:ea typeface="ＭＳ Ｐゴシック" panose="020B0600070205080204" pitchFamily="34" charset="-128"/>
              </a:rPr>
              <a:t>Fort Macleod School Walkout</a:t>
            </a:r>
            <a:br>
              <a:rPr lang="en-US" altLang="en-US" b="1" i="1">
                <a:solidFill>
                  <a:srgbClr val="000000"/>
                </a:solidFill>
                <a:ea typeface="ＭＳ Ｐゴシック" panose="020B0600070205080204" pitchFamily="34" charset="-128"/>
              </a:rPr>
            </a:br>
            <a:r>
              <a:rPr lang="en-US" altLang="en-US" b="1" i="1">
                <a:solidFill>
                  <a:srgbClr val="000000"/>
                </a:solidFill>
                <a:ea typeface="ＭＳ Ｐゴシック" panose="020B0600070205080204" pitchFamily="34" charset="-128"/>
              </a:rPr>
              <a:t>6/16/07, Sherri Gallant</a:t>
            </a:r>
            <a:endParaRPr lang="en-US" altLang="en-US">
              <a:ea typeface="ＭＳ Ｐゴシック" panose="020B0600070205080204" pitchFamily="34" charset="-128"/>
            </a:endParaRPr>
          </a:p>
        </p:txBody>
      </p:sp>
      <p:sp>
        <p:nvSpPr>
          <p:cNvPr id="61443" name="Rectangle 3">
            <a:extLst>
              <a:ext uri="{FF2B5EF4-FFF2-40B4-BE49-F238E27FC236}">
                <a16:creationId xmlns:a16="http://schemas.microsoft.com/office/drawing/2014/main" id="{0DBC6059-7077-14D2-7092-38D3FD324F7B}"/>
              </a:ext>
            </a:extLst>
          </p:cNvPr>
          <p:cNvSpPr>
            <a:spLocks noGrp="1" noChangeArrowheads="1"/>
          </p:cNvSpPr>
          <p:nvPr>
            <p:ph type="body" idx="1"/>
          </p:nvPr>
        </p:nvSpPr>
        <p:spPr>
          <a:xfrm>
            <a:off x="0" y="1905000"/>
            <a:ext cx="9144000" cy="4953000"/>
          </a:xfrm>
        </p:spPr>
        <p:txBody>
          <a:bodyPr/>
          <a:lstStyle/>
          <a:p>
            <a:pPr marL="20638" indent="-20638" eaLnBrk="1" hangingPunct="1">
              <a:lnSpc>
                <a:spcPct val="90000"/>
              </a:lnSpc>
              <a:buFontTx/>
              <a:buNone/>
            </a:pPr>
            <a:r>
              <a:rPr lang="en-US" altLang="en-US" sz="3200">
                <a:solidFill>
                  <a:srgbClr val="000000"/>
                </a:solidFill>
                <a:ea typeface="ＭＳ Ｐゴシック" panose="020B0600070205080204" pitchFamily="34" charset="-128"/>
              </a:rPr>
              <a:t>		About 50 First Nations high school students here staged a walkout from classes Friday, hoping to draw attention to the scarcity of aboriginal content in their school programming.</a:t>
            </a:r>
          </a:p>
          <a:p>
            <a:pPr marL="20638" indent="-20638" eaLnBrk="1" hangingPunct="1">
              <a:lnSpc>
                <a:spcPct val="90000"/>
              </a:lnSpc>
              <a:buFontTx/>
              <a:buNone/>
            </a:pPr>
            <a:r>
              <a:rPr lang="en-US" altLang="en-US" sz="3200">
                <a:solidFill>
                  <a:srgbClr val="000000"/>
                </a:solidFill>
                <a:ea typeface="ＭＳ Ｐゴシック" panose="020B0600070205080204" pitchFamily="34" charset="-128"/>
              </a:rPr>
              <a:t>		In early June, some of the students, who attend F. P. Walsh School, went to the Wasase Gathering in Victoria, a symposium for all ages on indigenous governance. Empowered with new information about their heritage, they returned to southern Alberta determined to make change.</a:t>
            </a:r>
          </a:p>
          <a:p>
            <a:pPr marL="20638" indent="-20638" eaLnBrk="1" hangingPunct="1">
              <a:lnSpc>
                <a:spcPct val="90000"/>
              </a:lnSpc>
              <a:buFontTx/>
              <a:buNone/>
            </a:pPr>
            <a:r>
              <a:rPr lang="en-US" altLang="en-US" sz="2800" b="1">
                <a:solidFill>
                  <a:srgbClr val="000000"/>
                </a:solidFill>
                <a:ea typeface="ＭＳ Ｐゴシック" panose="020B0600070205080204" pitchFamily="34" charset="-128"/>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F85A6C3-AF96-606F-63A1-42486A571330}"/>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9458" name="Content Placeholder 2">
            <a:extLst>
              <a:ext uri="{FF2B5EF4-FFF2-40B4-BE49-F238E27FC236}">
                <a16:creationId xmlns:a16="http://schemas.microsoft.com/office/drawing/2014/main" id="{C68F1334-B966-B908-1588-4E183D76B502}"/>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A59EA3AF-6B57-9767-DC62-DC551E68CF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472ACA5-9441-7A4E-ABF1-F27162BD9CB2}" type="slidenum">
              <a:rPr lang="en-US" altLang="en-US" sz="1300" smtClean="0"/>
              <a:pPr>
                <a:spcBef>
                  <a:spcPct val="0"/>
                </a:spcBef>
                <a:buFontTx/>
                <a:buNone/>
              </a:pPr>
              <a:t>3</a:t>
            </a:fld>
            <a:endParaRPr lang="en-US" altLang="en-US" sz="1300"/>
          </a:p>
        </p:txBody>
      </p:sp>
      <p:pic>
        <p:nvPicPr>
          <p:cNvPr id="19460" name="Picture 4" descr="attachment.png">
            <a:extLst>
              <a:ext uri="{FF2B5EF4-FFF2-40B4-BE49-F238E27FC236}">
                <a16:creationId xmlns:a16="http://schemas.microsoft.com/office/drawing/2014/main" id="{7ECC4D5C-6B57-4D91-94E1-D313D59AFF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315200" cy="716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a:extLst>
              <a:ext uri="{FF2B5EF4-FFF2-40B4-BE49-F238E27FC236}">
                <a16:creationId xmlns:a16="http://schemas.microsoft.com/office/drawing/2014/main" id="{04BAFBCA-847D-25CF-C06E-B9DAFD95C7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366245-BE77-034C-8D5A-B8FA3C8A1F8F}" type="slidenum">
              <a:rPr lang="en-US" altLang="en-US" sz="1300"/>
              <a:pPr>
                <a:spcBef>
                  <a:spcPct val="0"/>
                </a:spcBef>
                <a:buFontTx/>
                <a:buNone/>
              </a:pPr>
              <a:t>30</a:t>
            </a:fld>
            <a:endParaRPr lang="en-US" altLang="en-US" sz="1300"/>
          </a:p>
        </p:txBody>
      </p:sp>
      <p:sp>
        <p:nvSpPr>
          <p:cNvPr id="63490" name="Rectangle 2">
            <a:extLst>
              <a:ext uri="{FF2B5EF4-FFF2-40B4-BE49-F238E27FC236}">
                <a16:creationId xmlns:a16="http://schemas.microsoft.com/office/drawing/2014/main" id="{7229B96D-84E6-BDD4-CDF0-94B73F783414}"/>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3491" name="Rectangle 3">
            <a:extLst>
              <a:ext uri="{FF2B5EF4-FFF2-40B4-BE49-F238E27FC236}">
                <a16:creationId xmlns:a16="http://schemas.microsoft.com/office/drawing/2014/main" id="{F0C07BDC-D3E3-906A-4A16-07E946D3238B}"/>
              </a:ext>
            </a:extLst>
          </p:cNvPr>
          <p:cNvSpPr>
            <a:spLocks noGrp="1" noChangeArrowheads="1"/>
          </p:cNvSpPr>
          <p:nvPr>
            <p:ph type="body" idx="1"/>
          </p:nvPr>
        </p:nvSpPr>
        <p:spPr>
          <a:xfrm>
            <a:off x="0" y="1447800"/>
            <a:ext cx="9144000" cy="3916363"/>
          </a:xfrm>
        </p:spPr>
        <p:txBody>
          <a:bodyPr/>
          <a:lstStyle/>
          <a:p>
            <a:pPr marL="20638" indent="-20638" eaLnBrk="1" hangingPunct="1">
              <a:lnSpc>
                <a:spcPct val="90000"/>
              </a:lnSpc>
              <a:buFontTx/>
              <a:buNone/>
            </a:pPr>
            <a:r>
              <a:rPr lang="en-US" altLang="en-US" sz="2800" b="1">
                <a:solidFill>
                  <a:srgbClr val="000000"/>
                </a:solidFill>
                <a:ea typeface="ＭＳ Ｐゴシック" panose="020B0600070205080204" pitchFamily="34" charset="-128"/>
              </a:rPr>
              <a:t>	</a:t>
            </a:r>
            <a:r>
              <a:rPr lang="ja-JP" altLang="en-US" sz="3600">
                <a:solidFill>
                  <a:srgbClr val="000000"/>
                </a:solidFill>
                <a:ea typeface="ＭＳ Ｐゴシック" panose="020B0600070205080204" pitchFamily="34" charset="-128"/>
              </a:rPr>
              <a:t>“</a:t>
            </a:r>
            <a:r>
              <a:rPr lang="en-US" altLang="ja-JP" sz="3600">
                <a:solidFill>
                  <a:srgbClr val="000000"/>
                </a:solidFill>
                <a:ea typeface="ＭＳ Ｐゴシック" panose="020B0600070205080204" pitchFamily="34" charset="-128"/>
              </a:rPr>
              <a:t>In Aboriginal class, they</a:t>
            </a:r>
            <a:r>
              <a:rPr lang="ja-JP" altLang="en-US" sz="3600">
                <a:solidFill>
                  <a:srgbClr val="000000"/>
                </a:solidFill>
                <a:ea typeface="ＭＳ Ｐゴシック" panose="020B0600070205080204" pitchFamily="34" charset="-128"/>
              </a:rPr>
              <a:t>’</a:t>
            </a:r>
            <a:r>
              <a:rPr lang="en-US" altLang="ja-JP" sz="3600">
                <a:solidFill>
                  <a:srgbClr val="000000"/>
                </a:solidFill>
                <a:ea typeface="ＭＳ Ｐゴシック" panose="020B0600070205080204" pitchFamily="34" charset="-128"/>
              </a:rPr>
              <a:t>re teaching us about beading and crafts,</a:t>
            </a:r>
            <a:r>
              <a:rPr lang="ja-JP" altLang="en-US" sz="3600">
                <a:solidFill>
                  <a:srgbClr val="000000"/>
                </a:solidFill>
                <a:ea typeface="ＭＳ Ｐゴシック" panose="020B0600070205080204" pitchFamily="34" charset="-128"/>
              </a:rPr>
              <a:t>”</a:t>
            </a:r>
            <a:r>
              <a:rPr lang="en-US" altLang="ja-JP" sz="3600">
                <a:solidFill>
                  <a:srgbClr val="000000"/>
                </a:solidFill>
                <a:ea typeface="ＭＳ Ｐゴシック" panose="020B0600070205080204" pitchFamily="34" charset="-128"/>
              </a:rPr>
              <a:t> said Grade 11 student Ellie Warrior. </a:t>
            </a:r>
            <a:r>
              <a:rPr lang="ja-JP" altLang="en-US" sz="3600">
                <a:solidFill>
                  <a:srgbClr val="000000"/>
                </a:solidFill>
                <a:ea typeface="ＭＳ Ｐゴシック" panose="020B0600070205080204" pitchFamily="34" charset="-128"/>
              </a:rPr>
              <a:t>“</a:t>
            </a:r>
            <a:r>
              <a:rPr lang="en-US" altLang="ja-JP" sz="3600">
                <a:solidFill>
                  <a:srgbClr val="000000"/>
                </a:solidFill>
                <a:ea typeface="ＭＳ Ｐゴシック" panose="020B0600070205080204" pitchFamily="34" charset="-128"/>
              </a:rPr>
              <a:t>We make dream-catchers. We</a:t>
            </a:r>
            <a:r>
              <a:rPr lang="ja-JP" altLang="en-US" sz="3600">
                <a:solidFill>
                  <a:srgbClr val="000000"/>
                </a:solidFill>
                <a:ea typeface="ＭＳ Ｐゴシック" panose="020B0600070205080204" pitchFamily="34" charset="-128"/>
              </a:rPr>
              <a:t>’</a:t>
            </a:r>
            <a:r>
              <a:rPr lang="en-US" altLang="ja-JP" sz="3600">
                <a:solidFill>
                  <a:srgbClr val="000000"/>
                </a:solidFill>
                <a:ea typeface="ＭＳ Ｐゴシック" panose="020B0600070205080204" pitchFamily="34" charset="-128"/>
              </a:rPr>
              <a:t>re not learning anything about our history at all.</a:t>
            </a:r>
            <a:r>
              <a:rPr lang="ja-JP" altLang="en-US" sz="3600">
                <a:solidFill>
                  <a:srgbClr val="000000"/>
                </a:solidFill>
                <a:ea typeface="ＭＳ Ｐゴシック" panose="020B0600070205080204" pitchFamily="34" charset="-128"/>
              </a:rPr>
              <a:t>”</a:t>
            </a:r>
            <a:endParaRPr lang="en-US" altLang="en-US" sz="3600">
              <a:solidFill>
                <a:srgbClr val="000000"/>
              </a:solidFill>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a:extLst>
              <a:ext uri="{FF2B5EF4-FFF2-40B4-BE49-F238E27FC236}">
                <a16:creationId xmlns:a16="http://schemas.microsoft.com/office/drawing/2014/main" id="{77841CDC-9350-0401-FE09-B356B3A6A3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303B5A6-A602-CD49-85C4-2A342B931DE4}" type="slidenum">
              <a:rPr lang="en-US" altLang="en-US" sz="1300"/>
              <a:pPr>
                <a:spcBef>
                  <a:spcPct val="0"/>
                </a:spcBef>
                <a:buFontTx/>
                <a:buNone/>
              </a:pPr>
              <a:t>31</a:t>
            </a:fld>
            <a:endParaRPr lang="en-US" altLang="en-US" sz="1300"/>
          </a:p>
        </p:txBody>
      </p:sp>
      <p:sp>
        <p:nvSpPr>
          <p:cNvPr id="65538" name="Rectangle 2">
            <a:extLst>
              <a:ext uri="{FF2B5EF4-FFF2-40B4-BE49-F238E27FC236}">
                <a16:creationId xmlns:a16="http://schemas.microsoft.com/office/drawing/2014/main" id="{A84437E8-E8CD-3A99-F260-24C2729107C8}"/>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5539" name="Rectangle 3">
            <a:extLst>
              <a:ext uri="{FF2B5EF4-FFF2-40B4-BE49-F238E27FC236}">
                <a16:creationId xmlns:a16="http://schemas.microsoft.com/office/drawing/2014/main" id="{036C3CF5-20EF-F08E-B621-DC4E9B70449C}"/>
              </a:ext>
            </a:extLst>
          </p:cNvPr>
          <p:cNvSpPr>
            <a:spLocks noGrp="1" noChangeArrowheads="1"/>
          </p:cNvSpPr>
          <p:nvPr>
            <p:ph type="body" idx="1"/>
          </p:nvPr>
        </p:nvSpPr>
        <p:spPr>
          <a:xfrm>
            <a:off x="0" y="457200"/>
            <a:ext cx="9144000" cy="6400800"/>
          </a:xfrm>
        </p:spPr>
        <p:txBody>
          <a:bodyPr/>
          <a:lstStyle/>
          <a:p>
            <a:pPr marL="20638" indent="-20638" eaLnBrk="1" hangingPunct="1">
              <a:lnSpc>
                <a:spcPct val="90000"/>
              </a:lnSpc>
              <a:buFontTx/>
              <a:buNone/>
            </a:pPr>
            <a:r>
              <a:rPr lang="en-US" altLang="en-US" sz="3200" b="1">
                <a:solidFill>
                  <a:srgbClr val="000000"/>
                </a:solidFill>
                <a:ea typeface="ＭＳ Ｐゴシック" panose="020B0600070205080204" pitchFamily="34" charset="-128"/>
              </a:rPr>
              <a:t>		</a:t>
            </a:r>
            <a:r>
              <a:rPr lang="en-US" altLang="en-US" sz="3200">
                <a:solidFill>
                  <a:srgbClr val="000000"/>
                </a:solidFill>
                <a:ea typeface="ＭＳ Ｐゴシック" panose="020B0600070205080204" pitchFamily="34" charset="-128"/>
              </a:rPr>
              <a:t>After returning from Wasase, Tiffany Bastien and Crystal English, Grade 12 students, circulated a letter to other First Nations students…this week, inviting them to take part in a peaceful walkout.</a:t>
            </a:r>
          </a:p>
          <a:p>
            <a:pPr marL="20638" indent="-20638" eaLnBrk="1" hangingPunct="1">
              <a:lnSpc>
                <a:spcPct val="90000"/>
              </a:lnSpc>
              <a:buFontTx/>
              <a:buNone/>
            </a:pPr>
            <a:r>
              <a:rPr lang="en-US" altLang="en-US" sz="3200">
                <a:solidFill>
                  <a:srgbClr val="000000"/>
                </a:solidFill>
                <a:ea typeface="ＭＳ Ｐゴシック" panose="020B0600070205080204" pitchFamily="34" charset="-128"/>
              </a:rPr>
              <a:t>		The goal, the letter said, was to ask principal Don O</a:t>
            </a:r>
            <a:r>
              <a:rPr lang="ja-JP" altLang="en-US" sz="3200">
                <a:solidFill>
                  <a:srgbClr val="000000"/>
                </a:solidFill>
                <a:ea typeface="ＭＳ Ｐゴシック" panose="020B0600070205080204" pitchFamily="34" charset="-128"/>
              </a:rPr>
              <a:t>’</a:t>
            </a:r>
            <a:r>
              <a:rPr lang="en-US" altLang="ja-JP" sz="3200">
                <a:solidFill>
                  <a:srgbClr val="000000"/>
                </a:solidFill>
                <a:ea typeface="ＭＳ Ｐゴシック" panose="020B0600070205080204" pitchFamily="34" charset="-128"/>
              </a:rPr>
              <a:t>Neill to offer Blackfoot Language 10, 20 and 30 with full credits, to recognize Aboriginal Day June 21 in an official day at the school, to implement First Nations culture and heritage in the curriculum, and to ensure aboriginal classes are taught by someone with experience in aboriginal studies, whether they</a:t>
            </a:r>
            <a:r>
              <a:rPr lang="ja-JP" altLang="en-US" sz="3200">
                <a:solidFill>
                  <a:srgbClr val="000000"/>
                </a:solidFill>
                <a:ea typeface="ＭＳ Ｐゴシック" panose="020B0600070205080204" pitchFamily="34" charset="-128"/>
              </a:rPr>
              <a:t>’</a:t>
            </a:r>
            <a:r>
              <a:rPr lang="en-US" altLang="ja-JP" sz="3200">
                <a:solidFill>
                  <a:srgbClr val="000000"/>
                </a:solidFill>
                <a:ea typeface="ＭＳ Ｐゴシック" panose="020B0600070205080204" pitchFamily="34" charset="-128"/>
              </a:rPr>
              <a:t>re native or non-native.</a:t>
            </a:r>
            <a:r>
              <a:rPr lang="ja-JP" altLang="en-US" sz="3200">
                <a:solidFill>
                  <a:srgbClr val="000000"/>
                </a:solidFill>
                <a:ea typeface="ＭＳ Ｐゴシック" panose="020B0600070205080204" pitchFamily="34" charset="-128"/>
              </a:rPr>
              <a:t>”</a:t>
            </a:r>
            <a:endParaRPr lang="en-US" altLang="en-US" sz="320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E1AD496B-B03F-2FA3-E35B-F414DF92B0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6364EF8-46E9-DC4F-971D-8D0460AEAA54}" type="slidenum">
              <a:rPr lang="en-US" altLang="en-US" sz="1300"/>
              <a:pPr>
                <a:spcBef>
                  <a:spcPct val="0"/>
                </a:spcBef>
                <a:buFontTx/>
                <a:buNone/>
              </a:pPr>
              <a:t>32</a:t>
            </a:fld>
            <a:endParaRPr lang="en-US" altLang="en-US" sz="1300"/>
          </a:p>
        </p:txBody>
      </p:sp>
      <p:sp>
        <p:nvSpPr>
          <p:cNvPr id="71682" name="Rectangle 2">
            <a:extLst>
              <a:ext uri="{FF2B5EF4-FFF2-40B4-BE49-F238E27FC236}">
                <a16:creationId xmlns:a16="http://schemas.microsoft.com/office/drawing/2014/main" id="{36099D84-E1CA-0240-5136-804E1D8EC968}"/>
              </a:ext>
            </a:extLst>
          </p:cNvPr>
          <p:cNvSpPr>
            <a:spLocks noGrp="1" noChangeArrowheads="1"/>
          </p:cNvSpPr>
          <p:nvPr>
            <p:ph type="title"/>
          </p:nvPr>
        </p:nvSpPr>
        <p:spPr>
          <a:xfrm>
            <a:off x="0" y="0"/>
            <a:ext cx="6324600" cy="1600200"/>
          </a:xfrm>
        </p:spPr>
        <p:txBody>
          <a:bodyPr/>
          <a:lstStyle/>
          <a:p>
            <a:pPr eaLnBrk="1" hangingPunct="1"/>
            <a:r>
              <a:rPr lang="en-US" altLang="en-US" sz="3700" b="1">
                <a:solidFill>
                  <a:schemeClr val="bg1"/>
                </a:solidFill>
                <a:ea typeface="ＭＳ Ｐゴシック" panose="020B0600070205080204" pitchFamily="34" charset="-128"/>
              </a:rPr>
              <a:t>John Ogbu's</a:t>
            </a:r>
            <a:br>
              <a:rPr lang="en-US" altLang="en-US" sz="3700" b="1">
                <a:solidFill>
                  <a:schemeClr val="bg1"/>
                </a:solidFill>
                <a:ea typeface="ＭＳ Ｐゴシック" panose="020B0600070205080204" pitchFamily="34" charset="-128"/>
              </a:rPr>
            </a:br>
            <a:r>
              <a:rPr lang="en-US" altLang="en-US" sz="3700" b="1">
                <a:solidFill>
                  <a:schemeClr val="bg1"/>
                </a:solidFill>
                <a:ea typeface="ＭＳ Ｐゴシック" panose="020B0600070205080204" pitchFamily="34" charset="-128"/>
              </a:rPr>
              <a:t>Recommendations for Minority Communities</a:t>
            </a:r>
            <a:endParaRPr lang="en-US" altLang="en-US" b="1">
              <a:solidFill>
                <a:schemeClr val="bg1"/>
              </a:solidFill>
              <a:ea typeface="ＭＳ Ｐゴシック" panose="020B0600070205080204" pitchFamily="34" charset="-128"/>
            </a:endParaRPr>
          </a:p>
        </p:txBody>
      </p:sp>
      <p:sp>
        <p:nvSpPr>
          <p:cNvPr id="71683" name="Rectangle 3">
            <a:extLst>
              <a:ext uri="{FF2B5EF4-FFF2-40B4-BE49-F238E27FC236}">
                <a16:creationId xmlns:a16="http://schemas.microsoft.com/office/drawing/2014/main" id="{51791981-DFC6-BB1B-4618-12786C191524}"/>
              </a:ext>
            </a:extLst>
          </p:cNvPr>
          <p:cNvSpPr>
            <a:spLocks noGrp="1" noChangeArrowheads="1"/>
          </p:cNvSpPr>
          <p:nvPr>
            <p:ph type="body" idx="1"/>
          </p:nvPr>
        </p:nvSpPr>
        <p:spPr>
          <a:xfrm>
            <a:off x="0" y="1981200"/>
            <a:ext cx="5791200" cy="2895600"/>
          </a:xfrm>
        </p:spPr>
        <p:txBody>
          <a:bodyPr/>
          <a:lstStyle/>
          <a:p>
            <a:pPr eaLnBrk="1" hangingPunct="1">
              <a:lnSpc>
                <a:spcPct val="90000"/>
              </a:lnSpc>
            </a:pPr>
            <a:r>
              <a:rPr lang="en-US" altLang="en-US" sz="2800">
                <a:solidFill>
                  <a:srgbClr val="000000"/>
                </a:solidFill>
                <a:ea typeface="ＭＳ Ｐゴシック" panose="020B0600070205080204" pitchFamily="34" charset="-128"/>
              </a:rPr>
              <a:t>Teach children to separate attitudes and behaviors that lead to academic success from attitudes and behaviors that lead to a loss of ethnic identity and culture or language.</a:t>
            </a:r>
          </a:p>
          <a:p>
            <a:pPr eaLnBrk="1" hangingPunct="1">
              <a:lnSpc>
                <a:spcPct val="90000"/>
              </a:lnSpc>
            </a:pPr>
            <a:endParaRPr lang="en-US" altLang="en-US" sz="2800">
              <a:solidFill>
                <a:srgbClr val="000000"/>
              </a:solidFill>
              <a:ea typeface="ＭＳ Ｐゴシック" panose="020B0600070205080204" pitchFamily="34" charset="-128"/>
            </a:endParaRPr>
          </a:p>
        </p:txBody>
      </p:sp>
      <p:pic>
        <p:nvPicPr>
          <p:cNvPr id="71684" name="Picture 4" descr="Ogbu.jpg">
            <a:extLst>
              <a:ext uri="{FF2B5EF4-FFF2-40B4-BE49-F238E27FC236}">
                <a16:creationId xmlns:a16="http://schemas.microsoft.com/office/drawing/2014/main" id="{5B6714D3-F8CD-66B7-97D0-44D5E4F4DE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3528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5">
            <a:extLst>
              <a:ext uri="{FF2B5EF4-FFF2-40B4-BE49-F238E27FC236}">
                <a16:creationId xmlns:a16="http://schemas.microsoft.com/office/drawing/2014/main" id="{11E5B194-C67E-6496-1E61-D4039DC99941}"/>
              </a:ext>
            </a:extLst>
          </p:cNvPr>
          <p:cNvSpPr txBox="1">
            <a:spLocks noChangeArrowheads="1"/>
          </p:cNvSpPr>
          <p:nvPr/>
        </p:nvSpPr>
        <p:spPr bwMode="auto">
          <a:xfrm>
            <a:off x="0" y="4876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2800">
              <a:solidFill>
                <a:srgbClr val="000000"/>
              </a:solidFill>
            </a:endParaRPr>
          </a:p>
          <a:p>
            <a:pPr eaLnBrk="1" hangingPunct="1">
              <a:spcBef>
                <a:spcPct val="0"/>
              </a:spcBef>
              <a:buFontTx/>
              <a:buNone/>
            </a:pPr>
            <a:endParaRPr lang="en-US" altLang="en-US" sz="1200"/>
          </a:p>
        </p:txBody>
      </p:sp>
      <p:sp>
        <p:nvSpPr>
          <p:cNvPr id="7" name="TextBox 6">
            <a:extLst>
              <a:ext uri="{FF2B5EF4-FFF2-40B4-BE49-F238E27FC236}">
                <a16:creationId xmlns:a16="http://schemas.microsoft.com/office/drawing/2014/main" id="{0C2A7A66-94A9-DCDA-CDA8-BA45857CC7B8}"/>
              </a:ext>
            </a:extLst>
          </p:cNvPr>
          <p:cNvSpPr txBox="1">
            <a:spLocks noChangeArrowheads="1"/>
          </p:cNvSpPr>
          <p:nvPr/>
        </p:nvSpPr>
        <p:spPr bwMode="auto">
          <a:xfrm>
            <a:off x="0" y="487680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a:solidFill>
                  <a:srgbClr val="000000"/>
                </a:solidFill>
              </a:rPr>
              <a:t>Provide children with concrete evidence that its members appreciate and value academic success as much as they appreciate achievements in sports, athletics, and entertainment.</a:t>
            </a:r>
          </a:p>
          <a:p>
            <a:pPr eaLnBrk="1" hangingPunct="1">
              <a:spcBef>
                <a:spcPct val="0"/>
              </a:spcBef>
              <a:buFontTx/>
              <a:buNone/>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a:extLst>
              <a:ext uri="{FF2B5EF4-FFF2-40B4-BE49-F238E27FC236}">
                <a16:creationId xmlns:a16="http://schemas.microsoft.com/office/drawing/2014/main" id="{0DDC1A6C-3C94-43DA-A7E3-CCBBA6683E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73A46EC-349F-1F45-855D-5644814C94AD}" type="slidenum">
              <a:rPr lang="en-US" altLang="en-US" sz="1300"/>
              <a:pPr>
                <a:spcBef>
                  <a:spcPct val="0"/>
                </a:spcBef>
                <a:buFontTx/>
                <a:buNone/>
              </a:pPr>
              <a:t>33</a:t>
            </a:fld>
            <a:endParaRPr lang="en-US" altLang="en-US" sz="1300"/>
          </a:p>
        </p:txBody>
      </p:sp>
      <p:sp>
        <p:nvSpPr>
          <p:cNvPr id="73730" name="Rectangle 2">
            <a:extLst>
              <a:ext uri="{FF2B5EF4-FFF2-40B4-BE49-F238E27FC236}">
                <a16:creationId xmlns:a16="http://schemas.microsoft.com/office/drawing/2014/main" id="{195A2906-EAED-9A21-D9BB-5EAD30EFDE73}"/>
              </a:ext>
            </a:extLst>
          </p:cNvPr>
          <p:cNvSpPr>
            <a:spLocks noGrp="1" noChangeArrowheads="1"/>
          </p:cNvSpPr>
          <p:nvPr>
            <p:ph type="title"/>
          </p:nvPr>
        </p:nvSpPr>
        <p:spPr>
          <a:xfrm>
            <a:off x="457200" y="457200"/>
            <a:ext cx="8229600" cy="3124200"/>
          </a:xfrm>
        </p:spPr>
        <p:txBody>
          <a:bodyPr/>
          <a:lstStyle/>
          <a:p>
            <a:pPr marL="228600" indent="-165100" algn="l" eaLnBrk="1" hangingPunct="1">
              <a:buFontTx/>
              <a:buChar char="•"/>
            </a:pPr>
            <a:r>
              <a:rPr lang="en-US" altLang="en-US" sz="3200" dirty="0">
                <a:solidFill>
                  <a:srgbClr val="000000"/>
                </a:solidFill>
                <a:ea typeface="ＭＳ Ｐゴシック" panose="020B0600070205080204" pitchFamily="34" charset="-128"/>
              </a:rPr>
              <a:t>Teach each child to recognize and accept the responsibility for their school adjustment and academic performance.</a:t>
            </a:r>
            <a:br>
              <a:rPr lang="en-US" altLang="en-US" sz="3200" dirty="0">
                <a:solidFill>
                  <a:srgbClr val="000000"/>
                </a:solidFill>
                <a:ea typeface="ＭＳ Ｐゴシック" panose="020B0600070205080204" pitchFamily="34" charset="-128"/>
              </a:rPr>
            </a:br>
            <a:r>
              <a:rPr lang="en-US" altLang="en-US" sz="3200" dirty="0">
                <a:solidFill>
                  <a:srgbClr val="000000"/>
                </a:solidFill>
                <a:ea typeface="ＭＳ Ｐゴシック" panose="020B0600070205080204" pitchFamily="34" charset="-128"/>
              </a:rPr>
              <a:t>Praise effort not smartness—</a:t>
            </a:r>
            <a:r>
              <a:rPr lang="en-US" altLang="en-US" sz="3200" dirty="0">
                <a:solidFill>
                  <a:schemeClr val="bg2">
                    <a:lumMod val="60000"/>
                    <a:lumOff val="40000"/>
                  </a:schemeClr>
                </a:solidFill>
                <a:ea typeface="ＭＳ Ｐゴシック" panose="020B0600070205080204" pitchFamily="34" charset="-128"/>
              </a:rPr>
              <a:t>Asian idea of school success resulting from effort versus being smart.</a:t>
            </a:r>
            <a:br>
              <a:rPr lang="en-US" altLang="en-US" b="1" dirty="0">
                <a:solidFill>
                  <a:schemeClr val="bg2">
                    <a:lumMod val="60000"/>
                    <a:lumOff val="40000"/>
                  </a:schemeClr>
                </a:solidFill>
                <a:ea typeface="ＭＳ Ｐゴシック" panose="020B0600070205080204" pitchFamily="34" charset="-128"/>
              </a:rPr>
            </a:br>
            <a:endParaRPr lang="en-US" altLang="en-US" b="1" dirty="0">
              <a:solidFill>
                <a:schemeClr val="bg2">
                  <a:lumMod val="60000"/>
                  <a:lumOff val="40000"/>
                </a:schemeClr>
              </a:solidFill>
              <a:latin typeface="Times" pitchFamily="2" charset="0"/>
              <a:ea typeface="ＭＳ Ｐゴシック" panose="020B0600070205080204" pitchFamily="34" charset="-128"/>
            </a:endParaRPr>
          </a:p>
        </p:txBody>
      </p:sp>
      <p:sp>
        <p:nvSpPr>
          <p:cNvPr id="269315" name="Rectangle 3">
            <a:extLst>
              <a:ext uri="{FF2B5EF4-FFF2-40B4-BE49-F238E27FC236}">
                <a16:creationId xmlns:a16="http://schemas.microsoft.com/office/drawing/2014/main" id="{3BF16952-047A-BF89-DD0F-4336A7527374}"/>
              </a:ext>
            </a:extLst>
          </p:cNvPr>
          <p:cNvSpPr>
            <a:spLocks noGrp="1" noChangeArrowheads="1"/>
          </p:cNvSpPr>
          <p:nvPr>
            <p:ph type="body" idx="1"/>
          </p:nvPr>
        </p:nvSpPr>
        <p:spPr>
          <a:xfrm>
            <a:off x="457200" y="3124200"/>
            <a:ext cx="8305800" cy="3733800"/>
          </a:xfrm>
        </p:spPr>
        <p:txBody>
          <a:bodyPr/>
          <a:lstStyle/>
          <a:p>
            <a:pPr eaLnBrk="1" hangingPunct="1">
              <a:lnSpc>
                <a:spcPct val="110000"/>
              </a:lnSpc>
            </a:pPr>
            <a:endParaRPr lang="en-US" altLang="en-US" sz="3200" dirty="0">
              <a:ea typeface="ＭＳ Ｐゴシック" panose="020B0600070205080204" pitchFamily="34" charset="-128"/>
            </a:endParaRPr>
          </a:p>
          <a:p>
            <a:pPr eaLnBrk="1" hangingPunct="1">
              <a:lnSpc>
                <a:spcPct val="110000"/>
              </a:lnSpc>
            </a:pPr>
            <a:r>
              <a:rPr lang="en-US" altLang="en-US" sz="3200" dirty="0">
                <a:solidFill>
                  <a:srgbClr val="000000"/>
                </a:solidFill>
                <a:ea typeface="ＭＳ Ｐゴシック" panose="020B0600070205080204" pitchFamily="34" charset="-128"/>
              </a:rPr>
              <a:t>The middle class minority community must keep its ties with their ethnic community versus seeing their success as </a:t>
            </a:r>
            <a:r>
              <a:rPr lang="ja-JP" altLang="en-US" sz="3200">
                <a:solidFill>
                  <a:srgbClr val="000000"/>
                </a:solidFill>
                <a:ea typeface="ＭＳ Ｐゴシック" panose="020B0600070205080204" pitchFamily="34" charset="-128"/>
              </a:rPr>
              <a:t>“</a:t>
            </a:r>
            <a:r>
              <a:rPr lang="en-US" altLang="ja-JP" sz="3200" dirty="0">
                <a:solidFill>
                  <a:srgbClr val="000000"/>
                </a:solidFill>
                <a:ea typeface="ＭＳ Ｐゴシック" panose="020B0600070205080204" pitchFamily="34" charset="-128"/>
              </a:rPr>
              <a:t>a ticket</a:t>
            </a:r>
            <a:r>
              <a:rPr lang="ja-JP" altLang="en-US" sz="3200">
                <a:solidFill>
                  <a:srgbClr val="000000"/>
                </a:solidFill>
                <a:ea typeface="ＭＳ Ｐゴシック" panose="020B0600070205080204" pitchFamily="34" charset="-128"/>
              </a:rPr>
              <a:t>”</a:t>
            </a:r>
            <a:r>
              <a:rPr lang="en-US" altLang="ja-JP" sz="3200" dirty="0">
                <a:solidFill>
                  <a:srgbClr val="000000"/>
                </a:solidFill>
                <a:ea typeface="ＭＳ Ｐゴシック" panose="020B0600070205080204" pitchFamily="34" charset="-128"/>
              </a:rPr>
              <a:t> out. If they return, it should not be as representatives of white society.</a:t>
            </a:r>
          </a:p>
          <a:p>
            <a:pPr eaLnBrk="1" hangingPunct="1">
              <a:lnSpc>
                <a:spcPct val="90000"/>
              </a:lnSpc>
            </a:pPr>
            <a:endParaRPr lang="en-US" altLang="en-US" sz="3100" b="1"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a:extLst>
              <a:ext uri="{FF2B5EF4-FFF2-40B4-BE49-F238E27FC236}">
                <a16:creationId xmlns:a16="http://schemas.microsoft.com/office/drawing/2014/main" id="{1B2E022A-EA80-B775-A717-978F4FF364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99933EF-B5F6-C745-A5AD-A74D6EC572EF}" type="slidenum">
              <a:rPr lang="en-US" altLang="en-US" sz="1300"/>
              <a:pPr>
                <a:spcBef>
                  <a:spcPct val="0"/>
                </a:spcBef>
                <a:buFontTx/>
                <a:buNone/>
              </a:pPr>
              <a:t>34</a:t>
            </a:fld>
            <a:endParaRPr lang="en-US" altLang="en-US" sz="1300"/>
          </a:p>
        </p:txBody>
      </p:sp>
      <p:sp>
        <p:nvSpPr>
          <p:cNvPr id="75778" name="Rectangle 2">
            <a:extLst>
              <a:ext uri="{FF2B5EF4-FFF2-40B4-BE49-F238E27FC236}">
                <a16:creationId xmlns:a16="http://schemas.microsoft.com/office/drawing/2014/main" id="{65F5CAE1-DE44-03F5-29ED-A46C9BC30619}"/>
              </a:ext>
            </a:extLst>
          </p:cNvPr>
          <p:cNvSpPr>
            <a:spLocks noGrp="1" noChangeArrowheads="1"/>
          </p:cNvSpPr>
          <p:nvPr>
            <p:ph type="title"/>
          </p:nvPr>
        </p:nvSpPr>
        <p:spPr>
          <a:xfrm>
            <a:off x="457200" y="533400"/>
            <a:ext cx="8229600" cy="715963"/>
          </a:xfrm>
        </p:spPr>
        <p:txBody>
          <a:bodyPr/>
          <a:lstStyle/>
          <a:p>
            <a:pPr eaLnBrk="1" hangingPunct="1"/>
            <a:r>
              <a:rPr lang="en-US" altLang="en-US" sz="5000" b="1" i="1">
                <a:solidFill>
                  <a:srgbClr val="000000"/>
                </a:solidFill>
                <a:ea typeface="ＭＳ Ｐゴシック" panose="020B0600070205080204" pitchFamily="34" charset="-128"/>
              </a:rPr>
              <a:t>Recommendations for Educators --</a:t>
            </a:r>
            <a:r>
              <a:rPr lang="en-US" altLang="en-US" sz="4100" b="1">
                <a:solidFill>
                  <a:srgbClr val="000000"/>
                </a:solidFill>
                <a:ea typeface="ＭＳ Ｐゴシック" panose="020B0600070205080204" pitchFamily="34" charset="-128"/>
              </a:rPr>
              <a:t>John Ogbu</a:t>
            </a:r>
            <a:endParaRPr lang="en-US" altLang="en-US" b="1">
              <a:solidFill>
                <a:srgbClr val="000000"/>
              </a:solidFill>
              <a:ea typeface="ＭＳ Ｐゴシック" panose="020B0600070205080204" pitchFamily="34" charset="-128"/>
            </a:endParaRPr>
          </a:p>
        </p:txBody>
      </p:sp>
      <p:sp>
        <p:nvSpPr>
          <p:cNvPr id="271363" name="Rectangle 3">
            <a:extLst>
              <a:ext uri="{FF2B5EF4-FFF2-40B4-BE49-F238E27FC236}">
                <a16:creationId xmlns:a16="http://schemas.microsoft.com/office/drawing/2014/main" id="{1EF2C8D8-E54F-D174-68FD-409067FA5E13}"/>
              </a:ext>
            </a:extLst>
          </p:cNvPr>
          <p:cNvSpPr>
            <a:spLocks noGrp="1" noChangeArrowheads="1"/>
          </p:cNvSpPr>
          <p:nvPr>
            <p:ph type="body" idx="1"/>
          </p:nvPr>
        </p:nvSpPr>
        <p:spPr/>
        <p:txBody>
          <a:bodyPr/>
          <a:lstStyle/>
          <a:p>
            <a:pPr eaLnBrk="1" hangingPunct="1"/>
            <a:endParaRPr lang="en-US" altLang="en-US" b="1">
              <a:latin typeface="Times" pitchFamily="2" charset="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271364" name="Text Box 4">
            <a:extLst>
              <a:ext uri="{FF2B5EF4-FFF2-40B4-BE49-F238E27FC236}">
                <a16:creationId xmlns:a16="http://schemas.microsoft.com/office/drawing/2014/main" id="{852B3CBB-F0A6-4148-A725-2290C9DDE971}"/>
              </a:ext>
            </a:extLst>
          </p:cNvPr>
          <p:cNvSpPr txBox="1">
            <a:spLocks noChangeArrowheads="1"/>
          </p:cNvSpPr>
          <p:nvPr/>
        </p:nvSpPr>
        <p:spPr bwMode="auto">
          <a:xfrm>
            <a:off x="228600" y="1752600"/>
            <a:ext cx="8915400" cy="507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2900">
                <a:solidFill>
                  <a:schemeClr val="tx1"/>
                </a:solidFill>
                <a:latin typeface="Arial" charset="0"/>
                <a:ea typeface="ＭＳ Ｐゴシック" charset="-128"/>
              </a:defRPr>
            </a:lvl1pPr>
            <a:lvl2pPr marL="742950" indent="-285750">
              <a:spcBef>
                <a:spcPct val="20000"/>
              </a:spcBef>
              <a:buChar char="–"/>
              <a:defRPr sz="2500">
                <a:solidFill>
                  <a:schemeClr val="tx1"/>
                </a:solidFill>
                <a:latin typeface="Arial" charset="0"/>
                <a:ea typeface="ＭＳ Ｐゴシック" charset="-128"/>
              </a:defRPr>
            </a:lvl2pPr>
            <a:lvl3pPr marL="1143000" indent="-228600">
              <a:spcBef>
                <a:spcPct val="20000"/>
              </a:spcBef>
              <a:buChar char="•"/>
              <a:defRPr sz="2200">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lnSpc>
                <a:spcPct val="130000"/>
              </a:lnSpc>
              <a:spcBef>
                <a:spcPct val="0"/>
              </a:spcBef>
              <a:defRPr/>
            </a:pPr>
            <a:r>
              <a:rPr lang="en-US" altLang="x-none" sz="2800" dirty="0">
                <a:solidFill>
                  <a:srgbClr val="000000"/>
                </a:solidFill>
              </a:rPr>
              <a:t>Minority students are not just culturally different; they may have </a:t>
            </a:r>
            <a:r>
              <a:rPr lang="ja-JP" altLang="en-US" sz="2800" dirty="0">
                <a:solidFill>
                  <a:srgbClr val="000000"/>
                </a:solidFill>
              </a:rPr>
              <a:t>‘</a:t>
            </a:r>
            <a:r>
              <a:rPr lang="en-US" altLang="ja-JP" sz="2800" b="1" dirty="0">
                <a:solidFill>
                  <a:schemeClr val="bg2">
                    <a:lumMod val="60000"/>
                    <a:lumOff val="40000"/>
                  </a:schemeClr>
                </a:solidFill>
              </a:rPr>
              <a:t>oppositional identities</a:t>
            </a:r>
            <a:r>
              <a:rPr lang="ja-JP" altLang="en-US" sz="2800">
                <a:solidFill>
                  <a:srgbClr val="000000"/>
                </a:solidFill>
              </a:rPr>
              <a:t>’</a:t>
            </a:r>
            <a:r>
              <a:rPr lang="en-US" altLang="ja-JP" sz="2800" dirty="0">
                <a:solidFill>
                  <a:srgbClr val="000000"/>
                </a:solidFill>
              </a:rPr>
              <a:t>that reject </a:t>
            </a:r>
            <a:r>
              <a:rPr lang="en-US" altLang="ja-JP" sz="2800" dirty="0" err="1">
                <a:solidFill>
                  <a:srgbClr val="000000"/>
                </a:solidFill>
              </a:rPr>
              <a:t>schooing</a:t>
            </a:r>
            <a:r>
              <a:rPr lang="en-US" altLang="ja-JP" sz="2800" dirty="0">
                <a:solidFill>
                  <a:srgbClr val="000000"/>
                </a:solidFill>
              </a:rPr>
              <a:t>.</a:t>
            </a:r>
          </a:p>
          <a:p>
            <a:pPr eaLnBrk="1" hangingPunct="1">
              <a:lnSpc>
                <a:spcPct val="130000"/>
              </a:lnSpc>
              <a:spcBef>
                <a:spcPct val="0"/>
              </a:spcBef>
              <a:defRPr/>
            </a:pPr>
            <a:r>
              <a:rPr lang="en-US" altLang="x-none" sz="2800" dirty="0">
                <a:solidFill>
                  <a:srgbClr val="000000"/>
                </a:solidFill>
              </a:rPr>
              <a:t>Study the history of your students</a:t>
            </a:r>
            <a:r>
              <a:rPr lang="ja-JP" altLang="en-US" sz="2800" dirty="0">
                <a:solidFill>
                  <a:srgbClr val="000000"/>
                </a:solidFill>
              </a:rPr>
              <a:t>’</a:t>
            </a:r>
            <a:r>
              <a:rPr lang="en-US" altLang="ja-JP" sz="2800" dirty="0">
                <a:solidFill>
                  <a:srgbClr val="000000"/>
                </a:solidFill>
              </a:rPr>
              <a:t> ethnic groups.</a:t>
            </a:r>
          </a:p>
          <a:p>
            <a:pPr eaLnBrk="1" hangingPunct="1">
              <a:lnSpc>
                <a:spcPct val="130000"/>
              </a:lnSpc>
              <a:spcBef>
                <a:spcPct val="0"/>
              </a:spcBef>
              <a:defRPr/>
            </a:pPr>
            <a:r>
              <a:rPr lang="en-US" altLang="x-none" sz="2800" dirty="0">
                <a:solidFill>
                  <a:srgbClr val="000000"/>
                </a:solidFill>
              </a:rPr>
              <a:t>Provide special counseling to separate school success from </a:t>
            </a:r>
            <a:r>
              <a:rPr lang="ja-JP" altLang="en-US" sz="2800" dirty="0">
                <a:solidFill>
                  <a:srgbClr val="000000"/>
                </a:solidFill>
              </a:rPr>
              <a:t>‘</a:t>
            </a:r>
            <a:r>
              <a:rPr lang="en-US" altLang="ja-JP" sz="2800" dirty="0">
                <a:solidFill>
                  <a:srgbClr val="000000"/>
                </a:solidFill>
              </a:rPr>
              <a:t>acting white.</a:t>
            </a:r>
            <a:r>
              <a:rPr lang="ja-JP" altLang="en-US" sz="2800">
                <a:solidFill>
                  <a:srgbClr val="000000"/>
                </a:solidFill>
              </a:rPr>
              <a:t>’</a:t>
            </a:r>
            <a:endParaRPr lang="en-US" altLang="ja-JP" sz="2800" dirty="0">
              <a:solidFill>
                <a:srgbClr val="000000"/>
              </a:solidFill>
            </a:endParaRPr>
          </a:p>
          <a:p>
            <a:pPr eaLnBrk="1" hangingPunct="1">
              <a:lnSpc>
                <a:spcPct val="130000"/>
              </a:lnSpc>
              <a:spcBef>
                <a:spcPct val="0"/>
              </a:spcBef>
              <a:defRPr/>
            </a:pPr>
            <a:r>
              <a:rPr lang="en-US" altLang="x-none" sz="2800" dirty="0">
                <a:solidFill>
                  <a:srgbClr val="000000"/>
                </a:solidFill>
              </a:rPr>
              <a:t>Facilitate </a:t>
            </a:r>
            <a:r>
              <a:rPr lang="ja-JP" altLang="en-US" sz="2800" dirty="0">
                <a:solidFill>
                  <a:srgbClr val="000000"/>
                </a:solidFill>
              </a:rPr>
              <a:t>‘</a:t>
            </a:r>
            <a:r>
              <a:rPr lang="en-US" altLang="ja-JP" sz="2800" dirty="0">
                <a:solidFill>
                  <a:srgbClr val="000000"/>
                </a:solidFill>
              </a:rPr>
              <a:t>accommodation without assimilation.</a:t>
            </a:r>
            <a:r>
              <a:rPr lang="ja-JP" altLang="en-US" sz="2800">
                <a:solidFill>
                  <a:srgbClr val="000000"/>
                </a:solidFill>
              </a:rPr>
              <a:t>’</a:t>
            </a:r>
            <a:endParaRPr lang="en-US" altLang="x-none" sz="2800" dirty="0">
              <a:solidFill>
                <a:srgbClr val="000000"/>
              </a:solidFill>
            </a:endParaRPr>
          </a:p>
          <a:p>
            <a:pPr indent="-42863" eaLnBrk="1" hangingPunct="1">
              <a:lnSpc>
                <a:spcPct val="130000"/>
              </a:lnSpc>
              <a:spcBef>
                <a:spcPct val="0"/>
              </a:spcBef>
              <a:buFontTx/>
              <a:buNone/>
              <a:defRPr/>
            </a:pPr>
            <a:r>
              <a:rPr lang="en-US" altLang="x-none" sz="2800" b="1" i="1" dirty="0">
                <a:solidFill>
                  <a:srgbClr val="000000"/>
                </a:solidFill>
              </a:rPr>
              <a:t>Society needs to provide more job opportunities for minority youth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71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136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136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136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1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utoUpdateAnimBg="0"/>
      <p:bldP spid="27136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D7D2764-9030-8DE8-F8F0-50123B2EA9C8}"/>
              </a:ext>
            </a:extLst>
          </p:cNvPr>
          <p:cNvSpPr>
            <a:spLocks noGrp="1" noChangeArrowheads="1"/>
          </p:cNvSpPr>
          <p:nvPr>
            <p:ph type="title"/>
          </p:nvPr>
        </p:nvSpPr>
        <p:spPr>
          <a:xfrm>
            <a:off x="457200" y="0"/>
            <a:ext cx="8229600" cy="1143000"/>
          </a:xfrm>
        </p:spPr>
        <p:txBody>
          <a:bodyPr/>
          <a:lstStyle/>
          <a:p>
            <a:r>
              <a:rPr lang="en-US" altLang="en-US">
                <a:solidFill>
                  <a:srgbClr val="002E2E"/>
                </a:solidFill>
                <a:ea typeface="ＭＳ Ｐゴシック" panose="020B0600070205080204" pitchFamily="34" charset="-128"/>
              </a:rPr>
              <a:t>Assimilation</a:t>
            </a:r>
          </a:p>
        </p:txBody>
      </p:sp>
      <p:sp>
        <p:nvSpPr>
          <p:cNvPr id="20482" name="Content Placeholder 2">
            <a:extLst>
              <a:ext uri="{FF2B5EF4-FFF2-40B4-BE49-F238E27FC236}">
                <a16:creationId xmlns:a16="http://schemas.microsoft.com/office/drawing/2014/main" id="{D3CF01AA-AEDB-7326-0B32-9B73BFC5C1BC}"/>
              </a:ext>
            </a:extLst>
          </p:cNvPr>
          <p:cNvSpPr>
            <a:spLocks noGrp="1" noChangeArrowheads="1"/>
          </p:cNvSpPr>
          <p:nvPr>
            <p:ph idx="1"/>
          </p:nvPr>
        </p:nvSpPr>
        <p:spPr>
          <a:xfrm>
            <a:off x="457200" y="990600"/>
            <a:ext cx="8686800" cy="5135563"/>
          </a:xfrm>
        </p:spPr>
        <p:txBody>
          <a:bodyPr/>
          <a:lstStyle/>
          <a:p>
            <a:pPr marL="0" indent="0">
              <a:buFontTx/>
              <a:buNone/>
            </a:pPr>
            <a:r>
              <a:rPr lang="en-US" altLang="en-US" sz="3200">
                <a:solidFill>
                  <a:srgbClr val="000000"/>
                </a:solidFill>
                <a:ea typeface="ＭＳ Ｐゴシック" panose="020B0600070205080204" pitchFamily="34" charset="-128"/>
              </a:rPr>
              <a:t>A person or group </a:t>
            </a:r>
            <a:r>
              <a:rPr lang="en-US" altLang="en-US" sz="3200" i="1">
                <a:solidFill>
                  <a:srgbClr val="000000"/>
                </a:solidFill>
                <a:ea typeface="ＭＳ Ｐゴシック" panose="020B0600070205080204" pitchFamily="34" charset="-128"/>
              </a:rPr>
              <a:t>assimilates</a:t>
            </a:r>
            <a:r>
              <a:rPr lang="en-US" altLang="en-US" sz="3200">
                <a:solidFill>
                  <a:srgbClr val="000000"/>
                </a:solidFill>
                <a:ea typeface="ＭＳ Ｐゴシック" panose="020B0600070205080204" pitchFamily="34" charset="-128"/>
              </a:rPr>
              <a:t> when that person or group loses/forgets their home culture and adopts a new culture. Assimilation can be voluntary or involuntary.</a:t>
            </a:r>
          </a:p>
          <a:p>
            <a:pPr marL="0" indent="0">
              <a:buFontTx/>
              <a:buNone/>
            </a:pPr>
            <a:endParaRPr lang="en-US" altLang="en-US" sz="3200">
              <a:solidFill>
                <a:srgbClr val="000000"/>
              </a:solidFill>
              <a:ea typeface="ＭＳ Ｐゴシック" panose="020B0600070205080204" pitchFamily="34" charset="-128"/>
            </a:endParaRPr>
          </a:p>
          <a:p>
            <a:pPr marL="0" indent="0">
              <a:buFontTx/>
              <a:buNone/>
            </a:pPr>
            <a:r>
              <a:rPr lang="en-US" altLang="en-US" sz="3200">
                <a:solidFill>
                  <a:srgbClr val="000000"/>
                </a:solidFill>
                <a:ea typeface="ＭＳ Ｐゴシック" panose="020B0600070205080204" pitchFamily="34" charset="-128"/>
              </a:rPr>
              <a:t>Part of the logic of assimilation is that cultures are evolving (Social Darwinism), and “our” culture, whatever that is, is at the top of the evolutionary ladder.</a:t>
            </a:r>
          </a:p>
          <a:p>
            <a:pPr marL="0" indent="0">
              <a:buFontTx/>
              <a:buNone/>
            </a:pPr>
            <a:endParaRPr lang="en-US" altLang="en-US" sz="3200">
              <a:solidFill>
                <a:srgbClr val="000000"/>
              </a:solidFill>
              <a:ea typeface="ＭＳ Ｐゴシック" panose="020B0600070205080204" pitchFamily="34" charset="-128"/>
            </a:endParaRPr>
          </a:p>
          <a:p>
            <a:pPr marL="0" indent="0" algn="ctr">
              <a:buFontTx/>
              <a:buNone/>
            </a:pPr>
            <a:r>
              <a:rPr lang="en-US" altLang="en-US" sz="2000">
                <a:solidFill>
                  <a:srgbClr val="000000"/>
                </a:solidFill>
                <a:ea typeface="ＭＳ Ｐゴシック" panose="020B0600070205080204" pitchFamily="34" charset="-128"/>
                <a:hlinkClick r:id="rId2"/>
              </a:rPr>
              <a:t>https://www.pbs.org/video/italian-americans-assimilation/</a:t>
            </a:r>
            <a:endParaRPr lang="en-US" altLang="en-US" sz="2000">
              <a:solidFill>
                <a:srgbClr val="000000"/>
              </a:solidFill>
              <a:ea typeface="ＭＳ Ｐゴシック" panose="020B0600070205080204" pitchFamily="34" charset="-128"/>
            </a:endParaRPr>
          </a:p>
          <a:p>
            <a:pPr marL="0" indent="0"/>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DAF397BE-F8D1-09A4-E2DE-CC71B7F5AE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E5BED56-BD00-694D-B05F-7E2C03B9A4AE}" type="slidenum">
              <a:rPr lang="en-US" altLang="en-US" sz="1300" smtClean="0"/>
              <a:pPr>
                <a:spcBef>
                  <a:spcPct val="0"/>
                </a:spcBef>
                <a:buFontTx/>
                <a:buNone/>
              </a:pPr>
              <a:t>35</a:t>
            </a:fld>
            <a:endParaRPr lang="en-US" altLang="en-US" sz="1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a:extLst>
              <a:ext uri="{FF2B5EF4-FFF2-40B4-BE49-F238E27FC236}">
                <a16:creationId xmlns:a16="http://schemas.microsoft.com/office/drawing/2014/main" id="{ECB717A3-DD2B-438C-A335-7E470B7F38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6247186-1CB1-ED44-AA28-1A965B370893}" type="slidenum">
              <a:rPr lang="en-US" altLang="en-US" sz="1300" smtClean="0"/>
              <a:pPr>
                <a:spcBef>
                  <a:spcPct val="0"/>
                </a:spcBef>
                <a:buFontTx/>
                <a:buNone/>
              </a:pPr>
              <a:t>36</a:t>
            </a:fld>
            <a:endParaRPr lang="en-US" altLang="en-US" sz="1300"/>
          </a:p>
        </p:txBody>
      </p:sp>
      <p:sp>
        <p:nvSpPr>
          <p:cNvPr id="21506" name="Text Box 2">
            <a:extLst>
              <a:ext uri="{FF2B5EF4-FFF2-40B4-BE49-F238E27FC236}">
                <a16:creationId xmlns:a16="http://schemas.microsoft.com/office/drawing/2014/main" id="{DF2C4779-425B-E9C5-1322-6B75E3D0344F}"/>
              </a:ext>
            </a:extLst>
          </p:cNvPr>
          <p:cNvSpPr txBox="1">
            <a:spLocks noChangeArrowheads="1"/>
          </p:cNvSpPr>
          <p:nvPr/>
        </p:nvSpPr>
        <p:spPr bwMode="auto">
          <a:xfrm>
            <a:off x="0" y="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dirty="0">
                <a:solidFill>
                  <a:srgbClr val="000000"/>
                </a:solidFill>
                <a:latin typeface="Arial Narrow" panose="020B0604020202020204" pitchFamily="34" charset="0"/>
              </a:rPr>
              <a:t>Is Assimilation a Good Idea?</a:t>
            </a:r>
          </a:p>
          <a:p>
            <a:pPr eaLnBrk="1" hangingPunct="1">
              <a:spcBef>
                <a:spcPct val="0"/>
              </a:spcBef>
              <a:buFontTx/>
              <a:buNone/>
            </a:pPr>
            <a:r>
              <a:rPr lang="en-US" altLang="en-US" sz="3400" dirty="0">
                <a:solidFill>
                  <a:srgbClr val="000000"/>
                </a:solidFill>
                <a:latin typeface="Arial Narrow" panose="020B0604020202020204" pitchFamily="34" charset="0"/>
              </a:rPr>
              <a:t>	</a:t>
            </a:r>
            <a:r>
              <a:rPr lang="en-US" altLang="en-US" sz="3200" dirty="0">
                <a:solidFill>
                  <a:srgbClr val="000000"/>
                </a:solidFill>
                <a:latin typeface="Arial Narrow" panose="020B0604020202020204" pitchFamily="34" charset="0"/>
              </a:rPr>
              <a:t>University of Utah Professor Emeritus Donna </a:t>
            </a:r>
            <a:r>
              <a:rPr lang="en-US" altLang="en-US" sz="3200" dirty="0" err="1">
                <a:solidFill>
                  <a:srgbClr val="000000"/>
                </a:solidFill>
                <a:latin typeface="Arial Narrow" panose="020B0604020202020204" pitchFamily="34" charset="0"/>
              </a:rPr>
              <a:t>Deyhle</a:t>
            </a:r>
            <a:r>
              <a:rPr lang="en-US" altLang="en-US" sz="3200" dirty="0">
                <a:solidFill>
                  <a:srgbClr val="000000"/>
                </a:solidFill>
                <a:latin typeface="Arial Narrow" panose="020B0604020202020204" pitchFamily="34" charset="0"/>
              </a:rPr>
              <a:t> from 20 years of research found that Navajo and Ute Indian </a:t>
            </a:r>
            <a:r>
              <a:rPr lang="en-US" altLang="en-US" sz="3200" dirty="0">
                <a:solidFill>
                  <a:srgbClr val="C00000"/>
                </a:solidFill>
                <a:latin typeface="Arial Narrow" panose="020B0604020202020204" pitchFamily="34" charset="0"/>
              </a:rPr>
              <a:t>students with a strong sense of cultural identity could overcome the structural inequalities in American society and the discrimination they faced </a:t>
            </a:r>
            <a:r>
              <a:rPr lang="en-US" altLang="en-US" sz="3200" dirty="0">
                <a:solidFill>
                  <a:srgbClr val="000000"/>
                </a:solidFill>
                <a:latin typeface="Arial Narrow" panose="020B0604020202020204" pitchFamily="34" charset="0"/>
              </a:rPr>
              <a:t>as American Indians</a:t>
            </a:r>
            <a:r>
              <a:rPr lang="en-US" altLang="en-US" sz="3400" dirty="0">
                <a:solidFill>
                  <a:srgbClr val="000000"/>
                </a:solidFill>
                <a:latin typeface="Arial Narrow" panose="020B0604020202020204" pitchFamily="34" charset="0"/>
              </a:rPr>
              <a:t>.</a:t>
            </a:r>
          </a:p>
        </p:txBody>
      </p:sp>
      <p:sp>
        <p:nvSpPr>
          <p:cNvPr id="4" name="TextBox 3">
            <a:extLst>
              <a:ext uri="{FF2B5EF4-FFF2-40B4-BE49-F238E27FC236}">
                <a16:creationId xmlns:a16="http://schemas.microsoft.com/office/drawing/2014/main" id="{BA26F0E5-32C1-E33B-62EA-A0818316E8E3}"/>
              </a:ext>
            </a:extLst>
          </p:cNvPr>
          <p:cNvSpPr txBox="1">
            <a:spLocks noChangeArrowheads="1"/>
          </p:cNvSpPr>
          <p:nvPr/>
        </p:nvSpPr>
        <p:spPr bwMode="auto">
          <a:xfrm>
            <a:off x="0" y="3124200"/>
            <a:ext cx="91440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400" dirty="0">
                <a:solidFill>
                  <a:srgbClr val="000000"/>
                </a:solidFill>
                <a:latin typeface="Arial Narrow" panose="020B0604020202020204" pitchFamily="34" charset="0"/>
              </a:rPr>
              <a:t>	In a study of students on three reservations in the upper mid-west, Whitbeck, Hoyt, </a:t>
            </a:r>
            <a:r>
              <a:rPr lang="en-US" altLang="en-US" sz="3400" dirty="0" err="1">
                <a:solidFill>
                  <a:srgbClr val="000000"/>
                </a:solidFill>
                <a:latin typeface="Arial Narrow" panose="020B0604020202020204" pitchFamily="34" charset="0"/>
              </a:rPr>
              <a:t>Stubben</a:t>
            </a:r>
            <a:r>
              <a:rPr lang="en-US" altLang="en-US" sz="3400" dirty="0">
                <a:solidFill>
                  <a:srgbClr val="000000"/>
                </a:solidFill>
                <a:latin typeface="Arial Narrow" panose="020B0604020202020204" pitchFamily="34" charset="0"/>
              </a:rPr>
              <a:t> and </a:t>
            </a:r>
            <a:r>
              <a:rPr lang="en-US" altLang="en-US" sz="3400" dirty="0" err="1">
                <a:solidFill>
                  <a:srgbClr val="000000"/>
                </a:solidFill>
                <a:latin typeface="Arial Narrow" panose="020B0604020202020204" pitchFamily="34" charset="0"/>
              </a:rPr>
              <a:t>LaFromboise</a:t>
            </a:r>
            <a:r>
              <a:rPr lang="en-US" altLang="en-US" sz="3400" dirty="0">
                <a:solidFill>
                  <a:srgbClr val="000000"/>
                </a:solidFill>
                <a:latin typeface="Arial Narrow" panose="020B0604020202020204" pitchFamily="34" charset="0"/>
              </a:rPr>
              <a:t> reported in the </a:t>
            </a:r>
            <a:r>
              <a:rPr lang="en-US" altLang="en-US" sz="3400" i="1" dirty="0">
                <a:solidFill>
                  <a:srgbClr val="000000"/>
                </a:solidFill>
                <a:latin typeface="Arial Narrow" panose="020B0604020202020204" pitchFamily="34" charset="0"/>
              </a:rPr>
              <a:t>Journal of American Indian Education</a:t>
            </a:r>
            <a:r>
              <a:rPr lang="en-US" altLang="en-US" sz="3400" dirty="0">
                <a:solidFill>
                  <a:srgbClr val="000000"/>
                </a:solidFill>
                <a:latin typeface="Arial Narrow" panose="020B0604020202020204" pitchFamily="34" charset="0"/>
              </a:rPr>
              <a:t> in 2001 that the </a:t>
            </a:r>
            <a:r>
              <a:rPr lang="en-US" altLang="en-US" sz="3400" dirty="0">
                <a:solidFill>
                  <a:srgbClr val="C00000"/>
                </a:solidFill>
                <a:latin typeface="Arial Narrow" panose="020B0604020202020204" pitchFamily="34" charset="0"/>
              </a:rPr>
              <a:t>traditional cultural values defined </a:t>
            </a:r>
            <a:r>
              <a:rPr lang="ja-JP" altLang="en-US" sz="3400">
                <a:solidFill>
                  <a:srgbClr val="C00000"/>
                </a:solidFill>
                <a:latin typeface="Arial Narrow" panose="020B0604020202020204" pitchFamily="34" charset="0"/>
              </a:rPr>
              <a:t>“</a:t>
            </a:r>
            <a:r>
              <a:rPr lang="en-US" altLang="ja-JP" sz="3400" dirty="0">
                <a:solidFill>
                  <a:srgbClr val="C00000"/>
                </a:solidFill>
                <a:latin typeface="Arial Narrow" panose="020B0604020202020204" pitchFamily="34" charset="0"/>
              </a:rPr>
              <a:t>a good way of life</a:t>
            </a:r>
            <a:r>
              <a:rPr lang="ja-JP" altLang="en-US" sz="3400">
                <a:solidFill>
                  <a:srgbClr val="C00000"/>
                </a:solidFill>
                <a:latin typeface="Arial Narrow" panose="020B0604020202020204" pitchFamily="34" charset="0"/>
              </a:rPr>
              <a:t>”</a:t>
            </a:r>
            <a:r>
              <a:rPr lang="en-US" altLang="ja-JP" sz="3400" dirty="0">
                <a:solidFill>
                  <a:srgbClr val="C00000"/>
                </a:solidFill>
                <a:latin typeface="Arial Narrow" panose="020B0604020202020204" pitchFamily="34" charset="0"/>
              </a:rPr>
              <a:t> typified by pro-social attitudes and expectations </a:t>
            </a:r>
            <a:r>
              <a:rPr lang="en-US" altLang="ja-JP" sz="3400" dirty="0">
                <a:solidFill>
                  <a:srgbClr val="000000"/>
                </a:solidFill>
                <a:latin typeface="Arial Narrow" panose="020B0604020202020204" pitchFamily="34" charset="0"/>
              </a:rPr>
              <a:t>and that learning the Native culture is a resiliency factor.</a:t>
            </a:r>
            <a:endParaRPr lang="en-US" altLang="en-US" sz="3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a:extLst>
              <a:ext uri="{FF2B5EF4-FFF2-40B4-BE49-F238E27FC236}">
                <a16:creationId xmlns:a16="http://schemas.microsoft.com/office/drawing/2014/main" id="{E0662F25-B187-EB21-0E86-2DA3251E86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525930E-CA95-1841-9406-0D8D1FB59464}" type="slidenum">
              <a:rPr lang="en-US" altLang="en-US" sz="1300" smtClean="0"/>
              <a:pPr>
                <a:spcBef>
                  <a:spcPct val="0"/>
                </a:spcBef>
                <a:buFontTx/>
                <a:buNone/>
              </a:pPr>
              <a:t>37</a:t>
            </a:fld>
            <a:endParaRPr lang="en-US" altLang="en-US" sz="1300"/>
          </a:p>
        </p:txBody>
      </p:sp>
      <p:sp>
        <p:nvSpPr>
          <p:cNvPr id="23554" name="Text Box 2">
            <a:extLst>
              <a:ext uri="{FF2B5EF4-FFF2-40B4-BE49-F238E27FC236}">
                <a16:creationId xmlns:a16="http://schemas.microsoft.com/office/drawing/2014/main" id="{8E59A39C-2F7C-AA8F-E06C-6006A1D068EF}"/>
              </a:ext>
            </a:extLst>
          </p:cNvPr>
          <p:cNvSpPr txBox="1">
            <a:spLocks noChangeArrowheads="1"/>
          </p:cNvSpPr>
          <p:nvPr/>
        </p:nvSpPr>
        <p:spPr bwMode="auto">
          <a:xfrm>
            <a:off x="0" y="0"/>
            <a:ext cx="9144000" cy="62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dirty="0">
                <a:solidFill>
                  <a:srgbClr val="0600FF"/>
                </a:solidFill>
              </a:rPr>
              <a:t>Results of Assimilation on Immigrants</a:t>
            </a:r>
            <a:endParaRPr lang="en-US" altLang="en-US" sz="3200" b="1" dirty="0">
              <a:solidFill>
                <a:srgbClr val="000000"/>
              </a:solidFill>
            </a:endParaRPr>
          </a:p>
          <a:p>
            <a:pPr eaLnBrk="1" hangingPunct="1">
              <a:spcBef>
                <a:spcPct val="0"/>
              </a:spcBef>
              <a:buFontTx/>
              <a:buNone/>
            </a:pPr>
            <a:r>
              <a:rPr lang="en-US" altLang="en-US" sz="3200" b="1" dirty="0">
                <a:solidFill>
                  <a:srgbClr val="000000"/>
                </a:solidFill>
              </a:rPr>
              <a:t>	The National Research Council (1998) found that immigrant youth tend to be healthier than their counterparts from nonimmigrant families. It found that </a:t>
            </a:r>
            <a:r>
              <a:rPr lang="en-US" altLang="en-US" sz="3200" b="1" dirty="0">
                <a:solidFill>
                  <a:srgbClr val="C00000"/>
                </a:solidFill>
              </a:rPr>
              <a:t>the longer immigrant youth are in the U.S., the poorer their overall physical and psychological health</a:t>
            </a:r>
            <a:r>
              <a:rPr lang="en-US" altLang="en-US" sz="3200" b="1" dirty="0">
                <a:solidFill>
                  <a:srgbClr val="000000"/>
                </a:solidFill>
              </a:rPr>
              <a:t>. Furthermore, the more Americanized they became the more likely they were to engage in risky behaviors such as substance abuse, unprotected sex, and delinquency.</a:t>
            </a:r>
            <a:endParaRPr lang="en-US" altLang="en-US" sz="3200" b="1" dirty="0">
              <a:solidFill>
                <a:srgbClr val="000000"/>
              </a:solidFill>
              <a:latin typeface="Times"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a:extLst>
              <a:ext uri="{FF2B5EF4-FFF2-40B4-BE49-F238E27FC236}">
                <a16:creationId xmlns:a16="http://schemas.microsoft.com/office/drawing/2014/main" id="{D8FDC2B0-0ED6-7838-7C56-2B9B48352E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92311D-70F4-7040-AAB0-5ACA1CC14DBA}" type="slidenum">
              <a:rPr lang="en-US" altLang="en-US" sz="1300"/>
              <a:pPr>
                <a:spcBef>
                  <a:spcPct val="0"/>
                </a:spcBef>
                <a:buFontTx/>
                <a:buNone/>
              </a:pPr>
              <a:t>38</a:t>
            </a:fld>
            <a:endParaRPr lang="en-US" altLang="en-US" sz="1300"/>
          </a:p>
        </p:txBody>
      </p:sp>
      <p:sp>
        <p:nvSpPr>
          <p:cNvPr id="121858" name="Text Box 2">
            <a:extLst>
              <a:ext uri="{FF2B5EF4-FFF2-40B4-BE49-F238E27FC236}">
                <a16:creationId xmlns:a16="http://schemas.microsoft.com/office/drawing/2014/main" id="{DD931923-DCEB-2B6A-2D65-8AE493FF40CE}"/>
              </a:ext>
            </a:extLst>
          </p:cNvPr>
          <p:cNvSpPr txBox="1">
            <a:spLocks noChangeArrowheads="1"/>
          </p:cNvSpPr>
          <p:nvPr/>
        </p:nvSpPr>
        <p:spPr bwMode="auto">
          <a:xfrm>
            <a:off x="0" y="0"/>
            <a:ext cx="9144000" cy="62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dirty="0">
                <a:solidFill>
                  <a:srgbClr val="161616"/>
                </a:solidFill>
              </a:rPr>
              <a:t>	</a:t>
            </a:r>
          </a:p>
          <a:p>
            <a:pPr>
              <a:spcBef>
                <a:spcPct val="0"/>
              </a:spcBef>
              <a:buFontTx/>
              <a:buNone/>
            </a:pPr>
            <a:r>
              <a:rPr lang="en-US" altLang="en-US" sz="4000" dirty="0">
                <a:solidFill>
                  <a:srgbClr val="161616"/>
                </a:solidFill>
              </a:rPr>
              <a:t>	</a:t>
            </a:r>
            <a:r>
              <a:rPr lang="en-US" altLang="en-US" dirty="0">
                <a:solidFill>
                  <a:srgbClr val="161616"/>
                </a:solidFill>
              </a:rPr>
              <a:t>	</a:t>
            </a:r>
            <a:r>
              <a:rPr lang="en-US" altLang="en-US" sz="4000" dirty="0">
                <a:solidFill>
                  <a:srgbClr val="161616"/>
                </a:solidFill>
              </a:rPr>
              <a:t>Hallett, Chandler and LaLonde (2007) examined data from 150 First Nations (Indigenous/American Indian) communities in British Columbia and found that those with less conversational knowledge of their Native language had suicide rates six times greater than those with more knowledge.</a:t>
            </a:r>
          </a:p>
        </p:txBody>
      </p:sp>
    </p:spTree>
  </p:cSld>
  <p:clrMapOvr>
    <a:masterClrMapping/>
  </p:clrMapOvr>
  <p:transition advTm="59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DFCB746F-4CD9-2396-5109-2C537855B3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80B3A1-9346-BE4B-9906-43929FF94A35}" type="slidenum">
              <a:rPr lang="en-US" altLang="en-US" sz="1300" smtClean="0"/>
              <a:pPr>
                <a:spcBef>
                  <a:spcPct val="0"/>
                </a:spcBef>
                <a:buFontTx/>
                <a:buNone/>
              </a:pPr>
              <a:t>39</a:t>
            </a:fld>
            <a:endParaRPr lang="en-US" altLang="en-US" sz="1300"/>
          </a:p>
        </p:txBody>
      </p:sp>
      <p:pic>
        <p:nvPicPr>
          <p:cNvPr id="25602" name="Picture 4" descr="Alexie.jpg">
            <a:extLst>
              <a:ext uri="{FF2B5EF4-FFF2-40B4-BE49-F238E27FC236}">
                <a16:creationId xmlns:a16="http://schemas.microsoft.com/office/drawing/2014/main" id="{E4BF3361-76BF-6A46-1888-454794DB0E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
            <a:extLst>
              <a:ext uri="{FF2B5EF4-FFF2-40B4-BE49-F238E27FC236}">
                <a16:creationId xmlns:a16="http://schemas.microsoft.com/office/drawing/2014/main" id="{9BCDFF70-2A0C-F69F-5403-308DB73A1EB5}"/>
              </a:ext>
            </a:extLst>
          </p:cNvPr>
          <p:cNvSpPr txBox="1">
            <a:spLocks noChangeArrowheads="1"/>
          </p:cNvSpPr>
          <p:nvPr/>
        </p:nvSpPr>
        <p:spPr bwMode="auto">
          <a:xfrm>
            <a:off x="4724400" y="1752600"/>
            <a:ext cx="441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rgbClr val="000000"/>
                </a:solidFill>
              </a:rPr>
              <a:t>	</a:t>
            </a:r>
            <a:r>
              <a:rPr lang="en-US" altLang="en-US" sz="3600">
                <a:solidFill>
                  <a:srgbClr val="000000"/>
                </a:solidFill>
              </a:rPr>
              <a:t>Assimilation is a controversial topic that intelligent, reasonable people can make strong arguments for and against.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a:extLst>
              <a:ext uri="{FF2B5EF4-FFF2-40B4-BE49-F238E27FC236}">
                <a16:creationId xmlns:a16="http://schemas.microsoft.com/office/drawing/2014/main" id="{395FF925-BE89-9D71-6589-FB41441568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A968F43-42B5-344C-9C4B-5F35281B2F42}" type="slidenum">
              <a:rPr lang="en-US" altLang="en-US" sz="1300"/>
              <a:pPr>
                <a:spcBef>
                  <a:spcPct val="0"/>
                </a:spcBef>
                <a:buFontTx/>
                <a:buNone/>
              </a:pPr>
              <a:t>4</a:t>
            </a:fld>
            <a:endParaRPr lang="en-US" altLang="en-US" sz="1300"/>
          </a:p>
        </p:txBody>
      </p:sp>
      <p:sp>
        <p:nvSpPr>
          <p:cNvPr id="81922" name="Rectangle 2">
            <a:extLst>
              <a:ext uri="{FF2B5EF4-FFF2-40B4-BE49-F238E27FC236}">
                <a16:creationId xmlns:a16="http://schemas.microsoft.com/office/drawing/2014/main" id="{9B55D3DF-6368-D77D-10C1-0B70CD2E017C}"/>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543747" name="Rectangle 3">
            <a:extLst>
              <a:ext uri="{FF2B5EF4-FFF2-40B4-BE49-F238E27FC236}">
                <a16:creationId xmlns:a16="http://schemas.microsoft.com/office/drawing/2014/main" id="{B88B2C2C-E6F8-DCBB-3E33-B3DF0ABCBA39}"/>
              </a:ext>
            </a:extLst>
          </p:cNvPr>
          <p:cNvSpPr>
            <a:spLocks noGrp="1" noChangeArrowheads="1"/>
          </p:cNvSpPr>
          <p:nvPr>
            <p:ph type="body" idx="1"/>
          </p:nvPr>
        </p:nvSpPr>
        <p:spPr/>
        <p:txBody>
          <a:bodyPr/>
          <a:lstStyle/>
          <a:p>
            <a:pPr eaLnBrk="1" hangingPunct="1">
              <a:buFontTx/>
              <a:buNone/>
            </a:pPr>
            <a:endParaRPr lang="en-US" altLang="en-US">
              <a:ea typeface="ＭＳ Ｐゴシック" panose="020B0600070205080204" pitchFamily="34" charset="-128"/>
            </a:endParaRPr>
          </a:p>
        </p:txBody>
      </p:sp>
      <p:pic>
        <p:nvPicPr>
          <p:cNvPr id="81924" name="Picture 4" descr="Imigrant">
            <a:extLst>
              <a:ext uri="{FF2B5EF4-FFF2-40B4-BE49-F238E27FC236}">
                <a16:creationId xmlns:a16="http://schemas.microsoft.com/office/drawing/2014/main" id="{347E7177-B062-588B-6F32-428762171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D3EC6CF7-1A1B-CE56-16B4-E174C3715F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F81BDC0-8762-E240-A93C-EA1F1852FA08}" type="slidenum">
              <a:rPr lang="en-US" altLang="en-US" sz="1300" smtClean="0"/>
              <a:pPr>
                <a:spcBef>
                  <a:spcPct val="0"/>
                </a:spcBef>
                <a:buFontTx/>
                <a:buNone/>
              </a:pPr>
              <a:t>40</a:t>
            </a:fld>
            <a:endParaRPr lang="en-US" altLang="en-US" sz="1300"/>
          </a:p>
        </p:txBody>
      </p:sp>
      <p:sp>
        <p:nvSpPr>
          <p:cNvPr id="27650" name="TextBox 5">
            <a:extLst>
              <a:ext uri="{FF2B5EF4-FFF2-40B4-BE49-F238E27FC236}">
                <a16:creationId xmlns:a16="http://schemas.microsoft.com/office/drawing/2014/main" id="{87C1A73C-67F9-AE58-C4EA-E723F173C206}"/>
              </a:ext>
            </a:extLst>
          </p:cNvPr>
          <p:cNvSpPr txBox="1">
            <a:spLocks noChangeArrowheads="1"/>
          </p:cNvSpPr>
          <p:nvPr/>
        </p:nvSpPr>
        <p:spPr bwMode="auto">
          <a:xfrm>
            <a:off x="304800" y="0"/>
            <a:ext cx="8839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rgbClr val="000000"/>
                </a:solidFill>
              </a:rPr>
              <a:t>	</a:t>
            </a:r>
          </a:p>
          <a:p>
            <a:pPr eaLnBrk="1" hangingPunct="1">
              <a:spcBef>
                <a:spcPct val="0"/>
              </a:spcBef>
              <a:buFontTx/>
              <a:buNone/>
            </a:pPr>
            <a:r>
              <a:rPr lang="en-US" altLang="en-US" sz="3200">
                <a:solidFill>
                  <a:srgbClr val="000000"/>
                </a:solidFill>
              </a:rPr>
              <a:t>	Mr. P (a teacher), </a:t>
            </a:r>
            <a:r>
              <a:rPr lang="ja-JP" altLang="en-US" sz="3200">
                <a:solidFill>
                  <a:srgbClr val="000000"/>
                </a:solidFill>
              </a:rPr>
              <a:t>“</a:t>
            </a:r>
            <a:r>
              <a:rPr lang="en-US" altLang="ja-JP" sz="3200">
                <a:solidFill>
                  <a:srgbClr val="000000"/>
                </a:solidFill>
              </a:rPr>
              <a:t>Son, you</a:t>
            </a:r>
            <a:r>
              <a:rPr lang="ja-JP" altLang="en-US" sz="3200">
                <a:solidFill>
                  <a:srgbClr val="000000"/>
                </a:solidFill>
              </a:rPr>
              <a:t>’</a:t>
            </a:r>
            <a:r>
              <a:rPr lang="en-US" altLang="ja-JP" sz="3200">
                <a:solidFill>
                  <a:srgbClr val="000000"/>
                </a:solidFill>
              </a:rPr>
              <a:t>re going to find more and more hope the farther and farther you walk away from this sad, sad, sad reservation.</a:t>
            </a:r>
            <a:r>
              <a:rPr lang="ja-JP" altLang="en-US" sz="3200">
                <a:solidFill>
                  <a:srgbClr val="000000"/>
                </a:solidFill>
              </a:rPr>
              <a:t>”</a:t>
            </a:r>
            <a:endParaRPr lang="en-US" altLang="en-US" sz="3200">
              <a:solidFill>
                <a:srgbClr val="000000"/>
              </a:solidFill>
            </a:endParaRPr>
          </a:p>
        </p:txBody>
      </p:sp>
      <p:pic>
        <p:nvPicPr>
          <p:cNvPr id="27651" name="Picture 6" descr="Rez-Hope.jpg">
            <a:extLst>
              <a:ext uri="{FF2B5EF4-FFF2-40B4-BE49-F238E27FC236}">
                <a16:creationId xmlns:a16="http://schemas.microsoft.com/office/drawing/2014/main" id="{C0583B8B-B395-4830-B4CB-81853E93E2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35288"/>
            <a:ext cx="91440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5C66004F-8802-5092-C2C6-B44B80277C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43566DC-87F8-6645-A03D-9A2071DD72A8}" type="slidenum">
              <a:rPr lang="en-US" altLang="en-US" sz="1300" smtClean="0"/>
              <a:pPr>
                <a:spcBef>
                  <a:spcPct val="0"/>
                </a:spcBef>
                <a:buFontTx/>
                <a:buNone/>
              </a:pPr>
              <a:t>41</a:t>
            </a:fld>
            <a:endParaRPr lang="en-US" altLang="en-US" sz="1300"/>
          </a:p>
        </p:txBody>
      </p:sp>
      <p:sp>
        <p:nvSpPr>
          <p:cNvPr id="29698" name="TextBox 5">
            <a:extLst>
              <a:ext uri="{FF2B5EF4-FFF2-40B4-BE49-F238E27FC236}">
                <a16:creationId xmlns:a16="http://schemas.microsoft.com/office/drawing/2014/main" id="{1BCAA861-B082-F718-A042-192CBFC5D89B}"/>
              </a:ext>
            </a:extLst>
          </p:cNvPr>
          <p:cNvSpPr txBox="1">
            <a:spLocks noChangeArrowheads="1"/>
          </p:cNvSpPr>
          <p:nvPr/>
        </p:nvSpPr>
        <p:spPr bwMode="auto">
          <a:xfrm>
            <a:off x="5257800" y="304800"/>
            <a:ext cx="388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rgbClr val="000000"/>
                </a:solidFill>
              </a:rPr>
              <a:t>	Assimilation can also mean different things to different people. It has its superficial and deep aspects.</a:t>
            </a:r>
          </a:p>
        </p:txBody>
      </p:sp>
      <p:pic>
        <p:nvPicPr>
          <p:cNvPr id="29699" name="Picture 6" descr="White-Indian.jpg">
            <a:extLst>
              <a:ext uri="{FF2B5EF4-FFF2-40B4-BE49-F238E27FC236}">
                <a16:creationId xmlns:a16="http://schemas.microsoft.com/office/drawing/2014/main" id="{CE0966D8-2918-CF3B-977E-8827D25645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03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a:extLst>
              <a:ext uri="{FF2B5EF4-FFF2-40B4-BE49-F238E27FC236}">
                <a16:creationId xmlns:a16="http://schemas.microsoft.com/office/drawing/2014/main" id="{2DC43B69-62E4-4383-DC55-C32252926B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6AC7C97-A7DD-0641-B745-B472AC0BBC22}" type="slidenum">
              <a:rPr lang="en-US" altLang="en-US" sz="1300" smtClean="0"/>
              <a:pPr>
                <a:spcBef>
                  <a:spcPct val="0"/>
                </a:spcBef>
                <a:buFontTx/>
                <a:buNone/>
              </a:pPr>
              <a:t>42</a:t>
            </a:fld>
            <a:endParaRPr lang="en-US" altLang="en-US" sz="1300"/>
          </a:p>
        </p:txBody>
      </p:sp>
      <p:sp>
        <p:nvSpPr>
          <p:cNvPr id="82946" name="TextBox 2">
            <a:extLst>
              <a:ext uri="{FF2B5EF4-FFF2-40B4-BE49-F238E27FC236}">
                <a16:creationId xmlns:a16="http://schemas.microsoft.com/office/drawing/2014/main" id="{3DFA923E-63CA-1651-6451-C4C70E7D82D7}"/>
              </a:ext>
            </a:extLst>
          </p:cNvPr>
          <p:cNvSpPr txBox="1">
            <a:spLocks noChangeArrowheads="1"/>
          </p:cNvSpPr>
          <p:nvPr/>
        </p:nvSpPr>
        <p:spPr bwMode="auto">
          <a:xfrm>
            <a:off x="0" y="533400"/>
            <a:ext cx="9374188" cy="2062163"/>
          </a:xfrm>
          <a:prstGeom prst="rect">
            <a:avLst/>
          </a:prstGeom>
          <a:noFill/>
          <a:ln>
            <a:noFill/>
          </a:ln>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3200" dirty="0">
                <a:solidFill>
                  <a:schemeClr val="bg1">
                    <a:lumMod val="50000"/>
                  </a:schemeClr>
                </a:solidFill>
              </a:rPr>
              <a:t>	“My school and my tribe are so poor and sad that we have to study from the same dang books our parents studied from. That is absolutely the saddest thing in the world.”</a:t>
            </a:r>
          </a:p>
        </p:txBody>
      </p:sp>
      <p:sp>
        <p:nvSpPr>
          <p:cNvPr id="4" name="TextBox 3">
            <a:extLst>
              <a:ext uri="{FF2B5EF4-FFF2-40B4-BE49-F238E27FC236}">
                <a16:creationId xmlns:a16="http://schemas.microsoft.com/office/drawing/2014/main" id="{524CB788-A38F-7C92-B729-82604201F7DE}"/>
              </a:ext>
            </a:extLst>
          </p:cNvPr>
          <p:cNvSpPr txBox="1">
            <a:spLocks noChangeArrowheads="1"/>
          </p:cNvSpPr>
          <p:nvPr/>
        </p:nvSpPr>
        <p:spPr bwMode="auto">
          <a:xfrm>
            <a:off x="0" y="2895600"/>
            <a:ext cx="9144000" cy="3540125"/>
          </a:xfrm>
          <a:prstGeom prst="rect">
            <a:avLst/>
          </a:prstGeom>
          <a:noFill/>
          <a:ln>
            <a:noFill/>
          </a:ln>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3200" dirty="0">
                <a:solidFill>
                  <a:schemeClr val="bg1">
                    <a:lumMod val="50000"/>
                  </a:schemeClr>
                </a:solidFill>
              </a:rPr>
              <a:t>	Mr. P.  (a teacher) </a:t>
            </a:r>
            <a:r>
              <a:rPr lang="ja-JP" altLang="en-US" sz="3200">
                <a:solidFill>
                  <a:schemeClr val="bg1">
                    <a:lumMod val="50000"/>
                  </a:schemeClr>
                </a:solidFill>
              </a:rPr>
              <a:t>“</a:t>
            </a:r>
            <a:r>
              <a:rPr lang="en-US" altLang="ja-JP" sz="3200" dirty="0">
                <a:solidFill>
                  <a:schemeClr val="bg1">
                    <a:lumMod val="50000"/>
                  </a:schemeClr>
                </a:solidFill>
              </a:rPr>
              <a:t>That</a:t>
            </a:r>
            <a:r>
              <a:rPr lang="ja-JP" altLang="en-US" sz="3200">
                <a:solidFill>
                  <a:schemeClr val="bg1">
                    <a:lumMod val="50000"/>
                  </a:schemeClr>
                </a:solidFill>
              </a:rPr>
              <a:t>’</a:t>
            </a:r>
            <a:r>
              <a:rPr lang="en-US" altLang="ja-JP" sz="3200" dirty="0">
                <a:solidFill>
                  <a:schemeClr val="bg1">
                    <a:lumMod val="50000"/>
                  </a:schemeClr>
                </a:solidFill>
              </a:rPr>
              <a:t>s how we were taught to teach you. We were supposed to kill the Indian to save the child…. We were supposed to make you give up being Indian. Your songs and stories and language and dancing. Everything. </a:t>
            </a:r>
            <a:r>
              <a:rPr lang="en-US" altLang="ja-JP" sz="3200" dirty="0">
                <a:solidFill>
                  <a:srgbClr val="FF0000"/>
                </a:solidFill>
              </a:rPr>
              <a:t>We weren’t trying to kill Indian people. We were trying to kill Indian culture.</a:t>
            </a:r>
            <a:r>
              <a:rPr lang="en-US" altLang="en-US" sz="3200" dirty="0">
                <a:solidFill>
                  <a:srgbClr val="FF0000"/>
                </a:solidFill>
              </a:rPr>
              <a:t>”</a:t>
            </a:r>
            <a:endParaRPr lang="en-US" alt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CDC2FD33-C8F4-A8AB-2649-CF4B7E6FF6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938A265-44B5-A249-BD9D-7A52AD9DAC13}" type="slidenum">
              <a:rPr lang="en-US" altLang="en-US" sz="1300" smtClean="0"/>
              <a:pPr>
                <a:spcBef>
                  <a:spcPct val="0"/>
                </a:spcBef>
                <a:buFontTx/>
                <a:buNone/>
              </a:pPr>
              <a:t>43</a:t>
            </a:fld>
            <a:endParaRPr lang="en-US" altLang="en-US" sz="1300"/>
          </a:p>
        </p:txBody>
      </p:sp>
      <p:sp>
        <p:nvSpPr>
          <p:cNvPr id="32771" name="Rectangle 2">
            <a:extLst>
              <a:ext uri="{FF2B5EF4-FFF2-40B4-BE49-F238E27FC236}">
                <a16:creationId xmlns:a16="http://schemas.microsoft.com/office/drawing/2014/main" id="{1C879436-9507-6A29-AEBC-884013B38813}"/>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pic>
        <p:nvPicPr>
          <p:cNvPr id="32772" name="Picture 3">
            <a:extLst>
              <a:ext uri="{FF2B5EF4-FFF2-40B4-BE49-F238E27FC236}">
                <a16:creationId xmlns:a16="http://schemas.microsoft.com/office/drawing/2014/main" id="{B4C9FF25-0C2C-2BC6-37C6-FB10E0BB1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489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4">
            <a:extLst>
              <a:ext uri="{FF2B5EF4-FFF2-40B4-BE49-F238E27FC236}">
                <a16:creationId xmlns:a16="http://schemas.microsoft.com/office/drawing/2014/main" id="{947D38D5-5110-0F88-B6D2-CD1A46FEEE47}"/>
              </a:ext>
            </a:extLst>
          </p:cNvPr>
          <p:cNvSpPr txBox="1">
            <a:spLocks noChangeArrowheads="1"/>
          </p:cNvSpPr>
          <p:nvPr/>
        </p:nvSpPr>
        <p:spPr bwMode="auto">
          <a:xfrm>
            <a:off x="0" y="1516063"/>
            <a:ext cx="4114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a:solidFill>
                  <a:srgbClr val="000000"/>
                </a:solidFill>
              </a:rPr>
              <a:t>Stages that new American Indian college students can experience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FE9D1DD2-E059-84A0-D053-FAC48979EB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D4D64B0-1F60-984C-ADF3-BF7189AFAAAA}" type="slidenum">
              <a:rPr lang="en-US" altLang="en-US" sz="1300" smtClean="0"/>
              <a:pPr>
                <a:spcBef>
                  <a:spcPct val="0"/>
                </a:spcBef>
                <a:buFontTx/>
                <a:buNone/>
              </a:pPr>
              <a:t>44</a:t>
            </a:fld>
            <a:endParaRPr lang="en-US" altLang="en-US" sz="1300"/>
          </a:p>
        </p:txBody>
      </p:sp>
      <p:sp>
        <p:nvSpPr>
          <p:cNvPr id="664578" name="Text Box 2">
            <a:extLst>
              <a:ext uri="{FF2B5EF4-FFF2-40B4-BE49-F238E27FC236}">
                <a16:creationId xmlns:a16="http://schemas.microsoft.com/office/drawing/2014/main" id="{A92D4ECF-FDF2-FE90-7621-EE4635BD077E}"/>
              </a:ext>
            </a:extLst>
          </p:cNvPr>
          <p:cNvSpPr txBox="1">
            <a:spLocks noChangeArrowheads="1"/>
          </p:cNvSpPr>
          <p:nvPr/>
        </p:nvSpPr>
        <p:spPr bwMode="auto">
          <a:xfrm>
            <a:off x="838200" y="457200"/>
            <a:ext cx="74818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2800" b="1">
              <a:solidFill>
                <a:srgbClr val="000000"/>
              </a:solidFill>
              <a:latin typeface="Times" pitchFamily="2" charset="0"/>
            </a:endParaRPr>
          </a:p>
        </p:txBody>
      </p:sp>
      <p:sp>
        <p:nvSpPr>
          <p:cNvPr id="34820" name="Rectangle 3">
            <a:extLst>
              <a:ext uri="{FF2B5EF4-FFF2-40B4-BE49-F238E27FC236}">
                <a16:creationId xmlns:a16="http://schemas.microsoft.com/office/drawing/2014/main" id="{C8B1D07B-2DD5-3796-C8F3-DE0BC2A064E6}"/>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pic>
        <p:nvPicPr>
          <p:cNvPr id="34821" name="Picture 4">
            <a:extLst>
              <a:ext uri="{FF2B5EF4-FFF2-40B4-BE49-F238E27FC236}">
                <a16:creationId xmlns:a16="http://schemas.microsoft.com/office/drawing/2014/main" id="{4FA4AD16-8CED-0FFE-E52B-23814A525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0"/>
            <a:ext cx="4473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a:extLst>
              <a:ext uri="{FF2B5EF4-FFF2-40B4-BE49-F238E27FC236}">
                <a16:creationId xmlns:a16="http://schemas.microsoft.com/office/drawing/2014/main" id="{653EC018-919C-F1B3-652A-67576C9692F0}"/>
              </a:ext>
            </a:extLst>
          </p:cNvPr>
          <p:cNvSpPr txBox="1">
            <a:spLocks noChangeArrowheads="1"/>
          </p:cNvSpPr>
          <p:nvPr/>
        </p:nvSpPr>
        <p:spPr bwMode="auto">
          <a:xfrm>
            <a:off x="0" y="22860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rPr>
              <a:t>	</a:t>
            </a:r>
            <a:r>
              <a:rPr lang="en-US" altLang="en-US" sz="3200">
                <a:solidFill>
                  <a:srgbClr val="000000"/>
                </a:solidFill>
              </a:rPr>
              <a:t>James Banks</a:t>
            </a:r>
            <a:r>
              <a:rPr lang="ja-JP" altLang="en-US" sz="3200">
                <a:solidFill>
                  <a:srgbClr val="000000"/>
                </a:solidFill>
              </a:rPr>
              <a:t>’</a:t>
            </a:r>
            <a:r>
              <a:rPr lang="en-US" altLang="ja-JP" sz="3200">
                <a:solidFill>
                  <a:srgbClr val="000000"/>
                </a:solidFill>
              </a:rPr>
              <a:t> stages that an ethnic minority individual or group can experience as they adjust to living</a:t>
            </a:r>
          </a:p>
          <a:p>
            <a:pPr eaLnBrk="1" hangingPunct="1">
              <a:spcBef>
                <a:spcPct val="0"/>
              </a:spcBef>
              <a:buFontTx/>
              <a:buNone/>
            </a:pPr>
            <a:r>
              <a:rPr lang="en-US" altLang="en-US" sz="3200">
                <a:solidFill>
                  <a:srgbClr val="000000"/>
                </a:solidFill>
              </a:rPr>
              <a:t>alongside or among a dominant ethnic group.</a:t>
            </a:r>
          </a:p>
        </p:txBody>
      </p:sp>
      <p:pic>
        <p:nvPicPr>
          <p:cNvPr id="34823" name="Picture 6" descr="james-banks.jpg">
            <a:extLst>
              <a:ext uri="{FF2B5EF4-FFF2-40B4-BE49-F238E27FC236}">
                <a16:creationId xmlns:a16="http://schemas.microsoft.com/office/drawing/2014/main" id="{F03505B0-7B5D-A235-E6C2-247F5348BD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03700"/>
            <a:ext cx="2540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64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8"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a:extLst>
              <a:ext uri="{FF2B5EF4-FFF2-40B4-BE49-F238E27FC236}">
                <a16:creationId xmlns:a16="http://schemas.microsoft.com/office/drawing/2014/main" id="{36428996-E7AA-E4E6-AA29-BE8A3DAA15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16A111-9EC4-4545-B5DF-9AAA8E5C89B9}" type="slidenum">
              <a:rPr lang="en-US" altLang="en-US" sz="1300" smtClean="0"/>
              <a:pPr>
                <a:spcBef>
                  <a:spcPct val="0"/>
                </a:spcBef>
                <a:buFontTx/>
                <a:buNone/>
              </a:pPr>
              <a:t>45</a:t>
            </a:fld>
            <a:endParaRPr lang="en-US" altLang="en-US" sz="1300"/>
          </a:p>
        </p:txBody>
      </p:sp>
      <p:sp>
        <p:nvSpPr>
          <p:cNvPr id="36866" name="Text Box 2">
            <a:extLst>
              <a:ext uri="{FF2B5EF4-FFF2-40B4-BE49-F238E27FC236}">
                <a16:creationId xmlns:a16="http://schemas.microsoft.com/office/drawing/2014/main" id="{2060C20F-7387-49CD-7979-18B51EEDEB4E}"/>
              </a:ext>
            </a:extLst>
          </p:cNvPr>
          <p:cNvSpPr txBox="1">
            <a:spLocks noChangeArrowheads="1"/>
          </p:cNvSpPr>
          <p:nvPr/>
        </p:nvSpPr>
        <p:spPr bwMode="auto">
          <a:xfrm>
            <a:off x="0" y="-228600"/>
            <a:ext cx="9144000"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   Cultural Encapsulation</a:t>
            </a:r>
          </a:p>
          <a:p>
            <a:pPr algn="ctr" eaLnBrk="1" hangingPunct="1">
              <a:spcBef>
                <a:spcPct val="0"/>
              </a:spcBef>
              <a:buFontTx/>
              <a:buNone/>
            </a:pPr>
            <a:r>
              <a:rPr lang="en-US" altLang="en-US" sz="3600" b="1" i="1">
                <a:solidFill>
                  <a:srgbClr val="000000"/>
                </a:solidFill>
              </a:rPr>
              <a:t>(Tribalism/Whiteman</a:t>
            </a:r>
            <a:r>
              <a:rPr lang="ja-JP" altLang="en-US" sz="3600" b="1" i="1">
                <a:solidFill>
                  <a:srgbClr val="000000"/>
                </a:solidFill>
              </a:rPr>
              <a:t>’</a:t>
            </a:r>
            <a:r>
              <a:rPr lang="en-US" altLang="ja-JP" sz="3600" b="1" i="1">
                <a:solidFill>
                  <a:srgbClr val="000000"/>
                </a:solidFill>
              </a:rPr>
              <a:t>s Shadow)</a:t>
            </a:r>
          </a:p>
          <a:p>
            <a:pPr eaLnBrk="1" hangingPunct="1">
              <a:spcBef>
                <a:spcPct val="0"/>
              </a:spcBef>
              <a:buFontTx/>
              <a:buNone/>
            </a:pPr>
            <a:endParaRPr lang="en-US" altLang="en-US" sz="3600" b="1" i="1">
              <a:solidFill>
                <a:srgbClr val="000000"/>
              </a:solidFill>
            </a:endParaRPr>
          </a:p>
          <a:p>
            <a:pPr eaLnBrk="1" hangingPunct="1">
              <a:spcBef>
                <a:spcPct val="0"/>
              </a:spcBef>
              <a:buFontTx/>
              <a:buNone/>
            </a:pPr>
            <a:r>
              <a:rPr lang="en-US" altLang="en-US" sz="3200">
                <a:solidFill>
                  <a:srgbClr val="000000"/>
                </a:solidFill>
              </a:rPr>
              <a:t>	Deborah House who both took Navajo Studies classes and taught at Diné College in the 1990s found that </a:t>
            </a:r>
            <a:r>
              <a:rPr lang="ja-JP" altLang="en-US" sz="3200">
                <a:solidFill>
                  <a:srgbClr val="000000"/>
                </a:solidFill>
              </a:rPr>
              <a:t>“</a:t>
            </a:r>
            <a:r>
              <a:rPr lang="en-US" altLang="ja-JP" sz="3200">
                <a:solidFill>
                  <a:srgbClr val="FF0000"/>
                </a:solidFill>
              </a:rPr>
              <a:t>non-Navajo students (Anglo, Hispanic, and others) were encouraged to disparage their own upbringing and cultural experiences</a:t>
            </a:r>
            <a:r>
              <a:rPr lang="en-US" altLang="ja-JP" sz="3200">
                <a:solidFill>
                  <a:srgbClr val="000000"/>
                </a:solidFill>
              </a:rPr>
              <a:t>. Furthermore, their language, literature, religion, family life, and ethnic identities are routinely, and at times painfully, denigrated and devalued by Navajo and non-Navajo instructors, administrators, and other students.</a:t>
            </a:r>
            <a:r>
              <a:rPr lang="ja-JP" altLang="en-US" sz="3200">
                <a:solidFill>
                  <a:srgbClr val="000000"/>
                </a:solidFill>
              </a:rPr>
              <a:t>”</a:t>
            </a:r>
            <a:endParaRPr lang="en-US" altLang="en-US" sz="32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a:extLst>
              <a:ext uri="{FF2B5EF4-FFF2-40B4-BE49-F238E27FC236}">
                <a16:creationId xmlns:a16="http://schemas.microsoft.com/office/drawing/2014/main" id="{BE1F6C12-612B-6B64-8AE6-FBF0185CB0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93A8356-9E6F-5245-87CB-5363796CFB02}" type="slidenum">
              <a:rPr lang="en-US" altLang="en-US" sz="1300" smtClean="0"/>
              <a:pPr>
                <a:spcBef>
                  <a:spcPct val="0"/>
                </a:spcBef>
                <a:buFontTx/>
                <a:buNone/>
              </a:pPr>
              <a:t>46</a:t>
            </a:fld>
            <a:endParaRPr lang="en-US" altLang="en-US" sz="1300"/>
          </a:p>
        </p:txBody>
      </p:sp>
      <p:sp>
        <p:nvSpPr>
          <p:cNvPr id="656386" name="Text Box 2">
            <a:extLst>
              <a:ext uri="{FF2B5EF4-FFF2-40B4-BE49-F238E27FC236}">
                <a16:creationId xmlns:a16="http://schemas.microsoft.com/office/drawing/2014/main" id="{0A26F783-0C22-FB7B-33FF-B76D60DBB63E}"/>
              </a:ext>
            </a:extLst>
          </p:cNvPr>
          <p:cNvSpPr txBox="1">
            <a:spLocks noChangeArrowheads="1"/>
          </p:cNvSpPr>
          <p:nvPr/>
        </p:nvSpPr>
        <p:spPr bwMode="auto">
          <a:xfrm>
            <a:off x="0" y="1214438"/>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a:solidFill>
                  <a:srgbClr val="000000"/>
                </a:solidFill>
              </a:rPr>
              <a:t>	</a:t>
            </a:r>
          </a:p>
          <a:p>
            <a:pPr>
              <a:spcBef>
                <a:spcPct val="0"/>
              </a:spcBef>
              <a:buFontTx/>
              <a:buNone/>
            </a:pPr>
            <a:r>
              <a:rPr lang="en-US" altLang="en-US" sz="2800" b="1">
                <a:solidFill>
                  <a:srgbClr val="000000"/>
                </a:solidFill>
              </a:rPr>
              <a:t>Two helpful types of racial self-concept.</a:t>
            </a:r>
          </a:p>
          <a:p>
            <a:pPr eaLnBrk="1" hangingPunct="1">
              <a:spcBef>
                <a:spcPct val="0"/>
              </a:spcBef>
              <a:buFontTx/>
              <a:buAutoNum type="arabicPeriod"/>
            </a:pPr>
            <a:r>
              <a:rPr lang="en-US" altLang="en-US" sz="2800" b="1">
                <a:solidFill>
                  <a:srgbClr val="000000"/>
                </a:solidFill>
              </a:rPr>
              <a:t> </a:t>
            </a:r>
            <a:r>
              <a:rPr lang="ja-JP" altLang="en-US" sz="2800" b="1">
                <a:solidFill>
                  <a:srgbClr val="000000"/>
                </a:solidFill>
              </a:rPr>
              <a:t>“</a:t>
            </a:r>
            <a:r>
              <a:rPr lang="en-US" altLang="ja-JP" sz="2800" b="1">
                <a:solidFill>
                  <a:srgbClr val="000000"/>
                </a:solidFill>
              </a:rPr>
              <a:t>Dual identity</a:t>
            </a:r>
            <a:r>
              <a:rPr lang="ja-JP" altLang="en-US" sz="2800" b="1">
                <a:solidFill>
                  <a:srgbClr val="000000"/>
                </a:solidFill>
              </a:rPr>
              <a:t>”</a:t>
            </a:r>
            <a:r>
              <a:rPr lang="en-US" altLang="ja-JP" sz="2800">
                <a:solidFill>
                  <a:srgbClr val="000000"/>
                </a:solidFill>
              </a:rPr>
              <a:t> is an optimistic, assimilationist position, in which students have positive beliefs both about their own ethnic group and about their membership in the larger society.</a:t>
            </a:r>
          </a:p>
          <a:p>
            <a:pPr eaLnBrk="1" hangingPunct="1">
              <a:spcBef>
                <a:spcPct val="0"/>
              </a:spcBef>
              <a:buFontTx/>
              <a:buAutoNum type="arabicPeriod"/>
            </a:pPr>
            <a:r>
              <a:rPr lang="en-US" altLang="en-US" sz="2800" b="1">
                <a:solidFill>
                  <a:srgbClr val="000000"/>
                </a:solidFill>
              </a:rPr>
              <a:t> </a:t>
            </a:r>
            <a:r>
              <a:rPr lang="ja-JP" altLang="en-US" sz="2800" b="1">
                <a:solidFill>
                  <a:srgbClr val="000000"/>
                </a:solidFill>
              </a:rPr>
              <a:t>“</a:t>
            </a:r>
            <a:r>
              <a:rPr lang="en-US" altLang="ja-JP" sz="2800" b="1">
                <a:solidFill>
                  <a:srgbClr val="000000"/>
                </a:solidFill>
              </a:rPr>
              <a:t>Minority</a:t>
            </a:r>
            <a:r>
              <a:rPr lang="ja-JP" altLang="en-US" sz="2800" b="1">
                <a:solidFill>
                  <a:srgbClr val="000000"/>
                </a:solidFill>
              </a:rPr>
              <a:t>”</a:t>
            </a:r>
            <a:r>
              <a:rPr lang="en-US" altLang="ja-JP" sz="2800" b="1">
                <a:solidFill>
                  <a:srgbClr val="000000"/>
                </a:solidFill>
              </a:rPr>
              <a:t> identity</a:t>
            </a:r>
            <a:r>
              <a:rPr lang="en-US" altLang="ja-JP" sz="2800">
                <a:solidFill>
                  <a:srgbClr val="000000"/>
                </a:solidFill>
              </a:rPr>
              <a:t> combines positive beliefs about the student's ethnic group with skepticism toward the larger society. Students with "minority" identities vigilantly watch for instances of prejudice, but they remain pragmatically engaged with the larger society even as they criticize it.</a:t>
            </a:r>
            <a:endParaRPr lang="en-US" altLang="en-US" sz="2800">
              <a:solidFill>
                <a:srgbClr val="000000"/>
              </a:solidFill>
            </a:endParaRPr>
          </a:p>
        </p:txBody>
      </p:sp>
      <p:sp>
        <p:nvSpPr>
          <p:cNvPr id="43011" name="Text Box 3">
            <a:extLst>
              <a:ext uri="{FF2B5EF4-FFF2-40B4-BE49-F238E27FC236}">
                <a16:creationId xmlns:a16="http://schemas.microsoft.com/office/drawing/2014/main" id="{DE08D03C-978C-ABE6-DDA2-35C6ED4A7446}"/>
              </a:ext>
            </a:extLst>
          </p:cNvPr>
          <p:cNvSpPr txBox="1">
            <a:spLocks noChangeArrowheads="1"/>
          </p:cNvSpPr>
          <p:nvPr/>
        </p:nvSpPr>
        <p:spPr bwMode="auto">
          <a:xfrm>
            <a:off x="0" y="0"/>
            <a:ext cx="9144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a:solidFill>
                  <a:srgbClr val="000000"/>
                </a:solidFill>
              </a:rPr>
              <a:t>Minority Students With Complex Beliefs About Ethnic Identity Do Better in School</a:t>
            </a:r>
          </a:p>
          <a:p>
            <a:pPr algn="ctr">
              <a:spcBef>
                <a:spcPct val="0"/>
              </a:spcBef>
              <a:buFontTx/>
              <a:buNone/>
            </a:pPr>
            <a:r>
              <a:rPr lang="en-US" altLang="en-US" sz="2800" b="1" i="1">
                <a:solidFill>
                  <a:srgbClr val="000000"/>
                </a:solidFill>
              </a:rPr>
              <a:t>Daphna Oyserman, University of Michigan</a:t>
            </a:r>
            <a:endParaRPr lang="en-US" altLang="en-US" sz="2800" b="1">
              <a:solidFill>
                <a:srgbClr val="000000"/>
              </a:solidFill>
            </a:endParaRPr>
          </a:p>
          <a:p>
            <a:pPr algn="ctr" eaLnBrk="1" hangingPunct="1">
              <a:spcBef>
                <a:spcPct val="0"/>
              </a:spcBef>
              <a:buFontTx/>
              <a:buNone/>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66F95653-5BC1-D442-72BF-A47700A4BD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57E184A-5328-814C-B17F-2FAAEF7A0D45}" type="slidenum">
              <a:rPr lang="en-US" altLang="en-US" sz="1300" smtClean="0"/>
              <a:pPr>
                <a:spcBef>
                  <a:spcPct val="0"/>
                </a:spcBef>
                <a:buFontTx/>
                <a:buNone/>
              </a:pPr>
              <a:t>47</a:t>
            </a:fld>
            <a:endParaRPr lang="en-US" altLang="en-US" sz="1300"/>
          </a:p>
        </p:txBody>
      </p:sp>
      <p:sp>
        <p:nvSpPr>
          <p:cNvPr id="45058" name="Text Box 2">
            <a:extLst>
              <a:ext uri="{FF2B5EF4-FFF2-40B4-BE49-F238E27FC236}">
                <a16:creationId xmlns:a16="http://schemas.microsoft.com/office/drawing/2014/main" id="{4D856F4E-2936-98E8-0DBC-EA57DBDA6B00}"/>
              </a:ext>
            </a:extLst>
          </p:cNvPr>
          <p:cNvSpPr txBox="1">
            <a:spLocks noChangeArrowheads="1"/>
          </p:cNvSpPr>
          <p:nvPr/>
        </p:nvSpPr>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000" b="1">
                <a:solidFill>
                  <a:srgbClr val="000000"/>
                </a:solidFill>
              </a:rPr>
              <a:t>Two unhelpful identities	</a:t>
            </a:r>
          </a:p>
          <a:p>
            <a:pPr eaLnBrk="1" hangingPunct="1">
              <a:spcBef>
                <a:spcPct val="0"/>
              </a:spcBef>
              <a:buFontTx/>
              <a:buNone/>
            </a:pPr>
            <a:r>
              <a:rPr lang="en-US" altLang="en-US" sz="4000">
                <a:solidFill>
                  <a:srgbClr val="000000"/>
                </a:solidFill>
              </a:rPr>
              <a:t>1. </a:t>
            </a:r>
            <a:r>
              <a:rPr lang="ja-JP" altLang="en-US" sz="4000" b="1">
                <a:solidFill>
                  <a:srgbClr val="000000"/>
                </a:solidFill>
              </a:rPr>
              <a:t>“</a:t>
            </a:r>
            <a:r>
              <a:rPr lang="en-US" altLang="ja-JP" sz="4000" b="1">
                <a:solidFill>
                  <a:srgbClr val="000000"/>
                </a:solidFill>
              </a:rPr>
              <a:t>In-group-focused</a:t>
            </a:r>
            <a:r>
              <a:rPr lang="ja-JP" altLang="en-US" sz="4000" b="1">
                <a:solidFill>
                  <a:srgbClr val="000000"/>
                </a:solidFill>
              </a:rPr>
              <a:t>”</a:t>
            </a:r>
            <a:r>
              <a:rPr lang="en-US" altLang="ja-JP" sz="4000" b="1">
                <a:solidFill>
                  <a:srgbClr val="000000"/>
                </a:solidFill>
              </a:rPr>
              <a:t> students</a:t>
            </a:r>
            <a:r>
              <a:rPr lang="en-US" altLang="ja-JP" sz="4000">
                <a:solidFill>
                  <a:srgbClr val="000000"/>
                </a:solidFill>
              </a:rPr>
              <a:t> have positive beliefs about their in-group but express no sense of membership in the larger society, not even the skeptical engagement claimed by the </a:t>
            </a:r>
            <a:r>
              <a:rPr lang="ja-JP" altLang="en-US" sz="4000">
                <a:solidFill>
                  <a:srgbClr val="000000"/>
                </a:solidFill>
              </a:rPr>
              <a:t>“</a:t>
            </a:r>
            <a:r>
              <a:rPr lang="en-US" altLang="ja-JP" sz="4000">
                <a:solidFill>
                  <a:srgbClr val="000000"/>
                </a:solidFill>
              </a:rPr>
              <a:t>minority</a:t>
            </a:r>
            <a:r>
              <a:rPr lang="ja-JP" altLang="en-US" sz="4000">
                <a:solidFill>
                  <a:srgbClr val="000000"/>
                </a:solidFill>
              </a:rPr>
              <a:t>”</a:t>
            </a:r>
            <a:r>
              <a:rPr lang="en-US" altLang="ja-JP" sz="4000">
                <a:solidFill>
                  <a:srgbClr val="000000"/>
                </a:solidFill>
              </a:rPr>
              <a:t> students. These highly alienated students tend to reject norms of academic achievement and to embrace an </a:t>
            </a:r>
            <a:r>
              <a:rPr lang="ja-JP" altLang="en-US" sz="4000">
                <a:solidFill>
                  <a:srgbClr val="000000"/>
                </a:solidFill>
              </a:rPr>
              <a:t>“</a:t>
            </a:r>
            <a:r>
              <a:rPr lang="en-US" altLang="ja-JP" sz="4000">
                <a:solidFill>
                  <a:srgbClr val="000000"/>
                </a:solidFill>
              </a:rPr>
              <a:t>oppositional culture [identity]</a:t>
            </a:r>
            <a:r>
              <a:rPr lang="ja-JP" altLang="en-US" sz="4000">
                <a:solidFill>
                  <a:srgbClr val="000000"/>
                </a:solidFill>
              </a:rPr>
              <a:t>”</a:t>
            </a:r>
            <a:endParaRPr lang="en-US" altLang="en-US" sz="4000">
              <a:solidFill>
                <a:srgbClr val="000000"/>
              </a:solidFill>
            </a:endParaRPr>
          </a:p>
        </p:txBody>
      </p:sp>
      <p:sp>
        <p:nvSpPr>
          <p:cNvPr id="45059" name="Text Box 3">
            <a:extLst>
              <a:ext uri="{FF2B5EF4-FFF2-40B4-BE49-F238E27FC236}">
                <a16:creationId xmlns:a16="http://schemas.microsoft.com/office/drawing/2014/main" id="{B3849FD5-EA3E-75A7-ACAE-163CBE5FD0DC}"/>
              </a:ext>
            </a:extLst>
          </p:cNvPr>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b="1">
              <a:solidFill>
                <a:srgbClr val="000000"/>
              </a:solidFill>
            </a:endParaRPr>
          </a:p>
          <a:p>
            <a:pPr algn="ctr" eaLnBrk="1" hangingPunct="1">
              <a:spcBef>
                <a:spcPct val="0"/>
              </a:spcBef>
              <a:buFontTx/>
              <a:buNone/>
            </a:pPr>
            <a:endParaRPr lang="en-US" alt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a:extLst>
              <a:ext uri="{FF2B5EF4-FFF2-40B4-BE49-F238E27FC236}">
                <a16:creationId xmlns:a16="http://schemas.microsoft.com/office/drawing/2014/main" id="{96A94149-6EF6-A0AA-F030-F4B52DA023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7B72E6-A6D6-9E40-A5CB-2B16CA53A0EC}" type="slidenum">
              <a:rPr lang="en-US" altLang="en-US" sz="1300" smtClean="0"/>
              <a:pPr>
                <a:spcBef>
                  <a:spcPct val="0"/>
                </a:spcBef>
                <a:buFontTx/>
                <a:buNone/>
              </a:pPr>
              <a:t>48</a:t>
            </a:fld>
            <a:endParaRPr lang="en-US" altLang="en-US" sz="1300"/>
          </a:p>
        </p:txBody>
      </p:sp>
      <p:sp>
        <p:nvSpPr>
          <p:cNvPr id="47106" name="Text Box 2">
            <a:extLst>
              <a:ext uri="{FF2B5EF4-FFF2-40B4-BE49-F238E27FC236}">
                <a16:creationId xmlns:a16="http://schemas.microsoft.com/office/drawing/2014/main" id="{49EAF8B2-59BF-6244-AA1F-51A6A2EE27C9}"/>
              </a:ext>
            </a:extLst>
          </p:cNvPr>
          <p:cNvSpPr txBox="1">
            <a:spLocks noChangeArrowheads="1"/>
          </p:cNvSpPr>
          <p:nvPr/>
        </p:nvSpPr>
        <p:spPr bwMode="auto">
          <a:xfrm>
            <a:off x="0" y="91440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000000"/>
                </a:solidFill>
              </a:rPr>
              <a:t>2. </a:t>
            </a:r>
            <a:r>
              <a:rPr lang="ja-JP" altLang="en-US" sz="2800" b="1">
                <a:solidFill>
                  <a:srgbClr val="000000"/>
                </a:solidFill>
              </a:rPr>
              <a:t>“</a:t>
            </a:r>
            <a:r>
              <a:rPr lang="en-US" altLang="ja-JP" sz="2800" b="1">
                <a:solidFill>
                  <a:srgbClr val="000000"/>
                </a:solidFill>
              </a:rPr>
              <a:t>Aschematic</a:t>
            </a:r>
            <a:r>
              <a:rPr lang="ja-JP" altLang="en-US" sz="2800" b="1">
                <a:solidFill>
                  <a:srgbClr val="000000"/>
                </a:solidFill>
              </a:rPr>
              <a:t>”</a:t>
            </a:r>
            <a:r>
              <a:rPr lang="en-US" altLang="ja-JP" sz="2800" b="1">
                <a:solidFill>
                  <a:srgbClr val="000000"/>
                </a:solidFill>
              </a:rPr>
              <a:t> ethnic identities</a:t>
            </a:r>
            <a:r>
              <a:rPr lang="en-US" altLang="ja-JP" sz="2800">
                <a:solidFill>
                  <a:srgbClr val="000000"/>
                </a:solidFill>
              </a:rPr>
              <a:t>—these students do not incorporate race or ethnicity into their self-concepts. When asked about what their ethnicity means to them, these students tend to answer, </a:t>
            </a:r>
            <a:r>
              <a:rPr lang="ja-JP" altLang="en-US" sz="2800">
                <a:solidFill>
                  <a:srgbClr val="000000"/>
                </a:solidFill>
              </a:rPr>
              <a:t>“</a:t>
            </a:r>
            <a:r>
              <a:rPr lang="en-US" altLang="ja-JP" sz="2800">
                <a:solidFill>
                  <a:srgbClr val="000000"/>
                </a:solidFill>
              </a:rPr>
              <a:t>Nothing. Groups don</a:t>
            </a:r>
            <a:r>
              <a:rPr lang="ja-JP" altLang="en-US" sz="2800">
                <a:solidFill>
                  <a:srgbClr val="000000"/>
                </a:solidFill>
              </a:rPr>
              <a:t>’</a:t>
            </a:r>
            <a:r>
              <a:rPr lang="en-US" altLang="ja-JP" sz="2800">
                <a:solidFill>
                  <a:srgbClr val="000000"/>
                </a:solidFill>
              </a:rPr>
              <a:t>t matter. Deep down we</a:t>
            </a:r>
            <a:r>
              <a:rPr lang="ja-JP" altLang="en-US" sz="2800">
                <a:solidFill>
                  <a:srgbClr val="000000"/>
                </a:solidFill>
              </a:rPr>
              <a:t>’</a:t>
            </a:r>
            <a:r>
              <a:rPr lang="en-US" altLang="ja-JP" sz="2800">
                <a:solidFill>
                  <a:srgbClr val="000000"/>
                </a:solidFill>
              </a:rPr>
              <a:t>re all human.</a:t>
            </a:r>
            <a:r>
              <a:rPr lang="ja-JP" altLang="en-US" sz="2800">
                <a:solidFill>
                  <a:srgbClr val="000000"/>
                </a:solidFill>
              </a:rPr>
              <a:t>”</a:t>
            </a:r>
            <a:r>
              <a:rPr lang="en-US" altLang="ja-JP" sz="2800">
                <a:solidFill>
                  <a:srgbClr val="000000"/>
                </a:solidFill>
              </a:rPr>
              <a:t> They say things that are very humanitarian and universalistic, but these students tended to disengage from academic tasks. They are especially vulnerable to </a:t>
            </a:r>
            <a:r>
              <a:rPr lang="ja-JP" altLang="en-US" sz="2800">
                <a:solidFill>
                  <a:srgbClr val="000000"/>
                </a:solidFill>
              </a:rPr>
              <a:t>“</a:t>
            </a:r>
            <a:r>
              <a:rPr lang="en-US" altLang="ja-JP" sz="2800">
                <a:solidFill>
                  <a:srgbClr val="000000"/>
                </a:solidFill>
              </a:rPr>
              <a:t>stereotype threat.</a:t>
            </a:r>
            <a:r>
              <a:rPr lang="ja-JP" altLang="en-US" sz="2800">
                <a:solidFill>
                  <a:srgbClr val="000000"/>
                </a:solidFill>
              </a:rPr>
              <a:t>”</a:t>
            </a:r>
            <a:r>
              <a:rPr lang="en-US" altLang="ja-JP" sz="2800">
                <a:solidFill>
                  <a:srgbClr val="000000"/>
                </a:solidFill>
              </a:rPr>
              <a:t> They </a:t>
            </a:r>
            <a:r>
              <a:rPr lang="ja-JP" altLang="en-US" sz="2800">
                <a:solidFill>
                  <a:srgbClr val="000000"/>
                </a:solidFill>
              </a:rPr>
              <a:t>“</a:t>
            </a:r>
            <a:r>
              <a:rPr lang="en-US" altLang="ja-JP" sz="2800">
                <a:solidFill>
                  <a:srgbClr val="000000"/>
                </a:solidFill>
              </a:rPr>
              <a:t>don</a:t>
            </a:r>
            <a:r>
              <a:rPr lang="ja-JP" altLang="en-US" sz="2800">
                <a:solidFill>
                  <a:srgbClr val="000000"/>
                </a:solidFill>
              </a:rPr>
              <a:t>’</a:t>
            </a:r>
            <a:r>
              <a:rPr lang="en-US" altLang="ja-JP" sz="2800">
                <a:solidFill>
                  <a:srgbClr val="000000"/>
                </a:solidFill>
              </a:rPr>
              <a:t>t have a preorganized framework for dealing with prejudice or buffering themselves from stereotyping. So it rattles them each time they encounter it.</a:t>
            </a:r>
            <a:r>
              <a:rPr lang="ja-JP" altLang="en-US" sz="2800">
                <a:solidFill>
                  <a:srgbClr val="000000"/>
                </a:solidFill>
              </a:rPr>
              <a:t>”</a:t>
            </a:r>
            <a:endParaRPr lang="en-US" altLang="en-US" sz="2800">
              <a:solidFill>
                <a:srgbClr val="000000"/>
              </a:solidFill>
            </a:endParaRPr>
          </a:p>
        </p:txBody>
      </p:sp>
      <p:sp>
        <p:nvSpPr>
          <p:cNvPr id="47107" name="Text Box 3">
            <a:extLst>
              <a:ext uri="{FF2B5EF4-FFF2-40B4-BE49-F238E27FC236}">
                <a16:creationId xmlns:a16="http://schemas.microsoft.com/office/drawing/2014/main" id="{702344E5-7A4A-930F-A3C7-E036BA686243}"/>
              </a:ext>
            </a:extLst>
          </p:cNvPr>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b="1">
              <a:solidFill>
                <a:srgbClr val="000000"/>
              </a:solidFill>
            </a:endParaRPr>
          </a:p>
          <a:p>
            <a:pPr algn="ctr" eaLnBrk="1" hangingPunct="1">
              <a:spcBef>
                <a:spcPct val="0"/>
              </a:spcBef>
              <a:buFontTx/>
              <a:buNone/>
            </a:pPr>
            <a:endParaRPr lang="en-US" altLang="en-US"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1">
            <a:extLst>
              <a:ext uri="{FF2B5EF4-FFF2-40B4-BE49-F238E27FC236}">
                <a16:creationId xmlns:a16="http://schemas.microsoft.com/office/drawing/2014/main" id="{B4ECD85C-8152-38E4-E071-415E1DE086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0EDFB54-4001-B74D-8260-DE6BD450592C}" type="slidenum">
              <a:rPr lang="en-US" altLang="en-US" sz="1300" smtClean="0"/>
              <a:pPr/>
              <a:t>49</a:t>
            </a:fld>
            <a:endParaRPr lang="en-US" altLang="en-US" sz="1300"/>
          </a:p>
        </p:txBody>
      </p:sp>
      <p:pic>
        <p:nvPicPr>
          <p:cNvPr id="49154" name="Picture 3">
            <a:extLst>
              <a:ext uri="{FF2B5EF4-FFF2-40B4-BE49-F238E27FC236}">
                <a16:creationId xmlns:a16="http://schemas.microsoft.com/office/drawing/2014/main" id="{80CBEA4A-FA68-4E87-FFC2-2FADC6D5F9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F0069E26-A983-1C80-1D72-8CB7BAD0D3B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88066" name="Content Placeholder 4" descr="9eb14ed4f4449cc8ae6bee0499fbea7c.jpg">
            <a:extLst>
              <a:ext uri="{FF2B5EF4-FFF2-40B4-BE49-F238E27FC236}">
                <a16:creationId xmlns:a16="http://schemas.microsoft.com/office/drawing/2014/main" id="{7429D003-E5AC-CC9D-6EF9-BE4DA44F65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524000" y="0"/>
            <a:ext cx="12469813" cy="6858000"/>
          </a:xfrm>
        </p:spPr>
      </p:pic>
      <p:sp>
        <p:nvSpPr>
          <p:cNvPr id="88067" name="Slide Number Placeholder 3">
            <a:extLst>
              <a:ext uri="{FF2B5EF4-FFF2-40B4-BE49-F238E27FC236}">
                <a16:creationId xmlns:a16="http://schemas.microsoft.com/office/drawing/2014/main" id="{51EE45D9-AD40-234C-D1F1-2422CB9715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62CE8D7-B975-CC4A-85CF-CC1F4517B4D0}" type="slidenum">
              <a:rPr lang="en-US" altLang="en-US" sz="1300"/>
              <a:pPr>
                <a:spcBef>
                  <a:spcPct val="0"/>
                </a:spcBef>
                <a:buFontTx/>
                <a:buNone/>
              </a:pPr>
              <a:t>5</a:t>
            </a:fld>
            <a:endParaRPr lang="en-US" altLang="en-US" sz="13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a:extLst>
              <a:ext uri="{FF2B5EF4-FFF2-40B4-BE49-F238E27FC236}">
                <a16:creationId xmlns:a16="http://schemas.microsoft.com/office/drawing/2014/main" id="{B5558F7C-3685-2D8C-31F7-4915BFF5D6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0FA155A-C7B7-B14F-B56F-1A698ECFEC73}" type="slidenum">
              <a:rPr lang="en-US" altLang="en-US" sz="1300" smtClean="0"/>
              <a:pPr>
                <a:spcBef>
                  <a:spcPct val="0"/>
                </a:spcBef>
                <a:buFontTx/>
                <a:buNone/>
              </a:pPr>
              <a:t>50</a:t>
            </a:fld>
            <a:endParaRPr lang="en-US" altLang="en-US" sz="1300"/>
          </a:p>
        </p:txBody>
      </p:sp>
      <p:sp>
        <p:nvSpPr>
          <p:cNvPr id="662530" name="Text Box 2">
            <a:extLst>
              <a:ext uri="{FF2B5EF4-FFF2-40B4-BE49-F238E27FC236}">
                <a16:creationId xmlns:a16="http://schemas.microsoft.com/office/drawing/2014/main" id="{0CE0E794-50C2-ABA0-0F6A-635BFBCA2DFD}"/>
              </a:ext>
            </a:extLst>
          </p:cNvPr>
          <p:cNvSpPr txBox="1">
            <a:spLocks noChangeArrowheads="1"/>
          </p:cNvSpPr>
          <p:nvPr/>
        </p:nvSpPr>
        <p:spPr bwMode="auto">
          <a:xfrm>
            <a:off x="0" y="3886200"/>
            <a:ext cx="9144000" cy="2123658"/>
          </a:xfrm>
          <a:prstGeom prst="rect">
            <a:avLst/>
          </a:prstGeom>
          <a:noFill/>
          <a:ln w="9525">
            <a:noFill/>
            <a:miter lim="800000"/>
            <a:headEnd/>
            <a:tailEnd/>
          </a:ln>
        </p:spPr>
        <p:txBody>
          <a:bodyPr>
            <a:spAutoFit/>
          </a:bodyPr>
          <a:lstStyle/>
          <a:p>
            <a:pPr marL="801688" lvl="8" indent="-512763" defTabSz="457200">
              <a:buFont typeface="Wingdings" pitchFamily="-106" charset="2"/>
              <a:buChar char="v"/>
              <a:defRPr/>
            </a:pPr>
            <a:r>
              <a:rPr lang="en-US" sz="4400" dirty="0">
                <a:solidFill>
                  <a:srgbClr val="000000"/>
                </a:solidFill>
                <a:latin typeface="Arial Narrow" pitchFamily="-106" charset="0"/>
                <a:ea typeface="+mn-ea"/>
              </a:rPr>
              <a:t>Self-esteem is not important to one’s competence, happiness, or health—Identity is.</a:t>
            </a:r>
          </a:p>
        </p:txBody>
      </p:sp>
      <p:sp>
        <p:nvSpPr>
          <p:cNvPr id="51203" name="Text Box 3">
            <a:extLst>
              <a:ext uri="{FF2B5EF4-FFF2-40B4-BE49-F238E27FC236}">
                <a16:creationId xmlns:a16="http://schemas.microsoft.com/office/drawing/2014/main" id="{8221B222-B4B1-29DE-C9B5-8FD08DB6020D}"/>
              </a:ext>
            </a:extLst>
          </p:cNvPr>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800" b="1">
              <a:solidFill>
                <a:srgbClr val="000000"/>
              </a:solidFill>
            </a:endParaRPr>
          </a:p>
          <a:p>
            <a:pPr algn="ctr" eaLnBrk="1" hangingPunct="1">
              <a:spcBef>
                <a:spcPct val="0"/>
              </a:spcBef>
              <a:buFontTx/>
              <a:buNone/>
            </a:pPr>
            <a:endParaRPr lang="en-US" altLang="en-US" sz="1200"/>
          </a:p>
        </p:txBody>
      </p:sp>
      <p:sp>
        <p:nvSpPr>
          <p:cNvPr id="51204" name="Text Box 4">
            <a:extLst>
              <a:ext uri="{FF2B5EF4-FFF2-40B4-BE49-F238E27FC236}">
                <a16:creationId xmlns:a16="http://schemas.microsoft.com/office/drawing/2014/main" id="{2D2A082C-5D0E-6B21-0ECA-39E30C1E7DEF}"/>
              </a:ext>
            </a:extLst>
          </p:cNvPr>
          <p:cNvSpPr txBox="1">
            <a:spLocks noChangeArrowheads="1"/>
          </p:cNvSpPr>
          <p:nvPr/>
        </p:nvSpPr>
        <p:spPr bwMode="auto">
          <a:xfrm>
            <a:off x="0" y="60960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795338" indent="-566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lvl="2" eaLnBrk="1" hangingPunct="1">
              <a:spcBef>
                <a:spcPct val="0"/>
              </a:spcBef>
              <a:buFont typeface="Wingdings" pitchFamily="2" charset="2"/>
              <a:buChar char="v"/>
            </a:pPr>
            <a:r>
              <a:rPr lang="ja-JP" altLang="en-US" sz="4400">
                <a:solidFill>
                  <a:srgbClr val="000000"/>
                </a:solidFill>
                <a:latin typeface="Arial Narrow" panose="020B0604020202020204" pitchFamily="34" charset="0"/>
              </a:rPr>
              <a:t>“</a:t>
            </a:r>
            <a:r>
              <a:rPr lang="en-US" altLang="ja-JP" sz="4400">
                <a:solidFill>
                  <a:srgbClr val="000000"/>
                </a:solidFill>
                <a:latin typeface="Arial Narrow" panose="020B0604020202020204" pitchFamily="34" charset="0"/>
              </a:rPr>
              <a:t>Your enemy doesn’t have to love you for you to learn something from him</a:t>
            </a:r>
            <a:r>
              <a:rPr lang="ja-JP" altLang="en-US" sz="4400">
                <a:solidFill>
                  <a:srgbClr val="000000"/>
                </a:solidFill>
                <a:latin typeface="Arial Narrow" panose="020B0604020202020204" pitchFamily="34" charset="0"/>
              </a:rPr>
              <a:t>”</a:t>
            </a:r>
            <a:r>
              <a:rPr lang="en-US" altLang="ja-JP" sz="4400">
                <a:solidFill>
                  <a:srgbClr val="000000"/>
                </a:solidFill>
                <a:latin typeface="Arial Narrow" panose="020B0604020202020204" pitchFamily="34" charset="0"/>
              </a:rPr>
              <a:t>—John Ogbu.</a:t>
            </a:r>
          </a:p>
          <a:p>
            <a:pPr eaLnBrk="1" hangingPunct="1">
              <a:spcBef>
                <a:spcPct val="0"/>
              </a:spcBef>
              <a:buFontTx/>
              <a:buNone/>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EF05D-93D9-7E90-33AD-B9E469590C9E}"/>
              </a:ext>
            </a:extLst>
          </p:cNvPr>
          <p:cNvSpPr>
            <a:spLocks noGrp="1"/>
          </p:cNvSpPr>
          <p:nvPr>
            <p:ph type="sldNum" sz="quarter" idx="12"/>
          </p:nvPr>
        </p:nvSpPr>
        <p:spPr/>
        <p:txBody>
          <a:bodyPr/>
          <a:lstStyle/>
          <a:p>
            <a:pPr>
              <a:defRPr/>
            </a:pPr>
            <a:fld id="{FA3B47A3-7D11-1E44-A05C-B2E7A6047507}" type="slidenum">
              <a:rPr lang="en-US" altLang="en-US" smtClean="0"/>
              <a:pPr>
                <a:defRPr/>
              </a:pPr>
              <a:t>51</a:t>
            </a:fld>
            <a:endParaRPr lang="en-US" altLang="en-US"/>
          </a:p>
        </p:txBody>
      </p:sp>
      <p:sp>
        <p:nvSpPr>
          <p:cNvPr id="3" name="TextBox 2">
            <a:extLst>
              <a:ext uri="{FF2B5EF4-FFF2-40B4-BE49-F238E27FC236}">
                <a16:creationId xmlns:a16="http://schemas.microsoft.com/office/drawing/2014/main" id="{D2D72DF4-4078-0D60-C29C-A246777292B6}"/>
              </a:ext>
            </a:extLst>
          </p:cNvPr>
          <p:cNvSpPr txBox="1"/>
          <p:nvPr/>
        </p:nvSpPr>
        <p:spPr>
          <a:xfrm>
            <a:off x="1143000" y="838200"/>
            <a:ext cx="6477000" cy="3416320"/>
          </a:xfrm>
          <a:prstGeom prst="rect">
            <a:avLst/>
          </a:prstGeom>
          <a:noFill/>
        </p:spPr>
        <p:txBody>
          <a:bodyPr wrap="square" rtlCol="0">
            <a:spAutoFit/>
          </a:bodyPr>
          <a:lstStyle/>
          <a:p>
            <a:r>
              <a:rPr lang="en-US" sz="3600" dirty="0">
                <a:solidFill>
                  <a:schemeClr val="bg1">
                    <a:lumMod val="50000"/>
                  </a:schemeClr>
                </a:solidFill>
              </a:rPr>
              <a:t>Have any of you experienced or observed something similar to </a:t>
            </a:r>
            <a:r>
              <a:rPr lang="en-US" sz="3600" i="1" dirty="0">
                <a:solidFill>
                  <a:schemeClr val="bg1">
                    <a:lumMod val="50000"/>
                  </a:schemeClr>
                </a:solidFill>
              </a:rPr>
              <a:t>Stereotype Threat </a:t>
            </a:r>
            <a:r>
              <a:rPr lang="en-US" sz="3600" dirty="0">
                <a:solidFill>
                  <a:schemeClr val="bg1">
                    <a:lumMod val="50000"/>
                  </a:schemeClr>
                </a:solidFill>
              </a:rPr>
              <a:t>or a student or students having an </a:t>
            </a:r>
            <a:r>
              <a:rPr lang="en-US" sz="3600" i="1" dirty="0">
                <a:solidFill>
                  <a:schemeClr val="bg1">
                    <a:lumMod val="50000"/>
                  </a:schemeClr>
                </a:solidFill>
              </a:rPr>
              <a:t>Oppositional Identity in regard </a:t>
            </a:r>
            <a:r>
              <a:rPr lang="en-US" sz="3600" dirty="0">
                <a:solidFill>
                  <a:schemeClr val="bg1">
                    <a:lumMod val="50000"/>
                  </a:schemeClr>
                </a:solidFill>
              </a:rPr>
              <a:t>to schooling?</a:t>
            </a:r>
          </a:p>
        </p:txBody>
      </p:sp>
    </p:spTree>
    <p:extLst>
      <p:ext uri="{BB962C8B-B14F-4D97-AF65-F5344CB8AC3E}">
        <p14:creationId xmlns:p14="http://schemas.microsoft.com/office/powerpoint/2010/main" val="2421118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a:extLst>
              <a:ext uri="{FF2B5EF4-FFF2-40B4-BE49-F238E27FC236}">
                <a16:creationId xmlns:a16="http://schemas.microsoft.com/office/drawing/2014/main" id="{6DC655A9-7CEF-2ED1-C319-ED4F6D6336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027DC1-091A-1243-AC2C-45FFF93AA222}" type="slidenum">
              <a:rPr lang="en-US" altLang="en-US" sz="1300" smtClean="0"/>
              <a:pPr>
                <a:spcBef>
                  <a:spcPct val="0"/>
                </a:spcBef>
                <a:buFontTx/>
                <a:buNone/>
              </a:pPr>
              <a:t>52</a:t>
            </a:fld>
            <a:endParaRPr lang="en-US" altLang="en-US" sz="1300"/>
          </a:p>
        </p:txBody>
      </p:sp>
      <p:sp>
        <p:nvSpPr>
          <p:cNvPr id="53250" name="Text Box 2">
            <a:extLst>
              <a:ext uri="{FF2B5EF4-FFF2-40B4-BE49-F238E27FC236}">
                <a16:creationId xmlns:a16="http://schemas.microsoft.com/office/drawing/2014/main" id="{6E277158-3081-3487-8BEA-A6237AFF7F65}"/>
              </a:ext>
            </a:extLst>
          </p:cNvPr>
          <p:cNvSpPr txBox="1">
            <a:spLocks noChangeArrowheads="1"/>
          </p:cNvSpPr>
          <p:nvPr/>
        </p:nvSpPr>
        <p:spPr bwMode="auto">
          <a:xfrm>
            <a:off x="0" y="917575"/>
            <a:ext cx="5486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dirty="0">
                <a:solidFill>
                  <a:srgbClr val="000000"/>
                </a:solidFill>
              </a:rPr>
              <a:t>As Joy Harjo (Muscogee Creek) notes, </a:t>
            </a:r>
            <a:r>
              <a:rPr lang="ja-JP" altLang="en-US" sz="3200">
                <a:solidFill>
                  <a:srgbClr val="000000"/>
                </a:solidFill>
              </a:rPr>
              <a:t>“</a:t>
            </a:r>
            <a:r>
              <a:rPr lang="en-US" altLang="ja-JP" sz="3200" dirty="0">
                <a:solidFill>
                  <a:srgbClr val="C00000"/>
                </a:solidFill>
              </a:rPr>
              <a:t>colonization teaches us to hate ourselves</a:t>
            </a:r>
            <a:r>
              <a:rPr lang="en-US" altLang="ja-JP" sz="3200" dirty="0">
                <a:solidFill>
                  <a:srgbClr val="000000"/>
                </a:solidFill>
              </a:rPr>
              <a:t>. We are told that we are nothing until we adopt the ways of the colonizer, till we become the colonizer.</a:t>
            </a:r>
            <a:r>
              <a:rPr lang="ja-JP" altLang="en-US" sz="3200">
                <a:solidFill>
                  <a:srgbClr val="000000"/>
                </a:solidFill>
              </a:rPr>
              <a:t>”</a:t>
            </a:r>
            <a:r>
              <a:rPr lang="en-US" altLang="ja-JP" sz="3200" dirty="0">
                <a:solidFill>
                  <a:srgbClr val="000000"/>
                </a:solidFill>
              </a:rPr>
              <a:t> But even then Native people are often not accepted—a brown [or black] skin can</a:t>
            </a:r>
            <a:r>
              <a:rPr lang="ja-JP" altLang="en-US" sz="3200">
                <a:solidFill>
                  <a:srgbClr val="000000"/>
                </a:solidFill>
              </a:rPr>
              <a:t>’</a:t>
            </a:r>
            <a:r>
              <a:rPr lang="en-US" altLang="ja-JP" sz="3200" dirty="0">
                <a:solidFill>
                  <a:srgbClr val="000000"/>
                </a:solidFill>
              </a:rPr>
              <a:t>t be washed off.</a:t>
            </a:r>
            <a:endParaRPr lang="en-US" altLang="en-US" sz="3200" dirty="0">
              <a:solidFill>
                <a:srgbClr val="000000"/>
              </a:solidFill>
            </a:endParaRPr>
          </a:p>
        </p:txBody>
      </p:sp>
      <p:pic>
        <p:nvPicPr>
          <p:cNvPr id="53251" name="Picture 3" descr="Harjo">
            <a:extLst>
              <a:ext uri="{FF2B5EF4-FFF2-40B4-BE49-F238E27FC236}">
                <a16:creationId xmlns:a16="http://schemas.microsoft.com/office/drawing/2014/main" id="{12D87476-AF3A-F5F5-7B98-D296D1D19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00200"/>
            <a:ext cx="37560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a:extLst>
              <a:ext uri="{FF2B5EF4-FFF2-40B4-BE49-F238E27FC236}">
                <a16:creationId xmlns:a16="http://schemas.microsoft.com/office/drawing/2014/main" id="{7262FB08-2D35-F30B-C76E-15507CC52C0D}"/>
              </a:ext>
            </a:extLst>
          </p:cNvPr>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a:solidFill>
                  <a:srgbClr val="1505FF"/>
                </a:solidFill>
                <a:latin typeface="Arial Narrow" panose="020B0604020202020204" pitchFamily="34" charset="0"/>
              </a:rPr>
              <a:t>Healing and Language Revitalization</a:t>
            </a:r>
            <a:endParaRPr lang="en-US" altLang="en-US" sz="4000" b="1">
              <a:latin typeface="Arial Narrow"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a:extLst>
              <a:ext uri="{FF2B5EF4-FFF2-40B4-BE49-F238E27FC236}">
                <a16:creationId xmlns:a16="http://schemas.microsoft.com/office/drawing/2014/main" id="{82D44E10-369A-E38C-202B-868B360459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A5B8FEF-5786-834A-BD85-DB157FEBB91D}" type="slidenum">
              <a:rPr lang="en-US" altLang="en-US" sz="1300" smtClean="0"/>
              <a:pPr>
                <a:spcBef>
                  <a:spcPct val="0"/>
                </a:spcBef>
                <a:buFontTx/>
                <a:buNone/>
              </a:pPr>
              <a:t>53</a:t>
            </a:fld>
            <a:endParaRPr lang="en-US" altLang="en-US" sz="1300"/>
          </a:p>
        </p:txBody>
      </p:sp>
      <p:sp>
        <p:nvSpPr>
          <p:cNvPr id="55298" name="Text Box 2">
            <a:extLst>
              <a:ext uri="{FF2B5EF4-FFF2-40B4-BE49-F238E27FC236}">
                <a16:creationId xmlns:a16="http://schemas.microsoft.com/office/drawing/2014/main" id="{1FBDBD80-B5A4-EB8E-65E2-52E033576D7F}"/>
              </a:ext>
            </a:extLst>
          </p:cNvPr>
          <p:cNvSpPr txBox="1">
            <a:spLocks noChangeArrowheads="1"/>
          </p:cNvSpPr>
          <p:nvPr/>
        </p:nvSpPr>
        <p:spPr bwMode="auto">
          <a:xfrm>
            <a:off x="0" y="457200"/>
            <a:ext cx="914400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rPr>
              <a:t>	</a:t>
            </a:r>
            <a:r>
              <a:rPr lang="en-US" altLang="en-US" sz="2800">
                <a:solidFill>
                  <a:srgbClr val="000000"/>
                </a:solidFill>
              </a:rPr>
              <a:t>Racism is corrosive; it contaminates every part of our being, mind, body, and spirit. Racism comes in many forms, but my experiences in an integrated school in the mid-sixties were probably the most indelible and damaging for me. I was made to feel ashamed because of my race. I trace my feelings of inferiority and inadequacy to my early school experiences because of the manner in which my history, culture, and language were devalued and excluded from the curriculum. There was much to be angry about and that anger was directed inward.</a:t>
            </a:r>
          </a:p>
          <a:p>
            <a:pPr eaLnBrk="1" hangingPunct="1">
              <a:spcBef>
                <a:spcPct val="0"/>
              </a:spcBef>
              <a:buFontTx/>
              <a:buNone/>
            </a:pPr>
            <a:endParaRPr lang="en-US" altLang="en-US" sz="2800">
              <a:solidFill>
                <a:srgbClr val="000000"/>
              </a:solidFill>
            </a:endParaRPr>
          </a:p>
          <a:p>
            <a:pPr eaLnBrk="1" hangingPunct="1">
              <a:spcBef>
                <a:spcPct val="0"/>
              </a:spcBef>
              <a:buFontTx/>
              <a:buNone/>
            </a:pPr>
            <a:r>
              <a:rPr lang="en-US" altLang="en-US" sz="2800">
                <a:solidFill>
                  <a:srgbClr val="000000"/>
                </a:solidFill>
              </a:rPr>
              <a:t>	—Angelina Weenie (Plains Cree), Post-colonial</a:t>
            </a:r>
          </a:p>
          <a:p>
            <a:pPr eaLnBrk="1" hangingPunct="1">
              <a:spcBef>
                <a:spcPct val="0"/>
              </a:spcBef>
              <a:buFontTx/>
              <a:buNone/>
            </a:pPr>
            <a:r>
              <a:rPr lang="en-US" altLang="en-US" sz="2800">
                <a:solidFill>
                  <a:srgbClr val="000000"/>
                </a:solidFill>
              </a:rPr>
              <a:t>	   Recovering and Healing in </a:t>
            </a:r>
            <a:r>
              <a:rPr lang="en-US" altLang="en-US" sz="2800" i="1">
                <a:solidFill>
                  <a:srgbClr val="000000"/>
                </a:solidFill>
              </a:rPr>
              <a:t>Learn in Beauty</a:t>
            </a:r>
            <a:endParaRPr lang="en-US" altLang="en-US" sz="2800">
              <a:solidFill>
                <a:srgbClr val="000000"/>
              </a:solidFill>
            </a:endParaRPr>
          </a:p>
          <a:p>
            <a:pPr eaLnBrk="1" hangingPunct="1">
              <a:spcBef>
                <a:spcPct val="0"/>
              </a:spcBef>
              <a:buFontTx/>
              <a:buNone/>
            </a:pPr>
            <a:endParaRPr lang="en-US" altLang="en-U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ECE1CDFD-39D9-65D9-81A8-4B02BD3159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DA60C35-8B1F-CD4D-B568-2142D9A5946F}" type="slidenum">
              <a:rPr lang="en-US" altLang="en-US" sz="1300" smtClean="0"/>
              <a:pPr>
                <a:spcBef>
                  <a:spcPct val="0"/>
                </a:spcBef>
                <a:buFontTx/>
                <a:buNone/>
              </a:pPr>
              <a:t>54</a:t>
            </a:fld>
            <a:endParaRPr lang="en-US" altLang="en-US" sz="1300"/>
          </a:p>
        </p:txBody>
      </p:sp>
      <p:sp>
        <p:nvSpPr>
          <p:cNvPr id="57346" name="Text Box 2">
            <a:extLst>
              <a:ext uri="{FF2B5EF4-FFF2-40B4-BE49-F238E27FC236}">
                <a16:creationId xmlns:a16="http://schemas.microsoft.com/office/drawing/2014/main" id="{6BC6EFA9-5CD9-033D-EC50-F5028A55483B}"/>
              </a:ext>
            </a:extLst>
          </p:cNvPr>
          <p:cNvSpPr txBox="1">
            <a:spLocks noChangeArrowheads="1"/>
          </p:cNvSpPr>
          <p:nvPr/>
        </p:nvSpPr>
        <p:spPr bwMode="auto">
          <a:xfrm>
            <a:off x="685800" y="2286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3600" b="1">
                <a:solidFill>
                  <a:srgbClr val="000000"/>
                </a:solidFill>
              </a:rPr>
              <a:t>Recognizing </a:t>
            </a:r>
            <a:r>
              <a:rPr lang="en-US" altLang="en-US" sz="3600" b="1" u="sng">
                <a:solidFill>
                  <a:srgbClr val="000000"/>
                </a:solidFill>
              </a:rPr>
              <a:t>Red Rage</a:t>
            </a:r>
          </a:p>
          <a:p>
            <a:pPr algn="ctr" eaLnBrk="1" hangingPunct="1">
              <a:spcBef>
                <a:spcPct val="50000"/>
              </a:spcBef>
              <a:buFontTx/>
              <a:buNone/>
            </a:pPr>
            <a:r>
              <a:rPr lang="en-US" altLang="en-US" sz="3200">
                <a:solidFill>
                  <a:srgbClr val="000000"/>
                </a:solidFill>
              </a:rPr>
              <a:t>Faith Spotted Eagle</a:t>
            </a:r>
            <a:endParaRPr lang="en-US" altLang="en-US" sz="3200" u="sng">
              <a:solidFill>
                <a:srgbClr val="000000"/>
              </a:solidFill>
              <a:latin typeface="Times New Roman" panose="02020603050405020304" pitchFamily="18" charset="0"/>
            </a:endParaRPr>
          </a:p>
        </p:txBody>
      </p:sp>
      <p:sp>
        <p:nvSpPr>
          <p:cNvPr id="631811" name="Text Box 3">
            <a:extLst>
              <a:ext uri="{FF2B5EF4-FFF2-40B4-BE49-F238E27FC236}">
                <a16:creationId xmlns:a16="http://schemas.microsoft.com/office/drawing/2014/main" id="{A8886EE5-4528-0D21-208A-86D2965AC192}"/>
              </a:ext>
            </a:extLst>
          </p:cNvPr>
          <p:cNvSpPr txBox="1">
            <a:spLocks noChangeArrowheads="1"/>
          </p:cNvSpPr>
          <p:nvPr/>
        </p:nvSpPr>
        <p:spPr bwMode="auto">
          <a:xfrm>
            <a:off x="914400" y="1981200"/>
            <a:ext cx="72390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solidFill>
                  <a:srgbClr val="000000"/>
                </a:solidFill>
              </a:rPr>
              <a:t>Red Rage is the emotional reaction or over reaction that Native people have as a response to generations of historical trauma/oppression.</a:t>
            </a:r>
          </a:p>
          <a:p>
            <a:pPr eaLnBrk="1" hangingPunct="1">
              <a:spcBef>
                <a:spcPct val="50000"/>
              </a:spcBef>
            </a:pPr>
            <a:r>
              <a:rPr lang="en-US" altLang="en-US" sz="2800">
                <a:solidFill>
                  <a:srgbClr val="000000"/>
                </a:solidFill>
              </a:rPr>
              <a:t>It breeds a hateful tyrannical character who is often numb to the feelings of others, due to their own safety needs.</a:t>
            </a:r>
          </a:p>
          <a:p>
            <a:pPr eaLnBrk="1" hangingPunct="1">
              <a:spcBef>
                <a:spcPct val="50000"/>
              </a:spcBef>
            </a:pPr>
            <a:r>
              <a:rPr lang="en-US" altLang="en-US" sz="2800">
                <a:solidFill>
                  <a:srgbClr val="000000"/>
                </a:solidFill>
              </a:rPr>
              <a:t>Red Rage creates rageful nations and systems.  Healing hurts provides relief.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1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1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a:extLst>
              <a:ext uri="{FF2B5EF4-FFF2-40B4-BE49-F238E27FC236}">
                <a16:creationId xmlns:a16="http://schemas.microsoft.com/office/drawing/2014/main" id="{5EC25F59-8201-FA63-CDB2-9F3916DEC1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72DDAA-EECB-904C-833F-6C0844D5FA11}" type="slidenum">
              <a:rPr lang="en-US" altLang="en-US" sz="1300" smtClean="0"/>
              <a:pPr>
                <a:spcBef>
                  <a:spcPct val="0"/>
                </a:spcBef>
                <a:buFontTx/>
                <a:buNone/>
              </a:pPr>
              <a:t>55</a:t>
            </a:fld>
            <a:endParaRPr lang="en-US" altLang="en-US" sz="1300"/>
          </a:p>
        </p:txBody>
      </p:sp>
      <p:sp>
        <p:nvSpPr>
          <p:cNvPr id="59394" name="Text Box 2">
            <a:extLst>
              <a:ext uri="{FF2B5EF4-FFF2-40B4-BE49-F238E27FC236}">
                <a16:creationId xmlns:a16="http://schemas.microsoft.com/office/drawing/2014/main" id="{E894697C-8153-1345-E72C-9918789D7230}"/>
              </a:ext>
            </a:extLst>
          </p:cNvPr>
          <p:cNvSpPr txBox="1">
            <a:spLocks noChangeArrowheads="1"/>
          </p:cNvSpPr>
          <p:nvPr/>
        </p:nvSpPr>
        <p:spPr bwMode="auto">
          <a:xfrm>
            <a:off x="304800" y="609600"/>
            <a:ext cx="85344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sz="3200">
                <a:solidFill>
                  <a:srgbClr val="000000"/>
                </a:solidFill>
              </a:rPr>
              <a:t>“</a:t>
            </a:r>
            <a:r>
              <a:rPr lang="en-US" altLang="ja-JP" sz="3200">
                <a:solidFill>
                  <a:srgbClr val="000000"/>
                </a:solidFill>
              </a:rPr>
              <a:t>The Elders tell us that it is alright to feel angry about stuff like this [e.g., the Sand Creek massacre] and it is good.</a:t>
            </a:r>
          </a:p>
          <a:p>
            <a:pPr eaLnBrk="1" hangingPunct="1">
              <a:spcBef>
                <a:spcPct val="0"/>
              </a:spcBef>
              <a:buFontTx/>
              <a:buNone/>
            </a:pPr>
            <a:endParaRPr lang="en-US" altLang="en-US" sz="3200">
              <a:solidFill>
                <a:srgbClr val="000000"/>
              </a:solidFill>
            </a:endParaRPr>
          </a:p>
          <a:p>
            <a:pPr eaLnBrk="1" hangingPunct="1">
              <a:spcBef>
                <a:spcPct val="0"/>
              </a:spcBef>
              <a:buFontTx/>
              <a:buNone/>
            </a:pPr>
            <a:r>
              <a:rPr lang="en-US" altLang="en-US" sz="3200">
                <a:solidFill>
                  <a:srgbClr val="000000"/>
                </a:solidFill>
              </a:rPr>
              <a:t>However, in the end you must go down to the river, offer a gift of tobacco to the Creator and simply let the anger go ....</a:t>
            </a:r>
          </a:p>
          <a:p>
            <a:pPr eaLnBrk="1" hangingPunct="1">
              <a:spcBef>
                <a:spcPct val="0"/>
              </a:spcBef>
              <a:buFontTx/>
              <a:buNone/>
            </a:pPr>
            <a:endParaRPr lang="en-US" altLang="en-US" sz="3200">
              <a:solidFill>
                <a:srgbClr val="000000"/>
              </a:solidFill>
            </a:endParaRPr>
          </a:p>
          <a:p>
            <a:pPr eaLnBrk="1" hangingPunct="1">
              <a:spcBef>
                <a:spcPct val="0"/>
              </a:spcBef>
              <a:buFontTx/>
              <a:buNone/>
            </a:pPr>
            <a:r>
              <a:rPr lang="en-US" altLang="en-US" sz="3200">
                <a:solidFill>
                  <a:srgbClr val="000000"/>
                </a:solidFill>
              </a:rPr>
              <a:t>Otherwise the anger will poison your spirit…</a:t>
            </a:r>
            <a:r>
              <a:rPr lang="ja-JP" altLang="en-US" sz="3200">
                <a:solidFill>
                  <a:srgbClr val="000000"/>
                </a:solidFill>
              </a:rPr>
              <a:t>”</a:t>
            </a:r>
            <a:endParaRPr lang="en-US" altLang="ja-JP" sz="3200">
              <a:solidFill>
                <a:srgbClr val="000000"/>
              </a:solidFill>
            </a:endParaRPr>
          </a:p>
          <a:p>
            <a:pPr eaLnBrk="1" hangingPunct="1">
              <a:spcBef>
                <a:spcPct val="0"/>
              </a:spcBef>
              <a:buFontTx/>
              <a:buNone/>
            </a:pPr>
            <a:endParaRPr lang="en-US" altLang="en-US" sz="3200">
              <a:solidFill>
                <a:srgbClr val="000000"/>
              </a:solidFill>
            </a:endParaRPr>
          </a:p>
          <a:p>
            <a:pPr algn="r" eaLnBrk="1" hangingPunct="1">
              <a:spcBef>
                <a:spcPct val="0"/>
              </a:spcBef>
              <a:buFontTx/>
              <a:buNone/>
            </a:pPr>
            <a:r>
              <a:rPr lang="en-US" altLang="en-US" sz="2400">
                <a:solidFill>
                  <a:srgbClr val="000000"/>
                </a:solidFill>
              </a:rPr>
              <a:t>—Heard at the 2000 Toronto International Pow-Wow</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1">
            <a:extLst>
              <a:ext uri="{FF2B5EF4-FFF2-40B4-BE49-F238E27FC236}">
                <a16:creationId xmlns:a16="http://schemas.microsoft.com/office/drawing/2014/main" id="{5D8F727C-2382-CDAE-3E0D-C0EDC0D07D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3EE9828-F11D-BA4B-92A5-4051B96919CF}" type="slidenum">
              <a:rPr lang="en-US" altLang="en-US" sz="1300" smtClean="0"/>
              <a:pPr>
                <a:spcBef>
                  <a:spcPct val="0"/>
                </a:spcBef>
                <a:buFontTx/>
                <a:buNone/>
              </a:pPr>
              <a:t>56</a:t>
            </a:fld>
            <a:endParaRPr lang="en-US" altLang="en-US" sz="1300"/>
          </a:p>
        </p:txBody>
      </p:sp>
      <p:pic>
        <p:nvPicPr>
          <p:cNvPr id="61442" name="Picture 2" descr="Trudell.jpg">
            <a:extLst>
              <a:ext uri="{FF2B5EF4-FFF2-40B4-BE49-F238E27FC236}">
                <a16:creationId xmlns:a16="http://schemas.microsoft.com/office/drawing/2014/main" id="{1998941D-FDE9-85B1-C3F4-D1C5AE98ED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354"/>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7F7750A-8C3F-5A67-DADE-837CA15A2E58}"/>
              </a:ext>
            </a:extLst>
          </p:cNvPr>
          <p:cNvSpPr txBox="1"/>
          <p:nvPr/>
        </p:nvSpPr>
        <p:spPr>
          <a:xfrm>
            <a:off x="0" y="27240"/>
            <a:ext cx="2667000" cy="5940088"/>
          </a:xfrm>
          <a:prstGeom prst="rect">
            <a:avLst/>
          </a:prstGeom>
          <a:noFill/>
        </p:spPr>
        <p:txBody>
          <a:bodyPr wrap="square" rtlCol="0">
            <a:spAutoFit/>
          </a:bodyPr>
          <a:lstStyle/>
          <a:p>
            <a:pPr algn="ctr"/>
            <a:endParaRPr lang="en-US" sz="2000" i="1" dirty="0">
              <a:solidFill>
                <a:schemeClr val="bg1">
                  <a:lumMod val="50000"/>
                </a:schemeClr>
              </a:solidFill>
            </a:endParaRPr>
          </a:p>
          <a:p>
            <a:pPr algn="ctr"/>
            <a:r>
              <a:rPr lang="en-US" sz="2000" i="1" dirty="0">
                <a:solidFill>
                  <a:schemeClr val="bg1">
                    <a:lumMod val="50000"/>
                  </a:schemeClr>
                </a:solidFill>
              </a:rPr>
              <a:t>In </a:t>
            </a:r>
            <a:r>
              <a:rPr lang="en-US" sz="2000" i="1" dirty="0" err="1">
                <a:solidFill>
                  <a:schemeClr val="bg1">
                    <a:lumMod val="50000"/>
                  </a:schemeClr>
                </a:solidFill>
              </a:rPr>
              <a:t>Lak’ech</a:t>
            </a:r>
            <a:endParaRPr lang="en-US" sz="2000" i="1" dirty="0">
              <a:solidFill>
                <a:schemeClr val="bg1">
                  <a:lumMod val="50000"/>
                </a:schemeClr>
              </a:solidFill>
            </a:endParaRPr>
          </a:p>
          <a:p>
            <a:endParaRPr lang="en-US" sz="2000" dirty="0">
              <a:solidFill>
                <a:schemeClr val="bg1">
                  <a:lumMod val="50000"/>
                </a:schemeClr>
              </a:solidFill>
            </a:endParaRPr>
          </a:p>
          <a:p>
            <a:r>
              <a:rPr lang="en-US" sz="2000" dirty="0">
                <a:solidFill>
                  <a:schemeClr val="bg1">
                    <a:lumMod val="60000"/>
                    <a:lumOff val="40000"/>
                  </a:schemeClr>
                </a:solidFill>
              </a:rPr>
              <a:t>In </a:t>
            </a:r>
            <a:r>
              <a:rPr lang="en-US" sz="2000" dirty="0" err="1">
                <a:solidFill>
                  <a:schemeClr val="bg1">
                    <a:lumMod val="60000"/>
                    <a:lumOff val="40000"/>
                  </a:schemeClr>
                </a:solidFill>
              </a:rPr>
              <a:t>Lak’ech</a:t>
            </a:r>
            <a:r>
              <a:rPr lang="en-US" sz="2000" dirty="0">
                <a:solidFill>
                  <a:schemeClr val="bg1">
                    <a:lumMod val="60000"/>
                    <a:lumOff val="40000"/>
                  </a:schemeClr>
                </a:solidFill>
              </a:rPr>
              <a:t> Tú </a:t>
            </a:r>
            <a:r>
              <a:rPr lang="en-US" sz="2000" dirty="0" err="1">
                <a:solidFill>
                  <a:schemeClr val="bg1">
                    <a:lumMod val="60000"/>
                    <a:lumOff val="40000"/>
                  </a:schemeClr>
                </a:solidFill>
              </a:rPr>
              <a:t>eres</a:t>
            </a:r>
            <a:r>
              <a:rPr lang="en-US" sz="2000" dirty="0">
                <a:solidFill>
                  <a:schemeClr val="bg1">
                    <a:lumMod val="60000"/>
                    <a:lumOff val="40000"/>
                  </a:schemeClr>
                </a:solidFill>
              </a:rPr>
              <a:t> mi </a:t>
            </a:r>
            <a:r>
              <a:rPr lang="en-US" sz="2000" dirty="0" err="1">
                <a:solidFill>
                  <a:schemeClr val="bg1">
                    <a:lumMod val="60000"/>
                    <a:lumOff val="40000"/>
                  </a:schemeClr>
                </a:solidFill>
              </a:rPr>
              <a:t>otro</a:t>
            </a:r>
            <a:r>
              <a:rPr lang="en-US" sz="2000" dirty="0">
                <a:solidFill>
                  <a:schemeClr val="bg1">
                    <a:lumMod val="60000"/>
                    <a:lumOff val="40000"/>
                  </a:schemeClr>
                </a:solidFill>
              </a:rPr>
              <a:t> </a:t>
            </a:r>
            <a:r>
              <a:rPr lang="en-US" sz="2000" dirty="0" err="1">
                <a:solidFill>
                  <a:schemeClr val="bg1">
                    <a:lumMod val="60000"/>
                    <a:lumOff val="40000"/>
                  </a:schemeClr>
                </a:solidFill>
              </a:rPr>
              <a:t>yo</a:t>
            </a:r>
            <a:r>
              <a:rPr lang="en-US" sz="2000" dirty="0">
                <a:solidFill>
                  <a:schemeClr val="bg1">
                    <a:lumMod val="60000"/>
                    <a:lumOff val="40000"/>
                  </a:schemeClr>
                </a:solidFill>
              </a:rPr>
              <a:t>.</a:t>
            </a:r>
          </a:p>
          <a:p>
            <a:r>
              <a:rPr lang="en-US" sz="2000" dirty="0">
                <a:solidFill>
                  <a:schemeClr val="bg1">
                    <a:lumMod val="50000"/>
                  </a:schemeClr>
                </a:solidFill>
              </a:rPr>
              <a:t>You are my other me.</a:t>
            </a:r>
          </a:p>
          <a:p>
            <a:r>
              <a:rPr lang="en-US" sz="2000" dirty="0">
                <a:solidFill>
                  <a:schemeClr val="bg1">
                    <a:lumMod val="60000"/>
                    <a:lumOff val="40000"/>
                  </a:schemeClr>
                </a:solidFill>
              </a:rPr>
              <a:t>Si </a:t>
            </a:r>
            <a:r>
              <a:rPr lang="en-US" sz="2000" dirty="0" err="1">
                <a:solidFill>
                  <a:schemeClr val="bg1">
                    <a:lumMod val="60000"/>
                    <a:lumOff val="40000"/>
                  </a:schemeClr>
                </a:solidFill>
              </a:rPr>
              <a:t>te</a:t>
            </a:r>
            <a:r>
              <a:rPr lang="en-US" sz="2000" dirty="0">
                <a:solidFill>
                  <a:schemeClr val="bg1">
                    <a:lumMod val="60000"/>
                    <a:lumOff val="40000"/>
                  </a:schemeClr>
                </a:solidFill>
              </a:rPr>
              <a:t> </a:t>
            </a:r>
            <a:r>
              <a:rPr lang="en-US" sz="2000" dirty="0" err="1">
                <a:solidFill>
                  <a:schemeClr val="bg1">
                    <a:lumMod val="60000"/>
                    <a:lumOff val="40000"/>
                  </a:schemeClr>
                </a:solidFill>
              </a:rPr>
              <a:t>hago</a:t>
            </a:r>
            <a:r>
              <a:rPr lang="en-US" sz="2000" dirty="0">
                <a:solidFill>
                  <a:schemeClr val="bg1">
                    <a:lumMod val="60000"/>
                    <a:lumOff val="40000"/>
                  </a:schemeClr>
                </a:solidFill>
              </a:rPr>
              <a:t> </a:t>
            </a:r>
            <a:r>
              <a:rPr lang="en-US" sz="2000" dirty="0" err="1">
                <a:solidFill>
                  <a:schemeClr val="bg1">
                    <a:lumMod val="60000"/>
                    <a:lumOff val="40000"/>
                  </a:schemeClr>
                </a:solidFill>
              </a:rPr>
              <a:t>daño</a:t>
            </a:r>
            <a:r>
              <a:rPr lang="en-US" sz="2000" dirty="0">
                <a:solidFill>
                  <a:schemeClr val="bg1">
                    <a:lumMod val="60000"/>
                    <a:lumOff val="40000"/>
                  </a:schemeClr>
                </a:solidFill>
              </a:rPr>
              <a:t> a </a:t>
            </a:r>
            <a:r>
              <a:rPr lang="en-US" sz="2000" dirty="0" err="1">
                <a:solidFill>
                  <a:schemeClr val="bg1">
                    <a:lumMod val="60000"/>
                    <a:lumOff val="40000"/>
                  </a:schemeClr>
                </a:solidFill>
              </a:rPr>
              <a:t>ti</a:t>
            </a:r>
            <a:r>
              <a:rPr lang="en-US" sz="2000" dirty="0">
                <a:solidFill>
                  <a:schemeClr val="bg1">
                    <a:lumMod val="60000"/>
                    <a:lumOff val="40000"/>
                  </a:schemeClr>
                </a:solidFill>
              </a:rPr>
              <a:t>,</a:t>
            </a:r>
          </a:p>
          <a:p>
            <a:r>
              <a:rPr lang="en-US" sz="2000" dirty="0">
                <a:solidFill>
                  <a:schemeClr val="bg1">
                    <a:lumMod val="50000"/>
                  </a:schemeClr>
                </a:solidFill>
              </a:rPr>
              <a:t>If I do harm to you,</a:t>
            </a:r>
          </a:p>
          <a:p>
            <a:r>
              <a:rPr lang="en-US" sz="2000" dirty="0">
                <a:solidFill>
                  <a:schemeClr val="bg1">
                    <a:lumMod val="60000"/>
                    <a:lumOff val="40000"/>
                  </a:schemeClr>
                </a:solidFill>
              </a:rPr>
              <a:t>Me </a:t>
            </a:r>
            <a:r>
              <a:rPr lang="en-US" sz="2000" dirty="0" err="1">
                <a:solidFill>
                  <a:schemeClr val="bg1">
                    <a:lumMod val="60000"/>
                    <a:lumOff val="40000"/>
                  </a:schemeClr>
                </a:solidFill>
              </a:rPr>
              <a:t>hago</a:t>
            </a:r>
            <a:r>
              <a:rPr lang="en-US" sz="2000" dirty="0">
                <a:solidFill>
                  <a:schemeClr val="bg1">
                    <a:lumMod val="60000"/>
                    <a:lumOff val="40000"/>
                  </a:schemeClr>
                </a:solidFill>
              </a:rPr>
              <a:t> </a:t>
            </a:r>
            <a:r>
              <a:rPr lang="en-US" sz="2000" dirty="0" err="1">
                <a:solidFill>
                  <a:schemeClr val="bg1">
                    <a:lumMod val="60000"/>
                    <a:lumOff val="40000"/>
                  </a:schemeClr>
                </a:solidFill>
              </a:rPr>
              <a:t>daño</a:t>
            </a:r>
            <a:r>
              <a:rPr lang="en-US" sz="2000" dirty="0">
                <a:solidFill>
                  <a:schemeClr val="bg1">
                    <a:lumMod val="60000"/>
                    <a:lumOff val="40000"/>
                  </a:schemeClr>
                </a:solidFill>
              </a:rPr>
              <a:t> a mi </a:t>
            </a:r>
            <a:r>
              <a:rPr lang="en-US" sz="2000" dirty="0" err="1">
                <a:solidFill>
                  <a:schemeClr val="bg1">
                    <a:lumMod val="60000"/>
                    <a:lumOff val="40000"/>
                  </a:schemeClr>
                </a:solidFill>
              </a:rPr>
              <a:t>mismo</a:t>
            </a:r>
            <a:r>
              <a:rPr lang="en-US" sz="2000" dirty="0">
                <a:solidFill>
                  <a:schemeClr val="bg1">
                    <a:lumMod val="50000"/>
                  </a:schemeClr>
                </a:solidFill>
              </a:rPr>
              <a:t>.</a:t>
            </a:r>
          </a:p>
          <a:p>
            <a:r>
              <a:rPr lang="en-US" sz="2000" dirty="0">
                <a:solidFill>
                  <a:schemeClr val="bg1">
                    <a:lumMod val="50000"/>
                  </a:schemeClr>
                </a:solidFill>
              </a:rPr>
              <a:t>I do harm to myself.</a:t>
            </a:r>
          </a:p>
          <a:p>
            <a:r>
              <a:rPr lang="en-US" sz="2000" dirty="0">
                <a:solidFill>
                  <a:schemeClr val="bg1">
                    <a:lumMod val="60000"/>
                    <a:lumOff val="40000"/>
                  </a:schemeClr>
                </a:solidFill>
              </a:rPr>
              <a:t>Si </a:t>
            </a:r>
            <a:r>
              <a:rPr lang="en-US" sz="2000" dirty="0" err="1">
                <a:solidFill>
                  <a:schemeClr val="bg1">
                    <a:lumMod val="60000"/>
                    <a:lumOff val="40000"/>
                  </a:schemeClr>
                </a:solidFill>
              </a:rPr>
              <a:t>te</a:t>
            </a:r>
            <a:r>
              <a:rPr lang="en-US" sz="2000" dirty="0">
                <a:solidFill>
                  <a:schemeClr val="bg1">
                    <a:lumMod val="60000"/>
                    <a:lumOff val="40000"/>
                  </a:schemeClr>
                </a:solidFill>
              </a:rPr>
              <a:t> </a:t>
            </a:r>
            <a:r>
              <a:rPr lang="en-US" sz="2000" dirty="0" err="1">
                <a:solidFill>
                  <a:schemeClr val="bg1">
                    <a:lumMod val="60000"/>
                    <a:lumOff val="40000"/>
                  </a:schemeClr>
                </a:solidFill>
              </a:rPr>
              <a:t>amo</a:t>
            </a:r>
            <a:r>
              <a:rPr lang="en-US" sz="2000" dirty="0">
                <a:solidFill>
                  <a:schemeClr val="bg1">
                    <a:lumMod val="60000"/>
                    <a:lumOff val="40000"/>
                  </a:schemeClr>
                </a:solidFill>
              </a:rPr>
              <a:t> y </a:t>
            </a:r>
            <a:r>
              <a:rPr lang="en-US" sz="2000" dirty="0" err="1">
                <a:solidFill>
                  <a:schemeClr val="bg1">
                    <a:lumMod val="60000"/>
                    <a:lumOff val="40000"/>
                  </a:schemeClr>
                </a:solidFill>
              </a:rPr>
              <a:t>respeto</a:t>
            </a:r>
            <a:r>
              <a:rPr lang="en-US" sz="2000" dirty="0">
                <a:solidFill>
                  <a:schemeClr val="bg1">
                    <a:lumMod val="60000"/>
                    <a:lumOff val="40000"/>
                  </a:schemeClr>
                </a:solidFill>
              </a:rPr>
              <a:t>,</a:t>
            </a:r>
          </a:p>
          <a:p>
            <a:r>
              <a:rPr lang="en-US" sz="2000" dirty="0">
                <a:solidFill>
                  <a:schemeClr val="bg1">
                    <a:lumMod val="50000"/>
                  </a:schemeClr>
                </a:solidFill>
              </a:rPr>
              <a:t>If I love and respect you,</a:t>
            </a:r>
          </a:p>
          <a:p>
            <a:r>
              <a:rPr lang="en-US" sz="2000" dirty="0">
                <a:solidFill>
                  <a:schemeClr val="bg1">
                    <a:lumMod val="60000"/>
                    <a:lumOff val="40000"/>
                  </a:schemeClr>
                </a:solidFill>
              </a:rPr>
              <a:t>Me </a:t>
            </a:r>
            <a:r>
              <a:rPr lang="en-US" sz="2000" dirty="0" err="1">
                <a:solidFill>
                  <a:schemeClr val="bg1">
                    <a:lumMod val="60000"/>
                    <a:lumOff val="40000"/>
                  </a:schemeClr>
                </a:solidFill>
              </a:rPr>
              <a:t>amo</a:t>
            </a:r>
            <a:r>
              <a:rPr lang="en-US" sz="2000" dirty="0">
                <a:solidFill>
                  <a:schemeClr val="bg1">
                    <a:lumMod val="60000"/>
                    <a:lumOff val="40000"/>
                  </a:schemeClr>
                </a:solidFill>
              </a:rPr>
              <a:t> y </a:t>
            </a:r>
            <a:r>
              <a:rPr lang="en-US" sz="2000" dirty="0" err="1">
                <a:solidFill>
                  <a:schemeClr val="bg1">
                    <a:lumMod val="60000"/>
                    <a:lumOff val="40000"/>
                  </a:schemeClr>
                </a:solidFill>
              </a:rPr>
              <a:t>respeto</a:t>
            </a:r>
            <a:r>
              <a:rPr lang="en-US" sz="2000" dirty="0">
                <a:solidFill>
                  <a:schemeClr val="bg1">
                    <a:lumMod val="60000"/>
                    <a:lumOff val="40000"/>
                  </a:schemeClr>
                </a:solidFill>
              </a:rPr>
              <a:t> </a:t>
            </a:r>
            <a:r>
              <a:rPr lang="en-US" sz="2000" dirty="0" err="1">
                <a:solidFill>
                  <a:schemeClr val="bg1">
                    <a:lumMod val="60000"/>
                    <a:lumOff val="40000"/>
                  </a:schemeClr>
                </a:solidFill>
              </a:rPr>
              <a:t>yo</a:t>
            </a:r>
            <a:r>
              <a:rPr lang="en-US" sz="2000" dirty="0">
                <a:solidFill>
                  <a:schemeClr val="bg1">
                    <a:lumMod val="60000"/>
                    <a:lumOff val="40000"/>
                  </a:schemeClr>
                </a:solidFill>
              </a:rPr>
              <a:t>.</a:t>
            </a:r>
          </a:p>
          <a:p>
            <a:r>
              <a:rPr lang="en-US" sz="2000" dirty="0">
                <a:solidFill>
                  <a:schemeClr val="bg1">
                    <a:lumMod val="50000"/>
                  </a:schemeClr>
                </a:solidFill>
              </a:rPr>
              <a:t>I love and respect myself.</a:t>
            </a:r>
          </a:p>
          <a:p>
            <a:endParaRPr lang="en-US" sz="2000" dirty="0">
              <a:solidFill>
                <a:schemeClr val="bg1">
                  <a:lumMod val="50000"/>
                </a:schemeClr>
              </a:solidFill>
            </a:endParaRPr>
          </a:p>
          <a:p>
            <a:r>
              <a:rPr lang="en-US" sz="2000" dirty="0">
                <a:solidFill>
                  <a:schemeClr val="bg1">
                    <a:lumMod val="50000"/>
                  </a:schemeClr>
                </a:solidFill>
              </a:rPr>
              <a:t>         --Luis Valdez</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a:extLst>
              <a:ext uri="{FF2B5EF4-FFF2-40B4-BE49-F238E27FC236}">
                <a16:creationId xmlns:a16="http://schemas.microsoft.com/office/drawing/2014/main" id="{17384DA4-C2FB-63D0-62F3-9CDC98CA13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B89AAE0-4912-3F41-A61B-E03A7E5AB07E}" type="slidenum">
              <a:rPr lang="en-US" altLang="en-US" sz="1300" smtClean="0"/>
              <a:pPr>
                <a:spcBef>
                  <a:spcPct val="0"/>
                </a:spcBef>
                <a:buFontTx/>
                <a:buNone/>
              </a:pPr>
              <a:t>57</a:t>
            </a:fld>
            <a:endParaRPr lang="en-US" altLang="en-US" sz="1300"/>
          </a:p>
        </p:txBody>
      </p:sp>
      <p:sp>
        <p:nvSpPr>
          <p:cNvPr id="62466" name="Text Box 2">
            <a:extLst>
              <a:ext uri="{FF2B5EF4-FFF2-40B4-BE49-F238E27FC236}">
                <a16:creationId xmlns:a16="http://schemas.microsoft.com/office/drawing/2014/main" id="{BA53D679-832F-2438-C60D-7A75A6D7CB5A}"/>
              </a:ext>
            </a:extLst>
          </p:cNvPr>
          <p:cNvSpPr txBox="1">
            <a:spLocks noChangeArrowheads="1"/>
          </p:cNvSpPr>
          <p:nvPr/>
        </p:nvSpPr>
        <p:spPr bwMode="auto">
          <a:xfrm>
            <a:off x="228600" y="0"/>
            <a:ext cx="89154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sz="3600">
                <a:solidFill>
                  <a:srgbClr val="000000"/>
                </a:solidFill>
              </a:rPr>
              <a:t>Students who are not embedded in their traditional values are only too likely in modern America to pick up a hedonistic culture of consumerism, consumption, competition, comparison, and conformity.</a:t>
            </a:r>
          </a:p>
        </p:txBody>
      </p:sp>
      <p:sp>
        <p:nvSpPr>
          <p:cNvPr id="62467" name="Rectangle 3">
            <a:extLst>
              <a:ext uri="{FF2B5EF4-FFF2-40B4-BE49-F238E27FC236}">
                <a16:creationId xmlns:a16="http://schemas.microsoft.com/office/drawing/2014/main" id="{0355A485-519F-B212-DD9A-4440F612A1B3}"/>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
        <p:nvSpPr>
          <p:cNvPr id="62468" name="Rectangle 4">
            <a:extLst>
              <a:ext uri="{FF2B5EF4-FFF2-40B4-BE49-F238E27FC236}">
                <a16:creationId xmlns:a16="http://schemas.microsoft.com/office/drawing/2014/main" id="{E70797F8-B4F8-8074-20B1-799CD87D1EA5}"/>
              </a:ext>
            </a:extLst>
          </p:cNvPr>
          <p:cNvSpPr>
            <a:spLocks noChangeArrowheads="1"/>
          </p:cNvSpPr>
          <p:nvPr/>
        </p:nvSpPr>
        <p:spPr bwMode="auto">
          <a:xfrm>
            <a:off x="8510588" y="-803275"/>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pic>
        <p:nvPicPr>
          <p:cNvPr id="635909" name="Picture 5" descr="vine_deloria">
            <a:extLst>
              <a:ext uri="{FF2B5EF4-FFF2-40B4-BE49-F238E27FC236}">
                <a16:creationId xmlns:a16="http://schemas.microsoft.com/office/drawing/2014/main" id="{8E1354D5-56FC-2C36-F7E7-6439D605B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3352800"/>
            <a:ext cx="29448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10" name="Text Box 6">
            <a:extLst>
              <a:ext uri="{FF2B5EF4-FFF2-40B4-BE49-F238E27FC236}">
                <a16:creationId xmlns:a16="http://schemas.microsoft.com/office/drawing/2014/main" id="{A9429940-A04E-540A-1092-AD9EFCBF186D}"/>
              </a:ext>
            </a:extLst>
          </p:cNvPr>
          <p:cNvSpPr txBox="1">
            <a:spLocks noChangeArrowheads="1"/>
          </p:cNvSpPr>
          <p:nvPr/>
        </p:nvSpPr>
        <p:spPr bwMode="auto">
          <a:xfrm>
            <a:off x="228600" y="3276600"/>
            <a:ext cx="5943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sz="3600">
                <a:solidFill>
                  <a:srgbClr val="000000"/>
                </a:solidFill>
              </a:rPr>
              <a:t>As Vine Deloria, Jr. (Standing Rock Sioux) wrote, </a:t>
            </a:r>
            <a:r>
              <a:rPr lang="ja-JP" altLang="en-US" sz="3600">
                <a:solidFill>
                  <a:srgbClr val="000000"/>
                </a:solidFill>
              </a:rPr>
              <a:t>“</a:t>
            </a:r>
            <a:r>
              <a:rPr lang="en-US" altLang="ja-JP" sz="3600">
                <a:solidFill>
                  <a:srgbClr val="000000"/>
                </a:solidFill>
              </a:rPr>
              <a:t>A society that cannot remember and honor its past is in peril of losing its soul.</a:t>
            </a:r>
            <a:r>
              <a:rPr lang="ja-JP" altLang="en-US" sz="3600">
                <a:solidFill>
                  <a:srgbClr val="000000"/>
                </a:solidFill>
              </a:rPr>
              <a:t>”</a:t>
            </a:r>
            <a:endParaRPr lang="en-US" altLang="en-US" sz="3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9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5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a:extLst>
              <a:ext uri="{FF2B5EF4-FFF2-40B4-BE49-F238E27FC236}">
                <a16:creationId xmlns:a16="http://schemas.microsoft.com/office/drawing/2014/main" id="{9FEA3B8A-2E59-EE62-AA36-74B5B7DF298B}"/>
              </a:ext>
            </a:extLst>
          </p:cNvPr>
          <p:cNvSpPr>
            <a:spLocks noGrp="1"/>
          </p:cNvSpPr>
          <p:nvPr>
            <p:ph type="sldNum" sz="quarter" idx="12"/>
          </p:nvPr>
        </p:nvSpPr>
        <p:spPr/>
        <p:txBody>
          <a:bodyPr/>
          <a:lstStyle>
            <a:lvl1pPr defTabSz="615554">
              <a:spcBef>
                <a:spcPct val="20000"/>
              </a:spcBef>
              <a:buChar char="•"/>
              <a:defRPr sz="2400">
                <a:solidFill>
                  <a:schemeClr val="tx1"/>
                </a:solidFill>
                <a:latin typeface="Arial" charset="0"/>
                <a:ea typeface="ＭＳ Ｐゴシック" charset="-128"/>
              </a:defRPr>
            </a:lvl1pPr>
            <a:lvl2pPr marL="557213" indent="-214313" defTabSz="615554">
              <a:spcBef>
                <a:spcPct val="20000"/>
              </a:spcBef>
              <a:buChar char="–"/>
              <a:defRPr sz="2100">
                <a:solidFill>
                  <a:schemeClr val="tx1"/>
                </a:solidFill>
                <a:latin typeface="Arial" charset="0"/>
                <a:ea typeface="ＭＳ Ｐゴシック" charset="-128"/>
              </a:defRPr>
            </a:lvl2pPr>
            <a:lvl3pPr marL="857250" indent="-171450" defTabSz="615554">
              <a:spcBef>
                <a:spcPct val="20000"/>
              </a:spcBef>
              <a:buChar char="•"/>
              <a:defRPr sz="1800">
                <a:solidFill>
                  <a:schemeClr val="tx1"/>
                </a:solidFill>
                <a:latin typeface="Arial" charset="0"/>
                <a:ea typeface="ＭＳ Ｐゴシック" charset="-128"/>
              </a:defRPr>
            </a:lvl3pPr>
            <a:lvl4pPr marL="1200150" indent="-171450" defTabSz="615554">
              <a:spcBef>
                <a:spcPct val="20000"/>
              </a:spcBef>
              <a:buChar char="–"/>
              <a:defRPr sz="1500">
                <a:solidFill>
                  <a:schemeClr val="tx1"/>
                </a:solidFill>
                <a:latin typeface="Arial" charset="0"/>
                <a:ea typeface="ＭＳ Ｐゴシック" charset="-128"/>
              </a:defRPr>
            </a:lvl4pPr>
            <a:lvl5pPr marL="1543050" indent="-171450" defTabSz="615554">
              <a:spcBef>
                <a:spcPct val="20000"/>
              </a:spcBef>
              <a:buChar char="»"/>
              <a:defRPr sz="1500">
                <a:solidFill>
                  <a:schemeClr val="tx1"/>
                </a:solidFill>
                <a:latin typeface="Arial" charset="0"/>
                <a:ea typeface="ＭＳ Ｐゴシック" charset="-128"/>
              </a:defRPr>
            </a:lvl5pPr>
            <a:lvl6pPr marL="1885950" indent="-171450" defTabSz="615554" eaLnBrk="0" fontAlgn="base" hangingPunct="0">
              <a:spcBef>
                <a:spcPct val="20000"/>
              </a:spcBef>
              <a:spcAft>
                <a:spcPct val="0"/>
              </a:spcAft>
              <a:buChar char="»"/>
              <a:defRPr sz="1500">
                <a:solidFill>
                  <a:schemeClr val="tx1"/>
                </a:solidFill>
                <a:latin typeface="Arial" charset="0"/>
                <a:ea typeface="ＭＳ Ｐゴシック" charset="-128"/>
              </a:defRPr>
            </a:lvl6pPr>
            <a:lvl7pPr marL="2228850" indent="-171450" defTabSz="615554" eaLnBrk="0" fontAlgn="base" hangingPunct="0">
              <a:spcBef>
                <a:spcPct val="20000"/>
              </a:spcBef>
              <a:spcAft>
                <a:spcPct val="0"/>
              </a:spcAft>
              <a:buChar char="»"/>
              <a:defRPr sz="1500">
                <a:solidFill>
                  <a:schemeClr val="tx1"/>
                </a:solidFill>
                <a:latin typeface="Arial" charset="0"/>
                <a:ea typeface="ＭＳ Ｐゴシック" charset="-128"/>
              </a:defRPr>
            </a:lvl7pPr>
            <a:lvl8pPr marL="2571750" indent="-171450" defTabSz="615554" eaLnBrk="0" fontAlgn="base" hangingPunct="0">
              <a:spcBef>
                <a:spcPct val="20000"/>
              </a:spcBef>
              <a:spcAft>
                <a:spcPct val="0"/>
              </a:spcAft>
              <a:buChar char="»"/>
              <a:defRPr sz="1500">
                <a:solidFill>
                  <a:schemeClr val="tx1"/>
                </a:solidFill>
                <a:latin typeface="Arial" charset="0"/>
                <a:ea typeface="ＭＳ Ｐゴシック" charset="-128"/>
              </a:defRPr>
            </a:lvl8pPr>
            <a:lvl9pPr marL="2914650" indent="-171450" defTabSz="615554" eaLnBrk="0" fontAlgn="base" hangingPunct="0">
              <a:spcBef>
                <a:spcPct val="20000"/>
              </a:spcBef>
              <a:spcAft>
                <a:spcPct val="0"/>
              </a:spcAft>
              <a:buChar char="»"/>
              <a:defRPr sz="1500">
                <a:solidFill>
                  <a:schemeClr val="tx1"/>
                </a:solidFill>
                <a:latin typeface="Arial" charset="0"/>
                <a:ea typeface="ＭＳ Ｐゴシック" charset="-128"/>
              </a:defRPr>
            </a:lvl9pPr>
          </a:lstStyle>
          <a:p>
            <a:pPr>
              <a:spcBef>
                <a:spcPct val="0"/>
              </a:spcBef>
              <a:buFontTx/>
              <a:buNone/>
              <a:defRPr/>
            </a:pPr>
            <a:fld id="{64FCA4F7-A02A-9649-8191-6B351F06AB15}" type="slidenum">
              <a:rPr lang="en-US" altLang="x-none" sz="975"/>
              <a:pPr>
                <a:spcBef>
                  <a:spcPct val="0"/>
                </a:spcBef>
                <a:buFontTx/>
                <a:buNone/>
                <a:defRPr/>
              </a:pPr>
              <a:t>58</a:t>
            </a:fld>
            <a:endParaRPr lang="en-US" altLang="x-none" sz="975"/>
          </a:p>
        </p:txBody>
      </p:sp>
      <p:sp>
        <p:nvSpPr>
          <p:cNvPr id="25602" name="Text Box 2">
            <a:extLst>
              <a:ext uri="{FF2B5EF4-FFF2-40B4-BE49-F238E27FC236}">
                <a16:creationId xmlns:a16="http://schemas.microsoft.com/office/drawing/2014/main" id="{FE7BEC84-D283-76E0-8992-4BB612507527}"/>
              </a:ext>
            </a:extLst>
          </p:cNvPr>
          <p:cNvSpPr txBox="1">
            <a:spLocks noChangeArrowheads="1"/>
          </p:cNvSpPr>
          <p:nvPr/>
        </p:nvSpPr>
        <p:spPr bwMode="auto">
          <a:xfrm>
            <a:off x="0" y="609600"/>
            <a:ext cx="9190038" cy="6124575"/>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0"/>
              </a:spcBef>
              <a:buFontTx/>
              <a:buNone/>
              <a:defRPr/>
            </a:pPr>
            <a:r>
              <a:rPr lang="en-US" altLang="x-none" sz="2100" dirty="0">
                <a:solidFill>
                  <a:schemeClr val="bg1">
                    <a:lumMod val="50000"/>
                  </a:schemeClr>
                </a:solidFill>
              </a:rPr>
              <a:t>	</a:t>
            </a:r>
            <a:r>
              <a:rPr lang="en-US" altLang="x-none" sz="2800" dirty="0">
                <a:solidFill>
                  <a:schemeClr val="bg1">
                    <a:lumMod val="50000"/>
                  </a:schemeClr>
                </a:solidFill>
              </a:rPr>
              <a:t>Researchers like Terry Huffman</a:t>
            </a:r>
          </a:p>
          <a:p>
            <a:pPr>
              <a:spcBef>
                <a:spcPts val="0"/>
              </a:spcBef>
              <a:buFontTx/>
              <a:buNone/>
              <a:defRPr/>
            </a:pPr>
            <a:r>
              <a:rPr lang="en-US" altLang="x-none" sz="2800" dirty="0">
                <a:solidFill>
                  <a:schemeClr val="bg1">
                    <a:lumMod val="50000"/>
                  </a:schemeClr>
                </a:solidFill>
              </a:rPr>
              <a:t>who have spent  decades studying</a:t>
            </a:r>
          </a:p>
          <a:p>
            <a:pPr>
              <a:spcBef>
                <a:spcPts val="0"/>
              </a:spcBef>
              <a:buFontTx/>
              <a:buNone/>
              <a:defRPr/>
            </a:pPr>
            <a:r>
              <a:rPr lang="en-US" altLang="x-none" sz="2800" dirty="0">
                <a:solidFill>
                  <a:schemeClr val="bg1">
                    <a:lumMod val="50000"/>
                  </a:schemeClr>
                </a:solidFill>
              </a:rPr>
              <a:t>American Indian classroom teachers and</a:t>
            </a:r>
          </a:p>
          <a:p>
            <a:pPr>
              <a:spcBef>
                <a:spcPts val="0"/>
              </a:spcBef>
              <a:buFontTx/>
              <a:buNone/>
              <a:defRPr/>
            </a:pPr>
            <a:r>
              <a:rPr lang="en-US" altLang="x-none" sz="2800" dirty="0">
                <a:solidFill>
                  <a:schemeClr val="bg1">
                    <a:lumMod val="50000"/>
                  </a:schemeClr>
                </a:solidFill>
              </a:rPr>
              <a:t>school administrators point to the</a:t>
            </a:r>
          </a:p>
          <a:p>
            <a:pPr>
              <a:spcBef>
                <a:spcPts val="0"/>
              </a:spcBef>
              <a:buFontTx/>
              <a:buNone/>
              <a:defRPr/>
            </a:pPr>
            <a:r>
              <a:rPr lang="en-US" altLang="x-none" sz="2800" dirty="0">
                <a:solidFill>
                  <a:schemeClr val="bg1">
                    <a:lumMod val="50000"/>
                  </a:schemeClr>
                </a:solidFill>
              </a:rPr>
              <a:t>importance of American Indian student</a:t>
            </a:r>
          </a:p>
          <a:p>
            <a:pPr>
              <a:spcBef>
                <a:spcPts val="0"/>
              </a:spcBef>
              <a:buFontTx/>
              <a:buNone/>
              <a:defRPr/>
            </a:pPr>
            <a:r>
              <a:rPr lang="en-US" altLang="x-none" sz="2800" dirty="0">
                <a:solidFill>
                  <a:schemeClr val="bg1">
                    <a:lumMod val="50000"/>
                  </a:schemeClr>
                </a:solidFill>
              </a:rPr>
              <a:t>identity and </a:t>
            </a:r>
            <a:r>
              <a:rPr lang="en-US" altLang="x-none" sz="2800" b="1" dirty="0">
                <a:solidFill>
                  <a:srgbClr val="0070C0"/>
                </a:solidFill>
              </a:rPr>
              <a:t>tribal strengths</a:t>
            </a:r>
            <a:r>
              <a:rPr lang="en-US" altLang="x-none" sz="2800" dirty="0">
                <a:solidFill>
                  <a:schemeClr val="bg1">
                    <a:lumMod val="50000"/>
                  </a:schemeClr>
                </a:solidFill>
              </a:rPr>
              <a:t>, which are too</a:t>
            </a:r>
          </a:p>
          <a:p>
            <a:pPr>
              <a:spcBef>
                <a:spcPts val="0"/>
              </a:spcBef>
              <a:buFontTx/>
              <a:buNone/>
              <a:defRPr/>
            </a:pPr>
            <a:r>
              <a:rPr lang="en-US" altLang="x-none" sz="2800" dirty="0">
                <a:solidFill>
                  <a:schemeClr val="bg1">
                    <a:lumMod val="50000"/>
                  </a:schemeClr>
                </a:solidFill>
              </a:rPr>
              <a:t>often ignored or even devalued by teachers.</a:t>
            </a:r>
            <a:r>
              <a:rPr lang="en-US" sz="2800" dirty="0">
                <a:solidFill>
                  <a:schemeClr val="bg1">
                    <a:lumMod val="50000"/>
                  </a:schemeClr>
                </a:solidFill>
              </a:rPr>
              <a:t> A principal Huffman interviewed lamented “NCLB has changed teaching so much. I mean, assessment is the drive and it’s like we are forgetting the child…. We are leaving the child behind because we have forgotten teaching styles and, like I said, the language and the culture. That has all been put on the back burner when they should actually be up front” (Huffman, 2013, p. 95).</a:t>
            </a:r>
          </a:p>
        </p:txBody>
      </p:sp>
      <p:pic>
        <p:nvPicPr>
          <p:cNvPr id="103427" name="Picture 1">
            <a:extLst>
              <a:ext uri="{FF2B5EF4-FFF2-40B4-BE49-F238E27FC236}">
                <a16:creationId xmlns:a16="http://schemas.microsoft.com/office/drawing/2014/main" id="{872333E0-617C-C68A-5B58-B011C504E8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1038" y="0"/>
            <a:ext cx="218281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a:extLst>
              <a:ext uri="{FF2B5EF4-FFF2-40B4-BE49-F238E27FC236}">
                <a16:creationId xmlns:a16="http://schemas.microsoft.com/office/drawing/2014/main" id="{8D2EB520-331F-519D-80A7-D18345D9A0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98E712-02C4-FC4B-9D35-E554F3026056}" type="slidenum">
              <a:rPr lang="en-US" altLang="en-US" sz="1300"/>
              <a:pPr>
                <a:spcBef>
                  <a:spcPct val="0"/>
                </a:spcBef>
                <a:buFontTx/>
                <a:buNone/>
              </a:pPr>
              <a:t>59</a:t>
            </a:fld>
            <a:endParaRPr lang="en-US" altLang="en-US" sz="1300"/>
          </a:p>
        </p:txBody>
      </p:sp>
      <p:sp>
        <p:nvSpPr>
          <p:cNvPr id="77826" name="Rectangle 2">
            <a:extLst>
              <a:ext uri="{FF2B5EF4-FFF2-40B4-BE49-F238E27FC236}">
                <a16:creationId xmlns:a16="http://schemas.microsoft.com/office/drawing/2014/main" id="{1AFDBCB0-14FD-04FB-0289-FF6A6B5146BE}"/>
              </a:ext>
            </a:extLst>
          </p:cNvPr>
          <p:cNvSpPr>
            <a:spLocks noGrp="1" noChangeArrowheads="1"/>
          </p:cNvSpPr>
          <p:nvPr>
            <p:ph type="title"/>
          </p:nvPr>
        </p:nvSpPr>
        <p:spPr>
          <a:xfrm>
            <a:off x="457200" y="533400"/>
            <a:ext cx="8229600" cy="715963"/>
          </a:xfrm>
        </p:spPr>
        <p:txBody>
          <a:bodyPr/>
          <a:lstStyle/>
          <a:p>
            <a:pPr eaLnBrk="1" hangingPunct="1"/>
            <a:endParaRPr lang="en-US" altLang="en-US" b="1">
              <a:solidFill>
                <a:srgbClr val="000000"/>
              </a:solidFill>
              <a:ea typeface="ＭＳ Ｐゴシック" panose="020B0600070205080204" pitchFamily="34" charset="-128"/>
            </a:endParaRPr>
          </a:p>
        </p:txBody>
      </p:sp>
      <p:sp>
        <p:nvSpPr>
          <p:cNvPr id="77827" name="Rectangle 3">
            <a:extLst>
              <a:ext uri="{FF2B5EF4-FFF2-40B4-BE49-F238E27FC236}">
                <a16:creationId xmlns:a16="http://schemas.microsoft.com/office/drawing/2014/main" id="{F8B5D81B-5BF4-44A5-AB01-10F22901AF90}"/>
              </a:ext>
            </a:extLst>
          </p:cNvPr>
          <p:cNvSpPr>
            <a:spLocks noGrp="1" noChangeArrowheads="1"/>
          </p:cNvSpPr>
          <p:nvPr>
            <p:ph type="body" idx="1"/>
          </p:nvPr>
        </p:nvSpPr>
        <p:spPr/>
        <p:txBody>
          <a:bodyPr/>
          <a:lstStyle/>
          <a:p>
            <a:pPr eaLnBrk="1" hangingPunct="1"/>
            <a:endParaRPr lang="en-US" altLang="en-US" b="1">
              <a:latin typeface="Times" pitchFamily="2" charset="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77828" name="Text Box 4">
            <a:extLst>
              <a:ext uri="{FF2B5EF4-FFF2-40B4-BE49-F238E27FC236}">
                <a16:creationId xmlns:a16="http://schemas.microsoft.com/office/drawing/2014/main" id="{87B11295-604C-F310-61A0-11A594CF03A1}"/>
              </a:ext>
            </a:extLst>
          </p:cNvPr>
          <p:cNvSpPr txBox="1">
            <a:spLocks noChangeArrowheads="1"/>
          </p:cNvSpPr>
          <p:nvPr/>
        </p:nvSpPr>
        <p:spPr bwMode="auto">
          <a:xfrm>
            <a:off x="152400" y="304800"/>
            <a:ext cx="8991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800" dirty="0">
                <a:solidFill>
                  <a:schemeClr val="bg2"/>
                </a:solidFill>
              </a:rPr>
              <a:t>	Terry Huffman (2010), among others, has marshaled evidence that “rejects the notion that American Indian students must undergo some form of assimilation to succeed academically.” Extensive interviews with experienced American Indian educators reveal how </a:t>
            </a:r>
            <a:r>
              <a:rPr lang="en-US" altLang="en-US" sz="2800" dirty="0">
                <a:solidFill>
                  <a:schemeClr val="bg2">
                    <a:lumMod val="60000"/>
                    <a:lumOff val="40000"/>
                  </a:schemeClr>
                </a:solidFill>
              </a:rPr>
              <a:t>a “strong sense of cultural identity serves as an emotional and cultural anchor. Individuals gain self-assuredness, self-worth, even a sense of purpose from their ethnicity. </a:t>
            </a:r>
            <a:r>
              <a:rPr lang="en-US" altLang="en-US" sz="2800" dirty="0">
                <a:solidFill>
                  <a:schemeClr val="bg2"/>
                </a:solidFill>
              </a:rPr>
              <a:t>By forging a strong cultural identity, individuals develop the confidence to explore a new culture and not be intimidated. They do not have to fear cultural loss through assimilation. They know who they are and why they are engaged in mainstream education.”</a:t>
            </a:r>
          </a:p>
        </p:txBody>
      </p:sp>
    </p:spTree>
    <p:extLst>
      <p:ext uri="{BB962C8B-B14F-4D97-AF65-F5344CB8AC3E}">
        <p14:creationId xmlns:p14="http://schemas.microsoft.com/office/powerpoint/2010/main" val="273475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59322E20-2195-E6D2-1B03-AFFA5B72E6D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89090" name="Content Placeholder 4" descr="NSCulture4.gif">
            <a:extLst>
              <a:ext uri="{FF2B5EF4-FFF2-40B4-BE49-F238E27FC236}">
                <a16:creationId xmlns:a16="http://schemas.microsoft.com/office/drawing/2014/main" id="{DB0382ED-B802-C67C-FDBE-7587ECF26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343" b="-14343"/>
          <a:stretch>
            <a:fillRect/>
          </a:stretch>
        </p:blipFill>
        <p:spPr>
          <a:xfrm>
            <a:off x="0" y="1371600"/>
            <a:ext cx="9144000" cy="3824288"/>
          </a:xfrm>
        </p:spPr>
      </p:pic>
      <p:sp>
        <p:nvSpPr>
          <p:cNvPr id="89091" name="Slide Number Placeholder 3">
            <a:extLst>
              <a:ext uri="{FF2B5EF4-FFF2-40B4-BE49-F238E27FC236}">
                <a16:creationId xmlns:a16="http://schemas.microsoft.com/office/drawing/2014/main" id="{11618536-1679-F624-8844-52987B438C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64F06FA-32EE-C443-B2EB-3109071ABCE3}" type="slidenum">
              <a:rPr lang="en-US" altLang="en-US" sz="1300"/>
              <a:pPr>
                <a:spcBef>
                  <a:spcPct val="0"/>
                </a:spcBef>
                <a:buFontTx/>
                <a:buNone/>
              </a:pPr>
              <a:t>6</a:t>
            </a:fld>
            <a:endParaRPr lang="en-US" altLang="en-US" sz="13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a:extLst>
              <a:ext uri="{FF2B5EF4-FFF2-40B4-BE49-F238E27FC236}">
                <a16:creationId xmlns:a16="http://schemas.microsoft.com/office/drawing/2014/main" id="{05770B25-EDE8-6FB5-C079-4EFA69BFC0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FD821C8-1233-2B45-888D-2A59FD093A4F}" type="slidenum">
              <a:rPr lang="en-US" altLang="en-US" sz="1300" smtClean="0"/>
              <a:pPr>
                <a:spcBef>
                  <a:spcPct val="0"/>
                </a:spcBef>
                <a:buFontTx/>
                <a:buNone/>
              </a:pPr>
              <a:t>60</a:t>
            </a:fld>
            <a:endParaRPr lang="en-US" altLang="en-US" sz="1300"/>
          </a:p>
        </p:txBody>
      </p:sp>
      <p:sp>
        <p:nvSpPr>
          <p:cNvPr id="64514" name="Text Box 2">
            <a:extLst>
              <a:ext uri="{FF2B5EF4-FFF2-40B4-BE49-F238E27FC236}">
                <a16:creationId xmlns:a16="http://schemas.microsoft.com/office/drawing/2014/main" id="{A099D2B9-51EB-0625-4ADB-7149AD2F2038}"/>
              </a:ext>
            </a:extLst>
          </p:cNvPr>
          <p:cNvSpPr txBox="1">
            <a:spLocks noChangeArrowheads="1"/>
          </p:cNvSpPr>
          <p:nvPr/>
        </p:nvSpPr>
        <p:spPr bwMode="auto">
          <a:xfrm>
            <a:off x="0" y="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t>             </a:t>
            </a:r>
            <a:r>
              <a:rPr lang="en-US" altLang="en-US" sz="4400" b="1"/>
              <a:t>Cultural Relativism</a:t>
            </a:r>
          </a:p>
          <a:p>
            <a:pPr eaLnBrk="1" hangingPunct="1">
              <a:spcBef>
                <a:spcPct val="0"/>
              </a:spcBef>
              <a:buFontTx/>
              <a:buNone/>
            </a:pPr>
            <a:endParaRPr lang="en-US" altLang="en-US" sz="3200" b="1"/>
          </a:p>
          <a:p>
            <a:pPr eaLnBrk="1" hangingPunct="1">
              <a:spcBef>
                <a:spcPct val="0"/>
              </a:spcBef>
              <a:buFontTx/>
              <a:buNone/>
            </a:pPr>
            <a:r>
              <a:rPr lang="en-US" altLang="en-US" sz="3600"/>
              <a:t>Franz Boas (1858-1942), a</a:t>
            </a:r>
          </a:p>
          <a:p>
            <a:pPr eaLnBrk="1" hangingPunct="1">
              <a:spcBef>
                <a:spcPct val="0"/>
              </a:spcBef>
              <a:buFontTx/>
              <a:buNone/>
            </a:pPr>
            <a:r>
              <a:rPr lang="en-US" altLang="en-US" sz="3600"/>
              <a:t>Jewish German immigrant to</a:t>
            </a:r>
          </a:p>
          <a:p>
            <a:pPr eaLnBrk="1" hangingPunct="1">
              <a:spcBef>
                <a:spcPct val="0"/>
              </a:spcBef>
              <a:buFontTx/>
              <a:buNone/>
            </a:pPr>
            <a:r>
              <a:rPr lang="en-US" altLang="en-US" sz="3600"/>
              <a:t>the U.S. before World War I is</a:t>
            </a:r>
          </a:p>
          <a:p>
            <a:pPr eaLnBrk="1" hangingPunct="1">
              <a:spcBef>
                <a:spcPct val="0"/>
              </a:spcBef>
              <a:buFontTx/>
              <a:buNone/>
            </a:pPr>
            <a:r>
              <a:rPr lang="en-US" altLang="en-US" sz="3600"/>
              <a:t>considered the father of</a:t>
            </a:r>
          </a:p>
          <a:p>
            <a:pPr eaLnBrk="1" hangingPunct="1">
              <a:spcBef>
                <a:spcPct val="0"/>
              </a:spcBef>
              <a:buFontTx/>
              <a:buNone/>
            </a:pPr>
            <a:r>
              <a:rPr lang="en-US" altLang="en-US" sz="3600"/>
              <a:t>American Anthropology. He is noted for the concept of </a:t>
            </a:r>
            <a:r>
              <a:rPr lang="ja-JP" altLang="en-US" sz="3600"/>
              <a:t>“</a:t>
            </a:r>
            <a:r>
              <a:rPr lang="en-US" altLang="ja-JP" sz="3600">
                <a:solidFill>
                  <a:srgbClr val="FF0000"/>
                </a:solidFill>
              </a:rPr>
              <a:t>Cultural Relativism</a:t>
            </a:r>
            <a:r>
              <a:rPr lang="en-US" altLang="ja-JP" sz="3600"/>
              <a:t>,</a:t>
            </a:r>
            <a:r>
              <a:rPr lang="ja-JP" altLang="en-US" sz="3600"/>
              <a:t>”</a:t>
            </a:r>
            <a:r>
              <a:rPr lang="en-US" altLang="ja-JP" sz="3600"/>
              <a:t> which in contrast to the Social Darwinism of his day, maintained that cultures could not be hierarchically compared but were rather just different from one another.</a:t>
            </a:r>
            <a:endParaRPr lang="en-US" altLang="en-US" sz="3600"/>
          </a:p>
        </p:txBody>
      </p:sp>
      <p:pic>
        <p:nvPicPr>
          <p:cNvPr id="64515" name="Picture 4" descr="Boas.jpg">
            <a:extLst>
              <a:ext uri="{FF2B5EF4-FFF2-40B4-BE49-F238E27FC236}">
                <a16:creationId xmlns:a16="http://schemas.microsoft.com/office/drawing/2014/main" id="{A752AB2D-9BBF-5321-E027-ECE49F15F9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16B2FF85-62CD-1CC8-F1F6-45E9AEB1A794}"/>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BEBF906-D37F-F370-D43A-D78DBC1DFA79}"/>
              </a:ext>
            </a:extLst>
          </p:cNvPr>
          <p:cNvSpPr>
            <a:spLocks noGrp="1"/>
          </p:cNvSpPr>
          <p:nvPr>
            <p:ph idx="1"/>
          </p:nvPr>
        </p:nvSpPr>
        <p:spPr>
          <a:xfrm>
            <a:off x="0" y="274638"/>
            <a:ext cx="9144000" cy="5851525"/>
          </a:xfrm>
        </p:spPr>
        <p:txBody>
          <a:bodyPr/>
          <a:lstStyle/>
          <a:p>
            <a:pPr marL="0" indent="0" algn="ctr">
              <a:buFontTx/>
              <a:buNone/>
              <a:defRPr/>
            </a:pPr>
            <a:r>
              <a:rPr lang="en-US" sz="3600" dirty="0">
                <a:solidFill>
                  <a:srgbClr val="4A4A4D"/>
                </a:solidFill>
              </a:rPr>
              <a:t>US</a:t>
            </a:r>
          </a:p>
          <a:p>
            <a:pPr marL="0" indent="0" algn="ctr">
              <a:buFontTx/>
              <a:buNone/>
              <a:defRPr/>
            </a:pPr>
            <a:r>
              <a:rPr lang="en-US" sz="3600" dirty="0">
                <a:solidFill>
                  <a:srgbClr val="4A4A4D"/>
                </a:solidFill>
              </a:rPr>
              <a:t>People like me</a:t>
            </a:r>
          </a:p>
          <a:p>
            <a:pPr marL="0" indent="0" algn="ctr">
              <a:buFontTx/>
              <a:buNone/>
              <a:defRPr/>
            </a:pPr>
            <a:r>
              <a:rPr lang="en-US" sz="3600" dirty="0">
                <a:solidFill>
                  <a:srgbClr val="4A4A4D"/>
                </a:solidFill>
              </a:rPr>
              <a:t>Friends, allies, non-threatening</a:t>
            </a:r>
          </a:p>
          <a:p>
            <a:pPr marL="0" indent="0" algn="ctr">
              <a:buFontTx/>
              <a:buNone/>
              <a:defRPr/>
            </a:pPr>
            <a:endParaRPr lang="en-US" sz="3600" dirty="0">
              <a:solidFill>
                <a:srgbClr val="4A4A4D"/>
              </a:solidFill>
            </a:endParaRPr>
          </a:p>
          <a:p>
            <a:pPr marL="0" indent="0" algn="ctr">
              <a:buFontTx/>
              <a:buNone/>
              <a:defRPr/>
            </a:pPr>
            <a:r>
              <a:rPr lang="en-US" sz="3600" dirty="0">
                <a:solidFill>
                  <a:srgbClr val="4A4A4D"/>
                </a:solidFill>
              </a:rPr>
              <a:t>OTHERS/THEM</a:t>
            </a:r>
          </a:p>
          <a:p>
            <a:pPr marL="0" indent="0" algn="ctr">
              <a:buFontTx/>
              <a:buNone/>
              <a:defRPr/>
            </a:pPr>
            <a:r>
              <a:rPr lang="en-US" sz="3600" dirty="0">
                <a:solidFill>
                  <a:srgbClr val="4A4A4D"/>
                </a:solidFill>
              </a:rPr>
              <a:t>People different than us</a:t>
            </a:r>
          </a:p>
          <a:p>
            <a:pPr marL="0" indent="0" algn="ctr">
              <a:buFontTx/>
              <a:buNone/>
              <a:defRPr/>
            </a:pPr>
            <a:r>
              <a:rPr lang="en-US" sz="3600" dirty="0">
                <a:solidFill>
                  <a:srgbClr val="4A4A4D"/>
                </a:solidFill>
              </a:rPr>
              <a:t>Enemies, wicked, wrong unless they assimilate &amp; become like us</a:t>
            </a:r>
          </a:p>
          <a:p>
            <a:pPr marL="0" indent="0">
              <a:buFontTx/>
              <a:buNone/>
              <a:defRPr/>
            </a:pPr>
            <a:endParaRPr lang="en-US" sz="3600" dirty="0">
              <a:solidFill>
                <a:srgbClr val="4A4A4D"/>
              </a:solidFill>
            </a:endParaRPr>
          </a:p>
          <a:p>
            <a:pPr marL="0" indent="0" algn="ctr">
              <a:buFontTx/>
              <a:buNone/>
              <a:defRPr/>
            </a:pPr>
            <a:r>
              <a:rPr lang="en-US" sz="3600" dirty="0">
                <a:solidFill>
                  <a:srgbClr val="4A4A4D"/>
                </a:solidFill>
              </a:rPr>
              <a:t>Us </a:t>
            </a:r>
            <a:r>
              <a:rPr lang="en-US" sz="3600" i="1" dirty="0">
                <a:solidFill>
                  <a:srgbClr val="4A4A4D"/>
                </a:solidFill>
              </a:rPr>
              <a:t>versus</a:t>
            </a:r>
            <a:r>
              <a:rPr lang="en-US" sz="3600" dirty="0">
                <a:solidFill>
                  <a:srgbClr val="4A4A4D"/>
                </a:solidFill>
              </a:rPr>
              <a:t> Them </a:t>
            </a:r>
          </a:p>
          <a:p>
            <a:pPr>
              <a:defRPr/>
            </a:pPr>
            <a:endParaRPr lang="en-US" sz="4400" dirty="0">
              <a:solidFill>
                <a:srgbClr val="4A4A4D"/>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0905C306-5D84-1AC2-1412-B45321A07514}"/>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F999558A-F4B2-5416-2C74-0B788E98918F}"/>
              </a:ext>
            </a:extLst>
          </p:cNvPr>
          <p:cNvSpPr>
            <a:spLocks noGrp="1"/>
          </p:cNvSpPr>
          <p:nvPr>
            <p:ph idx="1"/>
          </p:nvPr>
        </p:nvSpPr>
        <p:spPr>
          <a:xfrm>
            <a:off x="228600" y="1417638"/>
            <a:ext cx="8915400" cy="4708525"/>
          </a:xfrm>
        </p:spPr>
        <p:txBody>
          <a:bodyPr/>
          <a:lstStyle/>
          <a:p>
            <a:pPr marL="0" indent="0">
              <a:buFontTx/>
              <a:buNone/>
              <a:defRPr/>
            </a:pPr>
            <a:r>
              <a:rPr lang="en-US" sz="3600" dirty="0">
                <a:solidFill>
                  <a:schemeClr val="bg2">
                    <a:lumMod val="50000"/>
                  </a:schemeClr>
                </a:solidFill>
              </a:rPr>
              <a:t>The flip side of the “American Dream” narrative—if you work hard and are talented you will succeed—is that if you are poor it means either you didn’t work hard or that you aren’t talented. You are not one of us. This is an example of “</a:t>
            </a:r>
            <a:r>
              <a:rPr lang="en-US" sz="3600" dirty="0">
                <a:solidFill>
                  <a:schemeClr val="bg1">
                    <a:lumMod val="60000"/>
                    <a:lumOff val="40000"/>
                  </a:schemeClr>
                </a:solidFill>
              </a:rPr>
              <a:t>blame the victim</a:t>
            </a:r>
            <a:r>
              <a:rPr lang="en-US" sz="3600" dirty="0">
                <a:solidFill>
                  <a:schemeClr val="bg2">
                    <a:lumMod val="50000"/>
                  </a:schemeClr>
                </a:solidFill>
              </a:rPr>
              <a:t>.”</a:t>
            </a:r>
          </a:p>
          <a:p>
            <a:pPr>
              <a:defRPr/>
            </a:pPr>
            <a:endParaRPr lang="en-US" sz="4400" dirty="0">
              <a:solidFill>
                <a:srgbClr val="4A4A4D"/>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A3000C6D-C639-875D-A54E-E1E6D2874144}"/>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1442" name="Content Placeholder 2">
            <a:extLst>
              <a:ext uri="{FF2B5EF4-FFF2-40B4-BE49-F238E27FC236}">
                <a16:creationId xmlns:a16="http://schemas.microsoft.com/office/drawing/2014/main" id="{EBC180B8-4B30-D6DA-3C3E-D94E765E9E81}"/>
              </a:ext>
            </a:extLst>
          </p:cNvPr>
          <p:cNvSpPr>
            <a:spLocks noGrp="1"/>
          </p:cNvSpPr>
          <p:nvPr>
            <p:ph idx="1"/>
          </p:nvPr>
        </p:nvSpPr>
        <p:spPr>
          <a:xfrm>
            <a:off x="0" y="0"/>
            <a:ext cx="9144000" cy="6858000"/>
          </a:xfrm>
        </p:spPr>
        <p:txBody>
          <a:bodyPr/>
          <a:lstStyle/>
          <a:p>
            <a:pPr marL="0" indent="0">
              <a:buFontTx/>
              <a:buNone/>
              <a:defRPr/>
            </a:pPr>
            <a:r>
              <a:rPr lang="en-US" altLang="x-none" sz="2500" dirty="0">
                <a:solidFill>
                  <a:srgbClr val="000000"/>
                </a:solidFill>
                <a:ea typeface="ＭＳ Ｐゴシック" charset="-128"/>
              </a:rPr>
              <a:t>	</a:t>
            </a:r>
            <a:r>
              <a:rPr lang="en-US" altLang="x-none" sz="2800" dirty="0">
                <a:solidFill>
                  <a:srgbClr val="000000"/>
                </a:solidFill>
                <a:ea typeface="ＭＳ Ｐゴシック" charset="-128"/>
              </a:rPr>
              <a:t>Cultural Relativism (Franz Boas): Any part of a culture (such as an idea, a thing, or a behavior pattern) must be viewed in its proper cultural context rather than from the viewpoint of the observer</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s culture. </a:t>
            </a:r>
          </a:p>
          <a:p>
            <a:pPr marL="287338" indent="-271463">
              <a:buFontTx/>
              <a:buNone/>
              <a:defRPr/>
            </a:pPr>
            <a:r>
              <a:rPr lang="en-US" altLang="x-none" sz="2800" dirty="0">
                <a:solidFill>
                  <a:srgbClr val="000000"/>
                </a:solidFill>
                <a:ea typeface="ＭＳ Ｐゴシック" charset="-128"/>
              </a:rPr>
              <a:t>•Rejects the notion that any culture, including one</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s own, possesses a set of absolute standards by which all other cultures can be judged.</a:t>
            </a:r>
          </a:p>
          <a:p>
            <a:pPr marL="287338" indent="-271463">
              <a:buFontTx/>
              <a:buNone/>
              <a:defRPr/>
            </a:pPr>
            <a:r>
              <a:rPr lang="en-US" altLang="x-none" sz="2800" dirty="0">
                <a:solidFill>
                  <a:srgbClr val="000000"/>
                </a:solidFill>
                <a:ea typeface="ＭＳ Ｐゴシック" charset="-128"/>
              </a:rPr>
              <a:t>•Cognitive tool that helps us understand why people think and act they way they do.</a:t>
            </a:r>
          </a:p>
          <a:p>
            <a:pPr marL="287338" indent="-271463">
              <a:buFontTx/>
              <a:buNone/>
              <a:defRPr/>
            </a:pPr>
            <a:r>
              <a:rPr lang="en-US" altLang="x-none" sz="2800" dirty="0">
                <a:solidFill>
                  <a:srgbClr val="000000"/>
                </a:solidFill>
                <a:ea typeface="ＭＳ Ｐゴシック" charset="-128"/>
              </a:rPr>
              <a:t>•The Cultural Relativist asks: </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How does a cultural item fit into the rest of the cultural system of which it is a part?</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 and not, </a:t>
            </a:r>
            <a:r>
              <a:rPr lang="en-US" altLang="en-US" sz="2800" dirty="0">
                <a:solidFill>
                  <a:srgbClr val="000000"/>
                </a:solidFill>
                <a:ea typeface="ＭＳ Ｐゴシック" charset="-128"/>
              </a:rPr>
              <a:t>“</a:t>
            </a:r>
            <a:r>
              <a:rPr lang="en-US" altLang="x-none" sz="2800" dirty="0">
                <a:solidFill>
                  <a:srgbClr val="000000"/>
                </a:solidFill>
                <a:ea typeface="ＭＳ Ｐゴシック" charset="-128"/>
              </a:rPr>
              <a:t>how does this fit into my cultural perspective”? </a:t>
            </a:r>
          </a:p>
          <a:p>
            <a:pPr marL="287338" indent="-271463">
              <a:buFontTx/>
              <a:buNone/>
              <a:defRPr/>
            </a:pPr>
            <a:r>
              <a:rPr lang="en-US" altLang="x-none" sz="2800" dirty="0">
                <a:solidFill>
                  <a:srgbClr val="000000"/>
                </a:solidFill>
                <a:ea typeface="ＭＳ Ｐゴシック" charset="-128"/>
              </a:rPr>
              <a:t>•Does not require that you give up your own culture and practice another.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6E298471-658B-42EC-9E15-EAA6696848C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87042" name="Slide Number Placeholder 3">
            <a:extLst>
              <a:ext uri="{FF2B5EF4-FFF2-40B4-BE49-F238E27FC236}">
                <a16:creationId xmlns:a16="http://schemas.microsoft.com/office/drawing/2014/main" id="{4261B08B-6183-6009-0D3C-A2EADFD496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074386B-3CDC-1042-ABD0-03583D7C6205}" type="slidenum">
              <a:rPr lang="en-US" altLang="en-US" sz="1300"/>
              <a:pPr>
                <a:spcBef>
                  <a:spcPct val="0"/>
                </a:spcBef>
                <a:buFontTx/>
                <a:buNone/>
              </a:pPr>
              <a:t>64</a:t>
            </a:fld>
            <a:endParaRPr lang="en-US" altLang="en-US" sz="1300"/>
          </a:p>
        </p:txBody>
      </p:sp>
      <p:pic>
        <p:nvPicPr>
          <p:cNvPr id="87043" name="Content Placeholder 2">
            <a:extLst>
              <a:ext uri="{FF2B5EF4-FFF2-40B4-BE49-F238E27FC236}">
                <a16:creationId xmlns:a16="http://schemas.microsoft.com/office/drawing/2014/main" id="{4ADE4545-F75C-A345-C58F-50CF124150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327400"/>
            <a:ext cx="5689600" cy="3530600"/>
          </a:xfrm>
        </p:spPr>
      </p:pic>
      <p:pic>
        <p:nvPicPr>
          <p:cNvPr id="87044" name="Picture 4">
            <a:extLst>
              <a:ext uri="{FF2B5EF4-FFF2-40B4-BE49-F238E27FC236}">
                <a16:creationId xmlns:a16="http://schemas.microsoft.com/office/drawing/2014/main" id="{E3164105-ACD9-2A7C-4342-E044BB091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568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F511F8-C3C6-D39A-B68E-B8C725FBDD48}"/>
              </a:ext>
            </a:extLst>
          </p:cNvPr>
          <p:cNvSpPr txBox="1"/>
          <p:nvPr/>
        </p:nvSpPr>
        <p:spPr>
          <a:xfrm>
            <a:off x="5943600" y="1295400"/>
            <a:ext cx="2971800" cy="2554545"/>
          </a:xfrm>
          <a:prstGeom prst="rect">
            <a:avLst/>
          </a:prstGeom>
          <a:noFill/>
        </p:spPr>
        <p:txBody>
          <a:bodyPr wrap="square" rtlCol="0">
            <a:spAutoFit/>
          </a:bodyPr>
          <a:lstStyle/>
          <a:p>
            <a:pPr algn="ctr"/>
            <a:r>
              <a:rPr lang="en-US" sz="4000" dirty="0">
                <a:solidFill>
                  <a:schemeClr val="bg1">
                    <a:lumMod val="50000"/>
                  </a:schemeClr>
                </a:solidFill>
              </a:rPr>
              <a:t>What are the limits of Cultural Relativism?</a:t>
            </a:r>
          </a:p>
        </p:txBody>
      </p:sp>
    </p:spTree>
    <p:extLst>
      <p:ext uri="{BB962C8B-B14F-4D97-AF65-F5344CB8AC3E}">
        <p14:creationId xmlns:p14="http://schemas.microsoft.com/office/powerpoint/2010/main" val="2023179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9DCDCE0-EB0B-B386-3B0A-AA7DAE2FE221}"/>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64514" name="Content Placeholder 2">
            <a:extLst>
              <a:ext uri="{FF2B5EF4-FFF2-40B4-BE49-F238E27FC236}">
                <a16:creationId xmlns:a16="http://schemas.microsoft.com/office/drawing/2014/main" id="{F5314CEF-A7E9-5A26-A73F-8902E9D27F4E}"/>
              </a:ext>
            </a:extLst>
          </p:cNvPr>
          <p:cNvSpPr>
            <a:spLocks noGrp="1"/>
          </p:cNvSpPr>
          <p:nvPr>
            <p:ph idx="1"/>
          </p:nvPr>
        </p:nvSpPr>
        <p:spPr>
          <a:xfrm>
            <a:off x="0" y="0"/>
            <a:ext cx="9144000" cy="6858000"/>
          </a:xfrm>
        </p:spPr>
        <p:txBody>
          <a:bodyPr/>
          <a:lstStyle/>
          <a:p>
            <a:pPr marL="0" indent="0" algn="ctr">
              <a:lnSpc>
                <a:spcPct val="80000"/>
              </a:lnSpc>
              <a:buFontTx/>
              <a:buNone/>
              <a:defRPr/>
            </a:pPr>
            <a:r>
              <a:rPr lang="en-US" altLang="x-none" sz="2800" b="1" dirty="0">
                <a:solidFill>
                  <a:srgbClr val="000000"/>
                </a:solidFill>
                <a:ea typeface="ＭＳ Ｐゴシック" charset="-128"/>
              </a:rPr>
              <a:t>When is </a:t>
            </a:r>
            <a:r>
              <a:rPr lang="en-US" altLang="en-US" sz="2800" b="1" dirty="0">
                <a:solidFill>
                  <a:srgbClr val="000000"/>
                </a:solidFill>
                <a:ea typeface="ＭＳ Ｐゴシック" charset="-128"/>
              </a:rPr>
              <a:t>“</a:t>
            </a:r>
            <a:r>
              <a:rPr lang="en-US" altLang="x-none" sz="2800" b="1" dirty="0">
                <a:solidFill>
                  <a:srgbClr val="000000"/>
                </a:solidFill>
                <a:ea typeface="ＭＳ Ｐゴシック" charset="-128"/>
              </a:rPr>
              <a:t>Wrong</a:t>
            </a:r>
            <a:r>
              <a:rPr lang="en-US" altLang="en-US" sz="2800" b="1" dirty="0">
                <a:solidFill>
                  <a:srgbClr val="000000"/>
                </a:solidFill>
                <a:ea typeface="ＭＳ Ｐゴシック" charset="-128"/>
              </a:rPr>
              <a:t>”</a:t>
            </a:r>
            <a:r>
              <a:rPr lang="en-US" altLang="x-none" sz="2800" b="1" dirty="0">
                <a:solidFill>
                  <a:srgbClr val="000000"/>
                </a:solidFill>
                <a:ea typeface="ＭＳ Ｐゴシック" charset="-128"/>
              </a:rPr>
              <a:t> Really Wrong</a:t>
            </a:r>
          </a:p>
          <a:p>
            <a:pPr marL="0" indent="0" algn="ctr">
              <a:lnSpc>
                <a:spcPct val="80000"/>
              </a:lnSpc>
              <a:buFontTx/>
              <a:buNone/>
              <a:defRPr/>
            </a:pPr>
            <a:r>
              <a:rPr lang="en-US" altLang="x-none" sz="2800" b="1" dirty="0">
                <a:solidFill>
                  <a:srgbClr val="000000"/>
                </a:solidFill>
                <a:ea typeface="ＭＳ Ｐゴシック" charset="-128"/>
              </a:rPr>
              <a:t>No Matter What Culture?</a:t>
            </a:r>
          </a:p>
          <a:p>
            <a:pPr marL="0" indent="0">
              <a:lnSpc>
                <a:spcPct val="80000"/>
              </a:lnSpc>
              <a:buFontTx/>
              <a:buNone/>
              <a:defRPr/>
            </a:pPr>
            <a:endParaRPr lang="en-US" altLang="x-none" sz="2800" dirty="0">
              <a:solidFill>
                <a:srgbClr val="000000"/>
              </a:solidFill>
              <a:ea typeface="ＭＳ Ｐゴシック" charset="-128"/>
            </a:endParaRPr>
          </a:p>
          <a:p>
            <a:pPr marL="185738" indent="-169863">
              <a:lnSpc>
                <a:spcPct val="80000"/>
              </a:lnSpc>
              <a:defRPr/>
            </a:pPr>
            <a:r>
              <a:rPr lang="en-US" altLang="x-none" sz="2800" dirty="0">
                <a:solidFill>
                  <a:srgbClr val="000000"/>
                </a:solidFill>
                <a:ea typeface="ＭＳ Ｐゴシック" charset="-128"/>
              </a:rPr>
              <a:t>If Cultural Relativism is taken to its logical extreme, then we would conclude that absolutely no behavior found in the world is immoral – wrong – provided that the people who practice it concur that it is morally acceptable and that it performs a function in the interest of the society. </a:t>
            </a:r>
          </a:p>
          <a:p>
            <a:pPr marL="185738" indent="-169863">
              <a:lnSpc>
                <a:spcPct val="80000"/>
              </a:lnSpc>
              <a:defRPr/>
            </a:pPr>
            <a:r>
              <a:rPr lang="en-US" altLang="x-none" sz="2800" dirty="0">
                <a:solidFill>
                  <a:srgbClr val="000000"/>
                </a:solidFill>
                <a:ea typeface="ＭＳ Ｐゴシック" charset="-128"/>
              </a:rPr>
              <a:t>Practicing Cultural Relativism does not require that we view all cultural practices as morally equivalent; that is, not all cultural practices are equally worthy of tolerance and respect. </a:t>
            </a:r>
          </a:p>
          <a:p>
            <a:pPr marL="185738" indent="-169863">
              <a:lnSpc>
                <a:spcPct val="80000"/>
              </a:lnSpc>
              <a:defRPr/>
            </a:pPr>
            <a:r>
              <a:rPr lang="en-US" altLang="x-none" sz="2800" dirty="0">
                <a:solidFill>
                  <a:srgbClr val="000000"/>
                </a:solidFill>
                <a:ea typeface="ＭＳ Ｐゴシック" charset="-128"/>
              </a:rPr>
              <a:t>Some cultural practices are morally indefensible in any cultural context because it is believed that all humans have rights – entitlements to a certain level of treatment (that may be formalized in laws or socially-acceptable and expected). </a:t>
            </a:r>
          </a:p>
          <a:p>
            <a:pPr marL="0" indent="0">
              <a:lnSpc>
                <a:spcPct val="80000"/>
              </a:lnSpc>
              <a:defRPr/>
            </a:pPr>
            <a:endParaRPr lang="en-US" altLang="x-none" sz="2800" dirty="0">
              <a:ea typeface="ＭＳ Ｐゴシック"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CCFF">
            <a:alpha val="0"/>
          </a:srgbClr>
        </a:solidFill>
        <a:effectLst/>
      </p:bgPr>
    </p:bg>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8DAE7D85-D3B9-3E9C-3337-96515B6B4D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B5E31A2-D8EE-9D4C-91F0-EDEAA3C0376E}" type="slidenum">
              <a:rPr lang="en-US" altLang="en-US" sz="1300" smtClean="0"/>
              <a:pPr>
                <a:spcBef>
                  <a:spcPct val="0"/>
                </a:spcBef>
                <a:buFontTx/>
                <a:buNone/>
              </a:pPr>
              <a:t>66</a:t>
            </a:fld>
            <a:endParaRPr lang="en-US" altLang="en-US" sz="1300"/>
          </a:p>
        </p:txBody>
      </p:sp>
      <p:sp>
        <p:nvSpPr>
          <p:cNvPr id="74755" name="Text Box 2">
            <a:extLst>
              <a:ext uri="{FF2B5EF4-FFF2-40B4-BE49-F238E27FC236}">
                <a16:creationId xmlns:a16="http://schemas.microsoft.com/office/drawing/2014/main" id="{92B1DFF9-5D70-F695-0767-22AD4DC8404A}"/>
              </a:ext>
            </a:extLst>
          </p:cNvPr>
          <p:cNvSpPr txBox="1">
            <a:spLocks noChangeArrowheads="1"/>
          </p:cNvSpPr>
          <p:nvPr/>
        </p:nvSpPr>
        <p:spPr bwMode="auto">
          <a:xfrm>
            <a:off x="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200" b="1"/>
          </a:p>
        </p:txBody>
      </p:sp>
      <p:pic>
        <p:nvPicPr>
          <p:cNvPr id="74756" name="Picture 4" descr="Dilbert.jpg">
            <a:extLst>
              <a:ext uri="{FF2B5EF4-FFF2-40B4-BE49-F238E27FC236}">
                <a16:creationId xmlns:a16="http://schemas.microsoft.com/office/drawing/2014/main" id="{D016A6C9-4F1F-EB9E-ECF6-FFF48FAE74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59" y="1905000"/>
            <a:ext cx="917585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4">
            <a:extLst>
              <a:ext uri="{FF2B5EF4-FFF2-40B4-BE49-F238E27FC236}">
                <a16:creationId xmlns:a16="http://schemas.microsoft.com/office/drawing/2014/main" id="{83B2F322-744D-1830-C16A-EF535432F625}"/>
              </a:ext>
            </a:extLst>
          </p:cNvPr>
          <p:cNvSpPr txBox="1">
            <a:spLocks noChangeArrowheads="1"/>
          </p:cNvSpPr>
          <p:nvPr/>
        </p:nvSpPr>
        <p:spPr bwMode="auto">
          <a:xfrm rot="10800000" flipV="1">
            <a:off x="76199" y="504735"/>
            <a:ext cx="9047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t>What are the limits of cultural relativism</a:t>
            </a:r>
          </a:p>
          <a:p>
            <a:pPr algn="ctr" eaLnBrk="1" hangingPunct="1">
              <a:spcBef>
                <a:spcPct val="0"/>
              </a:spcBef>
              <a:buFontTx/>
              <a:buNone/>
            </a:pPr>
            <a:r>
              <a:rPr lang="en-US" altLang="en-US" sz="3600" dirty="0"/>
              <a:t>and tolerance?</a:t>
            </a:r>
          </a:p>
        </p:txBody>
      </p:sp>
      <p:sp>
        <p:nvSpPr>
          <p:cNvPr id="3" name="TextBox 2">
            <a:extLst>
              <a:ext uri="{FF2B5EF4-FFF2-40B4-BE49-F238E27FC236}">
                <a16:creationId xmlns:a16="http://schemas.microsoft.com/office/drawing/2014/main" id="{1086B1D2-8956-5F75-2BC7-FD0CC1B9B692}"/>
              </a:ext>
            </a:extLst>
          </p:cNvPr>
          <p:cNvSpPr txBox="1"/>
          <p:nvPr/>
        </p:nvSpPr>
        <p:spPr>
          <a:xfrm>
            <a:off x="1" y="5341005"/>
            <a:ext cx="9123361" cy="1077218"/>
          </a:xfrm>
          <a:prstGeom prst="rect">
            <a:avLst/>
          </a:prstGeom>
          <a:noFill/>
        </p:spPr>
        <p:txBody>
          <a:bodyPr wrap="square" rtlCol="0">
            <a:spAutoFit/>
          </a:bodyPr>
          <a:lstStyle/>
          <a:p>
            <a:pPr algn="ctr"/>
            <a:r>
              <a:rPr lang="en-US" sz="3200" b="1" dirty="0"/>
              <a:t>The highest result of education is tolerance.</a:t>
            </a:r>
          </a:p>
          <a:p>
            <a:r>
              <a:rPr lang="en-US" sz="3200" b="1" dirty="0"/>
              <a:t>						--Hellen Keller</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CCFF">
            <a:alpha val="0"/>
          </a:srgbClr>
        </a:solidFill>
        <a:effectLst/>
      </p:bgPr>
    </p:bg>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EF107E4F-0372-606A-A4A1-FE18A637DB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ABC4B97-F274-DA4F-902C-292D577E7316}" type="slidenum">
              <a:rPr lang="en-US" altLang="en-US" sz="1300" smtClean="0"/>
              <a:pPr>
                <a:spcBef>
                  <a:spcPct val="0"/>
                </a:spcBef>
                <a:buFontTx/>
                <a:buNone/>
              </a:pPr>
              <a:t>67</a:t>
            </a:fld>
            <a:endParaRPr lang="en-US" altLang="en-US" sz="1300"/>
          </a:p>
        </p:txBody>
      </p:sp>
      <p:sp>
        <p:nvSpPr>
          <p:cNvPr id="76803" name="Text Box 2">
            <a:extLst>
              <a:ext uri="{FF2B5EF4-FFF2-40B4-BE49-F238E27FC236}">
                <a16:creationId xmlns:a16="http://schemas.microsoft.com/office/drawing/2014/main" id="{00B742A0-E838-EBF4-A5B1-B44551216566}"/>
              </a:ext>
            </a:extLst>
          </p:cNvPr>
          <p:cNvSpPr txBox="1">
            <a:spLocks noChangeArrowheads="1"/>
          </p:cNvSpPr>
          <p:nvPr/>
        </p:nvSpPr>
        <p:spPr bwMode="auto">
          <a:xfrm>
            <a:off x="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200" b="1"/>
          </a:p>
        </p:txBody>
      </p:sp>
      <p:pic>
        <p:nvPicPr>
          <p:cNvPr id="76804" name="Picture 4" descr="IntolerableToler.jpg">
            <a:extLst>
              <a:ext uri="{FF2B5EF4-FFF2-40B4-BE49-F238E27FC236}">
                <a16:creationId xmlns:a16="http://schemas.microsoft.com/office/drawing/2014/main" id="{35FF5C73-C2BD-F6E1-6DD4-D50D068474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332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3">
            <a:extLst>
              <a:ext uri="{FF2B5EF4-FFF2-40B4-BE49-F238E27FC236}">
                <a16:creationId xmlns:a16="http://schemas.microsoft.com/office/drawing/2014/main" id="{F0CB6381-CAEB-3E1E-A9AA-9D011E4F2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4A8CD2-954C-F743-BF26-BE07065F8A0F}" type="slidenum">
              <a:rPr lang="en-US" altLang="en-US" sz="1300" smtClean="0"/>
              <a:pPr>
                <a:spcBef>
                  <a:spcPct val="0"/>
                </a:spcBef>
                <a:buFontTx/>
                <a:buNone/>
              </a:pPr>
              <a:t>68</a:t>
            </a:fld>
            <a:endParaRPr lang="en-US" altLang="en-US" sz="1300"/>
          </a:p>
        </p:txBody>
      </p:sp>
      <p:sp>
        <p:nvSpPr>
          <p:cNvPr id="78850" name="Text Box 2">
            <a:extLst>
              <a:ext uri="{FF2B5EF4-FFF2-40B4-BE49-F238E27FC236}">
                <a16:creationId xmlns:a16="http://schemas.microsoft.com/office/drawing/2014/main" id="{4F6C792A-485F-8ADB-4CBF-4018BDC2BA39}"/>
              </a:ext>
            </a:extLst>
          </p:cNvPr>
          <p:cNvSpPr txBox="1">
            <a:spLocks noChangeArrowheads="1"/>
          </p:cNvSpPr>
          <p:nvPr/>
        </p:nvSpPr>
        <p:spPr bwMode="auto">
          <a:xfrm>
            <a:off x="0" y="0"/>
            <a:ext cx="9144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a:solidFill>
                  <a:srgbClr val="000000"/>
                </a:solidFill>
              </a:rPr>
              <a:t>What Is It Okay to Eat/Drink?</a:t>
            </a:r>
          </a:p>
        </p:txBody>
      </p:sp>
      <p:sp>
        <p:nvSpPr>
          <p:cNvPr id="4" name="TextBox 3">
            <a:extLst>
              <a:ext uri="{FF2B5EF4-FFF2-40B4-BE49-F238E27FC236}">
                <a16:creationId xmlns:a16="http://schemas.microsoft.com/office/drawing/2014/main" id="{4A626D6C-AF7A-F3E8-23A2-A8E24742FC82}"/>
              </a:ext>
            </a:extLst>
          </p:cNvPr>
          <p:cNvSpPr txBox="1">
            <a:spLocks noChangeArrowheads="1"/>
          </p:cNvSpPr>
          <p:nvPr/>
        </p:nvSpPr>
        <p:spPr bwMode="auto">
          <a:xfrm>
            <a:off x="0" y="1371600"/>
            <a:ext cx="9144000" cy="4344114"/>
          </a:xfrm>
          <a:prstGeom prst="rect">
            <a:avLst/>
          </a:prstGeom>
          <a:noFill/>
          <a:ln w="9525">
            <a:noFill/>
            <a:miter lim="800000"/>
            <a:headEnd/>
            <a:tailEnd/>
          </a:ln>
        </p:spPr>
        <p:txBody>
          <a:bodyPr numCol="3" spcCol="182880">
            <a:spAutoFit/>
          </a:bodyPr>
          <a:lstStyle/>
          <a:p>
            <a:pPr eaLnBrk="1" hangingPunct="1">
              <a:defRPr/>
            </a:pPr>
            <a:r>
              <a:rPr lang="en-US" sz="3400" dirty="0">
                <a:solidFill>
                  <a:schemeClr val="bg1"/>
                </a:solidFill>
                <a:latin typeface="Arial" pitchFamily="-106" charset="0"/>
                <a:ea typeface="+mn-ea"/>
              </a:rPr>
              <a:t>Carrots</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Beef</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Mutton</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Rabbit Meat</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Fish</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Ham/Pork</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Horse Meat</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Dog Meat</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Snakes</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Snails</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Grasshoppers</a:t>
            </a:r>
          </a:p>
          <a:p>
            <a:pPr eaLnBrk="1" hangingPunct="1">
              <a:defRPr/>
            </a:pPr>
            <a:endParaRPr lang="en-US" sz="3400" dirty="0">
              <a:solidFill>
                <a:schemeClr val="bg1"/>
              </a:solidFill>
              <a:latin typeface="Arial" pitchFamily="-106" charset="0"/>
              <a:ea typeface="+mn-ea"/>
            </a:endParaRPr>
          </a:p>
          <a:p>
            <a:pPr eaLnBrk="1" hangingPunct="1">
              <a:defRPr/>
            </a:pPr>
            <a:r>
              <a:rPr lang="en-US" sz="3400" dirty="0">
                <a:solidFill>
                  <a:schemeClr val="bg1"/>
                </a:solidFill>
                <a:latin typeface="Arial" pitchFamily="-106" charset="0"/>
                <a:ea typeface="+mn-ea"/>
              </a:rPr>
              <a:t>Beer/Wine</a:t>
            </a:r>
          </a:p>
          <a:p>
            <a:pPr eaLnBrk="1" hangingPunct="1">
              <a:defRPr/>
            </a:pPr>
            <a:endParaRPr lang="en-US" sz="3400" dirty="0">
              <a:solidFill>
                <a:schemeClr val="bg1"/>
              </a:solidFill>
              <a:latin typeface="Arial" pitchFamily="-106" charset="0"/>
              <a:ea typeface="+mn-ea"/>
            </a:endParaRPr>
          </a:p>
        </p:txBody>
      </p:sp>
    </p:spTree>
  </p:cSld>
  <p:clrMapOvr>
    <a:overrideClrMapping bg1="dk2" tx1="lt1" bg2="dk1"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1">
            <a:extLst>
              <a:ext uri="{FF2B5EF4-FFF2-40B4-BE49-F238E27FC236}">
                <a16:creationId xmlns:a16="http://schemas.microsoft.com/office/drawing/2014/main" id="{9DC2D064-B7D9-C484-89BF-890C4A2731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C577F6-523C-F646-9708-EF16A36DDF0A}" type="slidenum">
              <a:rPr lang="en-US" altLang="en-US" sz="1300" smtClean="0"/>
              <a:pPr>
                <a:spcBef>
                  <a:spcPct val="0"/>
                </a:spcBef>
                <a:buFontTx/>
                <a:buNone/>
              </a:pPr>
              <a:t>69</a:t>
            </a:fld>
            <a:endParaRPr lang="en-US" altLang="en-US" sz="1300"/>
          </a:p>
        </p:txBody>
      </p:sp>
      <p:pic>
        <p:nvPicPr>
          <p:cNvPr id="80898" name="Picture 2" descr="Dog Meat.jpg">
            <a:extLst>
              <a:ext uri="{FF2B5EF4-FFF2-40B4-BE49-F238E27FC236}">
                <a16:creationId xmlns:a16="http://schemas.microsoft.com/office/drawing/2014/main" id="{E1F2BE02-27AA-84E3-EB62-2313463EA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2595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0C05327D-DE37-B135-E6CF-D12B84C59199}"/>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90114" name="Content Placeholder 2">
            <a:extLst>
              <a:ext uri="{FF2B5EF4-FFF2-40B4-BE49-F238E27FC236}">
                <a16:creationId xmlns:a16="http://schemas.microsoft.com/office/drawing/2014/main" id="{2E0890E5-FB6D-F700-0B2A-63C58C81B4A1}"/>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F1293E87-0FBA-5C24-8997-ABB0BD22D7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DF2A584-5D21-F54C-9563-6595B3B0B4FF}" type="slidenum">
              <a:rPr lang="en-US" altLang="en-US" sz="1300"/>
              <a:pPr>
                <a:spcBef>
                  <a:spcPct val="0"/>
                </a:spcBef>
                <a:buFontTx/>
                <a:buNone/>
              </a:pPr>
              <a:t>7</a:t>
            </a:fld>
            <a:endParaRPr lang="en-US" altLang="en-US" sz="1300"/>
          </a:p>
        </p:txBody>
      </p:sp>
      <p:pic>
        <p:nvPicPr>
          <p:cNvPr id="90116" name="Picture 4" descr="multiculturalism-suicide-bomb.jpg">
            <a:extLst>
              <a:ext uri="{FF2B5EF4-FFF2-40B4-BE49-F238E27FC236}">
                <a16:creationId xmlns:a16="http://schemas.microsoft.com/office/drawing/2014/main" id="{4FF88E86-C9EB-D3A7-FD68-2EA72AF824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1">
            <a:extLst>
              <a:ext uri="{FF2B5EF4-FFF2-40B4-BE49-F238E27FC236}">
                <a16:creationId xmlns:a16="http://schemas.microsoft.com/office/drawing/2014/main" id="{AFDFE5FB-AB77-821D-32D3-98640190E5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F4D01B7-827F-D64E-94EF-982C83636783}" type="slidenum">
              <a:rPr lang="en-US" altLang="en-US" sz="1300" smtClean="0"/>
              <a:pPr>
                <a:spcBef>
                  <a:spcPct val="0"/>
                </a:spcBef>
                <a:buFontTx/>
                <a:buNone/>
              </a:pPr>
              <a:t>70</a:t>
            </a:fld>
            <a:endParaRPr lang="en-US" altLang="en-US" sz="1300"/>
          </a:p>
        </p:txBody>
      </p:sp>
      <p:sp>
        <p:nvSpPr>
          <p:cNvPr id="71682" name="TextBox 2">
            <a:extLst>
              <a:ext uri="{FF2B5EF4-FFF2-40B4-BE49-F238E27FC236}">
                <a16:creationId xmlns:a16="http://schemas.microsoft.com/office/drawing/2014/main" id="{5B535463-8DF1-D808-5138-5718300A8F53}"/>
              </a:ext>
            </a:extLst>
          </p:cNvPr>
          <p:cNvSpPr txBox="1">
            <a:spLocks noChangeArrowheads="1"/>
          </p:cNvSpPr>
          <p:nvPr/>
        </p:nvSpPr>
        <p:spPr bwMode="auto">
          <a:xfrm>
            <a:off x="0" y="457200"/>
            <a:ext cx="9144000" cy="6396038"/>
          </a:xfrm>
          <a:prstGeom prst="rect">
            <a:avLst/>
          </a:prstGeom>
          <a:noFill/>
          <a:ln>
            <a:noFill/>
          </a:ln>
        </p:spPr>
        <p:txBody>
          <a:bodyPr>
            <a:spAutoFit/>
          </a:bodyPr>
          <a:lstStyle>
            <a:lvl1pPr>
              <a:spcBef>
                <a:spcPct val="20000"/>
              </a:spcBef>
              <a:buChar char="•"/>
              <a:defRPr sz="2900">
                <a:solidFill>
                  <a:schemeClr val="tx1"/>
                </a:solidFill>
                <a:latin typeface="Arial" charset="0"/>
                <a:ea typeface="ＭＳ Ｐゴシック" charset="-128"/>
              </a:defRPr>
            </a:lvl1pPr>
            <a:lvl2pPr marL="742950" indent="-285750">
              <a:spcBef>
                <a:spcPct val="20000"/>
              </a:spcBef>
              <a:buChar char="–"/>
              <a:defRPr sz="2500">
                <a:solidFill>
                  <a:schemeClr val="tx1"/>
                </a:solidFill>
                <a:latin typeface="Arial" charset="0"/>
                <a:ea typeface="ＭＳ Ｐゴシック" charset="-128"/>
              </a:defRPr>
            </a:lvl2pPr>
            <a:lvl3pPr marL="1143000" indent="-228600">
              <a:spcBef>
                <a:spcPct val="20000"/>
              </a:spcBef>
              <a:buChar char="•"/>
              <a:defRPr sz="2200">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gn="ctr" eaLnBrk="1" hangingPunct="1">
              <a:spcBef>
                <a:spcPct val="0"/>
              </a:spcBef>
              <a:buFontTx/>
              <a:buNone/>
              <a:defRPr/>
            </a:pPr>
            <a:r>
              <a:rPr lang="en-US" altLang="x-none" sz="2800" b="1" dirty="0">
                <a:solidFill>
                  <a:srgbClr val="001933"/>
                </a:solidFill>
              </a:rPr>
              <a:t>Multiculturalism: Fact or Threat?</a:t>
            </a:r>
          </a:p>
          <a:p>
            <a:pPr algn="ctr" eaLnBrk="1" hangingPunct="1">
              <a:spcBef>
                <a:spcPct val="0"/>
              </a:spcBef>
              <a:buFontTx/>
              <a:buChar char="-"/>
              <a:defRPr/>
            </a:pPr>
            <a:r>
              <a:rPr lang="en-US" altLang="x-none" sz="2800" b="1" dirty="0">
                <a:solidFill>
                  <a:srgbClr val="001933"/>
                </a:solidFill>
              </a:rPr>
              <a:t>Dinesh D</a:t>
            </a:r>
            <a:r>
              <a:rPr lang="ja-JP" altLang="en-US" sz="2800" b="1" dirty="0">
                <a:solidFill>
                  <a:srgbClr val="001933"/>
                </a:solidFill>
              </a:rPr>
              <a:t>’</a:t>
            </a:r>
            <a:r>
              <a:rPr lang="en-US" altLang="ja-JP" sz="2800" b="1" dirty="0">
                <a:solidFill>
                  <a:srgbClr val="001933"/>
                </a:solidFill>
              </a:rPr>
              <a:t>Souza</a:t>
            </a:r>
          </a:p>
          <a:p>
            <a:pPr algn="ctr" eaLnBrk="1" hangingPunct="1">
              <a:spcBef>
                <a:spcPct val="0"/>
              </a:spcBef>
              <a:buFontTx/>
              <a:buChar char="-"/>
              <a:defRPr/>
            </a:pPr>
            <a:endParaRPr lang="en-US" altLang="x-none" sz="2800" dirty="0">
              <a:solidFill>
                <a:srgbClr val="001933"/>
              </a:solidFill>
            </a:endParaRPr>
          </a:p>
          <a:p>
            <a:pPr eaLnBrk="1" hangingPunct="1">
              <a:spcBef>
                <a:spcPct val="0"/>
              </a:spcBef>
              <a:buFontTx/>
              <a:buNone/>
              <a:defRPr/>
            </a:pPr>
            <a:r>
              <a:rPr lang="en-US" altLang="x-none" sz="2800" dirty="0">
                <a:solidFill>
                  <a:srgbClr val="001933"/>
                </a:solidFill>
              </a:rPr>
              <a:t>“Multiculturalists insist that we change how we teach our children, in order to reshape how they think. Specifically, they must stop thinking of Western and American civilization as superior to other civilizations. The doctrine underlying this position is cultural relativism — the denial that any culture can be said to be better or worse than any other. Cultural relativists take the principle of equality, which in the American political tradition is applied to individuals in terms of rights, and apply it instead to cultures in terms of their value” </a:t>
            </a:r>
            <a:r>
              <a:rPr lang="en-US" sz="2800" dirty="0">
                <a:solidFill>
                  <a:schemeClr val="accent4">
                    <a:lumMod val="10000"/>
                  </a:schemeClr>
                </a:solidFill>
              </a:rPr>
              <a:t>—</a:t>
            </a:r>
            <a:r>
              <a:rPr lang="en-US" altLang="x-none" sz="2800" dirty="0">
                <a:solidFill>
                  <a:srgbClr val="001933"/>
                </a:solidFill>
              </a:rPr>
              <a:t>in other words Franz </a:t>
            </a:r>
            <a:r>
              <a:rPr lang="en-US" altLang="x-none" sz="2800" dirty="0" err="1">
                <a:solidFill>
                  <a:srgbClr val="001933"/>
                </a:solidFill>
              </a:rPr>
              <a:t>Boas</a:t>
            </a:r>
            <a:r>
              <a:rPr lang="en-US" altLang="en-US" sz="2800" dirty="0" err="1">
                <a:solidFill>
                  <a:srgbClr val="001933"/>
                </a:solidFill>
              </a:rPr>
              <a:t>’</a:t>
            </a:r>
            <a:r>
              <a:rPr lang="en-US" altLang="x-none" sz="2800" dirty="0" err="1">
                <a:solidFill>
                  <a:srgbClr val="001933"/>
                </a:solidFill>
              </a:rPr>
              <a:t>s</a:t>
            </a:r>
            <a:r>
              <a:rPr lang="en-US" altLang="x-none" sz="2800" dirty="0">
                <a:solidFill>
                  <a:srgbClr val="001933"/>
                </a:solidFill>
              </a:rPr>
              <a:t> </a:t>
            </a:r>
            <a:r>
              <a:rPr lang="en-US" altLang="en-US" sz="2800" dirty="0">
                <a:solidFill>
                  <a:srgbClr val="001933"/>
                </a:solidFill>
              </a:rPr>
              <a:t>“</a:t>
            </a:r>
            <a:r>
              <a:rPr lang="en-US" altLang="x-none" sz="2800" dirty="0">
                <a:solidFill>
                  <a:srgbClr val="001933"/>
                </a:solidFill>
              </a:rPr>
              <a:t>cultural relativism.”</a:t>
            </a:r>
          </a:p>
          <a:p>
            <a:pPr eaLnBrk="1" hangingPunct="1">
              <a:spcBef>
                <a:spcPct val="0"/>
              </a:spcBef>
              <a:buFontTx/>
              <a:buNone/>
              <a:defRPr/>
            </a:pPr>
            <a:endParaRPr lang="en-US" altLang="x-none" sz="1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3">
            <a:extLst>
              <a:ext uri="{FF2B5EF4-FFF2-40B4-BE49-F238E27FC236}">
                <a16:creationId xmlns:a16="http://schemas.microsoft.com/office/drawing/2014/main" id="{15193BC2-19FF-068E-C8AD-135621C630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99C3E6-1333-BB49-A258-A3BFCD70890F}" type="slidenum">
              <a:rPr lang="en-US" altLang="en-US" sz="1300" smtClean="0"/>
              <a:pPr>
                <a:spcBef>
                  <a:spcPct val="0"/>
                </a:spcBef>
                <a:buFontTx/>
                <a:buNone/>
              </a:pPr>
              <a:t>71</a:t>
            </a:fld>
            <a:endParaRPr lang="en-US" altLang="en-US" sz="1300"/>
          </a:p>
        </p:txBody>
      </p:sp>
      <p:sp>
        <p:nvSpPr>
          <p:cNvPr id="82946" name="Text Box 2">
            <a:extLst>
              <a:ext uri="{FF2B5EF4-FFF2-40B4-BE49-F238E27FC236}">
                <a16:creationId xmlns:a16="http://schemas.microsoft.com/office/drawing/2014/main" id="{3C18C903-652F-C7ED-BD97-E1646B288025}"/>
              </a:ext>
            </a:extLst>
          </p:cNvPr>
          <p:cNvSpPr txBox="1">
            <a:spLocks noChangeArrowheads="1"/>
          </p:cNvSpPr>
          <p:nvPr/>
        </p:nvSpPr>
        <p:spPr bwMode="auto">
          <a:xfrm>
            <a:off x="0" y="1371600"/>
            <a:ext cx="91440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latin typeface="Courier" pitchFamily="2" charset="0"/>
              </a:rPr>
              <a:t>	</a:t>
            </a:r>
            <a:r>
              <a:rPr lang="en-US" altLang="en-US" sz="3600">
                <a:solidFill>
                  <a:srgbClr val="000000"/>
                </a:solidFill>
              </a:rPr>
              <a:t>In 1885 U.S. Superintendent of Indian Schools John H. Oberly predicted, </a:t>
            </a:r>
            <a:r>
              <a:rPr lang="ja-JP" altLang="en-US" sz="3600">
                <a:solidFill>
                  <a:srgbClr val="000000"/>
                </a:solidFill>
              </a:rPr>
              <a:t>“</a:t>
            </a:r>
            <a:r>
              <a:rPr lang="en-US" altLang="ja-JP" sz="3600">
                <a:solidFill>
                  <a:srgbClr val="000000"/>
                </a:solidFill>
              </a:rPr>
              <a:t>if there were a sufficient number of reservation boarding-school-buildings to accommodate all the Indian children of school age, and these building could be filled and kept filled with Indian pupils, the Indian problem would be solved within the school age of the Indian child now six years old.</a:t>
            </a:r>
            <a:r>
              <a:rPr lang="ja-JP" altLang="en-US" sz="3600">
                <a:solidFill>
                  <a:srgbClr val="000000"/>
                </a:solidFill>
              </a:rPr>
              <a:t>”</a:t>
            </a:r>
            <a:endParaRPr lang="en-US" altLang="en-US" sz="3600">
              <a:solidFill>
                <a:srgbClr val="000000"/>
              </a:solidFill>
            </a:endParaRPr>
          </a:p>
        </p:txBody>
      </p:sp>
      <p:sp>
        <p:nvSpPr>
          <p:cNvPr id="82947" name="TextBox 3">
            <a:extLst>
              <a:ext uri="{FF2B5EF4-FFF2-40B4-BE49-F238E27FC236}">
                <a16:creationId xmlns:a16="http://schemas.microsoft.com/office/drawing/2014/main" id="{4A5716BF-DD5E-4A19-9B41-7D06E00BEC70}"/>
              </a:ext>
            </a:extLst>
          </p:cNvPr>
          <p:cNvSpPr txBox="1">
            <a:spLocks noChangeArrowheads="1"/>
          </p:cNvSpPr>
          <p:nvPr/>
        </p:nvSpPr>
        <p:spPr bwMode="auto">
          <a:xfrm>
            <a:off x="0" y="228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a:solidFill>
                  <a:srgbClr val="FF0000"/>
                </a:solidFill>
              </a:rPr>
              <a:t>The Search for Panaceas</a:t>
            </a:r>
          </a:p>
        </p:txBody>
      </p:sp>
    </p:spTree>
  </p:cSld>
  <p:clrMapOvr>
    <a:overrideClrMapping bg1="dk2" tx1="lt1" bg2="dk1"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a:extLst>
              <a:ext uri="{FF2B5EF4-FFF2-40B4-BE49-F238E27FC236}">
                <a16:creationId xmlns:a16="http://schemas.microsoft.com/office/drawing/2014/main" id="{6A418D01-FBAD-16DE-9646-9A72C3BA25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227509A-2811-EA45-8AAC-5BEB0D0CE23D}" type="slidenum">
              <a:rPr lang="en-US" altLang="en-US" sz="1300" smtClean="0"/>
              <a:pPr>
                <a:spcBef>
                  <a:spcPct val="0"/>
                </a:spcBef>
                <a:buFontTx/>
                <a:buNone/>
              </a:pPr>
              <a:t>72</a:t>
            </a:fld>
            <a:endParaRPr lang="en-US" altLang="en-US" sz="1300"/>
          </a:p>
        </p:txBody>
      </p:sp>
      <p:sp>
        <p:nvSpPr>
          <p:cNvPr id="84994" name="Text Box 2">
            <a:extLst>
              <a:ext uri="{FF2B5EF4-FFF2-40B4-BE49-F238E27FC236}">
                <a16:creationId xmlns:a16="http://schemas.microsoft.com/office/drawing/2014/main" id="{8B5F0352-B577-16BB-D26C-3E9D8DA593D4}"/>
              </a:ext>
            </a:extLst>
          </p:cNvPr>
          <p:cNvSpPr txBox="1">
            <a:spLocks noChangeArrowheads="1"/>
          </p:cNvSpPr>
          <p:nvPr/>
        </p:nvSpPr>
        <p:spPr bwMode="auto">
          <a:xfrm>
            <a:off x="0" y="533400"/>
            <a:ext cx="91440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latin typeface="Courier" pitchFamily="2" charset="0"/>
              </a:rPr>
              <a:t>	</a:t>
            </a:r>
            <a:r>
              <a:rPr lang="en-US" altLang="en-US" sz="3600">
                <a:solidFill>
                  <a:srgbClr val="000000"/>
                </a:solidFill>
              </a:rPr>
              <a:t>However, in an 1891 </a:t>
            </a:r>
            <a:r>
              <a:rPr lang="en-US" altLang="en-US" sz="3600" i="1">
                <a:solidFill>
                  <a:srgbClr val="000000"/>
                </a:solidFill>
              </a:rPr>
              <a:t>Educational Review</a:t>
            </a:r>
            <a:r>
              <a:rPr lang="en-US" altLang="en-US" sz="3600">
                <a:solidFill>
                  <a:srgbClr val="000000"/>
                </a:solidFill>
              </a:rPr>
              <a:t> article, Elaine Goodale, soon to be the wife of Charles Eastman (Sioux), criticized education in Indian schools declaring that </a:t>
            </a:r>
            <a:r>
              <a:rPr lang="ja-JP" altLang="en-US" sz="3600">
                <a:solidFill>
                  <a:srgbClr val="000000"/>
                </a:solidFill>
              </a:rPr>
              <a:t>“</a:t>
            </a:r>
            <a:r>
              <a:rPr lang="en-US" altLang="ja-JP" sz="3600">
                <a:solidFill>
                  <a:srgbClr val="000000"/>
                </a:solidFill>
              </a:rPr>
              <a:t>Four fifths, if not nine tenths, of the work done is purely mechanical drill.... The child reads by rote, he memorizes the combinations in arithmetic, he copies letters and forms, he imitates the actions of his teacher.</a:t>
            </a:r>
            <a:r>
              <a:rPr lang="ja-JP" altLang="en-US" sz="3600">
                <a:solidFill>
                  <a:srgbClr val="000000"/>
                </a:solidFill>
              </a:rPr>
              <a:t>”</a:t>
            </a:r>
            <a:r>
              <a:rPr lang="en-US" altLang="ja-JP" sz="3600">
                <a:solidFill>
                  <a:srgbClr val="000000"/>
                </a:solidFill>
              </a:rPr>
              <a:t> </a:t>
            </a:r>
            <a:endParaRPr lang="en-US" altLang="en-US" sz="3600">
              <a:solidFill>
                <a:srgbClr val="000000"/>
              </a:solidFill>
            </a:endParaRPr>
          </a:p>
        </p:txBody>
      </p:sp>
    </p:spTree>
  </p:cSld>
  <p:clrMapOvr>
    <a:overrideClrMapping bg1="dk2" tx1="lt1" bg2="dk1"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3">
            <a:extLst>
              <a:ext uri="{FF2B5EF4-FFF2-40B4-BE49-F238E27FC236}">
                <a16:creationId xmlns:a16="http://schemas.microsoft.com/office/drawing/2014/main" id="{B8691B23-E794-7687-9B89-0ED37173B2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C02381-5968-ED49-A988-D6C06A44CE6D}" type="slidenum">
              <a:rPr lang="en-US" altLang="en-US" sz="1300" smtClean="0"/>
              <a:pPr>
                <a:spcBef>
                  <a:spcPct val="0"/>
                </a:spcBef>
                <a:buFontTx/>
                <a:buNone/>
              </a:pPr>
              <a:t>73</a:t>
            </a:fld>
            <a:endParaRPr lang="en-US" altLang="en-US" sz="1300"/>
          </a:p>
        </p:txBody>
      </p:sp>
      <p:sp>
        <p:nvSpPr>
          <p:cNvPr id="87042" name="Text Box 2">
            <a:extLst>
              <a:ext uri="{FF2B5EF4-FFF2-40B4-BE49-F238E27FC236}">
                <a16:creationId xmlns:a16="http://schemas.microsoft.com/office/drawing/2014/main" id="{17285C9D-B5F6-6477-FB21-8BAE50D56EA1}"/>
              </a:ext>
            </a:extLst>
          </p:cNvPr>
          <p:cNvSpPr txBox="1">
            <a:spLocks noChangeArrowheads="1"/>
          </p:cNvSpPr>
          <p:nvPr/>
        </p:nvSpPr>
        <p:spPr bwMode="auto">
          <a:xfrm>
            <a:off x="0" y="304800"/>
            <a:ext cx="91440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dirty="0">
                <a:solidFill>
                  <a:srgbClr val="000000"/>
                </a:solidFill>
              </a:rPr>
              <a:t>	</a:t>
            </a:r>
            <a:r>
              <a:rPr lang="en-US" altLang="en-US" sz="3600" dirty="0" err="1">
                <a:solidFill>
                  <a:srgbClr val="000000"/>
                </a:solidFill>
              </a:rPr>
              <a:t>Oberly</a:t>
            </a:r>
            <a:r>
              <a:rPr lang="en-US" altLang="en-US" sz="3600" dirty="0">
                <a:solidFill>
                  <a:srgbClr val="000000"/>
                </a:solidFill>
              </a:rPr>
              <a:t> complained that Indian agents were selecting inappropriate textbooks and called for the publication of a </a:t>
            </a:r>
            <a:r>
              <a:rPr lang="ja-JP" altLang="en-US" sz="3600">
                <a:solidFill>
                  <a:srgbClr val="000000"/>
                </a:solidFill>
              </a:rPr>
              <a:t>“</a:t>
            </a:r>
            <a:r>
              <a:rPr lang="en-US" altLang="ja-JP" sz="3600" dirty="0">
                <a:solidFill>
                  <a:srgbClr val="000000"/>
                </a:solidFill>
              </a:rPr>
              <a:t>series of uniform Indian school textbooks</a:t>
            </a:r>
            <a:r>
              <a:rPr lang="ja-JP" altLang="en-US" sz="3600">
                <a:solidFill>
                  <a:srgbClr val="000000"/>
                </a:solidFill>
              </a:rPr>
              <a:t>”</a:t>
            </a:r>
            <a:r>
              <a:rPr lang="en-US" altLang="ja-JP" sz="3600" dirty="0">
                <a:solidFill>
                  <a:srgbClr val="000000"/>
                </a:solidFill>
              </a:rPr>
              <a:t> to be printed by the Government Printing Office. </a:t>
            </a:r>
            <a:r>
              <a:rPr lang="en-US" altLang="ja-JP" sz="3600" dirty="0">
                <a:solidFill>
                  <a:srgbClr val="FF0000"/>
                </a:solidFill>
              </a:rPr>
              <a:t>These textbooks would not </a:t>
            </a:r>
            <a:r>
              <a:rPr lang="ja-JP" altLang="en-US" sz="3600">
                <a:solidFill>
                  <a:srgbClr val="FF0000"/>
                </a:solidFill>
              </a:rPr>
              <a:t>“</a:t>
            </a:r>
            <a:r>
              <a:rPr lang="en-US" altLang="ja-JP" sz="3600" dirty="0">
                <a:solidFill>
                  <a:srgbClr val="FF0000"/>
                </a:solidFill>
              </a:rPr>
              <a:t>on one page represent the Indian as a monster, and on the next page represent him as a hero of romance.</a:t>
            </a:r>
            <a:r>
              <a:rPr lang="ja-JP" altLang="en-US" sz="3600">
                <a:solidFill>
                  <a:srgbClr val="FF0000"/>
                </a:solidFill>
              </a:rPr>
              <a:t>”</a:t>
            </a:r>
            <a:r>
              <a:rPr lang="en-US" altLang="ja-JP" sz="3600" dirty="0">
                <a:solidFill>
                  <a:srgbClr val="000000"/>
                </a:solidFill>
              </a:rPr>
              <a:t> Such a textbook series has still not been published in 2024.</a:t>
            </a:r>
            <a:endParaRPr lang="en-US" altLang="en-US" sz="3600" dirty="0">
              <a:solidFill>
                <a:srgbClr val="000000"/>
              </a:solidFill>
            </a:endParaRPr>
          </a:p>
        </p:txBody>
      </p:sp>
    </p:spTree>
  </p:cSld>
  <p:clrMapOvr>
    <a:overrideClrMapping bg1="dk2" tx1="lt1" bg2="dk1"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3">
            <a:extLst>
              <a:ext uri="{FF2B5EF4-FFF2-40B4-BE49-F238E27FC236}">
                <a16:creationId xmlns:a16="http://schemas.microsoft.com/office/drawing/2014/main" id="{9FDEF8A5-82B6-8036-A155-5DE6E24726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780BB4E-25A6-364A-8FD3-1A580B7B4600}" type="slidenum">
              <a:rPr lang="en-US" altLang="en-US" sz="1300" smtClean="0"/>
              <a:pPr>
                <a:spcBef>
                  <a:spcPct val="0"/>
                </a:spcBef>
                <a:buFontTx/>
                <a:buNone/>
              </a:pPr>
              <a:t>74</a:t>
            </a:fld>
            <a:endParaRPr lang="en-US" altLang="en-US" sz="1300"/>
          </a:p>
        </p:txBody>
      </p:sp>
      <p:sp>
        <p:nvSpPr>
          <p:cNvPr id="61443" name="Text Box 2">
            <a:extLst>
              <a:ext uri="{FF2B5EF4-FFF2-40B4-BE49-F238E27FC236}">
                <a16:creationId xmlns:a16="http://schemas.microsoft.com/office/drawing/2014/main" id="{D6840ABD-DC80-A4EB-9602-CE38544E4E62}"/>
              </a:ext>
            </a:extLst>
          </p:cNvPr>
          <p:cNvSpPr txBox="1">
            <a:spLocks noChangeArrowheads="1"/>
          </p:cNvSpPr>
          <p:nvPr/>
        </p:nvSpPr>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D0D0D"/>
                </a:solidFill>
              </a:rPr>
              <a:t>	</a:t>
            </a:r>
            <a:r>
              <a:rPr lang="en-US" altLang="en-US" sz="3600">
                <a:solidFill>
                  <a:srgbClr val="0D0D0D"/>
                </a:solidFill>
              </a:rPr>
              <a:t>It is only in our attempts to understand the culture of others that we come to understand our own culture.      			—Henry T. Trueba</a:t>
            </a:r>
          </a:p>
          <a:p>
            <a:pPr eaLnBrk="1" hangingPunct="1">
              <a:spcBef>
                <a:spcPct val="0"/>
              </a:spcBef>
              <a:buFontTx/>
              <a:buNone/>
            </a:pPr>
            <a:endParaRPr lang="en-US" altLang="en-US" sz="3600" b="1">
              <a:solidFill>
                <a:srgbClr val="0D0D0D"/>
              </a:solidFill>
            </a:endParaRPr>
          </a:p>
          <a:p>
            <a:pPr eaLnBrk="1" hangingPunct="1">
              <a:spcBef>
                <a:spcPct val="0"/>
              </a:spcBef>
              <a:buFontTx/>
              <a:buNone/>
            </a:pPr>
            <a:r>
              <a:rPr lang="en-US" altLang="en-US" sz="3600" b="1">
                <a:solidFill>
                  <a:srgbClr val="0D0D0D"/>
                </a:solidFill>
              </a:rPr>
              <a:t>	</a:t>
            </a:r>
            <a:r>
              <a:rPr lang="en-US" altLang="en-US" sz="3600">
                <a:solidFill>
                  <a:srgbClr val="0D0D0D"/>
                </a:solidFill>
              </a:rPr>
              <a:t>Culture is </a:t>
            </a:r>
            <a:r>
              <a:rPr lang="ja-JP" altLang="en-US" sz="3600">
                <a:solidFill>
                  <a:srgbClr val="0D0D0D"/>
                </a:solidFill>
              </a:rPr>
              <a:t>“</a:t>
            </a:r>
            <a:r>
              <a:rPr lang="en-US" altLang="ja-JP" sz="3600">
                <a:solidFill>
                  <a:srgbClr val="0D0D0D"/>
                </a:solidFill>
              </a:rPr>
              <a:t>everything that we take for granted.</a:t>
            </a:r>
            <a:r>
              <a:rPr lang="ja-JP" altLang="en-US" sz="3600">
                <a:solidFill>
                  <a:srgbClr val="0D0D0D"/>
                </a:solidFill>
              </a:rPr>
              <a:t>”</a:t>
            </a:r>
            <a:r>
              <a:rPr lang="en-US" altLang="ja-JP" sz="3600">
                <a:solidFill>
                  <a:srgbClr val="0D0D0D"/>
                </a:solidFill>
              </a:rPr>
              <a:t> 				                         	—Louis Wirth                                                                                                                                                            </a:t>
            </a:r>
            <a:endParaRPr lang="en-US" altLang="en-US" sz="3600">
              <a:solidFill>
                <a:srgbClr val="0D0D0D"/>
              </a:solidFill>
            </a:endParaRPr>
          </a:p>
        </p:txBody>
      </p:sp>
      <p:sp>
        <p:nvSpPr>
          <p:cNvPr id="89091" name="TextBox 3">
            <a:extLst>
              <a:ext uri="{FF2B5EF4-FFF2-40B4-BE49-F238E27FC236}">
                <a16:creationId xmlns:a16="http://schemas.microsoft.com/office/drawing/2014/main" id="{348167EC-81F6-3D39-7596-99445B97E758}"/>
              </a:ext>
            </a:extLst>
          </p:cNvPr>
          <p:cNvSpPr txBox="1">
            <a:spLocks noChangeArrowheads="1"/>
          </p:cNvSpPr>
          <p:nvPr/>
        </p:nvSpPr>
        <p:spPr bwMode="auto">
          <a:xfrm>
            <a:off x="0" y="2286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a:solidFill>
                  <a:srgbClr val="0D0D0D"/>
                </a:solidFill>
              </a:rPr>
              <a:t>	</a:t>
            </a:r>
            <a:r>
              <a:rPr lang="en-US" altLang="en-US" sz="3600">
                <a:solidFill>
                  <a:srgbClr val="0D0D0D"/>
                </a:solidFill>
              </a:rPr>
              <a:t>The real job is not to understand foreign culture but to understand our own.                                                                   	—Edward T. Hall</a:t>
            </a:r>
            <a:endParaRPr lang="en-US" altLang="en-US" sz="360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3">
            <a:extLst>
              <a:ext uri="{FF2B5EF4-FFF2-40B4-BE49-F238E27FC236}">
                <a16:creationId xmlns:a16="http://schemas.microsoft.com/office/drawing/2014/main" id="{9031EBC0-5532-48F3-27BC-FB3A5EE26E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476081-985A-A745-8D88-B6717F85DBDD}" type="slidenum">
              <a:rPr lang="en-US" altLang="en-US" sz="1300" smtClean="0"/>
              <a:pPr>
                <a:spcBef>
                  <a:spcPct val="0"/>
                </a:spcBef>
                <a:buFontTx/>
                <a:buNone/>
              </a:pPr>
              <a:t>75</a:t>
            </a:fld>
            <a:endParaRPr lang="en-US" altLang="en-US" sz="1300"/>
          </a:p>
        </p:txBody>
      </p:sp>
      <p:sp>
        <p:nvSpPr>
          <p:cNvPr id="91138" name="Text Box 2">
            <a:extLst>
              <a:ext uri="{FF2B5EF4-FFF2-40B4-BE49-F238E27FC236}">
                <a16:creationId xmlns:a16="http://schemas.microsoft.com/office/drawing/2014/main" id="{8718B555-FF9D-9D4D-A97D-BD402779B4F3}"/>
              </a:ext>
            </a:extLst>
          </p:cNvPr>
          <p:cNvSpPr txBox="1">
            <a:spLocks noChangeArrowheads="1"/>
          </p:cNvSpPr>
          <p:nvPr/>
        </p:nvSpPr>
        <p:spPr bwMode="auto">
          <a:xfrm>
            <a:off x="0" y="0"/>
            <a:ext cx="91440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D0D0D"/>
                </a:solidFill>
              </a:rPr>
              <a:t>	 </a:t>
            </a:r>
            <a:endParaRPr lang="en-US" altLang="en-US" sz="3600">
              <a:solidFill>
                <a:srgbClr val="0D0D0D"/>
              </a:solidFill>
            </a:endParaRPr>
          </a:p>
          <a:p>
            <a:pPr eaLnBrk="1" hangingPunct="1">
              <a:spcBef>
                <a:spcPct val="0"/>
              </a:spcBef>
              <a:buFontTx/>
              <a:buNone/>
            </a:pPr>
            <a:r>
              <a:rPr lang="en-US" altLang="en-US" sz="3600" b="1">
                <a:solidFill>
                  <a:srgbClr val="0D0D0D"/>
                </a:solidFill>
              </a:rPr>
              <a:t>	</a:t>
            </a:r>
            <a:r>
              <a:rPr lang="en-US" altLang="en-US" sz="3600">
                <a:solidFill>
                  <a:srgbClr val="0D0D0D"/>
                </a:solidFill>
              </a:rPr>
              <a:t>Unfortunately, the very dreams that bring immigrants and refugees to America are shattered in the first years of their children's experience in schools.                          	—Henry T. Trueba</a:t>
            </a:r>
          </a:p>
        </p:txBody>
      </p:sp>
      <p:sp>
        <p:nvSpPr>
          <p:cNvPr id="4" name="TextBox 3">
            <a:extLst>
              <a:ext uri="{FF2B5EF4-FFF2-40B4-BE49-F238E27FC236}">
                <a16:creationId xmlns:a16="http://schemas.microsoft.com/office/drawing/2014/main" id="{5400D75A-5A55-BB37-5A5A-6ED4B6F50D3B}"/>
              </a:ext>
            </a:extLst>
          </p:cNvPr>
          <p:cNvSpPr txBox="1">
            <a:spLocks noChangeArrowheads="1"/>
          </p:cNvSpPr>
          <p:nvPr/>
        </p:nvSpPr>
        <p:spPr bwMode="auto">
          <a:xfrm>
            <a:off x="0" y="4038600"/>
            <a:ext cx="9144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a:solidFill>
                  <a:srgbClr val="0D0D0D"/>
                </a:solidFill>
              </a:rPr>
              <a:t>	An important issue…is to socialize newcomers into the core values of American society.                                                        	—Henry T. Trueba</a:t>
            </a:r>
          </a:p>
          <a:p>
            <a:pPr eaLnBrk="1" hangingPunct="1">
              <a:spcBef>
                <a:spcPct val="0"/>
              </a:spcBef>
              <a:buFontTx/>
              <a:buNone/>
            </a:pPr>
            <a:endParaRPr lang="en-US" altLang="en-US" sz="120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a:extLst>
              <a:ext uri="{FF2B5EF4-FFF2-40B4-BE49-F238E27FC236}">
                <a16:creationId xmlns:a16="http://schemas.microsoft.com/office/drawing/2014/main" id="{B2BB815B-73C0-F69E-27F2-61DAEE4782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0503EF-F46B-144C-A5D8-EF4E44AC8936}" type="slidenum">
              <a:rPr lang="en-US" altLang="en-US" sz="1300" smtClean="0"/>
              <a:pPr>
                <a:spcBef>
                  <a:spcPct val="0"/>
                </a:spcBef>
                <a:buFontTx/>
                <a:buNone/>
              </a:pPr>
              <a:t>76</a:t>
            </a:fld>
            <a:endParaRPr lang="en-US" altLang="en-US" sz="1300"/>
          </a:p>
        </p:txBody>
      </p:sp>
      <p:sp>
        <p:nvSpPr>
          <p:cNvPr id="93186" name="Text Box 2">
            <a:extLst>
              <a:ext uri="{FF2B5EF4-FFF2-40B4-BE49-F238E27FC236}">
                <a16:creationId xmlns:a16="http://schemas.microsoft.com/office/drawing/2014/main" id="{13BF5044-AE94-F000-53B7-9C1D5324ECB3}"/>
              </a:ext>
            </a:extLst>
          </p:cNvPr>
          <p:cNvSpPr txBox="1">
            <a:spLocks noChangeArrowheads="1"/>
          </p:cNvSpPr>
          <p:nvPr/>
        </p:nvSpPr>
        <p:spPr bwMode="auto">
          <a:xfrm>
            <a:off x="0" y="304800"/>
            <a:ext cx="9144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D0D0D"/>
                </a:solidFill>
              </a:rPr>
              <a:t>	 </a:t>
            </a:r>
            <a:endParaRPr lang="en-US" altLang="en-US" sz="3600">
              <a:solidFill>
                <a:srgbClr val="0D0D0D"/>
              </a:solidFill>
            </a:endParaRPr>
          </a:p>
          <a:p>
            <a:pPr eaLnBrk="1" hangingPunct="1">
              <a:spcBef>
                <a:spcPct val="0"/>
              </a:spcBef>
              <a:buFontTx/>
              <a:buNone/>
            </a:pPr>
            <a:r>
              <a:rPr lang="en-US" altLang="en-US" sz="3600" b="1">
                <a:solidFill>
                  <a:srgbClr val="0D0D0D"/>
                </a:solidFill>
              </a:rPr>
              <a:t>	</a:t>
            </a:r>
            <a:r>
              <a:rPr lang="en-US" altLang="en-US" sz="3600">
                <a:solidFill>
                  <a:srgbClr val="0D0D0D"/>
                </a:solidFill>
              </a:rPr>
              <a:t>Culture is continuously reshaped and reinterpreted.</a:t>
            </a:r>
          </a:p>
          <a:p>
            <a:pPr eaLnBrk="1" hangingPunct="1">
              <a:spcBef>
                <a:spcPct val="0"/>
              </a:spcBef>
              <a:buFontTx/>
              <a:buNone/>
            </a:pPr>
            <a:r>
              <a:rPr lang="en-US" altLang="en-US" sz="3600">
                <a:solidFill>
                  <a:srgbClr val="0D0D0D"/>
                </a:solidFill>
              </a:rPr>
              <a:t>	—Henry T. Trueba</a:t>
            </a:r>
          </a:p>
          <a:p>
            <a:pPr eaLnBrk="1" hangingPunct="1">
              <a:spcBef>
                <a:spcPct val="0"/>
              </a:spcBef>
              <a:buFontTx/>
              <a:buNone/>
            </a:pPr>
            <a:endParaRPr lang="en-US" altLang="en-US" sz="3600">
              <a:solidFill>
                <a:srgbClr val="000000"/>
              </a:solidFill>
            </a:endParaRPr>
          </a:p>
        </p:txBody>
      </p:sp>
      <p:sp>
        <p:nvSpPr>
          <p:cNvPr id="4" name="TextBox 3">
            <a:extLst>
              <a:ext uri="{FF2B5EF4-FFF2-40B4-BE49-F238E27FC236}">
                <a16:creationId xmlns:a16="http://schemas.microsoft.com/office/drawing/2014/main" id="{5CDC3784-5BEE-B393-0AE5-197592A1E037}"/>
              </a:ext>
            </a:extLst>
          </p:cNvPr>
          <p:cNvSpPr txBox="1">
            <a:spLocks noChangeArrowheads="1"/>
          </p:cNvSpPr>
          <p:nvPr/>
        </p:nvSpPr>
        <p:spPr bwMode="auto">
          <a:xfrm>
            <a:off x="0" y="33528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chemeClr val="bg1"/>
                </a:solidFill>
              </a:rPr>
              <a:t>	</a:t>
            </a:r>
            <a:r>
              <a:rPr lang="en-US" altLang="en-US" sz="3600">
                <a:solidFill>
                  <a:schemeClr val="bg1"/>
                </a:solidFill>
              </a:rPr>
              <a:t>We tend to consider the way we do things in our own culture as normal and right and the way other people from other cultures do things as abnormal and wrong.</a:t>
            </a:r>
            <a:endParaRPr lang="en-US" altLang="en-US" sz="3600">
              <a:solidFill>
                <a:srgbClr val="0D0D0D"/>
              </a:solidFill>
            </a:endParaRPr>
          </a:p>
          <a:p>
            <a:pPr eaLnBrk="1" hangingPunct="1">
              <a:spcBef>
                <a:spcPct val="0"/>
              </a:spcBef>
              <a:buFontTx/>
              <a:buNone/>
            </a:pPr>
            <a:r>
              <a:rPr lang="en-US" altLang="en-US" sz="3600">
                <a:solidFill>
                  <a:srgbClr val="0D0D0D"/>
                </a:solidFill>
              </a:rPr>
              <a:t>	—Jon Reyhner</a:t>
            </a:r>
            <a:endParaRPr lang="en-US" altLang="en-US" sz="3600">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a:extLst>
              <a:ext uri="{FF2B5EF4-FFF2-40B4-BE49-F238E27FC236}">
                <a16:creationId xmlns:a16="http://schemas.microsoft.com/office/drawing/2014/main" id="{3824D84C-1785-DC5B-3AD1-337459222B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5CD47B-1CC7-6941-93EC-4A769DB0D7BB}" type="slidenum">
              <a:rPr lang="en-US" altLang="en-US" sz="1300" smtClean="0"/>
              <a:pPr>
                <a:spcBef>
                  <a:spcPct val="0"/>
                </a:spcBef>
                <a:buFontTx/>
                <a:buNone/>
              </a:pPr>
              <a:t>77</a:t>
            </a:fld>
            <a:endParaRPr lang="en-US" altLang="en-US" sz="1300"/>
          </a:p>
        </p:txBody>
      </p:sp>
      <p:sp>
        <p:nvSpPr>
          <p:cNvPr id="95234" name="Text Box 2">
            <a:extLst>
              <a:ext uri="{FF2B5EF4-FFF2-40B4-BE49-F238E27FC236}">
                <a16:creationId xmlns:a16="http://schemas.microsoft.com/office/drawing/2014/main" id="{BFDAEFB9-D2B8-CB53-9F87-F4175933B3B8}"/>
              </a:ext>
            </a:extLst>
          </p:cNvPr>
          <p:cNvSpPr txBox="1">
            <a:spLocks noChangeArrowheads="1"/>
          </p:cNvSpPr>
          <p:nvPr/>
        </p:nvSpPr>
        <p:spPr bwMode="auto">
          <a:xfrm>
            <a:off x="0" y="609600"/>
            <a:ext cx="91440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D0D0D"/>
                </a:solidFill>
              </a:rPr>
              <a:t>	 </a:t>
            </a:r>
            <a:r>
              <a:rPr lang="en-US" altLang="en-US" sz="4400">
                <a:solidFill>
                  <a:srgbClr val="0D0D0D"/>
                </a:solidFill>
              </a:rPr>
              <a:t>Three Metaphors for Culture</a:t>
            </a:r>
            <a:endParaRPr lang="en-US" altLang="en-US" sz="4400">
              <a:solidFill>
                <a:srgbClr val="000000"/>
              </a:solidFill>
            </a:endParaRPr>
          </a:p>
        </p:txBody>
      </p:sp>
      <p:sp>
        <p:nvSpPr>
          <p:cNvPr id="4" name="TextBox 3">
            <a:extLst>
              <a:ext uri="{FF2B5EF4-FFF2-40B4-BE49-F238E27FC236}">
                <a16:creationId xmlns:a16="http://schemas.microsoft.com/office/drawing/2014/main" id="{FDD966D3-494A-5C74-1798-6C791278E438}"/>
              </a:ext>
            </a:extLst>
          </p:cNvPr>
          <p:cNvSpPr txBox="1">
            <a:spLocks noChangeArrowheads="1"/>
          </p:cNvSpPr>
          <p:nvPr/>
        </p:nvSpPr>
        <p:spPr bwMode="auto">
          <a:xfrm>
            <a:off x="0" y="22098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solidFill>
                  <a:schemeClr val="bg1"/>
                </a:solidFill>
              </a:rPr>
              <a:t>Software</a:t>
            </a:r>
          </a:p>
          <a:p>
            <a:pPr algn="ctr" eaLnBrk="1" hangingPunct="1">
              <a:spcBef>
                <a:spcPct val="0"/>
              </a:spcBef>
              <a:buFontTx/>
              <a:buNone/>
            </a:pPr>
            <a:endParaRPr lang="en-US" altLang="en-US" sz="4400">
              <a:solidFill>
                <a:schemeClr val="bg1"/>
              </a:solidFill>
            </a:endParaRPr>
          </a:p>
          <a:p>
            <a:pPr algn="ctr" eaLnBrk="1" hangingPunct="1">
              <a:spcBef>
                <a:spcPct val="0"/>
              </a:spcBef>
              <a:buFontTx/>
              <a:buNone/>
            </a:pPr>
            <a:r>
              <a:rPr lang="en-US" altLang="en-US" sz="4400">
                <a:solidFill>
                  <a:schemeClr val="bg1"/>
                </a:solidFill>
              </a:rPr>
              <a:t>Blueprint</a:t>
            </a:r>
          </a:p>
          <a:p>
            <a:pPr algn="ctr" eaLnBrk="1" hangingPunct="1">
              <a:spcBef>
                <a:spcPct val="0"/>
              </a:spcBef>
              <a:buFontTx/>
              <a:buNone/>
            </a:pPr>
            <a:endParaRPr lang="en-US" altLang="en-US" sz="4400">
              <a:solidFill>
                <a:schemeClr val="bg1"/>
              </a:solidFill>
            </a:endParaRPr>
          </a:p>
          <a:p>
            <a:pPr algn="ctr" eaLnBrk="1" hangingPunct="1">
              <a:spcBef>
                <a:spcPct val="0"/>
              </a:spcBef>
              <a:buFontTx/>
              <a:buNone/>
            </a:pPr>
            <a:r>
              <a:rPr lang="en-US" altLang="en-US" sz="4400">
                <a:solidFill>
                  <a:schemeClr val="bg1"/>
                </a:solidFill>
              </a:rPr>
              <a:t>Script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1">
            <a:extLst>
              <a:ext uri="{FF2B5EF4-FFF2-40B4-BE49-F238E27FC236}">
                <a16:creationId xmlns:a16="http://schemas.microsoft.com/office/drawing/2014/main" id="{D13B7377-25BC-0AB2-CE8E-CF5459AA32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8179558-8D64-634D-8A3F-2EAA51CDFA2A}" type="slidenum">
              <a:rPr lang="en-US" altLang="en-US" sz="1300" smtClean="0"/>
              <a:pPr/>
              <a:t>78</a:t>
            </a:fld>
            <a:endParaRPr lang="en-US" altLang="en-US" sz="1300"/>
          </a:p>
        </p:txBody>
      </p:sp>
      <p:sp>
        <p:nvSpPr>
          <p:cNvPr id="3" name="TextBox 2">
            <a:extLst>
              <a:ext uri="{FF2B5EF4-FFF2-40B4-BE49-F238E27FC236}">
                <a16:creationId xmlns:a16="http://schemas.microsoft.com/office/drawing/2014/main" id="{BE898E58-5063-BFCA-BD41-52A9433BB13B}"/>
              </a:ext>
            </a:extLst>
          </p:cNvPr>
          <p:cNvSpPr txBox="1"/>
          <p:nvPr/>
        </p:nvSpPr>
        <p:spPr>
          <a:xfrm>
            <a:off x="76200" y="381000"/>
            <a:ext cx="9067800" cy="5632311"/>
          </a:xfrm>
          <a:prstGeom prst="rect">
            <a:avLst/>
          </a:prstGeom>
          <a:noFill/>
        </p:spPr>
        <p:txBody>
          <a:bodyPr wrap="square">
            <a:spAutoFit/>
          </a:bodyPr>
          <a:lstStyle/>
          <a:p>
            <a:pPr algn="ctr">
              <a:defRPr/>
            </a:pPr>
            <a:r>
              <a:rPr lang="en-US" sz="3600" dirty="0">
                <a:solidFill>
                  <a:schemeClr val="bg2">
                    <a:lumMod val="50000"/>
                  </a:schemeClr>
                </a:solidFill>
                <a:latin typeface="Arial" charset="0"/>
                <a:ea typeface="ＭＳ Ｐゴシック" charset="-128"/>
              </a:rPr>
              <a:t>What are some attributes of American Culture?</a:t>
            </a:r>
          </a:p>
          <a:p>
            <a:pPr algn="ctr">
              <a:defRPr/>
            </a:pPr>
            <a:endParaRPr lang="en-US" sz="3600" dirty="0">
              <a:solidFill>
                <a:schemeClr val="bg2">
                  <a:lumMod val="50000"/>
                </a:schemeClr>
              </a:solidFill>
              <a:latin typeface="Arial" charset="0"/>
              <a:ea typeface="ＭＳ Ｐゴシック" charset="-128"/>
            </a:endParaRPr>
          </a:p>
          <a:p>
            <a:pPr>
              <a:defRPr/>
            </a:pPr>
            <a:r>
              <a:rPr lang="en-US" sz="3600" dirty="0">
                <a:solidFill>
                  <a:schemeClr val="bg2">
                    <a:lumMod val="50000"/>
                  </a:schemeClr>
                </a:solidFill>
                <a:latin typeface="Arial" charset="0"/>
                <a:ea typeface="ＭＳ Ｐゴシック" charset="-128"/>
              </a:rPr>
              <a:t>We want to be number one, most Olympic gold medals, highest test scores, etc., etc.</a:t>
            </a:r>
          </a:p>
          <a:p>
            <a:pPr>
              <a:defRPr/>
            </a:pPr>
            <a:endParaRPr lang="en-US" sz="3600" dirty="0">
              <a:solidFill>
                <a:schemeClr val="bg2">
                  <a:lumMod val="50000"/>
                </a:schemeClr>
              </a:solidFill>
              <a:latin typeface="Arial" charset="0"/>
              <a:ea typeface="ＭＳ Ｐゴシック" charset="-128"/>
            </a:endParaRPr>
          </a:p>
          <a:p>
            <a:pPr>
              <a:defRPr/>
            </a:pPr>
            <a:r>
              <a:rPr lang="en-US" sz="3600" dirty="0">
                <a:solidFill>
                  <a:schemeClr val="bg2">
                    <a:lumMod val="50000"/>
                  </a:schemeClr>
                </a:solidFill>
                <a:latin typeface="Arial" charset="0"/>
                <a:ea typeface="ＭＳ Ｐゴシック" charset="-128"/>
              </a:rPr>
              <a:t>Individualism</a:t>
            </a:r>
          </a:p>
          <a:p>
            <a:pPr>
              <a:defRPr/>
            </a:pPr>
            <a:endParaRPr lang="en-US" sz="3600" dirty="0">
              <a:solidFill>
                <a:schemeClr val="bg2">
                  <a:lumMod val="50000"/>
                </a:schemeClr>
              </a:solidFill>
              <a:latin typeface="Arial" charset="0"/>
              <a:ea typeface="ＭＳ Ｐゴシック" charset="-128"/>
            </a:endParaRPr>
          </a:p>
          <a:p>
            <a:pPr>
              <a:defRPr/>
            </a:pPr>
            <a:r>
              <a:rPr lang="en-US" sz="3600" dirty="0">
                <a:solidFill>
                  <a:schemeClr val="bg2">
                    <a:lumMod val="50000"/>
                  </a:schemeClr>
                </a:solidFill>
                <a:latin typeface="Arial" charset="0"/>
                <a:ea typeface="ＭＳ Ｐゴシック" charset="-128"/>
              </a:rPr>
              <a:t>Does anyone care to suggest other traits of American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1">
            <a:extLst>
              <a:ext uri="{FF2B5EF4-FFF2-40B4-BE49-F238E27FC236}">
                <a16:creationId xmlns:a16="http://schemas.microsoft.com/office/drawing/2014/main" id="{AFCA3289-8853-E5DC-FCCA-C4A7DF16E8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474BA97-E52E-E64C-B92A-F7F284EBFD56}" type="slidenum">
              <a:rPr lang="en-US" altLang="en-US" sz="1300" smtClean="0"/>
              <a:pPr>
                <a:spcBef>
                  <a:spcPct val="0"/>
                </a:spcBef>
                <a:buFontTx/>
                <a:buNone/>
              </a:pPr>
              <a:t>79</a:t>
            </a:fld>
            <a:endParaRPr lang="en-US" altLang="en-US" sz="1300"/>
          </a:p>
        </p:txBody>
      </p:sp>
      <p:sp>
        <p:nvSpPr>
          <p:cNvPr id="99330" name="TextBox 2">
            <a:extLst>
              <a:ext uri="{FF2B5EF4-FFF2-40B4-BE49-F238E27FC236}">
                <a16:creationId xmlns:a16="http://schemas.microsoft.com/office/drawing/2014/main" id="{545F0755-576E-C29F-7DAD-E4EF22BE5D80}"/>
              </a:ext>
            </a:extLst>
          </p:cNvPr>
          <p:cNvSpPr txBox="1">
            <a:spLocks noChangeArrowheads="1"/>
          </p:cNvSpPr>
          <p:nvPr/>
        </p:nvSpPr>
        <p:spPr bwMode="auto">
          <a:xfrm>
            <a:off x="0" y="60960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001933"/>
                </a:solidFill>
              </a:rPr>
              <a:t>Is Our Obsession with Testing Students Wrong?</a:t>
            </a:r>
          </a:p>
          <a:p>
            <a:pPr eaLnBrk="1" hangingPunct="1">
              <a:spcBef>
                <a:spcPct val="0"/>
              </a:spcBef>
              <a:buFontTx/>
              <a:buNone/>
            </a:pPr>
            <a:endParaRPr lang="en-US" altLang="en-US" sz="2800" b="1" dirty="0">
              <a:solidFill>
                <a:srgbClr val="001933"/>
              </a:solidFill>
            </a:endParaRPr>
          </a:p>
          <a:p>
            <a:pPr eaLnBrk="1" hangingPunct="1">
              <a:spcBef>
                <a:spcPct val="0"/>
              </a:spcBef>
              <a:buFontTx/>
              <a:buNone/>
            </a:pPr>
            <a:r>
              <a:rPr lang="en-US" altLang="en-US" sz="2800" dirty="0">
                <a:solidFill>
                  <a:srgbClr val="001933"/>
                </a:solidFill>
              </a:rPr>
              <a:t>	I</a:t>
            </a:r>
            <a:r>
              <a:rPr lang="en-US" altLang="en-US" sz="2800" dirty="0">
                <a:solidFill>
                  <a:srgbClr val="161616"/>
                </a:solidFill>
              </a:rPr>
              <a:t>n an opinion piece in </a:t>
            </a:r>
            <a:r>
              <a:rPr lang="en-US" altLang="en-US" sz="2800" i="1" dirty="0">
                <a:solidFill>
                  <a:srgbClr val="161616"/>
                </a:solidFill>
              </a:rPr>
              <a:t>Education Week</a:t>
            </a:r>
            <a:r>
              <a:rPr lang="en-US" altLang="en-US" sz="2800" dirty="0">
                <a:solidFill>
                  <a:srgbClr val="161616"/>
                </a:solidFill>
              </a:rPr>
              <a:t>, Iris </a:t>
            </a:r>
            <a:r>
              <a:rPr lang="en-US" altLang="en-US" sz="2800" dirty="0" err="1">
                <a:solidFill>
                  <a:srgbClr val="161616"/>
                </a:solidFill>
              </a:rPr>
              <a:t>Rotberg</a:t>
            </a:r>
            <a:r>
              <a:rPr lang="en-US" altLang="en-US" sz="2800" dirty="0">
                <a:solidFill>
                  <a:srgbClr val="161616"/>
                </a:solidFill>
              </a:rPr>
              <a:t> writes that no research finding has influenced education policy more, or been more misinterpreted, than our ranking on international mathematics and science tests [and our focus in schools on STEM]. For decades, our rhetoric and policies have been based on the premise that a lower ranking on international tests will lead to a decline in our nation's economic competitiveness and a shortage of American scientists and engineers. </a:t>
            </a:r>
            <a:r>
              <a:rPr lang="en-US" altLang="en-US" sz="2800" dirty="0">
                <a:solidFill>
                  <a:srgbClr val="C00000"/>
                </a:solidFill>
              </a:rPr>
              <a:t>The data for industrialized countries consistently show that test-score rankings are not linked to a country’s economic competitiveness</a:t>
            </a:r>
            <a:endParaRPr lang="en-US" altLang="en-US" sz="2800" i="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82F4E28D-216C-7A44-3347-8C7E85AF5F7D}"/>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92162" name="Slide Number Placeholder 3">
            <a:extLst>
              <a:ext uri="{FF2B5EF4-FFF2-40B4-BE49-F238E27FC236}">
                <a16:creationId xmlns:a16="http://schemas.microsoft.com/office/drawing/2014/main" id="{3D95DDA1-1949-2FC0-CB0D-57F7FFD172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B9B8C3-8E6C-5848-BC89-A08BA18A24A6}" type="slidenum">
              <a:rPr lang="en-US" altLang="en-US" sz="1300"/>
              <a:pPr>
                <a:spcBef>
                  <a:spcPct val="0"/>
                </a:spcBef>
                <a:buFontTx/>
                <a:buNone/>
              </a:pPr>
              <a:t>8</a:t>
            </a:fld>
            <a:endParaRPr lang="en-US" altLang="en-US" sz="1300"/>
          </a:p>
        </p:txBody>
      </p:sp>
      <p:pic>
        <p:nvPicPr>
          <p:cNvPr id="92163" name="Content Placeholder 5" descr="image2.gif">
            <a:extLst>
              <a:ext uri="{FF2B5EF4-FFF2-40B4-BE49-F238E27FC236}">
                <a16:creationId xmlns:a16="http://schemas.microsoft.com/office/drawing/2014/main" id="{84367250-FDE0-2CF3-9FCD-1E29E45DD2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176" r="-22176"/>
          <a:stretch>
            <a:fillRect/>
          </a:stretch>
        </p:blipFill>
        <p:spPr>
          <a:xfrm>
            <a:off x="-2011363" y="-228600"/>
            <a:ext cx="12907963" cy="70993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1">
            <a:extLst>
              <a:ext uri="{FF2B5EF4-FFF2-40B4-BE49-F238E27FC236}">
                <a16:creationId xmlns:a16="http://schemas.microsoft.com/office/drawing/2014/main" id="{C6D3C8AC-E725-0E63-43FF-E419D66479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39B1D9E-E9E4-4B4A-B569-BD7875537F01}" type="slidenum">
              <a:rPr lang="en-US" altLang="en-US" sz="1300" smtClean="0"/>
              <a:pPr>
                <a:spcBef>
                  <a:spcPct val="0"/>
                </a:spcBef>
                <a:buFontTx/>
                <a:buNone/>
              </a:pPr>
              <a:t>80</a:t>
            </a:fld>
            <a:endParaRPr lang="en-US" altLang="en-US" sz="1300"/>
          </a:p>
        </p:txBody>
      </p:sp>
      <p:sp>
        <p:nvSpPr>
          <p:cNvPr id="100354" name="TextBox 2">
            <a:extLst>
              <a:ext uri="{FF2B5EF4-FFF2-40B4-BE49-F238E27FC236}">
                <a16:creationId xmlns:a16="http://schemas.microsoft.com/office/drawing/2014/main" id="{9D6BA22D-0DEF-B5B7-DE56-672700C282BC}"/>
              </a:ext>
            </a:extLst>
          </p:cNvPr>
          <p:cNvSpPr txBox="1">
            <a:spLocks noChangeArrowheads="1"/>
          </p:cNvSpPr>
          <p:nvPr/>
        </p:nvSpPr>
        <p:spPr bwMode="auto">
          <a:xfrm>
            <a:off x="0" y="22860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rgbClr val="001933"/>
                </a:solidFill>
              </a:rPr>
              <a:t>	</a:t>
            </a:r>
            <a:r>
              <a:rPr lang="en-US" altLang="en-US" sz="2800" dirty="0">
                <a:solidFill>
                  <a:srgbClr val="161616"/>
                </a:solidFill>
              </a:rPr>
              <a:t>The World Economic Forum's 2010-2011 global-competitiveness report ranks the United States fourth, exceeded only by Switzerland, Sweden, and Singapore. Moreover, </a:t>
            </a:r>
            <a:r>
              <a:rPr lang="en-US" altLang="en-US" sz="2800" dirty="0">
                <a:solidFill>
                  <a:srgbClr val="C00000"/>
                </a:solidFill>
              </a:rPr>
              <a:t>American students’ performance on math and science tests is not reflected in a shortage of scientists, engineers, and mathematicians. </a:t>
            </a:r>
            <a:r>
              <a:rPr lang="en-US" altLang="en-US" sz="2800" dirty="0" err="1">
                <a:solidFill>
                  <a:srgbClr val="161616"/>
                </a:solidFill>
              </a:rPr>
              <a:t>Rotberg</a:t>
            </a:r>
            <a:r>
              <a:rPr lang="en-US" altLang="en-US" sz="2800" dirty="0">
                <a:solidFill>
                  <a:srgbClr val="161616"/>
                </a:solidFill>
              </a:rPr>
              <a:t> finds it ironic, therefore, that given national rhetoric, so little attention is paid to two powerful findings that impact competitiveness: the strong negative effects on student performance of both family poverty and concentrations of poverty in schools. </a:t>
            </a:r>
            <a:r>
              <a:rPr lang="en-US" altLang="en-US" sz="2800" dirty="0">
                <a:solidFill>
                  <a:srgbClr val="C00000"/>
                </a:solidFill>
              </a:rPr>
              <a:t>Poverty, not international test-score comparisons, is the most critical problem that must be addressed. </a:t>
            </a:r>
            <a:r>
              <a:rPr lang="en-US" altLang="en-US" sz="2800" dirty="0">
                <a:solidFill>
                  <a:srgbClr val="161616"/>
                </a:solidFill>
              </a:rPr>
              <a:t>Unfortunately, our recent political polarization over budgetary priorities leaves Iris </a:t>
            </a:r>
            <a:r>
              <a:rPr lang="en-US" altLang="en-US" sz="2800" dirty="0" err="1">
                <a:solidFill>
                  <a:srgbClr val="161616"/>
                </a:solidFill>
              </a:rPr>
              <a:t>Rotberg</a:t>
            </a:r>
            <a:r>
              <a:rPr lang="en-US" altLang="en-US" sz="2800" dirty="0">
                <a:solidFill>
                  <a:srgbClr val="161616"/>
                </a:solidFill>
              </a:rPr>
              <a:t> little room for optimism.</a:t>
            </a:r>
            <a:endParaRPr lang="en-US" altLang="en-US" sz="2800" i="1" dirty="0">
              <a:solidFill>
                <a:srgbClr val="161616"/>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1">
            <a:extLst>
              <a:ext uri="{FF2B5EF4-FFF2-40B4-BE49-F238E27FC236}">
                <a16:creationId xmlns:a16="http://schemas.microsoft.com/office/drawing/2014/main" id="{5E47F5E2-1FE6-A65E-FDC3-B7ECBA4B98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94DC5E3-D6C0-3343-A8B2-C1A741A725C3}" type="slidenum">
              <a:rPr lang="en-US" altLang="en-US" sz="1300" smtClean="0"/>
              <a:pPr>
                <a:spcBef>
                  <a:spcPct val="0"/>
                </a:spcBef>
                <a:buFontTx/>
                <a:buNone/>
              </a:pPr>
              <a:t>81</a:t>
            </a:fld>
            <a:endParaRPr lang="en-US" altLang="en-US" sz="1300"/>
          </a:p>
        </p:txBody>
      </p:sp>
      <p:sp>
        <p:nvSpPr>
          <p:cNvPr id="91138" name="TextBox 2">
            <a:extLst>
              <a:ext uri="{FF2B5EF4-FFF2-40B4-BE49-F238E27FC236}">
                <a16:creationId xmlns:a16="http://schemas.microsoft.com/office/drawing/2014/main" id="{5714E415-65E7-9FB5-46FC-C8B5AF7481B5}"/>
              </a:ext>
            </a:extLst>
          </p:cNvPr>
          <p:cNvSpPr txBox="1">
            <a:spLocks noChangeArrowheads="1"/>
          </p:cNvSpPr>
          <p:nvPr/>
        </p:nvSpPr>
        <p:spPr bwMode="auto">
          <a:xfrm>
            <a:off x="0" y="0"/>
            <a:ext cx="9144000" cy="5632450"/>
          </a:xfrm>
          <a:prstGeom prst="rect">
            <a:avLst/>
          </a:prstGeom>
          <a:noFill/>
          <a:ln>
            <a:noFill/>
          </a:ln>
        </p:spPr>
        <p:txBody>
          <a:bodyPr>
            <a:spAutoFit/>
          </a:bodyPr>
          <a:lstStyle>
            <a:lvl1pPr>
              <a:spcBef>
                <a:spcPct val="20000"/>
              </a:spcBef>
              <a:buChar char="•"/>
              <a:defRPr sz="2900">
                <a:solidFill>
                  <a:schemeClr val="tx1"/>
                </a:solidFill>
                <a:latin typeface="Arial" charset="0"/>
                <a:ea typeface="ＭＳ Ｐゴシック" charset="-128"/>
              </a:defRPr>
            </a:lvl1pPr>
            <a:lvl2pPr marL="742950" indent="-285750">
              <a:spcBef>
                <a:spcPct val="20000"/>
              </a:spcBef>
              <a:buChar char="–"/>
              <a:defRPr sz="2500">
                <a:solidFill>
                  <a:schemeClr val="tx1"/>
                </a:solidFill>
                <a:latin typeface="Arial" charset="0"/>
                <a:ea typeface="ＭＳ Ｐゴシック" charset="-128"/>
              </a:defRPr>
            </a:lvl2pPr>
            <a:lvl3pPr marL="1143000" indent="-228600">
              <a:spcBef>
                <a:spcPct val="20000"/>
              </a:spcBef>
              <a:buChar char="•"/>
              <a:defRPr sz="2200">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spcBef>
                <a:spcPct val="0"/>
              </a:spcBef>
              <a:buFontTx/>
              <a:buNone/>
              <a:defRPr/>
            </a:pPr>
            <a:r>
              <a:rPr lang="en-US" altLang="x-none" sz="2800" dirty="0">
                <a:solidFill>
                  <a:srgbClr val="001933"/>
                </a:solidFill>
              </a:rPr>
              <a:t>	</a:t>
            </a:r>
            <a:r>
              <a:rPr lang="en-US" altLang="x-none" sz="3600" dirty="0">
                <a:solidFill>
                  <a:srgbClr val="001933"/>
                </a:solidFill>
              </a:rPr>
              <a:t>Does the current U.S. emphasis on testing help students to learn how to think for themselves at home and in school?</a:t>
            </a:r>
          </a:p>
          <a:p>
            <a:pPr eaLnBrk="1" hangingPunct="1">
              <a:spcBef>
                <a:spcPct val="0"/>
              </a:spcBef>
              <a:buFontTx/>
              <a:buNone/>
              <a:defRPr/>
            </a:pPr>
            <a:endParaRPr lang="en-US" altLang="x-none" sz="3600" dirty="0">
              <a:solidFill>
                <a:srgbClr val="001933"/>
              </a:solidFill>
            </a:endParaRPr>
          </a:p>
          <a:p>
            <a:pPr marL="473075" indent="-355600" eaLnBrk="1" hangingPunct="1">
              <a:spcBef>
                <a:spcPct val="0"/>
              </a:spcBef>
              <a:defRPr/>
            </a:pPr>
            <a:r>
              <a:rPr lang="en-US" altLang="x-none" sz="3600" dirty="0">
                <a:solidFill>
                  <a:srgbClr val="001933"/>
                </a:solidFill>
              </a:rPr>
              <a:t>Is education about memorizing facts?</a:t>
            </a:r>
          </a:p>
          <a:p>
            <a:pPr marL="473075" indent="-355600" eaLnBrk="1" hangingPunct="1">
              <a:spcBef>
                <a:spcPct val="0"/>
              </a:spcBef>
              <a:defRPr/>
            </a:pPr>
            <a:r>
              <a:rPr lang="en-US" altLang="x-none" sz="3600" dirty="0">
                <a:solidFill>
                  <a:srgbClr val="001933"/>
                </a:solidFill>
              </a:rPr>
              <a:t>Is education indoctrination or is it liberating? (faith vs. nihilism?)</a:t>
            </a:r>
          </a:p>
          <a:p>
            <a:pPr marL="473075" indent="-355600" eaLnBrk="1" hangingPunct="1">
              <a:spcBef>
                <a:spcPct val="0"/>
              </a:spcBef>
              <a:defRPr/>
            </a:pPr>
            <a:r>
              <a:rPr lang="en-US" altLang="x-none" sz="3600" dirty="0">
                <a:solidFill>
                  <a:srgbClr val="001933"/>
                </a:solidFill>
              </a:rPr>
              <a:t>Are you other-directed (peer group, etc.) or inner-directed?</a:t>
            </a:r>
          </a:p>
          <a:p>
            <a:pPr marL="473075" indent="-355600" eaLnBrk="1" hangingPunct="1">
              <a:spcBef>
                <a:spcPct val="0"/>
              </a:spcBef>
              <a:defRPr/>
            </a:pPr>
            <a:r>
              <a:rPr lang="en-US" altLang="x-none" sz="3600" dirty="0">
                <a:solidFill>
                  <a:srgbClr val="001933"/>
                </a:solidFill>
              </a:rPr>
              <a:t>What is the source of inner-direction?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1">
            <a:extLst>
              <a:ext uri="{FF2B5EF4-FFF2-40B4-BE49-F238E27FC236}">
                <a16:creationId xmlns:a16="http://schemas.microsoft.com/office/drawing/2014/main" id="{DC11F59C-1C0D-9217-D8C6-3B0F29E546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76100279-FC8E-E44F-BA10-E746226CFCD7}" type="slidenum">
              <a:rPr lang="en-US" altLang="en-US" sz="1300" smtClean="0"/>
              <a:pPr/>
              <a:t>82</a:t>
            </a:fld>
            <a:endParaRPr lang="en-US" altLang="en-US" sz="1300"/>
          </a:p>
        </p:txBody>
      </p:sp>
      <p:pic>
        <p:nvPicPr>
          <p:cNvPr id="102402" name="Picture 3">
            <a:extLst>
              <a:ext uri="{FF2B5EF4-FFF2-40B4-BE49-F238E27FC236}">
                <a16:creationId xmlns:a16="http://schemas.microsoft.com/office/drawing/2014/main" id="{89DF0911-94DA-B8D7-2F3D-ECF404EC98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7D6F4C9-32D3-EC35-36FF-448C93702ADD}"/>
              </a:ext>
            </a:extLst>
          </p:cNvPr>
          <p:cNvSpPr txBox="1"/>
          <p:nvPr/>
        </p:nvSpPr>
        <p:spPr>
          <a:xfrm>
            <a:off x="152400" y="0"/>
            <a:ext cx="4648200" cy="7294305"/>
          </a:xfrm>
          <a:prstGeom prst="rect">
            <a:avLst/>
          </a:prstGeom>
          <a:noFill/>
        </p:spPr>
        <p:txBody>
          <a:bodyPr wrap="square">
            <a:spAutoFit/>
          </a:bodyPr>
          <a:lstStyle/>
          <a:p>
            <a:pPr>
              <a:defRPr/>
            </a:pPr>
            <a:r>
              <a:rPr lang="en-US" sz="3200">
                <a:solidFill>
                  <a:schemeClr val="tx2">
                    <a:lumMod val="10000"/>
                  </a:schemeClr>
                </a:solidFill>
                <a:latin typeface="Arial" charset="0"/>
                <a:ea typeface="ＭＳ Ｐゴシック" charset="-128"/>
              </a:rPr>
              <a:t>	Some </a:t>
            </a:r>
            <a:r>
              <a:rPr lang="en-US" sz="3200" dirty="0">
                <a:solidFill>
                  <a:schemeClr val="tx2">
                    <a:lumMod val="10000"/>
                  </a:schemeClr>
                </a:solidFill>
                <a:latin typeface="Arial" charset="0"/>
                <a:ea typeface="ＭＳ Ｐゴシック" charset="-128"/>
              </a:rPr>
              <a:t>people have developed an internal gyroscope that gives them direction (goals and ways of behaving in life) and helps keep them from being swayed by peer groups, propaganda, and fake news. </a:t>
            </a:r>
            <a:r>
              <a:rPr lang="en-US" sz="2000" dirty="0">
                <a:solidFill>
                  <a:schemeClr val="tx2">
                    <a:lumMod val="10000"/>
                  </a:schemeClr>
                </a:solidFill>
                <a:latin typeface="Arial" charset="0"/>
                <a:ea typeface="ＭＳ Ｐゴシック" charset="-128"/>
                <a:hlinkClick r:id="rId3"/>
              </a:rPr>
              <a:t>https://</a:t>
            </a:r>
            <a:r>
              <a:rPr lang="en-US" sz="2000" dirty="0" err="1">
                <a:solidFill>
                  <a:schemeClr val="tx2">
                    <a:lumMod val="10000"/>
                  </a:schemeClr>
                </a:solidFill>
                <a:latin typeface="Arial" charset="0"/>
                <a:ea typeface="ＭＳ Ｐゴシック" charset="-128"/>
                <a:hlinkClick r:id="rId3"/>
              </a:rPr>
              <a:t>en.wikipedia.org</a:t>
            </a:r>
            <a:r>
              <a:rPr lang="en-US" sz="2000" dirty="0">
                <a:solidFill>
                  <a:schemeClr val="tx2">
                    <a:lumMod val="10000"/>
                  </a:schemeClr>
                </a:solidFill>
                <a:latin typeface="Arial" charset="0"/>
                <a:ea typeface="ＭＳ Ｐゴシック" charset="-128"/>
                <a:hlinkClick r:id="rId3"/>
              </a:rPr>
              <a:t>/wiki/Gyroscope</a:t>
            </a:r>
            <a:endParaRPr lang="en-US" sz="2000" dirty="0">
              <a:solidFill>
                <a:schemeClr val="tx2">
                  <a:lumMod val="10000"/>
                </a:schemeClr>
              </a:solidFill>
              <a:latin typeface="Arial" charset="0"/>
              <a:ea typeface="ＭＳ Ｐゴシック" charset="-128"/>
            </a:endParaRPr>
          </a:p>
          <a:p>
            <a:pPr>
              <a:defRPr/>
            </a:pPr>
            <a:endParaRPr lang="en-US" sz="3200" dirty="0">
              <a:solidFill>
                <a:schemeClr val="tx2">
                  <a:lumMod val="10000"/>
                </a:schemeClr>
              </a:solidFill>
              <a:latin typeface="Arial" charset="0"/>
              <a:ea typeface="ＭＳ Ｐゴシック" charset="-128"/>
            </a:endParaRPr>
          </a:p>
          <a:p>
            <a:pPr>
              <a:defRPr/>
            </a:pPr>
            <a:r>
              <a:rPr lang="en-US" sz="3200" dirty="0">
                <a:solidFill>
                  <a:schemeClr val="tx2">
                    <a:lumMod val="10000"/>
                  </a:schemeClr>
                </a:solidFill>
                <a:latin typeface="Arial" charset="0"/>
                <a:ea typeface="ＭＳ Ｐゴシック" charset="-128"/>
              </a:rPr>
              <a:t>Where does this sense of direction come from?</a:t>
            </a:r>
          </a:p>
          <a:p>
            <a:pPr>
              <a:defRPr/>
            </a:pPr>
            <a:endParaRPr lang="en-US" sz="3200" dirty="0">
              <a:solidFill>
                <a:schemeClr val="tx2">
                  <a:lumMod val="10000"/>
                </a:schemeClr>
              </a:solidFill>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757A-8444-3C79-35DF-18BECD138C32}"/>
              </a:ext>
            </a:extLst>
          </p:cNvPr>
          <p:cNvSpPr>
            <a:spLocks noGrp="1"/>
          </p:cNvSpPr>
          <p:nvPr>
            <p:ph type="title"/>
          </p:nvPr>
        </p:nvSpPr>
        <p:spPr/>
        <p:txBody>
          <a:bodyPr/>
          <a:lstStyle/>
          <a:p>
            <a:endParaRPr lang="en-US"/>
          </a:p>
        </p:txBody>
      </p:sp>
      <p:pic>
        <p:nvPicPr>
          <p:cNvPr id="6" name="Content Placeholder 5" descr="A statue of a person carrying luggage&#10;&#10;Description automatically generated">
            <a:extLst>
              <a:ext uri="{FF2B5EF4-FFF2-40B4-BE49-F238E27FC236}">
                <a16:creationId xmlns:a16="http://schemas.microsoft.com/office/drawing/2014/main" id="{2180EE8E-8BC7-F6F2-D777-64805791794A}"/>
              </a:ext>
            </a:extLst>
          </p:cNvPr>
          <p:cNvPicPr>
            <a:picLocks noGrp="1" noChangeAspect="1"/>
          </p:cNvPicPr>
          <p:nvPr>
            <p:ph idx="1"/>
          </p:nvPr>
        </p:nvPicPr>
        <p:blipFill>
          <a:blip r:embed="rId2"/>
          <a:stretch>
            <a:fillRect/>
          </a:stretch>
        </p:blipFill>
        <p:spPr>
          <a:xfrm>
            <a:off x="1752600" y="0"/>
            <a:ext cx="5528945" cy="6911181"/>
          </a:xfrm>
        </p:spPr>
      </p:pic>
      <p:sp>
        <p:nvSpPr>
          <p:cNvPr id="4" name="Slide Number Placeholder 3">
            <a:extLst>
              <a:ext uri="{FF2B5EF4-FFF2-40B4-BE49-F238E27FC236}">
                <a16:creationId xmlns:a16="http://schemas.microsoft.com/office/drawing/2014/main" id="{7EF70945-832B-FB51-7345-FBA333F39402}"/>
              </a:ext>
            </a:extLst>
          </p:cNvPr>
          <p:cNvSpPr>
            <a:spLocks noGrp="1"/>
          </p:cNvSpPr>
          <p:nvPr>
            <p:ph type="sldNum" sz="quarter" idx="12"/>
          </p:nvPr>
        </p:nvSpPr>
        <p:spPr/>
        <p:txBody>
          <a:bodyPr/>
          <a:lstStyle/>
          <a:p>
            <a:pPr>
              <a:defRPr/>
            </a:pPr>
            <a:fld id="{11B7269F-4FB6-8640-A789-7FF6F726C7C2}" type="slidenum">
              <a:rPr lang="en-US" altLang="en-US" smtClean="0"/>
              <a:pPr>
                <a:defRPr/>
              </a:pPr>
              <a:t>9</a:t>
            </a:fld>
            <a:endParaRPr lang="en-US" altLang="en-US"/>
          </a:p>
        </p:txBody>
      </p:sp>
    </p:spTree>
    <p:extLst>
      <p:ext uri="{BB962C8B-B14F-4D97-AF65-F5344CB8AC3E}">
        <p14:creationId xmlns:p14="http://schemas.microsoft.com/office/powerpoint/2010/main" val="2161769509"/>
      </p:ext>
    </p:extLst>
  </p:cSld>
  <p:clrMapOvr>
    <a:masterClrMapping/>
  </p:clrMapOvr>
</p:sld>
</file>

<file path=ppt/theme/theme1.xml><?xml version="1.0" encoding="utf-8"?>
<a:theme xmlns:a="http://schemas.openxmlformats.org/drawingml/2006/main" name="Default Design">
  <a:themeElements>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DCF5F8"/>
    </a:lt1>
    <a:dk2>
      <a:srgbClr val="000000"/>
    </a:dk2>
    <a:lt2>
      <a:srgbClr val="969696"/>
    </a:lt2>
    <a:accent1>
      <a:srgbClr val="FFFFFF"/>
    </a:accent1>
    <a:accent2>
      <a:srgbClr val="8DC6FF"/>
    </a:accent2>
    <a:accent3>
      <a:srgbClr val="EBF9FB"/>
    </a:accent3>
    <a:accent4>
      <a:srgbClr val="000000"/>
    </a:accent4>
    <a:accent5>
      <a:srgbClr val="FFFFFF"/>
    </a:accent5>
    <a:accent6>
      <a:srgbClr val="7FB3E7"/>
    </a:accent6>
    <a:hlink>
      <a:srgbClr val="0066CC"/>
    </a:hlink>
    <a:folHlink>
      <a:srgbClr val="00A800"/>
    </a:folHlink>
  </a:clrScheme>
</a:themeOverride>
</file>

<file path=ppt/theme/themeOverride10.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11.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12.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5.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6.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7.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8.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ppt/theme/themeOverride9.xml><?xml version="1.0" encoding="utf-8"?>
<a:themeOverride xmlns:a="http://schemas.openxmlformats.org/drawingml/2006/main">
  <a:clrScheme name="">
    <a:dk1>
      <a:srgbClr val="336699"/>
    </a:dk1>
    <a:lt1>
      <a:srgbClr val="33CCFF"/>
    </a:lt1>
    <a:dk2>
      <a:srgbClr val="000000"/>
    </a:dk2>
    <a:lt2>
      <a:srgbClr val="E3EBF1"/>
    </a:lt2>
    <a:accent1>
      <a:srgbClr val="003399"/>
    </a:accent1>
    <a:accent2>
      <a:srgbClr val="468A4B"/>
    </a:accent2>
    <a:accent3>
      <a:srgbClr val="AAAAAA"/>
    </a:accent3>
    <a:accent4>
      <a:srgbClr val="2AAE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4104</TotalTime>
  <Words>5196</Words>
  <Application>Microsoft Macintosh PowerPoint</Application>
  <PresentationFormat>Letter Paper (8.5x11 in)</PresentationFormat>
  <Paragraphs>406</Paragraphs>
  <Slides>82</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ＭＳ Ｐゴシック</vt:lpstr>
      <vt:lpstr>Arial</vt:lpstr>
      <vt:lpstr>Arial Narrow</vt:lpstr>
      <vt:lpstr>Courier</vt:lpstr>
      <vt:lpstr>Times</vt:lpstr>
      <vt:lpstr>Times New Roman</vt:lpstr>
      <vt:lpstr>Wingdings</vt:lpstr>
      <vt:lpstr>Default Design</vt:lpstr>
      <vt:lpstr>Culture, Identity, &amp; School Success  Is Assimilation a Good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Fort Macleod School Walkout 6/16/07, Sherri Gallant</vt:lpstr>
      <vt:lpstr>PowerPoint Presentation</vt:lpstr>
      <vt:lpstr>PowerPoint Presentation</vt:lpstr>
      <vt:lpstr>John Ogbu's Recommendations for Minority Communities</vt:lpstr>
      <vt:lpstr>Teach each child to recognize and accept the responsibility for their school adjustment and academic performance. Praise effort not smartness—Asian idea of school success resulting from effort versus being smart. </vt:lpstr>
      <vt:lpstr>Recommendations for Educators --John Ogbu</vt:lpstr>
      <vt:lpstr>Assimilation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666</cp:revision>
  <cp:lastPrinted>2009-09-03T17:19:13Z</cp:lastPrinted>
  <dcterms:created xsi:type="dcterms:W3CDTF">2010-09-20T15:49:37Z</dcterms:created>
  <dcterms:modified xsi:type="dcterms:W3CDTF">2025-07-23T18:10:22Z</dcterms:modified>
</cp:coreProperties>
</file>