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handoutMasterIdLst>
    <p:handoutMasterId r:id="rId93"/>
  </p:handoutMasterIdLst>
  <p:sldIdLst>
    <p:sldId id="506" r:id="rId2"/>
    <p:sldId id="610" r:id="rId3"/>
    <p:sldId id="611" r:id="rId4"/>
    <p:sldId id="612" r:id="rId5"/>
    <p:sldId id="613" r:id="rId6"/>
    <p:sldId id="614" r:id="rId7"/>
    <p:sldId id="615" r:id="rId8"/>
    <p:sldId id="631" r:id="rId9"/>
    <p:sldId id="588" r:id="rId10"/>
    <p:sldId id="587" r:id="rId11"/>
    <p:sldId id="623" r:id="rId12"/>
    <p:sldId id="624" r:id="rId13"/>
    <p:sldId id="561" r:id="rId14"/>
    <p:sldId id="590" r:id="rId15"/>
    <p:sldId id="591" r:id="rId16"/>
    <p:sldId id="592" r:id="rId17"/>
    <p:sldId id="593" r:id="rId18"/>
    <p:sldId id="594" r:id="rId19"/>
    <p:sldId id="595" r:id="rId20"/>
    <p:sldId id="628" r:id="rId21"/>
    <p:sldId id="598" r:id="rId22"/>
    <p:sldId id="596" r:id="rId23"/>
    <p:sldId id="599" r:id="rId24"/>
    <p:sldId id="617" r:id="rId25"/>
    <p:sldId id="600" r:id="rId26"/>
    <p:sldId id="601" r:id="rId27"/>
    <p:sldId id="603" r:id="rId28"/>
    <p:sldId id="604" r:id="rId29"/>
    <p:sldId id="606" r:id="rId30"/>
    <p:sldId id="608" r:id="rId31"/>
    <p:sldId id="625" r:id="rId32"/>
    <p:sldId id="626" r:id="rId33"/>
    <p:sldId id="627" r:id="rId34"/>
    <p:sldId id="629" r:id="rId35"/>
    <p:sldId id="630" r:id="rId36"/>
    <p:sldId id="256" r:id="rId37"/>
    <p:sldId id="297" r:id="rId38"/>
    <p:sldId id="287" r:id="rId39"/>
    <p:sldId id="288" r:id="rId40"/>
    <p:sldId id="289" r:id="rId41"/>
    <p:sldId id="290" r:id="rId42"/>
    <p:sldId id="296" r:id="rId43"/>
    <p:sldId id="301" r:id="rId44"/>
    <p:sldId id="302" r:id="rId45"/>
    <p:sldId id="257" r:id="rId46"/>
    <p:sldId id="258" r:id="rId47"/>
    <p:sldId id="259" r:id="rId48"/>
    <p:sldId id="260" r:id="rId49"/>
    <p:sldId id="261" r:id="rId50"/>
    <p:sldId id="291" r:id="rId51"/>
    <p:sldId id="262" r:id="rId52"/>
    <p:sldId id="263" r:id="rId53"/>
    <p:sldId id="264" r:id="rId54"/>
    <p:sldId id="632" r:id="rId55"/>
    <p:sldId id="633" r:id="rId56"/>
    <p:sldId id="634" r:id="rId57"/>
    <p:sldId id="268" r:id="rId58"/>
    <p:sldId id="269" r:id="rId59"/>
    <p:sldId id="285" r:id="rId60"/>
    <p:sldId id="286" r:id="rId61"/>
    <p:sldId id="270" r:id="rId62"/>
    <p:sldId id="271" r:id="rId63"/>
    <p:sldId id="272" r:id="rId64"/>
    <p:sldId id="273" r:id="rId65"/>
    <p:sldId id="274" r:id="rId66"/>
    <p:sldId id="312" r:id="rId67"/>
    <p:sldId id="293" r:id="rId68"/>
    <p:sldId id="294" r:id="rId69"/>
    <p:sldId id="295" r:id="rId70"/>
    <p:sldId id="303" r:id="rId71"/>
    <p:sldId id="309" r:id="rId72"/>
    <p:sldId id="305" r:id="rId73"/>
    <p:sldId id="308" r:id="rId74"/>
    <p:sldId id="307" r:id="rId75"/>
    <p:sldId id="306" r:id="rId76"/>
    <p:sldId id="310" r:id="rId77"/>
    <p:sldId id="298" r:id="rId78"/>
    <p:sldId id="275" r:id="rId79"/>
    <p:sldId id="299" r:id="rId80"/>
    <p:sldId id="276" r:id="rId81"/>
    <p:sldId id="277" r:id="rId82"/>
    <p:sldId id="278" r:id="rId83"/>
    <p:sldId id="279" r:id="rId84"/>
    <p:sldId id="280" r:id="rId85"/>
    <p:sldId id="281" r:id="rId86"/>
    <p:sldId id="300" r:id="rId87"/>
    <p:sldId id="282" r:id="rId88"/>
    <p:sldId id="284" r:id="rId89"/>
    <p:sldId id="292" r:id="rId90"/>
    <p:sldId id="304" r:id="rId91"/>
  </p:sldIdLst>
  <p:sldSz cx="9144000" cy="6858000" type="letter"/>
  <p:notesSz cx="9144000" cy="6858000"/>
  <p:defaultTextStyle>
    <a:defPPr>
      <a:defRPr lang="en-US"/>
    </a:defPPr>
    <a:lvl1pPr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928">
          <p15:clr>
            <a:srgbClr val="A4A3A4"/>
          </p15:clr>
        </p15:guide>
      </p15:sldGuideLst>
    </p:ext>
    <p:ext uri="{2D200454-40CA-4A62-9FC3-DE9A4176ACB9}">
      <p15:notesGuideLst xmlns:p15="http://schemas.microsoft.com/office/powerpoint/2012/main">
        <p15:guide id="1" orient="horz" pos="2159">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614"/>
    <p:restoredTop sz="94704"/>
  </p:normalViewPr>
  <p:slideViewPr>
    <p:cSldViewPr>
      <p:cViewPr varScale="1">
        <p:scale>
          <a:sx n="62" d="100"/>
          <a:sy n="62" d="100"/>
        </p:scale>
        <p:origin x="208" y="2800"/>
      </p:cViewPr>
      <p:guideLst>
        <p:guide orient="horz" pos="2160"/>
        <p:guide pos="292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113" d="100"/>
          <a:sy n="113" d="100"/>
        </p:scale>
        <p:origin x="-2168" y="-96"/>
      </p:cViewPr>
      <p:guideLst>
        <p:guide orient="horz" pos="2159"/>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7A5340D4-6C6B-D2AC-C899-9D7C271F6212}"/>
              </a:ext>
            </a:extLst>
          </p:cNvPr>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224" tIns="45612" rIns="91224" bIns="45612" numCol="1" anchor="t" anchorCtr="0" compatLnSpc="1">
            <a:prstTxWarp prst="textNoShape">
              <a:avLst/>
            </a:prstTxWarp>
          </a:bodyPr>
          <a:lstStyle>
            <a:lvl1pPr defTabSz="911225" eaLnBrk="1" hangingPunct="1">
              <a:defRPr>
                <a:latin typeface="Arial" charset="0"/>
                <a:ea typeface="+mn-ea"/>
                <a:cs typeface="+mn-cs"/>
              </a:defRPr>
            </a:lvl1pPr>
          </a:lstStyle>
          <a:p>
            <a:pPr>
              <a:defRPr/>
            </a:pPr>
            <a:endParaRPr lang="en-US"/>
          </a:p>
        </p:txBody>
      </p:sp>
      <p:sp>
        <p:nvSpPr>
          <p:cNvPr id="101379" name="Rectangle 3">
            <a:extLst>
              <a:ext uri="{FF2B5EF4-FFF2-40B4-BE49-F238E27FC236}">
                <a16:creationId xmlns:a16="http://schemas.microsoft.com/office/drawing/2014/main" id="{83883854-3BA7-941B-0FD7-063AADBC139B}"/>
              </a:ext>
            </a:extLst>
          </p:cNvPr>
          <p:cNvSpPr>
            <a:spLocks noGrp="1" noChangeArrowheads="1"/>
          </p:cNvSpPr>
          <p:nvPr>
            <p:ph type="dt" sz="quarter" idx="1"/>
          </p:nvPr>
        </p:nvSpPr>
        <p:spPr bwMode="auto">
          <a:xfrm>
            <a:off x="5180013" y="0"/>
            <a:ext cx="3962400" cy="342900"/>
          </a:xfrm>
          <a:prstGeom prst="rect">
            <a:avLst/>
          </a:prstGeom>
          <a:noFill/>
          <a:ln w="9525">
            <a:noFill/>
            <a:miter lim="800000"/>
            <a:headEnd/>
            <a:tailEnd/>
          </a:ln>
          <a:effectLst/>
        </p:spPr>
        <p:txBody>
          <a:bodyPr vert="horz" wrap="square" lIns="91224" tIns="45612" rIns="91224" bIns="45612" numCol="1" anchor="t" anchorCtr="0" compatLnSpc="1">
            <a:prstTxWarp prst="textNoShape">
              <a:avLst/>
            </a:prstTxWarp>
          </a:bodyPr>
          <a:lstStyle>
            <a:lvl1pPr algn="r" defTabSz="911225" eaLnBrk="1" hangingPunct="1">
              <a:defRPr>
                <a:latin typeface="Arial" charset="0"/>
                <a:ea typeface="+mn-ea"/>
                <a:cs typeface="+mn-cs"/>
              </a:defRPr>
            </a:lvl1pPr>
          </a:lstStyle>
          <a:p>
            <a:pPr>
              <a:defRPr/>
            </a:pPr>
            <a:endParaRPr lang="en-US"/>
          </a:p>
        </p:txBody>
      </p:sp>
      <p:sp>
        <p:nvSpPr>
          <p:cNvPr id="101380" name="Rectangle 4">
            <a:extLst>
              <a:ext uri="{FF2B5EF4-FFF2-40B4-BE49-F238E27FC236}">
                <a16:creationId xmlns:a16="http://schemas.microsoft.com/office/drawing/2014/main" id="{849402FD-A252-321D-2B5A-9E53CB86F6F9}"/>
              </a:ext>
            </a:extLst>
          </p:cNvPr>
          <p:cNvSpPr>
            <a:spLocks noGrp="1" noChangeArrowheads="1"/>
          </p:cNvSpPr>
          <p:nvPr>
            <p:ph type="ftr" sz="quarter" idx="2"/>
          </p:nvPr>
        </p:nvSpPr>
        <p:spPr bwMode="auto">
          <a:xfrm>
            <a:off x="0" y="6513513"/>
            <a:ext cx="3962400" cy="342900"/>
          </a:xfrm>
          <a:prstGeom prst="rect">
            <a:avLst/>
          </a:prstGeom>
          <a:noFill/>
          <a:ln w="9525">
            <a:noFill/>
            <a:miter lim="800000"/>
            <a:headEnd/>
            <a:tailEnd/>
          </a:ln>
          <a:effectLst/>
        </p:spPr>
        <p:txBody>
          <a:bodyPr vert="horz" wrap="square" lIns="91224" tIns="45612" rIns="91224" bIns="45612" numCol="1" anchor="b" anchorCtr="0" compatLnSpc="1">
            <a:prstTxWarp prst="textNoShape">
              <a:avLst/>
            </a:prstTxWarp>
          </a:bodyPr>
          <a:lstStyle>
            <a:lvl1pPr defTabSz="911225" eaLnBrk="1" hangingPunct="1">
              <a:defRPr>
                <a:latin typeface="Arial" charset="0"/>
                <a:ea typeface="+mn-ea"/>
                <a:cs typeface="+mn-cs"/>
              </a:defRPr>
            </a:lvl1pPr>
          </a:lstStyle>
          <a:p>
            <a:pPr>
              <a:defRPr/>
            </a:pPr>
            <a:endParaRPr lang="en-US"/>
          </a:p>
        </p:txBody>
      </p:sp>
      <p:sp>
        <p:nvSpPr>
          <p:cNvPr id="101381" name="Rectangle 5">
            <a:extLst>
              <a:ext uri="{FF2B5EF4-FFF2-40B4-BE49-F238E27FC236}">
                <a16:creationId xmlns:a16="http://schemas.microsoft.com/office/drawing/2014/main" id="{CC42068D-6DDE-3D82-D098-F7880EB4A985}"/>
              </a:ext>
            </a:extLst>
          </p:cNvPr>
          <p:cNvSpPr>
            <a:spLocks noGrp="1" noChangeArrowheads="1"/>
          </p:cNvSpPr>
          <p:nvPr>
            <p:ph type="sldNum" sz="quarter" idx="3"/>
          </p:nvPr>
        </p:nvSpPr>
        <p:spPr bwMode="auto">
          <a:xfrm>
            <a:off x="5180013" y="6513513"/>
            <a:ext cx="3962400" cy="342900"/>
          </a:xfrm>
          <a:prstGeom prst="rect">
            <a:avLst/>
          </a:prstGeom>
          <a:noFill/>
          <a:ln w="9525">
            <a:noFill/>
            <a:miter lim="800000"/>
            <a:headEnd/>
            <a:tailEnd/>
          </a:ln>
          <a:effectLst/>
        </p:spPr>
        <p:txBody>
          <a:bodyPr vert="horz" wrap="square" lIns="91224" tIns="45612" rIns="91224" bIns="45612" numCol="1" anchor="b" anchorCtr="0" compatLnSpc="1">
            <a:prstTxWarp prst="textNoShape">
              <a:avLst/>
            </a:prstTxWarp>
          </a:bodyPr>
          <a:lstStyle>
            <a:lvl1pPr algn="r" defTabSz="911225" eaLnBrk="1" hangingPunct="1">
              <a:defRPr smtClean="0"/>
            </a:lvl1pPr>
          </a:lstStyle>
          <a:p>
            <a:pPr>
              <a:defRPr/>
            </a:pPr>
            <a:fld id="{F4DB46FA-2B15-FA4B-9038-CFF7C1B87E9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3FD2EFF-E802-E179-2B2B-91388548D5F0}"/>
              </a:ext>
            </a:extLst>
          </p:cNvPr>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224" tIns="45612" rIns="91224" bIns="45612" numCol="1" anchor="t" anchorCtr="0" compatLnSpc="1">
            <a:prstTxWarp prst="textNoShape">
              <a:avLst/>
            </a:prstTxWarp>
          </a:bodyPr>
          <a:lstStyle>
            <a:lvl1pPr defTabSz="911225" eaLnBrk="1" hangingPunct="1">
              <a:defRPr>
                <a:latin typeface="Arial" charset="0"/>
                <a:ea typeface="+mn-ea"/>
                <a:cs typeface="+mn-cs"/>
              </a:defRPr>
            </a:lvl1pPr>
          </a:lstStyle>
          <a:p>
            <a:pPr>
              <a:defRPr/>
            </a:pPr>
            <a:endParaRPr lang="en-US"/>
          </a:p>
        </p:txBody>
      </p:sp>
      <p:sp>
        <p:nvSpPr>
          <p:cNvPr id="29699" name="Rectangle 3">
            <a:extLst>
              <a:ext uri="{FF2B5EF4-FFF2-40B4-BE49-F238E27FC236}">
                <a16:creationId xmlns:a16="http://schemas.microsoft.com/office/drawing/2014/main" id="{9B155B15-0900-7421-06A5-A862930CCB3E}"/>
              </a:ext>
            </a:extLst>
          </p:cNvPr>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224" tIns="45612" rIns="91224" bIns="45612" numCol="1" anchor="t" anchorCtr="0" compatLnSpc="1">
            <a:prstTxWarp prst="textNoShape">
              <a:avLst/>
            </a:prstTxWarp>
          </a:bodyPr>
          <a:lstStyle>
            <a:lvl1pPr algn="r" defTabSz="911225" eaLnBrk="1" hangingPunct="1">
              <a:defRPr>
                <a:latin typeface="Arial"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302E2C3B-4B7A-CDF3-B508-D4E31055EBE7}"/>
              </a:ext>
            </a:extLst>
          </p:cNvPr>
          <p:cNvSpPr>
            <a:spLocks noGrp="1" noRot="1" noChangeAspect="1" noChangeArrowheads="1" noTextEdit="1"/>
          </p:cNvSpPr>
          <p:nvPr>
            <p:ph type="sldImg" idx="2"/>
          </p:nvPr>
        </p:nvSpPr>
        <p:spPr bwMode="auto">
          <a:xfrm>
            <a:off x="2862263" y="515938"/>
            <a:ext cx="3427412" cy="2570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5">
            <a:extLst>
              <a:ext uri="{FF2B5EF4-FFF2-40B4-BE49-F238E27FC236}">
                <a16:creationId xmlns:a16="http://schemas.microsoft.com/office/drawing/2014/main" id="{5D4BEF2C-73E7-31F0-C92C-5BA35EB0F536}"/>
              </a:ext>
            </a:extLst>
          </p:cNvPr>
          <p:cNvSpPr>
            <a:spLocks noGrp="1" noChangeArrowheads="1"/>
          </p:cNvSpPr>
          <p:nvPr>
            <p:ph type="body" sz="quarter" idx="3"/>
          </p:nvPr>
        </p:nvSpPr>
        <p:spPr bwMode="auto">
          <a:xfrm>
            <a:off x="914400" y="3257550"/>
            <a:ext cx="7315200" cy="3084513"/>
          </a:xfrm>
          <a:prstGeom prst="rect">
            <a:avLst/>
          </a:prstGeom>
          <a:noFill/>
          <a:ln w="9525">
            <a:noFill/>
            <a:miter lim="800000"/>
            <a:headEnd/>
            <a:tailEnd/>
          </a:ln>
          <a:effectLst/>
        </p:spPr>
        <p:txBody>
          <a:bodyPr vert="horz" wrap="square" lIns="91224" tIns="45612" rIns="91224" bIns="456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a:extLst>
              <a:ext uri="{FF2B5EF4-FFF2-40B4-BE49-F238E27FC236}">
                <a16:creationId xmlns:a16="http://schemas.microsoft.com/office/drawing/2014/main" id="{B364ADA8-115F-8978-6D9C-F8696C9C1A00}"/>
              </a:ext>
            </a:extLst>
          </p:cNvPr>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224" tIns="45612" rIns="91224" bIns="45612" numCol="1" anchor="b" anchorCtr="0" compatLnSpc="1">
            <a:prstTxWarp prst="textNoShape">
              <a:avLst/>
            </a:prstTxWarp>
          </a:bodyPr>
          <a:lstStyle>
            <a:lvl1pPr defTabSz="911225" eaLnBrk="1" hangingPunct="1">
              <a:defRPr>
                <a:latin typeface="Arial" charset="0"/>
                <a:ea typeface="+mn-ea"/>
                <a:cs typeface="+mn-cs"/>
              </a:defRPr>
            </a:lvl1pPr>
          </a:lstStyle>
          <a:p>
            <a:pPr>
              <a:defRPr/>
            </a:pPr>
            <a:endParaRPr lang="en-US"/>
          </a:p>
        </p:txBody>
      </p:sp>
      <p:sp>
        <p:nvSpPr>
          <p:cNvPr id="29703" name="Rectangle 7">
            <a:extLst>
              <a:ext uri="{FF2B5EF4-FFF2-40B4-BE49-F238E27FC236}">
                <a16:creationId xmlns:a16="http://schemas.microsoft.com/office/drawing/2014/main" id="{694E8C47-4A56-FDEB-279A-DCB4561353ED}"/>
              </a:ext>
            </a:extLst>
          </p:cNvPr>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224" tIns="45612" rIns="91224" bIns="45612" numCol="1" anchor="b" anchorCtr="0" compatLnSpc="1">
            <a:prstTxWarp prst="textNoShape">
              <a:avLst/>
            </a:prstTxWarp>
          </a:bodyPr>
          <a:lstStyle>
            <a:lvl1pPr algn="r" defTabSz="911225" eaLnBrk="1" hangingPunct="1">
              <a:defRPr smtClean="0"/>
            </a:lvl1pPr>
          </a:lstStyle>
          <a:p>
            <a:pPr>
              <a:defRPr/>
            </a:pPr>
            <a:fld id="{04E599B2-6757-914F-B161-B23885DE4F3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2C12C56A-5E12-787B-D64A-6509A05CC5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9BE210E-108E-A549-A007-21D080B5966C}" type="slidenum">
              <a:rPr lang="en-US" altLang="en-US"/>
              <a:pPr>
                <a:spcBef>
                  <a:spcPct val="0"/>
                </a:spcBef>
              </a:pPr>
              <a:t>1</a:t>
            </a:fld>
            <a:endParaRPr lang="en-US" altLang="en-US"/>
          </a:p>
        </p:txBody>
      </p:sp>
      <p:sp>
        <p:nvSpPr>
          <p:cNvPr id="16386" name="Rectangle 2">
            <a:extLst>
              <a:ext uri="{FF2B5EF4-FFF2-40B4-BE49-F238E27FC236}">
                <a16:creationId xmlns:a16="http://schemas.microsoft.com/office/drawing/2014/main" id="{B0E41DC0-89BA-DD6A-C667-F3C467D8528E}"/>
              </a:ext>
            </a:extLst>
          </p:cNvPr>
          <p:cNvSpPr>
            <a:spLocks noGrp="1" noRot="1" noChangeAspect="1" noChangeArrowheads="1" noTextEdit="1"/>
          </p:cNvSpPr>
          <p:nvPr>
            <p:ph type="sldImg"/>
          </p:nvPr>
        </p:nvSpPr>
        <p:spPr>
          <a:solidFill>
            <a:srgbClr val="FFFFFF"/>
          </a:solidFill>
          <a:ln/>
        </p:spPr>
      </p:sp>
      <p:sp>
        <p:nvSpPr>
          <p:cNvPr id="16387" name="Rectangle 3">
            <a:extLst>
              <a:ext uri="{FF2B5EF4-FFF2-40B4-BE49-F238E27FC236}">
                <a16:creationId xmlns:a16="http://schemas.microsoft.com/office/drawing/2014/main" id="{166D79A8-567A-88EC-5B6A-0A16FED1AFD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AABC80B9-13A7-7FF6-38D6-3B2433D44D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9D5C823-F433-2D40-9AD8-BBE500FB9B99}" type="slidenum">
              <a:rPr lang="en-US" altLang="en-US"/>
              <a:pPr>
                <a:spcBef>
                  <a:spcPct val="0"/>
                </a:spcBef>
              </a:pPr>
              <a:t>13</a:t>
            </a:fld>
            <a:endParaRPr lang="en-US" altLang="en-US"/>
          </a:p>
        </p:txBody>
      </p:sp>
      <p:sp>
        <p:nvSpPr>
          <p:cNvPr id="38914" name="Rectangle 2">
            <a:extLst>
              <a:ext uri="{FF2B5EF4-FFF2-40B4-BE49-F238E27FC236}">
                <a16:creationId xmlns:a16="http://schemas.microsoft.com/office/drawing/2014/main" id="{3BD195F2-70EA-AAFC-924F-42E90247E9D8}"/>
              </a:ext>
            </a:extLst>
          </p:cNvPr>
          <p:cNvSpPr>
            <a:spLocks noGrp="1" noRot="1" noChangeAspect="1" noChangeArrowheads="1" noTextEdit="1"/>
          </p:cNvSpPr>
          <p:nvPr>
            <p:ph type="sldImg"/>
          </p:nvPr>
        </p:nvSpPr>
        <p:spPr>
          <a:xfrm>
            <a:off x="2863850" y="515938"/>
            <a:ext cx="3427413" cy="2570162"/>
          </a:xfrm>
          <a:solidFill>
            <a:srgbClr val="FFFFFF"/>
          </a:solidFill>
          <a:ln/>
        </p:spPr>
      </p:sp>
      <p:sp>
        <p:nvSpPr>
          <p:cNvPr id="38915" name="Rectangle 3">
            <a:extLst>
              <a:ext uri="{FF2B5EF4-FFF2-40B4-BE49-F238E27FC236}">
                <a16:creationId xmlns:a16="http://schemas.microsoft.com/office/drawing/2014/main" id="{E670C936-947E-267B-1A0B-3381A407378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AC86C44D-9459-6E05-559A-D940BAF1B819}"/>
              </a:ext>
            </a:extLst>
          </p:cNvPr>
          <p:cNvSpPr>
            <a:spLocks noGrp="1" noRot="1" noChangeAspect="1" noChangeArrowheads="1" noTextEdit="1"/>
          </p:cNvSpPr>
          <p:nvPr>
            <p:ph type="sldImg"/>
          </p:nvPr>
        </p:nvSpPr>
        <p:spPr>
          <a:ln/>
        </p:spPr>
      </p:sp>
      <p:sp>
        <p:nvSpPr>
          <p:cNvPr id="40962" name="Rectangle 3">
            <a:extLst>
              <a:ext uri="{FF2B5EF4-FFF2-40B4-BE49-F238E27FC236}">
                <a16:creationId xmlns:a16="http://schemas.microsoft.com/office/drawing/2014/main" id="{D9ED612C-FCDA-4F59-3917-46386D760F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CD355C81-4124-D8CE-4454-A4401D6B9548}"/>
              </a:ext>
            </a:extLst>
          </p:cNvPr>
          <p:cNvSpPr>
            <a:spLocks noGrp="1" noRot="1" noChangeAspect="1" noChangeArrowheads="1" noTextEdit="1"/>
          </p:cNvSpPr>
          <p:nvPr>
            <p:ph type="sldImg"/>
          </p:nvPr>
        </p:nvSpPr>
        <p:spPr>
          <a:ln/>
        </p:spPr>
      </p:sp>
      <p:sp>
        <p:nvSpPr>
          <p:cNvPr id="43010" name="Rectangle 3">
            <a:extLst>
              <a:ext uri="{FF2B5EF4-FFF2-40B4-BE49-F238E27FC236}">
                <a16:creationId xmlns:a16="http://schemas.microsoft.com/office/drawing/2014/main" id="{30D316A5-DD8F-2692-7CE8-81E5C77408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15136AA6-6CF5-FFA5-2636-2FACC88D8B89}"/>
              </a:ext>
            </a:extLst>
          </p:cNvPr>
          <p:cNvSpPr>
            <a:spLocks noGrp="1" noRot="1" noChangeAspect="1" noChangeArrowheads="1" noTextEdit="1"/>
          </p:cNvSpPr>
          <p:nvPr>
            <p:ph type="sldImg"/>
          </p:nvPr>
        </p:nvSpPr>
        <p:spPr>
          <a:ln/>
        </p:spPr>
      </p:sp>
      <p:sp>
        <p:nvSpPr>
          <p:cNvPr id="45058" name="Rectangle 3">
            <a:extLst>
              <a:ext uri="{FF2B5EF4-FFF2-40B4-BE49-F238E27FC236}">
                <a16:creationId xmlns:a16="http://schemas.microsoft.com/office/drawing/2014/main" id="{771EA399-11DD-263A-8FAE-7DEC573D4B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C348782E-E846-727E-6608-C641E84655D4}"/>
              </a:ext>
            </a:extLst>
          </p:cNvPr>
          <p:cNvSpPr>
            <a:spLocks noGrp="1" noRot="1" noChangeAspect="1" noChangeArrowheads="1" noTextEdit="1"/>
          </p:cNvSpPr>
          <p:nvPr>
            <p:ph type="sldImg"/>
          </p:nvPr>
        </p:nvSpPr>
        <p:spPr>
          <a:ln/>
        </p:spPr>
      </p:sp>
      <p:sp>
        <p:nvSpPr>
          <p:cNvPr id="47106" name="Rectangle 3">
            <a:extLst>
              <a:ext uri="{FF2B5EF4-FFF2-40B4-BE49-F238E27FC236}">
                <a16:creationId xmlns:a16="http://schemas.microsoft.com/office/drawing/2014/main" id="{C214119E-5DF0-5E15-D5DF-EBA4E96C6D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83280DD1-68A0-9187-B4AD-1E1D2BE5BDB9}"/>
              </a:ext>
            </a:extLst>
          </p:cNvPr>
          <p:cNvSpPr>
            <a:spLocks noGrp="1" noRot="1" noChangeAspect="1" noChangeArrowheads="1" noTextEdit="1"/>
          </p:cNvSpPr>
          <p:nvPr>
            <p:ph type="sldImg"/>
          </p:nvPr>
        </p:nvSpPr>
        <p:spPr>
          <a:ln/>
        </p:spPr>
      </p:sp>
      <p:sp>
        <p:nvSpPr>
          <p:cNvPr id="49154" name="Rectangle 3">
            <a:extLst>
              <a:ext uri="{FF2B5EF4-FFF2-40B4-BE49-F238E27FC236}">
                <a16:creationId xmlns:a16="http://schemas.microsoft.com/office/drawing/2014/main" id="{3F88965D-1E77-D7BA-8564-51944168F4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6E067344-926B-81C1-304A-008FE632D390}"/>
              </a:ext>
            </a:extLst>
          </p:cNvPr>
          <p:cNvSpPr>
            <a:spLocks noGrp="1" noRot="1" noChangeAspect="1" noChangeArrowheads="1" noTextEdit="1"/>
          </p:cNvSpPr>
          <p:nvPr>
            <p:ph type="sldImg"/>
          </p:nvPr>
        </p:nvSpPr>
        <p:spPr>
          <a:ln/>
        </p:spPr>
      </p:sp>
      <p:sp>
        <p:nvSpPr>
          <p:cNvPr id="51202" name="Rectangle 3">
            <a:extLst>
              <a:ext uri="{FF2B5EF4-FFF2-40B4-BE49-F238E27FC236}">
                <a16:creationId xmlns:a16="http://schemas.microsoft.com/office/drawing/2014/main" id="{E8EFAB6F-775E-4C87-BED5-78F9E10BF0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B3670CFC-0525-9B78-A92B-50F9D4005BA6}"/>
              </a:ext>
            </a:extLst>
          </p:cNvPr>
          <p:cNvSpPr>
            <a:spLocks noGrp="1" noRot="1" noChangeAspect="1" noChangeArrowheads="1" noTextEdit="1"/>
          </p:cNvSpPr>
          <p:nvPr>
            <p:ph type="sldImg"/>
          </p:nvPr>
        </p:nvSpPr>
        <p:spPr>
          <a:ln/>
        </p:spPr>
      </p:sp>
      <p:sp>
        <p:nvSpPr>
          <p:cNvPr id="53250" name="Rectangle 3">
            <a:extLst>
              <a:ext uri="{FF2B5EF4-FFF2-40B4-BE49-F238E27FC236}">
                <a16:creationId xmlns:a16="http://schemas.microsoft.com/office/drawing/2014/main" id="{D5E83F64-69D1-9D15-CC60-02EAB13927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96719D55-D81D-8D02-75BA-A6D7259BCB6A}"/>
              </a:ext>
            </a:extLst>
          </p:cNvPr>
          <p:cNvSpPr>
            <a:spLocks noGrp="1" noRot="1" noChangeAspect="1" noChangeArrowheads="1" noTextEdit="1"/>
          </p:cNvSpPr>
          <p:nvPr>
            <p:ph type="sldImg"/>
          </p:nvPr>
        </p:nvSpPr>
        <p:spPr>
          <a:ln/>
        </p:spPr>
      </p:sp>
      <p:sp>
        <p:nvSpPr>
          <p:cNvPr id="55298" name="Rectangle 3">
            <a:extLst>
              <a:ext uri="{FF2B5EF4-FFF2-40B4-BE49-F238E27FC236}">
                <a16:creationId xmlns:a16="http://schemas.microsoft.com/office/drawing/2014/main" id="{16F974DE-92D6-EA28-2298-A504198EA1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FC3113B1-4BA6-E5C4-A129-5757D3FC74A9}"/>
              </a:ext>
            </a:extLst>
          </p:cNvPr>
          <p:cNvSpPr>
            <a:spLocks noGrp="1" noRot="1" noChangeAspect="1" noChangeArrowheads="1" noTextEdit="1"/>
          </p:cNvSpPr>
          <p:nvPr>
            <p:ph type="sldImg"/>
          </p:nvPr>
        </p:nvSpPr>
        <p:spPr>
          <a:ln/>
        </p:spPr>
      </p:sp>
      <p:sp>
        <p:nvSpPr>
          <p:cNvPr id="57346" name="Rectangle 3">
            <a:extLst>
              <a:ext uri="{FF2B5EF4-FFF2-40B4-BE49-F238E27FC236}">
                <a16:creationId xmlns:a16="http://schemas.microsoft.com/office/drawing/2014/main" id="{68849634-B2D8-0489-4A4B-5219A18FD9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35ECD331-296F-C933-8DD8-8F82834160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C057479-63E2-AA48-A9C9-B7C7536BD60E}" type="slidenum">
              <a:rPr lang="en-US" altLang="en-US"/>
              <a:pPr>
                <a:spcBef>
                  <a:spcPct val="0"/>
                </a:spcBef>
              </a:pPr>
              <a:t>2</a:t>
            </a:fld>
            <a:endParaRPr lang="en-US" altLang="en-US"/>
          </a:p>
        </p:txBody>
      </p:sp>
      <p:sp>
        <p:nvSpPr>
          <p:cNvPr id="19458" name="Rectangle 2">
            <a:extLst>
              <a:ext uri="{FF2B5EF4-FFF2-40B4-BE49-F238E27FC236}">
                <a16:creationId xmlns:a16="http://schemas.microsoft.com/office/drawing/2014/main" id="{ABF17335-681F-9CA5-F7D9-774DA7336F19}"/>
              </a:ext>
            </a:extLst>
          </p:cNvPr>
          <p:cNvSpPr>
            <a:spLocks noGrp="1" noRot="1" noChangeAspect="1" noChangeArrowheads="1" noTextEdit="1"/>
          </p:cNvSpPr>
          <p:nvPr>
            <p:ph type="sldImg"/>
          </p:nvPr>
        </p:nvSpPr>
        <p:spPr>
          <a:solidFill>
            <a:srgbClr val="FFFFFF"/>
          </a:solidFill>
          <a:ln/>
        </p:spPr>
      </p:sp>
      <p:sp>
        <p:nvSpPr>
          <p:cNvPr id="19459" name="Rectangle 3">
            <a:extLst>
              <a:ext uri="{FF2B5EF4-FFF2-40B4-BE49-F238E27FC236}">
                <a16:creationId xmlns:a16="http://schemas.microsoft.com/office/drawing/2014/main" id="{802F6535-691F-601E-DE5F-D6B404F2AF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44BD4CB7-F7A6-706A-E785-11AE30E25C1C}"/>
              </a:ext>
            </a:extLst>
          </p:cNvPr>
          <p:cNvSpPr>
            <a:spLocks noGrp="1" noRot="1" noChangeAspect="1" noChangeArrowheads="1" noTextEdit="1"/>
          </p:cNvSpPr>
          <p:nvPr>
            <p:ph type="sldImg"/>
          </p:nvPr>
        </p:nvSpPr>
        <p:spPr>
          <a:ln/>
        </p:spPr>
      </p:sp>
      <p:sp>
        <p:nvSpPr>
          <p:cNvPr id="59394" name="Rectangle 3">
            <a:extLst>
              <a:ext uri="{FF2B5EF4-FFF2-40B4-BE49-F238E27FC236}">
                <a16:creationId xmlns:a16="http://schemas.microsoft.com/office/drawing/2014/main" id="{E8D64AD0-130D-8C96-73E0-B6716F2125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BF3FEB84-DCAC-83DB-1E2E-35CF9C5E8FD0}"/>
              </a:ext>
            </a:extLst>
          </p:cNvPr>
          <p:cNvSpPr>
            <a:spLocks noGrp="1" noRot="1" noChangeAspect="1" noChangeArrowheads="1" noTextEdit="1"/>
          </p:cNvSpPr>
          <p:nvPr>
            <p:ph type="sldImg"/>
          </p:nvPr>
        </p:nvSpPr>
        <p:spPr>
          <a:ln/>
        </p:spPr>
      </p:sp>
      <p:sp>
        <p:nvSpPr>
          <p:cNvPr id="61442" name="Rectangle 3">
            <a:extLst>
              <a:ext uri="{FF2B5EF4-FFF2-40B4-BE49-F238E27FC236}">
                <a16:creationId xmlns:a16="http://schemas.microsoft.com/office/drawing/2014/main" id="{76B64235-46DA-89F9-11F2-27D25AC732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B7CC9A8C-F2A9-2949-F8CE-56B4EBD9A3BF}"/>
              </a:ext>
            </a:extLst>
          </p:cNvPr>
          <p:cNvSpPr>
            <a:spLocks noGrp="1" noRot="1" noChangeAspect="1" noChangeArrowheads="1" noTextEdit="1"/>
          </p:cNvSpPr>
          <p:nvPr>
            <p:ph type="sldImg"/>
          </p:nvPr>
        </p:nvSpPr>
        <p:spPr>
          <a:ln/>
        </p:spPr>
      </p:sp>
      <p:sp>
        <p:nvSpPr>
          <p:cNvPr id="63490" name="Rectangle 3">
            <a:extLst>
              <a:ext uri="{FF2B5EF4-FFF2-40B4-BE49-F238E27FC236}">
                <a16:creationId xmlns:a16="http://schemas.microsoft.com/office/drawing/2014/main" id="{F80CB3E5-EF4F-F8F4-BD8B-3A46B5BA1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CF5FBBE8-0ACD-CC1A-D4F9-4F77194F07AA}"/>
              </a:ext>
            </a:extLst>
          </p:cNvPr>
          <p:cNvSpPr>
            <a:spLocks noGrp="1" noRot="1" noChangeAspect="1" noChangeArrowheads="1" noTextEdit="1"/>
          </p:cNvSpPr>
          <p:nvPr>
            <p:ph type="sldImg"/>
          </p:nvPr>
        </p:nvSpPr>
        <p:spPr>
          <a:ln/>
        </p:spPr>
      </p:sp>
      <p:sp>
        <p:nvSpPr>
          <p:cNvPr id="65538" name="Rectangle 3">
            <a:extLst>
              <a:ext uri="{FF2B5EF4-FFF2-40B4-BE49-F238E27FC236}">
                <a16:creationId xmlns:a16="http://schemas.microsoft.com/office/drawing/2014/main" id="{2D27731C-62D6-A6D2-ED38-BD3210708C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922198F5-304C-19A2-1D67-F804E71347E0}"/>
              </a:ext>
            </a:extLst>
          </p:cNvPr>
          <p:cNvSpPr>
            <a:spLocks noGrp="1" noRot="1" noChangeAspect="1" noChangeArrowheads="1" noTextEdit="1"/>
          </p:cNvSpPr>
          <p:nvPr>
            <p:ph type="sldImg"/>
          </p:nvPr>
        </p:nvSpPr>
        <p:spPr>
          <a:ln/>
        </p:spPr>
      </p:sp>
      <p:sp>
        <p:nvSpPr>
          <p:cNvPr id="67586" name="Rectangle 3">
            <a:extLst>
              <a:ext uri="{FF2B5EF4-FFF2-40B4-BE49-F238E27FC236}">
                <a16:creationId xmlns:a16="http://schemas.microsoft.com/office/drawing/2014/main" id="{2EF893B5-43C0-94A9-4481-1977D7BEBD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879E97E6-FD99-3821-5699-31EF845506AB}"/>
              </a:ext>
            </a:extLst>
          </p:cNvPr>
          <p:cNvSpPr>
            <a:spLocks noGrp="1" noRot="1" noChangeAspect="1" noChangeArrowheads="1" noTextEdit="1"/>
          </p:cNvSpPr>
          <p:nvPr>
            <p:ph type="sldImg"/>
          </p:nvPr>
        </p:nvSpPr>
        <p:spPr>
          <a:ln/>
        </p:spPr>
      </p:sp>
      <p:sp>
        <p:nvSpPr>
          <p:cNvPr id="69634" name="Rectangle 3">
            <a:extLst>
              <a:ext uri="{FF2B5EF4-FFF2-40B4-BE49-F238E27FC236}">
                <a16:creationId xmlns:a16="http://schemas.microsoft.com/office/drawing/2014/main" id="{DDD013AA-F63E-2279-04EB-11FED2CA52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FBDE7821-B66D-7F5A-D5D7-7B9FE454BBEF}"/>
              </a:ext>
            </a:extLst>
          </p:cNvPr>
          <p:cNvSpPr>
            <a:spLocks noGrp="1" noRot="1" noChangeAspect="1" noChangeArrowheads="1" noTextEdit="1"/>
          </p:cNvSpPr>
          <p:nvPr>
            <p:ph type="sldImg"/>
          </p:nvPr>
        </p:nvSpPr>
        <p:spPr>
          <a:ln/>
        </p:spPr>
      </p:sp>
      <p:sp>
        <p:nvSpPr>
          <p:cNvPr id="71682" name="Rectangle 3">
            <a:extLst>
              <a:ext uri="{FF2B5EF4-FFF2-40B4-BE49-F238E27FC236}">
                <a16:creationId xmlns:a16="http://schemas.microsoft.com/office/drawing/2014/main" id="{F66F5FE7-8AE8-9035-00E0-FD68060214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074951E8-B82A-2720-7F90-90E1A0FAC78E}"/>
              </a:ext>
            </a:extLst>
          </p:cNvPr>
          <p:cNvSpPr>
            <a:spLocks noGrp="1" noRot="1" noChangeAspect="1" noChangeArrowheads="1" noTextEdit="1"/>
          </p:cNvSpPr>
          <p:nvPr>
            <p:ph type="sldImg"/>
          </p:nvPr>
        </p:nvSpPr>
        <p:spPr>
          <a:ln/>
        </p:spPr>
      </p:sp>
      <p:sp>
        <p:nvSpPr>
          <p:cNvPr id="73730" name="Rectangle 3">
            <a:extLst>
              <a:ext uri="{FF2B5EF4-FFF2-40B4-BE49-F238E27FC236}">
                <a16:creationId xmlns:a16="http://schemas.microsoft.com/office/drawing/2014/main" id="{A581A991-51FF-0F76-69DF-FC35618DEB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9FF68A12-1815-60DD-5C55-3F5336868C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FD09A1A-A728-0947-B086-009205BC5704}" type="slidenum">
              <a:rPr lang="en-US" altLang="en-US"/>
              <a:pPr>
                <a:spcBef>
                  <a:spcPct val="0"/>
                </a:spcBef>
              </a:pPr>
              <a:t>3</a:t>
            </a:fld>
            <a:endParaRPr lang="en-US" altLang="en-US"/>
          </a:p>
        </p:txBody>
      </p:sp>
      <p:sp>
        <p:nvSpPr>
          <p:cNvPr id="21506" name="Rectangle 2">
            <a:extLst>
              <a:ext uri="{FF2B5EF4-FFF2-40B4-BE49-F238E27FC236}">
                <a16:creationId xmlns:a16="http://schemas.microsoft.com/office/drawing/2014/main" id="{75F1763E-4D0D-74E1-A97A-01E4173079D5}"/>
              </a:ext>
            </a:extLst>
          </p:cNvPr>
          <p:cNvSpPr>
            <a:spLocks noGrp="1" noRot="1" noChangeAspect="1" noChangeArrowheads="1" noTextEdit="1"/>
          </p:cNvSpPr>
          <p:nvPr>
            <p:ph type="sldImg"/>
          </p:nvPr>
        </p:nvSpPr>
        <p:spPr>
          <a:xfrm>
            <a:off x="2863850" y="515938"/>
            <a:ext cx="3427413" cy="2570162"/>
          </a:xfrm>
          <a:solidFill>
            <a:srgbClr val="FFFFFF"/>
          </a:solidFill>
          <a:ln/>
        </p:spPr>
      </p:sp>
      <p:sp>
        <p:nvSpPr>
          <p:cNvPr id="21507" name="Rectangle 3">
            <a:extLst>
              <a:ext uri="{FF2B5EF4-FFF2-40B4-BE49-F238E27FC236}">
                <a16:creationId xmlns:a16="http://schemas.microsoft.com/office/drawing/2014/main" id="{AD38DF18-0B05-71AD-1BDE-4C877C6F712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6373A28D-687B-FA64-91E9-EB13A7C63A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EB47D46-03E0-E640-B972-09DD1C1E4897}" type="slidenum">
              <a:rPr lang="en-US" altLang="en-US"/>
              <a:pPr>
                <a:spcBef>
                  <a:spcPct val="0"/>
                </a:spcBef>
              </a:pPr>
              <a:t>4</a:t>
            </a:fld>
            <a:endParaRPr lang="en-US" altLang="en-US"/>
          </a:p>
        </p:txBody>
      </p:sp>
      <p:sp>
        <p:nvSpPr>
          <p:cNvPr id="23554" name="Rectangle 2">
            <a:extLst>
              <a:ext uri="{FF2B5EF4-FFF2-40B4-BE49-F238E27FC236}">
                <a16:creationId xmlns:a16="http://schemas.microsoft.com/office/drawing/2014/main" id="{0D41912F-7E90-23FB-1226-C92B5C390233}"/>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4849DC61-7CBC-D798-6148-A0773EACDE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98DEA950-A166-7237-8134-97F66F0EAC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0BBFCB3-F896-7C4B-874D-348227B8405F}" type="slidenum">
              <a:rPr lang="en-US" altLang="en-US"/>
              <a:pPr>
                <a:spcBef>
                  <a:spcPct val="0"/>
                </a:spcBef>
              </a:pPr>
              <a:t>5</a:t>
            </a:fld>
            <a:endParaRPr lang="en-US" altLang="en-US"/>
          </a:p>
        </p:txBody>
      </p:sp>
      <p:sp>
        <p:nvSpPr>
          <p:cNvPr id="25602" name="Rectangle 2">
            <a:extLst>
              <a:ext uri="{FF2B5EF4-FFF2-40B4-BE49-F238E27FC236}">
                <a16:creationId xmlns:a16="http://schemas.microsoft.com/office/drawing/2014/main" id="{706867C5-DAD4-742A-B602-B356ECCFD37F}"/>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82E15C8C-EC34-1D3D-471D-72DCFCADC7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91BCB7AE-02EF-3A6F-42DA-C1EBAC0C5E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158FE6B-BEF7-DD41-B078-93BE8096B0F9}" type="slidenum">
              <a:rPr lang="en-US" altLang="en-US"/>
              <a:pPr>
                <a:spcBef>
                  <a:spcPct val="0"/>
                </a:spcBef>
              </a:pPr>
              <a:t>6</a:t>
            </a:fld>
            <a:endParaRPr lang="en-US" altLang="en-US"/>
          </a:p>
        </p:txBody>
      </p:sp>
      <p:sp>
        <p:nvSpPr>
          <p:cNvPr id="27650" name="Rectangle 2">
            <a:extLst>
              <a:ext uri="{FF2B5EF4-FFF2-40B4-BE49-F238E27FC236}">
                <a16:creationId xmlns:a16="http://schemas.microsoft.com/office/drawing/2014/main" id="{C7500B2F-ED3D-C290-ED39-B74D947D1E0A}"/>
              </a:ext>
            </a:extLst>
          </p:cNvPr>
          <p:cNvSpPr>
            <a:spLocks noGrp="1" noRot="1" noChangeAspect="1" noChangeArrowheads="1" noTextEdit="1"/>
          </p:cNvSpPr>
          <p:nvPr>
            <p:ph type="sldImg"/>
          </p:nvPr>
        </p:nvSpPr>
        <p:spPr>
          <a:xfrm>
            <a:off x="2863850" y="515938"/>
            <a:ext cx="3427413" cy="2570162"/>
          </a:xfrm>
          <a:solidFill>
            <a:srgbClr val="FFFFFF"/>
          </a:solidFill>
          <a:ln/>
        </p:spPr>
      </p:sp>
      <p:sp>
        <p:nvSpPr>
          <p:cNvPr id="27651" name="Rectangle 3">
            <a:extLst>
              <a:ext uri="{FF2B5EF4-FFF2-40B4-BE49-F238E27FC236}">
                <a16:creationId xmlns:a16="http://schemas.microsoft.com/office/drawing/2014/main" id="{08043120-00AC-6A83-719A-D4AC45484CA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4FDB5CC4-00E6-7527-A12F-A001A3FA01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466BC9C-6F0C-C34E-910E-763C20E7B28B}" type="slidenum">
              <a:rPr lang="en-US" altLang="en-US"/>
              <a:pPr>
                <a:spcBef>
                  <a:spcPct val="0"/>
                </a:spcBef>
              </a:pPr>
              <a:t>7</a:t>
            </a:fld>
            <a:endParaRPr lang="en-US" altLang="en-US"/>
          </a:p>
        </p:txBody>
      </p:sp>
      <p:sp>
        <p:nvSpPr>
          <p:cNvPr id="29698" name="Rectangle 2">
            <a:extLst>
              <a:ext uri="{FF2B5EF4-FFF2-40B4-BE49-F238E27FC236}">
                <a16:creationId xmlns:a16="http://schemas.microsoft.com/office/drawing/2014/main" id="{055B646C-A279-46C0-F0D4-C0E5E73CB740}"/>
              </a:ext>
            </a:extLst>
          </p:cNvPr>
          <p:cNvSpPr>
            <a:spLocks noGrp="1" noRot="1" noChangeAspect="1" noChangeArrowheads="1" noTextEdit="1"/>
          </p:cNvSpPr>
          <p:nvPr>
            <p:ph type="sldImg"/>
          </p:nvPr>
        </p:nvSpPr>
        <p:spPr>
          <a:xfrm>
            <a:off x="2863850" y="515938"/>
            <a:ext cx="3427413" cy="2570162"/>
          </a:xfrm>
          <a:solidFill>
            <a:srgbClr val="FFFFFF"/>
          </a:solidFill>
          <a:ln/>
        </p:spPr>
      </p:sp>
      <p:sp>
        <p:nvSpPr>
          <p:cNvPr id="29699" name="Rectangle 3">
            <a:extLst>
              <a:ext uri="{FF2B5EF4-FFF2-40B4-BE49-F238E27FC236}">
                <a16:creationId xmlns:a16="http://schemas.microsoft.com/office/drawing/2014/main" id="{295E30A7-374B-E686-DB77-C3932977E3A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A7A4B195-10B4-5558-ABAB-1543483AAC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DC377A3-82A7-7343-8FC3-A9FB01B005EF}" type="slidenum">
              <a:rPr lang="en-US" altLang="en-US"/>
              <a:pPr>
                <a:spcBef>
                  <a:spcPct val="0"/>
                </a:spcBef>
              </a:pPr>
              <a:t>9</a:t>
            </a:fld>
            <a:endParaRPr lang="en-US" altLang="en-US"/>
          </a:p>
        </p:txBody>
      </p:sp>
      <p:sp>
        <p:nvSpPr>
          <p:cNvPr id="32770" name="Rectangle 2">
            <a:extLst>
              <a:ext uri="{FF2B5EF4-FFF2-40B4-BE49-F238E27FC236}">
                <a16:creationId xmlns:a16="http://schemas.microsoft.com/office/drawing/2014/main" id="{1AA0BDD5-7703-2A3E-3649-9C46B14A6B5A}"/>
              </a:ext>
            </a:extLst>
          </p:cNvPr>
          <p:cNvSpPr>
            <a:spLocks noGrp="1" noRot="1" noChangeAspect="1" noChangeArrowheads="1" noTextEdit="1"/>
          </p:cNvSpPr>
          <p:nvPr>
            <p:ph type="sldImg"/>
          </p:nvPr>
        </p:nvSpPr>
        <p:spPr>
          <a:solidFill>
            <a:srgbClr val="FFFFFF"/>
          </a:solidFill>
          <a:ln/>
        </p:spPr>
      </p:sp>
      <p:sp>
        <p:nvSpPr>
          <p:cNvPr id="32771" name="Rectangle 3">
            <a:extLst>
              <a:ext uri="{FF2B5EF4-FFF2-40B4-BE49-F238E27FC236}">
                <a16:creationId xmlns:a16="http://schemas.microsoft.com/office/drawing/2014/main" id="{18680362-E97A-9597-4533-F1393E86696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A2B6B0BA-F5D1-0E43-3474-1787CB8919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E04787A-BF4E-E84F-AEC7-C5BF20F87C45}" type="slidenum">
              <a:rPr lang="en-US" altLang="en-US"/>
              <a:pPr>
                <a:spcBef>
                  <a:spcPct val="0"/>
                </a:spcBef>
              </a:pPr>
              <a:t>10</a:t>
            </a:fld>
            <a:endParaRPr lang="en-US" altLang="en-US"/>
          </a:p>
        </p:txBody>
      </p:sp>
      <p:sp>
        <p:nvSpPr>
          <p:cNvPr id="34818" name="Rectangle 2">
            <a:extLst>
              <a:ext uri="{FF2B5EF4-FFF2-40B4-BE49-F238E27FC236}">
                <a16:creationId xmlns:a16="http://schemas.microsoft.com/office/drawing/2014/main" id="{B9F100E9-9C8F-19A1-F02C-56235B2943D4}"/>
              </a:ext>
            </a:extLst>
          </p:cNvPr>
          <p:cNvSpPr>
            <a:spLocks noGrp="1" noRot="1" noChangeAspect="1" noChangeArrowheads="1" noTextEdit="1"/>
          </p:cNvSpPr>
          <p:nvPr>
            <p:ph type="sldImg"/>
          </p:nvPr>
        </p:nvSpPr>
        <p:spPr>
          <a:solidFill>
            <a:srgbClr val="FFFFFF"/>
          </a:solidFill>
          <a:ln/>
        </p:spPr>
      </p:sp>
      <p:sp>
        <p:nvSpPr>
          <p:cNvPr id="34819" name="Rectangle 3">
            <a:extLst>
              <a:ext uri="{FF2B5EF4-FFF2-40B4-BE49-F238E27FC236}">
                <a16:creationId xmlns:a16="http://schemas.microsoft.com/office/drawing/2014/main" id="{F7B31967-68B3-5EC9-0E34-BC81809000E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mi-N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mi-NZ"/>
              <a:t>Click to edit Master subtitle style</a:t>
            </a:r>
            <a:endParaRPr lang="en-US"/>
          </a:p>
        </p:txBody>
      </p:sp>
      <p:sp>
        <p:nvSpPr>
          <p:cNvPr id="4" name="Rectangle 4">
            <a:extLst>
              <a:ext uri="{FF2B5EF4-FFF2-40B4-BE49-F238E27FC236}">
                <a16:creationId xmlns:a16="http://schemas.microsoft.com/office/drawing/2014/main" id="{1C8D51E7-B01B-BDF9-FEFB-D362A23969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11E214-B0DF-1687-82A2-56E26FF4E2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CD72BD-3A2E-3CB7-BCB7-9D9602A9BDCF}"/>
              </a:ext>
            </a:extLst>
          </p:cNvPr>
          <p:cNvSpPr>
            <a:spLocks noGrp="1" noChangeArrowheads="1"/>
          </p:cNvSpPr>
          <p:nvPr>
            <p:ph type="sldNum" sz="quarter" idx="12"/>
          </p:nvPr>
        </p:nvSpPr>
        <p:spPr>
          <a:ln/>
        </p:spPr>
        <p:txBody>
          <a:bodyPr/>
          <a:lstStyle>
            <a:lvl1pPr>
              <a:defRPr/>
            </a:lvl1pPr>
          </a:lstStyle>
          <a:p>
            <a:pPr>
              <a:defRPr/>
            </a:pPr>
            <a:fld id="{4860DB2A-C64E-0C48-A068-DCB2C816C0F0}" type="slidenum">
              <a:rPr lang="en-US" altLang="en-US"/>
              <a:pPr>
                <a:defRPr/>
              </a:pPr>
              <a:t>‹#›</a:t>
            </a:fld>
            <a:endParaRPr lang="en-US" altLang="en-US"/>
          </a:p>
        </p:txBody>
      </p:sp>
    </p:spTree>
    <p:extLst>
      <p:ext uri="{BB962C8B-B14F-4D97-AF65-F5344CB8AC3E}">
        <p14:creationId xmlns:p14="http://schemas.microsoft.com/office/powerpoint/2010/main" val="3744554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Rectangle 4">
            <a:extLst>
              <a:ext uri="{FF2B5EF4-FFF2-40B4-BE49-F238E27FC236}">
                <a16:creationId xmlns:a16="http://schemas.microsoft.com/office/drawing/2014/main" id="{BD424BD8-DE12-B106-D03F-9BFFCBFAAC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AE3605-F4D8-90AC-4A72-BB70E7FBAE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7BE722-9A4C-31FB-1191-F50458CB2DEC}"/>
              </a:ext>
            </a:extLst>
          </p:cNvPr>
          <p:cNvSpPr>
            <a:spLocks noGrp="1" noChangeArrowheads="1"/>
          </p:cNvSpPr>
          <p:nvPr>
            <p:ph type="sldNum" sz="quarter" idx="12"/>
          </p:nvPr>
        </p:nvSpPr>
        <p:spPr>
          <a:ln/>
        </p:spPr>
        <p:txBody>
          <a:bodyPr/>
          <a:lstStyle>
            <a:lvl1pPr>
              <a:defRPr/>
            </a:lvl1pPr>
          </a:lstStyle>
          <a:p>
            <a:pPr>
              <a:defRPr/>
            </a:pPr>
            <a:fld id="{1FD9A01C-F7DA-724A-BAE8-4DA16E34B2E1}" type="slidenum">
              <a:rPr lang="en-US" altLang="en-US"/>
              <a:pPr>
                <a:defRPr/>
              </a:pPr>
              <a:t>‹#›</a:t>
            </a:fld>
            <a:endParaRPr lang="en-US" altLang="en-US"/>
          </a:p>
        </p:txBody>
      </p:sp>
    </p:spTree>
    <p:extLst>
      <p:ext uri="{BB962C8B-B14F-4D97-AF65-F5344CB8AC3E}">
        <p14:creationId xmlns:p14="http://schemas.microsoft.com/office/powerpoint/2010/main" val="1981973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mi-N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Rectangle 4">
            <a:extLst>
              <a:ext uri="{FF2B5EF4-FFF2-40B4-BE49-F238E27FC236}">
                <a16:creationId xmlns:a16="http://schemas.microsoft.com/office/drawing/2014/main" id="{0F648731-29D9-CEE8-731C-518D509314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90E786-F6C7-E2F4-1150-9A8996266B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9B8B60-248E-EA87-F22A-EF04438D15C4}"/>
              </a:ext>
            </a:extLst>
          </p:cNvPr>
          <p:cNvSpPr>
            <a:spLocks noGrp="1" noChangeArrowheads="1"/>
          </p:cNvSpPr>
          <p:nvPr>
            <p:ph type="sldNum" sz="quarter" idx="12"/>
          </p:nvPr>
        </p:nvSpPr>
        <p:spPr>
          <a:ln/>
        </p:spPr>
        <p:txBody>
          <a:bodyPr/>
          <a:lstStyle>
            <a:lvl1pPr>
              <a:defRPr/>
            </a:lvl1pPr>
          </a:lstStyle>
          <a:p>
            <a:pPr>
              <a:defRPr/>
            </a:pPr>
            <a:fld id="{48465E15-8AAF-ED47-94E7-0966EFC53DDA}" type="slidenum">
              <a:rPr lang="en-US" altLang="en-US"/>
              <a:pPr>
                <a:defRPr/>
              </a:pPr>
              <a:t>‹#›</a:t>
            </a:fld>
            <a:endParaRPr lang="en-US" altLang="en-US"/>
          </a:p>
        </p:txBody>
      </p:sp>
    </p:spTree>
    <p:extLst>
      <p:ext uri="{BB962C8B-B14F-4D97-AF65-F5344CB8AC3E}">
        <p14:creationId xmlns:p14="http://schemas.microsoft.com/office/powerpoint/2010/main" val="1423260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Rectangle 4">
            <a:extLst>
              <a:ext uri="{FF2B5EF4-FFF2-40B4-BE49-F238E27FC236}">
                <a16:creationId xmlns:a16="http://schemas.microsoft.com/office/drawing/2014/main" id="{DF586BEF-82EF-3F73-F18F-2B300758A4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9F39B7-0A27-7653-7665-23D3A66E4A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852C96-0923-CBF9-0225-F2A9BC754ABC}"/>
              </a:ext>
            </a:extLst>
          </p:cNvPr>
          <p:cNvSpPr>
            <a:spLocks noGrp="1" noChangeArrowheads="1"/>
          </p:cNvSpPr>
          <p:nvPr>
            <p:ph type="sldNum" sz="quarter" idx="12"/>
          </p:nvPr>
        </p:nvSpPr>
        <p:spPr>
          <a:ln/>
        </p:spPr>
        <p:txBody>
          <a:bodyPr/>
          <a:lstStyle>
            <a:lvl1pPr>
              <a:defRPr/>
            </a:lvl1pPr>
          </a:lstStyle>
          <a:p>
            <a:pPr>
              <a:defRPr/>
            </a:pPr>
            <a:fld id="{0A7134F0-05D5-0F4B-A937-CD65A13C1678}" type="slidenum">
              <a:rPr lang="en-US" altLang="en-US"/>
              <a:pPr>
                <a:defRPr/>
              </a:pPr>
              <a:t>‹#›</a:t>
            </a:fld>
            <a:endParaRPr lang="en-US" altLang="en-US"/>
          </a:p>
        </p:txBody>
      </p:sp>
    </p:spTree>
    <p:extLst>
      <p:ext uri="{BB962C8B-B14F-4D97-AF65-F5344CB8AC3E}">
        <p14:creationId xmlns:p14="http://schemas.microsoft.com/office/powerpoint/2010/main" val="2356561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mi-N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mi-NZ"/>
              <a:t>Click to edit Master text styles</a:t>
            </a:r>
          </a:p>
        </p:txBody>
      </p:sp>
      <p:sp>
        <p:nvSpPr>
          <p:cNvPr id="4" name="Rectangle 4">
            <a:extLst>
              <a:ext uri="{FF2B5EF4-FFF2-40B4-BE49-F238E27FC236}">
                <a16:creationId xmlns:a16="http://schemas.microsoft.com/office/drawing/2014/main" id="{7D966214-BCD1-0D65-06FF-BFB4366469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4CD681-BA83-9B82-7E66-290B4D9F10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7644C9-55EC-7C86-B4A7-17887CBC4959}"/>
              </a:ext>
            </a:extLst>
          </p:cNvPr>
          <p:cNvSpPr>
            <a:spLocks noGrp="1" noChangeArrowheads="1"/>
          </p:cNvSpPr>
          <p:nvPr>
            <p:ph type="sldNum" sz="quarter" idx="12"/>
          </p:nvPr>
        </p:nvSpPr>
        <p:spPr>
          <a:ln/>
        </p:spPr>
        <p:txBody>
          <a:bodyPr/>
          <a:lstStyle>
            <a:lvl1pPr>
              <a:defRPr/>
            </a:lvl1pPr>
          </a:lstStyle>
          <a:p>
            <a:pPr>
              <a:defRPr/>
            </a:pPr>
            <a:fld id="{D2D6AE55-ECBE-D94C-9783-098793055B15}" type="slidenum">
              <a:rPr lang="en-US" altLang="en-US"/>
              <a:pPr>
                <a:defRPr/>
              </a:pPr>
              <a:t>‹#›</a:t>
            </a:fld>
            <a:endParaRPr lang="en-US" altLang="en-US"/>
          </a:p>
        </p:txBody>
      </p:sp>
    </p:spTree>
    <p:extLst>
      <p:ext uri="{BB962C8B-B14F-4D97-AF65-F5344CB8AC3E}">
        <p14:creationId xmlns:p14="http://schemas.microsoft.com/office/powerpoint/2010/main" val="1194102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Rectangle 4">
            <a:extLst>
              <a:ext uri="{FF2B5EF4-FFF2-40B4-BE49-F238E27FC236}">
                <a16:creationId xmlns:a16="http://schemas.microsoft.com/office/drawing/2014/main" id="{C7311079-CD6F-A671-BDD4-9D3D49B60A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E71615-6081-2F4F-54B7-73F8F41CAD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92BEEC6-9588-662F-63B9-0AF641B424AC}"/>
              </a:ext>
            </a:extLst>
          </p:cNvPr>
          <p:cNvSpPr>
            <a:spLocks noGrp="1" noChangeArrowheads="1"/>
          </p:cNvSpPr>
          <p:nvPr>
            <p:ph type="sldNum" sz="quarter" idx="12"/>
          </p:nvPr>
        </p:nvSpPr>
        <p:spPr>
          <a:ln/>
        </p:spPr>
        <p:txBody>
          <a:bodyPr/>
          <a:lstStyle>
            <a:lvl1pPr>
              <a:defRPr/>
            </a:lvl1pPr>
          </a:lstStyle>
          <a:p>
            <a:pPr>
              <a:defRPr/>
            </a:pPr>
            <a:fld id="{6CA7D051-E3C5-2C4B-8747-9D643C0C7806}" type="slidenum">
              <a:rPr lang="en-US" altLang="en-US"/>
              <a:pPr>
                <a:defRPr/>
              </a:pPr>
              <a:t>‹#›</a:t>
            </a:fld>
            <a:endParaRPr lang="en-US" altLang="en-US"/>
          </a:p>
        </p:txBody>
      </p:sp>
    </p:spTree>
    <p:extLst>
      <p:ext uri="{BB962C8B-B14F-4D97-AF65-F5344CB8AC3E}">
        <p14:creationId xmlns:p14="http://schemas.microsoft.com/office/powerpoint/2010/main" val="10425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7" name="Rectangle 4">
            <a:extLst>
              <a:ext uri="{FF2B5EF4-FFF2-40B4-BE49-F238E27FC236}">
                <a16:creationId xmlns:a16="http://schemas.microsoft.com/office/drawing/2014/main" id="{5731E329-38D4-A635-3FF6-FB1C6213688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00EE9CE-495C-BBFA-1F4A-A2E1AC6A69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0178F5C-7049-FBEB-CA1A-58BFA1AC588C}"/>
              </a:ext>
            </a:extLst>
          </p:cNvPr>
          <p:cNvSpPr>
            <a:spLocks noGrp="1" noChangeArrowheads="1"/>
          </p:cNvSpPr>
          <p:nvPr>
            <p:ph type="sldNum" sz="quarter" idx="12"/>
          </p:nvPr>
        </p:nvSpPr>
        <p:spPr>
          <a:ln/>
        </p:spPr>
        <p:txBody>
          <a:bodyPr/>
          <a:lstStyle>
            <a:lvl1pPr>
              <a:defRPr/>
            </a:lvl1pPr>
          </a:lstStyle>
          <a:p>
            <a:pPr>
              <a:defRPr/>
            </a:pPr>
            <a:fld id="{5A568FFA-A514-DC45-AA38-600FF9934F78}" type="slidenum">
              <a:rPr lang="en-US" altLang="en-US"/>
              <a:pPr>
                <a:defRPr/>
              </a:pPr>
              <a:t>‹#›</a:t>
            </a:fld>
            <a:endParaRPr lang="en-US" altLang="en-US"/>
          </a:p>
        </p:txBody>
      </p:sp>
    </p:spTree>
    <p:extLst>
      <p:ext uri="{BB962C8B-B14F-4D97-AF65-F5344CB8AC3E}">
        <p14:creationId xmlns:p14="http://schemas.microsoft.com/office/powerpoint/2010/main" val="4173363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a:t>Click to edit Master title style</a:t>
            </a:r>
            <a:endParaRPr lang="en-US"/>
          </a:p>
        </p:txBody>
      </p:sp>
      <p:sp>
        <p:nvSpPr>
          <p:cNvPr id="3" name="Rectangle 4">
            <a:extLst>
              <a:ext uri="{FF2B5EF4-FFF2-40B4-BE49-F238E27FC236}">
                <a16:creationId xmlns:a16="http://schemas.microsoft.com/office/drawing/2014/main" id="{C5EB21B8-9837-7F78-6E14-2D43571047C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0D567FE-97BA-60D0-8481-9AD0D92A34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A83038-BD97-FD51-C9FD-EBBA66853CE5}"/>
              </a:ext>
            </a:extLst>
          </p:cNvPr>
          <p:cNvSpPr>
            <a:spLocks noGrp="1" noChangeArrowheads="1"/>
          </p:cNvSpPr>
          <p:nvPr>
            <p:ph type="sldNum" sz="quarter" idx="12"/>
          </p:nvPr>
        </p:nvSpPr>
        <p:spPr>
          <a:ln/>
        </p:spPr>
        <p:txBody>
          <a:bodyPr/>
          <a:lstStyle>
            <a:lvl1pPr>
              <a:defRPr/>
            </a:lvl1pPr>
          </a:lstStyle>
          <a:p>
            <a:pPr>
              <a:defRPr/>
            </a:pPr>
            <a:fld id="{ED6C8313-CDA9-0E4E-9B34-6EBE0182E9F8}" type="slidenum">
              <a:rPr lang="en-US" altLang="en-US"/>
              <a:pPr>
                <a:defRPr/>
              </a:pPr>
              <a:t>‹#›</a:t>
            </a:fld>
            <a:endParaRPr lang="en-US" altLang="en-US"/>
          </a:p>
        </p:txBody>
      </p:sp>
    </p:spTree>
    <p:extLst>
      <p:ext uri="{BB962C8B-B14F-4D97-AF65-F5344CB8AC3E}">
        <p14:creationId xmlns:p14="http://schemas.microsoft.com/office/powerpoint/2010/main" val="3812564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D6131ED-956C-6792-10AA-F2B6DA9A72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CF98546-9248-D981-9BFE-B932489A08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1FEB593-8B9C-598F-09BD-1DFCB5C39787}"/>
              </a:ext>
            </a:extLst>
          </p:cNvPr>
          <p:cNvSpPr>
            <a:spLocks noGrp="1" noChangeArrowheads="1"/>
          </p:cNvSpPr>
          <p:nvPr>
            <p:ph type="sldNum" sz="quarter" idx="12"/>
          </p:nvPr>
        </p:nvSpPr>
        <p:spPr>
          <a:ln/>
        </p:spPr>
        <p:txBody>
          <a:bodyPr/>
          <a:lstStyle>
            <a:lvl1pPr>
              <a:defRPr/>
            </a:lvl1pPr>
          </a:lstStyle>
          <a:p>
            <a:pPr>
              <a:defRPr/>
            </a:pPr>
            <a:fld id="{8FD02936-118E-164F-9219-FDABCF38450C}" type="slidenum">
              <a:rPr lang="en-US" altLang="en-US"/>
              <a:pPr>
                <a:defRPr/>
              </a:pPr>
              <a:t>‹#›</a:t>
            </a:fld>
            <a:endParaRPr lang="en-US" altLang="en-US"/>
          </a:p>
        </p:txBody>
      </p:sp>
    </p:spTree>
    <p:extLst>
      <p:ext uri="{BB962C8B-B14F-4D97-AF65-F5344CB8AC3E}">
        <p14:creationId xmlns:p14="http://schemas.microsoft.com/office/powerpoint/2010/main" val="2025532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mi-N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Rectangle 4">
            <a:extLst>
              <a:ext uri="{FF2B5EF4-FFF2-40B4-BE49-F238E27FC236}">
                <a16:creationId xmlns:a16="http://schemas.microsoft.com/office/drawing/2014/main" id="{64EF167C-B654-23AB-129D-D26B7BC3B5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C727F7-86A9-0E98-44BE-E2F4FEDC4B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3FE82D-37E7-166B-BC35-01F9CFDCD95E}"/>
              </a:ext>
            </a:extLst>
          </p:cNvPr>
          <p:cNvSpPr>
            <a:spLocks noGrp="1" noChangeArrowheads="1"/>
          </p:cNvSpPr>
          <p:nvPr>
            <p:ph type="sldNum" sz="quarter" idx="12"/>
          </p:nvPr>
        </p:nvSpPr>
        <p:spPr>
          <a:ln/>
        </p:spPr>
        <p:txBody>
          <a:bodyPr/>
          <a:lstStyle>
            <a:lvl1pPr>
              <a:defRPr/>
            </a:lvl1pPr>
          </a:lstStyle>
          <a:p>
            <a:pPr>
              <a:defRPr/>
            </a:pPr>
            <a:fld id="{1513A03B-AA2C-E44F-AA79-5D977F9DEF4C}" type="slidenum">
              <a:rPr lang="en-US" altLang="en-US"/>
              <a:pPr>
                <a:defRPr/>
              </a:pPr>
              <a:t>‹#›</a:t>
            </a:fld>
            <a:endParaRPr lang="en-US" altLang="en-US"/>
          </a:p>
        </p:txBody>
      </p:sp>
    </p:spTree>
    <p:extLst>
      <p:ext uri="{BB962C8B-B14F-4D97-AF65-F5344CB8AC3E}">
        <p14:creationId xmlns:p14="http://schemas.microsoft.com/office/powerpoint/2010/main" val="354945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a:t>Click to edit Master text styles</a:t>
            </a:r>
          </a:p>
        </p:txBody>
      </p:sp>
      <p:sp>
        <p:nvSpPr>
          <p:cNvPr id="5" name="Rectangle 4">
            <a:extLst>
              <a:ext uri="{FF2B5EF4-FFF2-40B4-BE49-F238E27FC236}">
                <a16:creationId xmlns:a16="http://schemas.microsoft.com/office/drawing/2014/main" id="{BD86DE2F-24FE-CA53-451C-1F6112BE40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95CD40-35E1-5C99-FAD4-5A7698E537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B8AE04-E3BF-4835-9F35-B16A1208C082}"/>
              </a:ext>
            </a:extLst>
          </p:cNvPr>
          <p:cNvSpPr>
            <a:spLocks noGrp="1" noChangeArrowheads="1"/>
          </p:cNvSpPr>
          <p:nvPr>
            <p:ph type="sldNum" sz="quarter" idx="12"/>
          </p:nvPr>
        </p:nvSpPr>
        <p:spPr>
          <a:ln/>
        </p:spPr>
        <p:txBody>
          <a:bodyPr/>
          <a:lstStyle>
            <a:lvl1pPr>
              <a:defRPr/>
            </a:lvl1pPr>
          </a:lstStyle>
          <a:p>
            <a:pPr>
              <a:defRPr/>
            </a:pPr>
            <a:fld id="{0F97082C-227A-AC45-AB28-E159A3926FB5}" type="slidenum">
              <a:rPr lang="en-US" altLang="en-US"/>
              <a:pPr>
                <a:defRPr/>
              </a:pPr>
              <a:t>‹#›</a:t>
            </a:fld>
            <a:endParaRPr lang="en-US" altLang="en-US"/>
          </a:p>
        </p:txBody>
      </p:sp>
    </p:spTree>
    <p:extLst>
      <p:ext uri="{BB962C8B-B14F-4D97-AF65-F5344CB8AC3E}">
        <p14:creationId xmlns:p14="http://schemas.microsoft.com/office/powerpoint/2010/main" val="672147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8D681EE-26C6-FE63-A78A-ED6C695B534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915AFF7-C711-BFC0-0EA3-511D178B650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2AB083B-CF50-5969-B328-E49717BDEDE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82058" tIns="41029" rIns="82058" bIns="41029" numCol="1" anchor="t" anchorCtr="0" compatLnSpc="1">
            <a:prstTxWarp prst="textNoShape">
              <a:avLst/>
            </a:prstTxWarp>
          </a:bodyPr>
          <a:lstStyle>
            <a:lvl1pPr eaLnBrk="1" hangingPunct="1">
              <a:defRPr sz="1300">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01E14380-393F-CB36-C43C-DEE9E6E2E0B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82058" tIns="41029" rIns="82058" bIns="41029" numCol="1" anchor="t" anchorCtr="0" compatLnSpc="1">
            <a:prstTxWarp prst="textNoShape">
              <a:avLst/>
            </a:prstTxWarp>
          </a:bodyPr>
          <a:lstStyle>
            <a:lvl1pPr algn="ctr" eaLnBrk="1" hangingPunct="1">
              <a:defRPr sz="1300">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0F2EB2E9-16BB-DEA5-C8B1-597EA32878D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82058" tIns="41029" rIns="82058" bIns="41029" numCol="1" anchor="t" anchorCtr="0" compatLnSpc="1">
            <a:prstTxWarp prst="textNoShape">
              <a:avLst/>
            </a:prstTxWarp>
          </a:bodyPr>
          <a:lstStyle>
            <a:lvl1pPr algn="r" eaLnBrk="1" hangingPunct="1">
              <a:defRPr sz="1300" smtClean="0"/>
            </a:lvl1pPr>
          </a:lstStyle>
          <a:p>
            <a:pPr>
              <a:defRPr/>
            </a:pPr>
            <a:fld id="{C9B6D917-254F-CD44-B890-ED9CD8E3075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820738" rtl="0" eaLnBrk="0" fontAlgn="base" hangingPunct="0">
        <a:spcBef>
          <a:spcPct val="0"/>
        </a:spcBef>
        <a:spcAft>
          <a:spcPct val="0"/>
        </a:spcAft>
        <a:defRPr sz="3900">
          <a:solidFill>
            <a:schemeClr val="tx2"/>
          </a:solidFill>
          <a:latin typeface="+mj-lt"/>
          <a:ea typeface="ＭＳ Ｐゴシック" pitchFamily="-109" charset="-128"/>
          <a:cs typeface="ＭＳ Ｐゴシック" pitchFamily="-109" charset="-128"/>
        </a:defRPr>
      </a:lvl1pPr>
      <a:lvl2pPr algn="ctr" defTabSz="820738" rtl="0" eaLnBrk="0" fontAlgn="base" hangingPunct="0">
        <a:spcBef>
          <a:spcPct val="0"/>
        </a:spcBef>
        <a:spcAft>
          <a:spcPct val="0"/>
        </a:spcAft>
        <a:defRPr sz="3900">
          <a:solidFill>
            <a:schemeClr val="tx2"/>
          </a:solidFill>
          <a:latin typeface="Arial" pitchFamily="-109" charset="0"/>
          <a:ea typeface="ＭＳ Ｐゴシック" pitchFamily="-109" charset="-128"/>
          <a:cs typeface="ＭＳ Ｐゴシック" pitchFamily="-109" charset="-128"/>
        </a:defRPr>
      </a:lvl2pPr>
      <a:lvl3pPr algn="ctr" defTabSz="820738" rtl="0" eaLnBrk="0" fontAlgn="base" hangingPunct="0">
        <a:spcBef>
          <a:spcPct val="0"/>
        </a:spcBef>
        <a:spcAft>
          <a:spcPct val="0"/>
        </a:spcAft>
        <a:defRPr sz="3900">
          <a:solidFill>
            <a:schemeClr val="tx2"/>
          </a:solidFill>
          <a:latin typeface="Arial" pitchFamily="-109" charset="0"/>
          <a:ea typeface="ＭＳ Ｐゴシック" pitchFamily="-109" charset="-128"/>
          <a:cs typeface="ＭＳ Ｐゴシック" pitchFamily="-109" charset="-128"/>
        </a:defRPr>
      </a:lvl3pPr>
      <a:lvl4pPr algn="ctr" defTabSz="820738" rtl="0" eaLnBrk="0" fontAlgn="base" hangingPunct="0">
        <a:spcBef>
          <a:spcPct val="0"/>
        </a:spcBef>
        <a:spcAft>
          <a:spcPct val="0"/>
        </a:spcAft>
        <a:defRPr sz="3900">
          <a:solidFill>
            <a:schemeClr val="tx2"/>
          </a:solidFill>
          <a:latin typeface="Arial" pitchFamily="-109" charset="0"/>
          <a:ea typeface="ＭＳ Ｐゴシック" pitchFamily="-109" charset="-128"/>
          <a:cs typeface="ＭＳ Ｐゴシック" pitchFamily="-109" charset="-128"/>
        </a:defRPr>
      </a:lvl4pPr>
      <a:lvl5pPr algn="ctr" defTabSz="820738" rtl="0" eaLnBrk="0" fontAlgn="base" hangingPunct="0">
        <a:spcBef>
          <a:spcPct val="0"/>
        </a:spcBef>
        <a:spcAft>
          <a:spcPct val="0"/>
        </a:spcAft>
        <a:defRPr sz="3900">
          <a:solidFill>
            <a:schemeClr val="tx2"/>
          </a:solidFill>
          <a:latin typeface="Arial" pitchFamily="-109" charset="0"/>
          <a:ea typeface="ＭＳ Ｐゴシック" pitchFamily="-109" charset="-128"/>
          <a:cs typeface="ＭＳ Ｐゴシック" pitchFamily="-109" charset="-128"/>
        </a:defRPr>
      </a:lvl5pPr>
      <a:lvl6pPr marL="457200" algn="ctr" defTabSz="820738" rtl="0" fontAlgn="base">
        <a:spcBef>
          <a:spcPct val="0"/>
        </a:spcBef>
        <a:spcAft>
          <a:spcPct val="0"/>
        </a:spcAft>
        <a:defRPr sz="3900">
          <a:solidFill>
            <a:schemeClr val="tx2"/>
          </a:solidFill>
          <a:latin typeface="Arial" pitchFamily="-109" charset="0"/>
        </a:defRPr>
      </a:lvl6pPr>
      <a:lvl7pPr marL="914400" algn="ctr" defTabSz="820738" rtl="0" fontAlgn="base">
        <a:spcBef>
          <a:spcPct val="0"/>
        </a:spcBef>
        <a:spcAft>
          <a:spcPct val="0"/>
        </a:spcAft>
        <a:defRPr sz="3900">
          <a:solidFill>
            <a:schemeClr val="tx2"/>
          </a:solidFill>
          <a:latin typeface="Arial" pitchFamily="-109" charset="0"/>
        </a:defRPr>
      </a:lvl7pPr>
      <a:lvl8pPr marL="1371600" algn="ctr" defTabSz="820738" rtl="0" fontAlgn="base">
        <a:spcBef>
          <a:spcPct val="0"/>
        </a:spcBef>
        <a:spcAft>
          <a:spcPct val="0"/>
        </a:spcAft>
        <a:defRPr sz="3900">
          <a:solidFill>
            <a:schemeClr val="tx2"/>
          </a:solidFill>
          <a:latin typeface="Arial" pitchFamily="-109" charset="0"/>
        </a:defRPr>
      </a:lvl8pPr>
      <a:lvl9pPr marL="1828800" algn="ctr" defTabSz="820738" rtl="0" fontAlgn="base">
        <a:spcBef>
          <a:spcPct val="0"/>
        </a:spcBef>
        <a:spcAft>
          <a:spcPct val="0"/>
        </a:spcAft>
        <a:defRPr sz="3900">
          <a:solidFill>
            <a:schemeClr val="tx2"/>
          </a:solidFill>
          <a:latin typeface="Arial" pitchFamily="-109" charset="0"/>
        </a:defRPr>
      </a:lvl9pPr>
    </p:titleStyle>
    <p:bodyStyle>
      <a:lvl1pPr marL="307975" indent="-307975" algn="l" defTabSz="820738" rtl="0" eaLnBrk="0" fontAlgn="base" hangingPunct="0">
        <a:spcBef>
          <a:spcPct val="20000"/>
        </a:spcBef>
        <a:spcAft>
          <a:spcPct val="0"/>
        </a:spcAft>
        <a:buChar char="•"/>
        <a:defRPr sz="2900">
          <a:solidFill>
            <a:schemeClr val="tx1"/>
          </a:solidFill>
          <a:latin typeface="+mn-lt"/>
          <a:ea typeface="ＭＳ Ｐゴシック" pitchFamily="-109" charset="-128"/>
          <a:cs typeface="ＭＳ Ｐゴシック" pitchFamily="-109" charset="-128"/>
        </a:defRPr>
      </a:lvl1pPr>
      <a:lvl2pPr marL="666750" indent="-257175" algn="l" defTabSz="820738" rtl="0" eaLnBrk="0" fontAlgn="base" hangingPunct="0">
        <a:spcBef>
          <a:spcPct val="20000"/>
        </a:spcBef>
        <a:spcAft>
          <a:spcPct val="0"/>
        </a:spcAft>
        <a:buChar char="–"/>
        <a:defRPr sz="2500">
          <a:solidFill>
            <a:schemeClr val="tx1"/>
          </a:solidFill>
          <a:latin typeface="+mn-lt"/>
          <a:ea typeface="ＭＳ Ｐゴシック" pitchFamily="-109" charset="-128"/>
        </a:defRPr>
      </a:lvl2pPr>
      <a:lvl3pPr marL="1025525" indent="-204788" algn="l" defTabSz="820738" rtl="0" eaLnBrk="0" fontAlgn="base" hangingPunct="0">
        <a:spcBef>
          <a:spcPct val="20000"/>
        </a:spcBef>
        <a:spcAft>
          <a:spcPct val="0"/>
        </a:spcAft>
        <a:buChar char="•"/>
        <a:defRPr sz="2200">
          <a:solidFill>
            <a:schemeClr val="tx1"/>
          </a:solidFill>
          <a:latin typeface="+mn-lt"/>
          <a:ea typeface="ＭＳ Ｐゴシック" pitchFamily="-109" charset="-128"/>
        </a:defRPr>
      </a:lvl3pPr>
      <a:lvl4pPr marL="1436688" indent="-206375" algn="l" defTabSz="820738" rtl="0" eaLnBrk="0" fontAlgn="base" hangingPunct="0">
        <a:spcBef>
          <a:spcPct val="20000"/>
        </a:spcBef>
        <a:spcAft>
          <a:spcPct val="0"/>
        </a:spcAft>
        <a:buChar char="–"/>
        <a:defRPr>
          <a:solidFill>
            <a:schemeClr val="tx1"/>
          </a:solidFill>
          <a:latin typeface="+mn-lt"/>
          <a:ea typeface="ＭＳ Ｐゴシック" pitchFamily="-109" charset="-128"/>
        </a:defRPr>
      </a:lvl4pPr>
      <a:lvl5pPr marL="1846263" indent="-204788" algn="l" defTabSz="820738" rtl="0" eaLnBrk="0" fontAlgn="base" hangingPunct="0">
        <a:spcBef>
          <a:spcPct val="20000"/>
        </a:spcBef>
        <a:spcAft>
          <a:spcPct val="0"/>
        </a:spcAft>
        <a:buChar char="»"/>
        <a:defRPr>
          <a:solidFill>
            <a:schemeClr val="tx1"/>
          </a:solidFill>
          <a:latin typeface="+mn-lt"/>
          <a:ea typeface="ＭＳ Ｐゴシック" pitchFamily="-109" charset="-128"/>
        </a:defRPr>
      </a:lvl5pPr>
      <a:lvl6pPr marL="2303463" indent="-204788" algn="l" defTabSz="820738" rtl="0" fontAlgn="base">
        <a:spcBef>
          <a:spcPct val="20000"/>
        </a:spcBef>
        <a:spcAft>
          <a:spcPct val="0"/>
        </a:spcAft>
        <a:buChar char="»"/>
        <a:defRPr>
          <a:solidFill>
            <a:schemeClr val="tx1"/>
          </a:solidFill>
          <a:latin typeface="+mn-lt"/>
          <a:ea typeface="ＭＳ Ｐゴシック" pitchFamily="-109" charset="-128"/>
        </a:defRPr>
      </a:lvl6pPr>
      <a:lvl7pPr marL="2760663" indent="-204788" algn="l" defTabSz="820738" rtl="0" fontAlgn="base">
        <a:spcBef>
          <a:spcPct val="20000"/>
        </a:spcBef>
        <a:spcAft>
          <a:spcPct val="0"/>
        </a:spcAft>
        <a:buChar char="»"/>
        <a:defRPr>
          <a:solidFill>
            <a:schemeClr val="tx1"/>
          </a:solidFill>
          <a:latin typeface="+mn-lt"/>
          <a:ea typeface="ＭＳ Ｐゴシック" pitchFamily="-109" charset="-128"/>
        </a:defRPr>
      </a:lvl7pPr>
      <a:lvl8pPr marL="3217863" indent="-204788" algn="l" defTabSz="820738" rtl="0" fontAlgn="base">
        <a:spcBef>
          <a:spcPct val="20000"/>
        </a:spcBef>
        <a:spcAft>
          <a:spcPct val="0"/>
        </a:spcAft>
        <a:buChar char="»"/>
        <a:defRPr>
          <a:solidFill>
            <a:schemeClr val="tx1"/>
          </a:solidFill>
          <a:latin typeface="+mn-lt"/>
          <a:ea typeface="ＭＳ Ｐゴシック" pitchFamily="-109" charset="-128"/>
        </a:defRPr>
      </a:lvl8pPr>
      <a:lvl9pPr marL="3675063" indent="-204788" algn="l" defTabSz="820738" rtl="0" fontAlgn="base">
        <a:spcBef>
          <a:spcPct val="20000"/>
        </a:spcBef>
        <a:spcAft>
          <a:spcPct val="0"/>
        </a:spcAft>
        <a:buChar char="»"/>
        <a:defRPr>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humanrightsactioncenter.org"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www.facebook.com/watch/?v=2052252051573848" TargetMode="External"/><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www.history.com/videos/stokely-carmichael#stokely-carmichael" TargetMode="External"/><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Number Placeholder 5">
            <a:extLst>
              <a:ext uri="{FF2B5EF4-FFF2-40B4-BE49-F238E27FC236}">
                <a16:creationId xmlns:a16="http://schemas.microsoft.com/office/drawing/2014/main" id="{D9D718A6-C2D0-9132-DCA3-AF63D8366C4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5A2024E-C2DD-AB40-8A00-625304628529}" type="slidenum">
              <a:rPr lang="en-US" altLang="en-US" sz="1300"/>
              <a:pPr>
                <a:spcBef>
                  <a:spcPct val="0"/>
                </a:spcBef>
                <a:buFontTx/>
                <a:buNone/>
              </a:pPr>
              <a:t>1</a:t>
            </a:fld>
            <a:endParaRPr lang="en-US" altLang="en-US" sz="1300"/>
          </a:p>
        </p:txBody>
      </p:sp>
      <p:sp>
        <p:nvSpPr>
          <p:cNvPr id="15362" name="Rectangle 2">
            <a:extLst>
              <a:ext uri="{FF2B5EF4-FFF2-40B4-BE49-F238E27FC236}">
                <a16:creationId xmlns:a16="http://schemas.microsoft.com/office/drawing/2014/main" id="{E26C159C-B09E-A77C-10E8-DC352E0A460A}"/>
              </a:ext>
            </a:extLst>
          </p:cNvPr>
          <p:cNvSpPr>
            <a:spLocks noGrp="1" noChangeArrowheads="1"/>
          </p:cNvSpPr>
          <p:nvPr>
            <p:ph type="ctrTitle"/>
          </p:nvPr>
        </p:nvSpPr>
        <p:spPr>
          <a:xfrm>
            <a:off x="0" y="0"/>
            <a:ext cx="9144000" cy="3352800"/>
          </a:xfrm>
        </p:spPr>
        <p:txBody>
          <a:bodyPr/>
          <a:lstStyle/>
          <a:p>
            <a:pPr eaLnBrk="1" hangingPunct="1"/>
            <a:r>
              <a:rPr lang="en-US" altLang="en-US" sz="4400" b="1"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Human Rights</a:t>
            </a:r>
            <a:br>
              <a:rPr lang="en-US" altLang="en-US" sz="4400" b="1"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br>
            <a:br>
              <a:rPr lang="en-US" altLang="en-US" sz="4400" b="1"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br>
            <a:r>
              <a:rPr lang="en-US" altLang="en-US" sz="4400" b="1"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What Are Basic Human Rights That Should Be Respected?</a:t>
            </a:r>
            <a:br>
              <a:rPr lang="en-US" altLang="en-US" sz="4400" b="1"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br>
            <a:r>
              <a:rPr lang="en-US" altLang="en-US" sz="40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BME 210 Week 9 </a:t>
            </a:r>
            <a:r>
              <a:rPr lang="en-US" altLang="en-US" sz="4000" b="1"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Powerpoint</a:t>
            </a:r>
            <a:endParaRPr lang="en-US" altLang="en-US" sz="40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363" name="Rectangle 3">
            <a:extLst>
              <a:ext uri="{FF2B5EF4-FFF2-40B4-BE49-F238E27FC236}">
                <a16:creationId xmlns:a16="http://schemas.microsoft.com/office/drawing/2014/main" id="{87C80811-F6CF-FF40-D261-144B4EC6474B}"/>
              </a:ext>
            </a:extLst>
          </p:cNvPr>
          <p:cNvSpPr>
            <a:spLocks noGrp="1" noChangeArrowheads="1"/>
          </p:cNvSpPr>
          <p:nvPr>
            <p:ph type="subTitle" idx="1"/>
          </p:nvPr>
        </p:nvSpPr>
        <p:spPr>
          <a:xfrm>
            <a:off x="0" y="3124200"/>
            <a:ext cx="9144000" cy="1600200"/>
          </a:xfrm>
        </p:spPr>
        <p:txBody>
          <a:bodyPr/>
          <a:lstStyle/>
          <a:p>
            <a:endParaRPr lang="en-US" altLang="en-US" sz="3200" b="1">
              <a:ea typeface="ＭＳ Ｐゴシック" panose="020B0600070205080204" pitchFamily="34" charset="-128"/>
            </a:endParaRPr>
          </a:p>
          <a:p>
            <a:r>
              <a:rPr lang="en-US" altLang="en-US" sz="3200" b="1">
                <a:ea typeface="ＭＳ Ｐゴシック" panose="020B0600070205080204" pitchFamily="34" charset="-128"/>
              </a:rPr>
              <a:t>Jon Reyhner, Professor of Education</a:t>
            </a:r>
          </a:p>
        </p:txBody>
      </p:sp>
      <p:pic>
        <p:nvPicPr>
          <p:cNvPr id="15364" name="Picture 4">
            <a:extLst>
              <a:ext uri="{FF2B5EF4-FFF2-40B4-BE49-F238E27FC236}">
                <a16:creationId xmlns:a16="http://schemas.microsoft.com/office/drawing/2014/main" id="{7413729E-9713-0726-A3D5-B98728C2F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2440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3">
            <a:extLst>
              <a:ext uri="{FF2B5EF4-FFF2-40B4-BE49-F238E27FC236}">
                <a16:creationId xmlns:a16="http://schemas.microsoft.com/office/drawing/2014/main" id="{495347A1-E0AA-03B2-7953-64110814341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B9A0CD0-CA61-984F-BDBF-BE5A3C34B29D}" type="slidenum">
              <a:rPr lang="en-US" altLang="en-US" sz="1300"/>
              <a:pPr>
                <a:spcBef>
                  <a:spcPct val="0"/>
                </a:spcBef>
                <a:buFontTx/>
                <a:buNone/>
              </a:pPr>
              <a:t>10</a:t>
            </a:fld>
            <a:endParaRPr lang="en-US" altLang="en-US" sz="1300"/>
          </a:p>
        </p:txBody>
      </p:sp>
      <p:sp>
        <p:nvSpPr>
          <p:cNvPr id="33794" name="Text Box 2">
            <a:extLst>
              <a:ext uri="{FF2B5EF4-FFF2-40B4-BE49-F238E27FC236}">
                <a16:creationId xmlns:a16="http://schemas.microsoft.com/office/drawing/2014/main" id="{61F35DDE-CE55-7F91-9DC9-A7E513E080D7}"/>
              </a:ext>
            </a:extLst>
          </p:cNvPr>
          <p:cNvSpPr txBox="1">
            <a:spLocks noChangeArrowheads="1"/>
          </p:cNvSpPr>
          <p:nvPr/>
        </p:nvSpPr>
        <p:spPr bwMode="auto">
          <a:xfrm>
            <a:off x="0" y="609600"/>
            <a:ext cx="9144000"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b="1"/>
              <a:t>	</a:t>
            </a:r>
            <a:r>
              <a:rPr lang="en-US" altLang="en-US" sz="3600"/>
              <a:t> U.S. Representative Tom Tancredo from Colorado in the New Hampshire Republican Presidential Debate on June 5, 2007 declared, </a:t>
            </a:r>
            <a:r>
              <a:rPr lang="ja-JP" altLang="en-US" sz="3600"/>
              <a:t>“</a:t>
            </a:r>
            <a:r>
              <a:rPr lang="en-US" altLang="ja-JP" sz="3600"/>
              <a:t>The preservation of the English language is important for us for a lot of reasons, not the least of which is because it is what holds us together. It is the glue that keeps a country together—any country. </a:t>
            </a:r>
            <a:r>
              <a:rPr lang="en-US" altLang="ja-JP" sz="3600">
                <a:solidFill>
                  <a:srgbClr val="FF0000"/>
                </a:solidFill>
              </a:rPr>
              <a:t>Bilingual countries don’t work</a:t>
            </a:r>
            <a:r>
              <a:rPr lang="en-US" altLang="ja-JP" sz="3600"/>
              <a:t>, and we should not encourage it.</a:t>
            </a:r>
            <a:r>
              <a:rPr lang="ja-JP" altLang="en-US" sz="3600"/>
              <a:t>”</a:t>
            </a:r>
            <a:endParaRPr lang="en-US" altLang="en-US" sz="3600"/>
          </a:p>
        </p:txBody>
      </p:sp>
      <p:sp>
        <p:nvSpPr>
          <p:cNvPr id="33795" name="Text Box 4">
            <a:extLst>
              <a:ext uri="{FF2B5EF4-FFF2-40B4-BE49-F238E27FC236}">
                <a16:creationId xmlns:a16="http://schemas.microsoft.com/office/drawing/2014/main" id="{C8A0C6A1-5693-12B4-30CF-D379444BF3F9}"/>
              </a:ext>
            </a:extLst>
          </p:cNvPr>
          <p:cNvSpPr txBox="1">
            <a:spLocks noChangeArrowheads="1"/>
          </p:cNvSpPr>
          <p:nvPr/>
        </p:nvSpPr>
        <p:spPr bwMode="auto">
          <a:xfrm>
            <a:off x="0" y="3776663"/>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1"/>
              <a:t>	</a:t>
            </a:r>
            <a:endParaRPr lang="en-US" altLang="en-US" sz="2800" b="1">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1">
            <a:extLst>
              <a:ext uri="{FF2B5EF4-FFF2-40B4-BE49-F238E27FC236}">
                <a16:creationId xmlns:a16="http://schemas.microsoft.com/office/drawing/2014/main" id="{DE21BD07-A3E8-E4CC-C034-50C1A516514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475A4BA-F3C3-4E4A-9178-65EE21B7578D}" type="slidenum">
              <a:rPr lang="en-US" altLang="en-US" sz="1300"/>
              <a:pPr>
                <a:spcBef>
                  <a:spcPct val="0"/>
                </a:spcBef>
                <a:buFontTx/>
                <a:buNone/>
              </a:pPr>
              <a:t>11</a:t>
            </a:fld>
            <a:endParaRPr lang="en-US" altLang="en-US" sz="1300"/>
          </a:p>
        </p:txBody>
      </p:sp>
      <p:pic>
        <p:nvPicPr>
          <p:cNvPr id="35842" name="Picture 3" descr="HOHcover.pdf">
            <a:extLst>
              <a:ext uri="{FF2B5EF4-FFF2-40B4-BE49-F238E27FC236}">
                <a16:creationId xmlns:a16="http://schemas.microsoft.com/office/drawing/2014/main" id="{B794BEEA-6FA0-14A2-F59E-C57A4FD2C4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0575" y="0"/>
            <a:ext cx="4543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4">
            <a:extLst>
              <a:ext uri="{FF2B5EF4-FFF2-40B4-BE49-F238E27FC236}">
                <a16:creationId xmlns:a16="http://schemas.microsoft.com/office/drawing/2014/main" id="{E9937165-24DB-1D5D-07F8-05180123FAB4}"/>
              </a:ext>
            </a:extLst>
          </p:cNvPr>
          <p:cNvSpPr txBox="1">
            <a:spLocks noChangeArrowheads="1"/>
          </p:cNvSpPr>
          <p:nvPr/>
        </p:nvSpPr>
        <p:spPr bwMode="auto">
          <a:xfrm>
            <a:off x="304800" y="838200"/>
            <a:ext cx="40386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600"/>
              <a:t>	Should we not recognize that all cultures—African, Asian, European, Indigenous, etc.— have values and languages worthy of recognizing, appreciating and maintaining?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1">
            <a:extLst>
              <a:ext uri="{FF2B5EF4-FFF2-40B4-BE49-F238E27FC236}">
                <a16:creationId xmlns:a16="http://schemas.microsoft.com/office/drawing/2014/main" id="{B03FC95D-B6FD-32C9-A152-63B8DFE377D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4165C5B-1852-C94F-95B6-292525D06976}" type="slidenum">
              <a:rPr lang="en-US" altLang="en-US" sz="1300"/>
              <a:pPr>
                <a:spcBef>
                  <a:spcPct val="0"/>
                </a:spcBef>
                <a:buFontTx/>
                <a:buNone/>
              </a:pPr>
              <a:t>12</a:t>
            </a:fld>
            <a:endParaRPr lang="en-US" altLang="en-US" sz="1300"/>
          </a:p>
        </p:txBody>
      </p:sp>
      <p:pic>
        <p:nvPicPr>
          <p:cNvPr id="36866" name="Picture 2" descr="Hawaii CBE.jpg">
            <a:extLst>
              <a:ext uri="{FF2B5EF4-FFF2-40B4-BE49-F238E27FC236}">
                <a16:creationId xmlns:a16="http://schemas.microsoft.com/office/drawing/2014/main" id="{DE5410A9-A4AF-B2FB-0B2B-3CCDAB6A4A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63" y="0"/>
            <a:ext cx="9199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3">
            <a:extLst>
              <a:ext uri="{FF2B5EF4-FFF2-40B4-BE49-F238E27FC236}">
                <a16:creationId xmlns:a16="http://schemas.microsoft.com/office/drawing/2014/main" id="{CC0FBDC8-A068-6A45-63A3-3414FC28D91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20A4ED3-FAD6-8849-BF23-E7A96CB70021}" type="slidenum">
              <a:rPr lang="en-US" altLang="en-US" sz="1300"/>
              <a:pPr>
                <a:spcBef>
                  <a:spcPct val="0"/>
                </a:spcBef>
                <a:buFontTx/>
                <a:buNone/>
              </a:pPr>
              <a:t>13</a:t>
            </a:fld>
            <a:endParaRPr lang="en-US" altLang="en-US" sz="1300"/>
          </a:p>
        </p:txBody>
      </p:sp>
      <p:sp>
        <p:nvSpPr>
          <p:cNvPr id="37890" name="TextBox 3">
            <a:extLst>
              <a:ext uri="{FF2B5EF4-FFF2-40B4-BE49-F238E27FC236}">
                <a16:creationId xmlns:a16="http://schemas.microsoft.com/office/drawing/2014/main" id="{5AF61925-8E1D-A516-E9A0-A8A36F43DA08}"/>
              </a:ext>
            </a:extLst>
          </p:cNvPr>
          <p:cNvSpPr txBox="1">
            <a:spLocks noChangeArrowheads="1"/>
          </p:cNvSpPr>
          <p:nvPr/>
        </p:nvSpPr>
        <p:spPr bwMode="auto">
          <a:xfrm>
            <a:off x="0" y="228600"/>
            <a:ext cx="9144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b="1"/>
              <a:t>	</a:t>
            </a:r>
            <a:r>
              <a:rPr lang="en-US" altLang="en-US" sz="3200"/>
              <a:t>Far too often our</a:t>
            </a:r>
          </a:p>
          <a:p>
            <a:pPr eaLnBrk="1" hangingPunct="1">
              <a:spcBef>
                <a:spcPct val="0"/>
              </a:spcBef>
              <a:buFontTx/>
              <a:buNone/>
            </a:pPr>
            <a:r>
              <a:rPr lang="en-US" altLang="en-US" sz="3200"/>
              <a:t>modern English-only</a:t>
            </a:r>
          </a:p>
          <a:p>
            <a:pPr eaLnBrk="1" hangingPunct="1">
              <a:spcBef>
                <a:spcPct val="0"/>
              </a:spcBef>
              <a:buFontTx/>
              <a:buNone/>
            </a:pPr>
            <a:r>
              <a:rPr lang="en-US" altLang="en-US" sz="3200"/>
              <a:t>world is one of a</a:t>
            </a:r>
          </a:p>
          <a:p>
            <a:pPr eaLnBrk="1" hangingPunct="1">
              <a:spcBef>
                <a:spcPct val="0"/>
              </a:spcBef>
              <a:buFontTx/>
              <a:buNone/>
            </a:pPr>
            <a:r>
              <a:rPr lang="en-US" altLang="en-US" sz="3200"/>
              <a:t>materialistic and</a:t>
            </a:r>
          </a:p>
          <a:p>
            <a:pPr eaLnBrk="1" hangingPunct="1">
              <a:spcBef>
                <a:spcPct val="0"/>
              </a:spcBef>
              <a:buFontTx/>
              <a:buNone/>
            </a:pPr>
            <a:r>
              <a:rPr lang="en-US" altLang="en-US" sz="3200"/>
              <a:t>hedonistic MTV</a:t>
            </a:r>
          </a:p>
          <a:p>
            <a:pPr eaLnBrk="1" hangingPunct="1">
              <a:spcBef>
                <a:spcPct val="0"/>
              </a:spcBef>
              <a:buFontTx/>
              <a:buNone/>
            </a:pPr>
            <a:r>
              <a:rPr lang="en-US" altLang="en-US" sz="3200"/>
              <a:t>Culture. T</a:t>
            </a:r>
            <a:r>
              <a:rPr lang="en-US" altLang="en-US" sz="3200">
                <a:solidFill>
                  <a:srgbClr val="000000"/>
                </a:solidFill>
              </a:rPr>
              <a:t>he 1948</a:t>
            </a:r>
          </a:p>
          <a:p>
            <a:pPr eaLnBrk="1" hangingPunct="1">
              <a:spcBef>
                <a:spcPct val="0"/>
              </a:spcBef>
              <a:buFontTx/>
              <a:buNone/>
            </a:pPr>
            <a:r>
              <a:rPr lang="en-US" altLang="en-US" sz="3200">
                <a:solidFill>
                  <a:srgbClr val="000000"/>
                </a:solidFill>
              </a:rPr>
              <a:t>Universal Declaration</a:t>
            </a:r>
          </a:p>
          <a:p>
            <a:pPr eaLnBrk="1" hangingPunct="1">
              <a:spcBef>
                <a:spcPct val="0"/>
              </a:spcBef>
              <a:buFontTx/>
              <a:buNone/>
            </a:pPr>
            <a:r>
              <a:rPr lang="en-US" altLang="en-US" sz="3200">
                <a:solidFill>
                  <a:srgbClr val="000000"/>
                </a:solidFill>
              </a:rPr>
              <a:t>of Human Rights</a:t>
            </a:r>
          </a:p>
          <a:p>
            <a:pPr eaLnBrk="1" hangingPunct="1">
              <a:spcBef>
                <a:spcPct val="0"/>
              </a:spcBef>
              <a:buFontTx/>
              <a:buNone/>
            </a:pPr>
            <a:r>
              <a:rPr lang="en-US" altLang="en-US" sz="3200">
                <a:solidFill>
                  <a:srgbClr val="000000"/>
                </a:solidFill>
              </a:rPr>
              <a:t>adopted by the United</a:t>
            </a:r>
          </a:p>
          <a:p>
            <a:pPr eaLnBrk="1" hangingPunct="1">
              <a:spcBef>
                <a:spcPct val="0"/>
              </a:spcBef>
              <a:buFontTx/>
              <a:buNone/>
            </a:pPr>
            <a:r>
              <a:rPr lang="en-US" altLang="en-US" sz="3200">
                <a:solidFill>
                  <a:srgbClr val="000000"/>
                </a:solidFill>
              </a:rPr>
              <a:t>Nations states in Article 26 that, </a:t>
            </a:r>
            <a:r>
              <a:rPr lang="ja-JP" altLang="en-US" sz="3200">
                <a:solidFill>
                  <a:srgbClr val="000000"/>
                </a:solidFill>
              </a:rPr>
              <a:t>“</a:t>
            </a:r>
            <a:r>
              <a:rPr lang="en-US" altLang="ja-JP" sz="3200">
                <a:solidFill>
                  <a:srgbClr val="FF0000"/>
                </a:solidFill>
              </a:rPr>
              <a:t>Parents have a prior right to choose the kind of education that shall be given to their children.</a:t>
            </a:r>
            <a:r>
              <a:rPr lang="ja-JP" altLang="en-US" sz="3200">
                <a:solidFill>
                  <a:srgbClr val="FF0000"/>
                </a:solidFill>
              </a:rPr>
              <a:t>”</a:t>
            </a:r>
            <a:endParaRPr lang="en-US" altLang="en-US" sz="3200">
              <a:solidFill>
                <a:srgbClr val="FF0000"/>
              </a:solidFill>
            </a:endParaRPr>
          </a:p>
        </p:txBody>
      </p:sp>
      <p:pic>
        <p:nvPicPr>
          <p:cNvPr id="37891" name="Picture 5" descr="488px-Small_Flag_of_the_United_Nations_ZP.svg.png">
            <a:extLst>
              <a:ext uri="{FF2B5EF4-FFF2-40B4-BE49-F238E27FC236}">
                <a16:creationId xmlns:a16="http://schemas.microsoft.com/office/drawing/2014/main" id="{FC180F54-148D-D79C-48CE-DF5503F130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1400" y="0"/>
            <a:ext cx="42926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1">
            <a:extLst>
              <a:ext uri="{FF2B5EF4-FFF2-40B4-BE49-F238E27FC236}">
                <a16:creationId xmlns:a16="http://schemas.microsoft.com/office/drawing/2014/main" id="{6A8D4257-848E-CF52-F6BA-2B4EC5C20AE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1109CD8-C322-294B-A3E0-60FD73234EB5}" type="slidenum">
              <a:rPr lang="en-US" altLang="en-US" sz="1300"/>
              <a:pPr>
                <a:spcBef>
                  <a:spcPct val="0"/>
                </a:spcBef>
                <a:buFontTx/>
                <a:buNone/>
              </a:pPr>
              <a:t>14</a:t>
            </a:fld>
            <a:endParaRPr lang="en-US" altLang="en-US" sz="1300"/>
          </a:p>
        </p:txBody>
      </p:sp>
      <p:sp>
        <p:nvSpPr>
          <p:cNvPr id="39938" name="TextBox 2">
            <a:extLst>
              <a:ext uri="{FF2B5EF4-FFF2-40B4-BE49-F238E27FC236}">
                <a16:creationId xmlns:a16="http://schemas.microsoft.com/office/drawing/2014/main" id="{1C68623A-B73A-60B8-A633-978C0D96963C}"/>
              </a:ext>
            </a:extLst>
          </p:cNvPr>
          <p:cNvSpPr txBox="1">
            <a:spLocks noChangeArrowheads="1"/>
          </p:cNvSpPr>
          <p:nvPr/>
        </p:nvSpPr>
        <p:spPr bwMode="auto">
          <a:xfrm>
            <a:off x="0" y="0"/>
            <a:ext cx="91440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a:t>	In 1948 the UN</a:t>
            </a:r>
            <a:r>
              <a:rPr lang="ja-JP" altLang="en-US" sz="3200"/>
              <a:t>’</a:t>
            </a:r>
            <a:r>
              <a:rPr lang="en-US" altLang="ja-JP" sz="3200"/>
              <a:t>s General Assembly adopted the Universal Declaration of Human Rights. Its Article 26 states:</a:t>
            </a:r>
            <a:endParaRPr lang="en-US" altLang="en-US" sz="3200"/>
          </a:p>
        </p:txBody>
      </p:sp>
      <p:sp>
        <p:nvSpPr>
          <p:cNvPr id="4" name="TextBox 3">
            <a:extLst>
              <a:ext uri="{FF2B5EF4-FFF2-40B4-BE49-F238E27FC236}">
                <a16:creationId xmlns:a16="http://schemas.microsoft.com/office/drawing/2014/main" id="{69B91CD7-CB94-4EA2-F634-48C88F6E318D}"/>
              </a:ext>
            </a:extLst>
          </p:cNvPr>
          <p:cNvSpPr txBox="1">
            <a:spLocks noChangeArrowheads="1"/>
          </p:cNvSpPr>
          <p:nvPr/>
        </p:nvSpPr>
        <p:spPr bwMode="auto">
          <a:xfrm>
            <a:off x="0" y="1981200"/>
            <a:ext cx="914400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ja-JP" altLang="en-US" sz="2800"/>
              <a:t>“</a:t>
            </a:r>
            <a:r>
              <a:rPr lang="en-US" altLang="ja-JP" sz="2800"/>
              <a:t>Everyone has the right to education</a:t>
            </a:r>
            <a:r>
              <a:rPr lang="ja-JP" altLang="en-US" sz="2800"/>
              <a:t>”</a:t>
            </a:r>
            <a:endParaRPr lang="en-US" altLang="ja-JP" sz="2800"/>
          </a:p>
          <a:p>
            <a:pPr eaLnBrk="1" hangingPunct="1">
              <a:spcBef>
                <a:spcPct val="0"/>
              </a:spcBef>
            </a:pPr>
            <a:r>
              <a:rPr lang="ja-JP" altLang="en-US" sz="2800"/>
              <a:t>“</a:t>
            </a:r>
            <a:r>
              <a:rPr lang="en-US" altLang="ja-JP" sz="2800"/>
              <a:t>Education shall be directed to the full development of the human personality and to the strengthening of respect for human rights and fundamental freedoms.</a:t>
            </a:r>
            <a:r>
              <a:rPr lang="ja-JP" altLang="en-US" sz="2800"/>
              <a:t>”</a:t>
            </a:r>
            <a:endParaRPr lang="en-US" altLang="ja-JP" sz="2800"/>
          </a:p>
          <a:p>
            <a:pPr eaLnBrk="1" hangingPunct="1">
              <a:spcBef>
                <a:spcPct val="0"/>
              </a:spcBef>
            </a:pPr>
            <a:r>
              <a:rPr lang="en-US" altLang="en-US" sz="2800">
                <a:solidFill>
                  <a:srgbClr val="FF0000"/>
                </a:solidFill>
              </a:rPr>
              <a:t>The General Assembly called upon all member countries to publicize this declaration and </a:t>
            </a:r>
            <a:r>
              <a:rPr lang="ja-JP" altLang="en-US" sz="2800">
                <a:solidFill>
                  <a:srgbClr val="FF0000"/>
                </a:solidFill>
              </a:rPr>
              <a:t>“</a:t>
            </a:r>
            <a:r>
              <a:rPr lang="en-US" altLang="ja-JP" sz="2800">
                <a:solidFill>
                  <a:srgbClr val="FF0000"/>
                </a:solidFill>
              </a:rPr>
              <a:t>to cause it to be disseminated, displayed, read and expounded principally in schools and other educational institutions,</a:t>
            </a:r>
            <a:r>
              <a:rPr lang="ja-JP" altLang="en-US" sz="2800">
                <a:solidFill>
                  <a:srgbClr val="FF0000"/>
                </a:solidFill>
              </a:rPr>
              <a:t>”</a:t>
            </a:r>
            <a:r>
              <a:rPr lang="en-US" altLang="ja-JP" sz="2800">
                <a:solidFill>
                  <a:srgbClr val="FF0000"/>
                </a:solidFill>
              </a:rPr>
              <a:t> </a:t>
            </a:r>
            <a:r>
              <a:rPr lang="en-US" altLang="ja-JP" sz="2800"/>
              <a:t>a call often ignored by the United States and other countries.</a:t>
            </a:r>
          </a:p>
          <a:p>
            <a:pPr algn="ctr" eaLnBrk="1" hangingPunct="1">
              <a:spcBef>
                <a:spcPct val="0"/>
              </a:spcBef>
            </a:pPr>
            <a:r>
              <a:rPr lang="en-US" altLang="en-US" sz="2800">
                <a:hlinkClick r:id="rId3"/>
              </a:rPr>
              <a:t>http://www.humanrightsactioncenter.org/</a:t>
            </a: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1">
            <a:extLst>
              <a:ext uri="{FF2B5EF4-FFF2-40B4-BE49-F238E27FC236}">
                <a16:creationId xmlns:a16="http://schemas.microsoft.com/office/drawing/2014/main" id="{B5DDCD2D-E479-B09F-56D3-CC878E6E68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6E9B192-002C-F841-9B8A-5E0559B71D11}" type="slidenum">
              <a:rPr lang="en-US" altLang="en-US" sz="1300"/>
              <a:pPr>
                <a:spcBef>
                  <a:spcPct val="0"/>
                </a:spcBef>
                <a:buFontTx/>
                <a:buNone/>
              </a:pPr>
              <a:t>15</a:t>
            </a:fld>
            <a:endParaRPr lang="en-US" altLang="en-US" sz="1300"/>
          </a:p>
        </p:txBody>
      </p:sp>
      <p:sp>
        <p:nvSpPr>
          <p:cNvPr id="41986" name="TextBox 2">
            <a:extLst>
              <a:ext uri="{FF2B5EF4-FFF2-40B4-BE49-F238E27FC236}">
                <a16:creationId xmlns:a16="http://schemas.microsoft.com/office/drawing/2014/main" id="{6BC9FB55-4AE9-3B96-70C9-CA729C5451BD}"/>
              </a:ext>
            </a:extLst>
          </p:cNvPr>
          <p:cNvSpPr txBox="1">
            <a:spLocks noChangeArrowheads="1"/>
          </p:cNvSpPr>
          <p:nvPr/>
        </p:nvSpPr>
        <p:spPr bwMode="auto">
          <a:xfrm>
            <a:off x="0" y="914400"/>
            <a:ext cx="9144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a:t>	In 1966 the UN adopted an International Covenant on Civil and Political Rights that went into force in 1976. Article one states, </a:t>
            </a:r>
            <a:r>
              <a:rPr lang="ja-JP" altLang="en-US" sz="3200"/>
              <a:t>“</a:t>
            </a:r>
            <a:r>
              <a:rPr lang="en-US" altLang="ja-JP" sz="3200"/>
              <a:t>All peoples have </a:t>
            </a:r>
            <a:r>
              <a:rPr lang="en-US" altLang="ja-JP" sz="3200">
                <a:solidFill>
                  <a:srgbClr val="FF0000"/>
                </a:solidFill>
              </a:rPr>
              <a:t>the right of self-determination</a:t>
            </a:r>
            <a:r>
              <a:rPr lang="en-US" altLang="ja-JP" sz="3200"/>
              <a:t>. By virtue of that right they freely determine their political status and freely pursue their economic, social and cultural development.</a:t>
            </a:r>
            <a:r>
              <a:rPr lang="ja-JP" altLang="en-US" sz="3200"/>
              <a:t>”</a:t>
            </a:r>
            <a:endParaRPr lang="en-US" altLang="ja-JP" sz="3200"/>
          </a:p>
          <a:p>
            <a:pPr eaLnBrk="1" hangingPunct="1">
              <a:spcBef>
                <a:spcPct val="0"/>
              </a:spcBef>
              <a:buFontTx/>
              <a:buNone/>
            </a:pPr>
            <a:r>
              <a:rPr lang="en-US" altLang="en-US" sz="3200"/>
              <a:t>	The UN’</a:t>
            </a:r>
            <a:r>
              <a:rPr lang="en-US" altLang="ja-JP" sz="3200"/>
              <a:t>s Convention on the Rights of the Child entered into force in 1990. In section 1, of article 29:</a:t>
            </a:r>
          </a:p>
          <a:p>
            <a:pPr eaLnBrk="1" hangingPunct="1">
              <a:spcBef>
                <a:spcPct val="0"/>
              </a:spcBef>
              <a:buFontTx/>
              <a:buNone/>
            </a:pPr>
            <a:endParaRPr lang="en-US" altLang="en-US"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1">
            <a:extLst>
              <a:ext uri="{FF2B5EF4-FFF2-40B4-BE49-F238E27FC236}">
                <a16:creationId xmlns:a16="http://schemas.microsoft.com/office/drawing/2014/main" id="{E0F40413-19BE-65C3-7BF8-3531DB6B509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C9B59BF-AC48-624A-9AFD-370A014B7173}" type="slidenum">
              <a:rPr lang="en-US" altLang="en-US" sz="1300"/>
              <a:pPr>
                <a:spcBef>
                  <a:spcPct val="0"/>
                </a:spcBef>
                <a:buFontTx/>
                <a:buNone/>
              </a:pPr>
              <a:t>16</a:t>
            </a:fld>
            <a:endParaRPr lang="en-US" altLang="en-US" sz="1300"/>
          </a:p>
        </p:txBody>
      </p:sp>
      <p:sp>
        <p:nvSpPr>
          <p:cNvPr id="44034" name="TextBox 2">
            <a:extLst>
              <a:ext uri="{FF2B5EF4-FFF2-40B4-BE49-F238E27FC236}">
                <a16:creationId xmlns:a16="http://schemas.microsoft.com/office/drawing/2014/main" id="{12535C20-C587-2D77-595C-546F3A8845EF}"/>
              </a:ext>
            </a:extLst>
          </p:cNvPr>
          <p:cNvSpPr txBox="1">
            <a:spLocks noChangeArrowheads="1"/>
          </p:cNvSpPr>
          <p:nvPr/>
        </p:nvSpPr>
        <p:spPr bwMode="auto">
          <a:xfrm>
            <a:off x="0" y="533400"/>
            <a:ext cx="91440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a:t>States Parties agree that the education of the child shall be directed to:</a:t>
            </a:r>
          </a:p>
          <a:p>
            <a:pPr eaLnBrk="1" hangingPunct="1">
              <a:spcBef>
                <a:spcPct val="0"/>
              </a:spcBef>
              <a:buFontTx/>
              <a:buNone/>
            </a:pPr>
            <a:endParaRPr lang="en-US" altLang="en-US" sz="3200"/>
          </a:p>
          <a:p>
            <a:pPr eaLnBrk="1" hangingPunct="1">
              <a:spcBef>
                <a:spcPct val="0"/>
              </a:spcBef>
              <a:buFontTx/>
              <a:buNone/>
            </a:pPr>
            <a:r>
              <a:rPr lang="en-US" altLang="en-US" sz="3200"/>
              <a:t>(b) The development of respect for human rights and fundamental freedoms, and for the principles enshrined in the Charter of the United Nations.</a:t>
            </a:r>
          </a:p>
        </p:txBody>
      </p:sp>
      <p:sp>
        <p:nvSpPr>
          <p:cNvPr id="4" name="TextBox 3">
            <a:extLst>
              <a:ext uri="{FF2B5EF4-FFF2-40B4-BE49-F238E27FC236}">
                <a16:creationId xmlns:a16="http://schemas.microsoft.com/office/drawing/2014/main" id="{EE9DB8DF-C6E1-6E93-38DF-A62E3D846F72}"/>
              </a:ext>
            </a:extLst>
          </p:cNvPr>
          <p:cNvSpPr txBox="1">
            <a:spLocks noChangeArrowheads="1"/>
          </p:cNvSpPr>
          <p:nvPr/>
        </p:nvSpPr>
        <p:spPr bwMode="auto">
          <a:xfrm>
            <a:off x="0" y="3810000"/>
            <a:ext cx="9144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a:t>(c) </a:t>
            </a:r>
            <a:r>
              <a:rPr lang="en-US" altLang="en-US" sz="3200">
                <a:solidFill>
                  <a:srgbClr val="FF0000"/>
                </a:solidFill>
              </a:rPr>
              <a:t>The development of respect for the child’</a:t>
            </a:r>
            <a:r>
              <a:rPr lang="en-US" altLang="ja-JP" sz="3200">
                <a:solidFill>
                  <a:srgbClr val="FF0000"/>
                </a:solidFill>
              </a:rPr>
              <a:t>s parents, his or her own cultural identity, language and values, for the national values of the country in which the child is living, the country from which he or she may originate, and for civilizations different from his or her own</a:t>
            </a:r>
            <a:r>
              <a:rPr lang="en-US" altLang="ja-JP" sz="3200"/>
              <a:t>.</a:t>
            </a:r>
          </a:p>
          <a:p>
            <a:pPr eaLnBrk="1" hangingPunct="1">
              <a:spcBef>
                <a:spcPct val="0"/>
              </a:spcBef>
              <a:buFontTx/>
              <a:buNone/>
            </a:pPr>
            <a:endParaRPr lang="en-US" altLang="en-US" sz="1200"/>
          </a:p>
          <a:p>
            <a:pPr eaLnBrk="1" hangingPunct="1">
              <a:spcBef>
                <a:spcPct val="0"/>
              </a:spcBef>
              <a:buFontTx/>
              <a:buNone/>
            </a:pPr>
            <a:endParaRPr lang="en-US"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1">
            <a:extLst>
              <a:ext uri="{FF2B5EF4-FFF2-40B4-BE49-F238E27FC236}">
                <a16:creationId xmlns:a16="http://schemas.microsoft.com/office/drawing/2014/main" id="{819F309B-9585-A4ED-0C71-4C88E7B74BA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6DD37E8-A877-0244-99DA-458BE9B58576}" type="slidenum">
              <a:rPr lang="en-US" altLang="en-US" sz="1300"/>
              <a:pPr>
                <a:spcBef>
                  <a:spcPct val="0"/>
                </a:spcBef>
                <a:buFontTx/>
                <a:buNone/>
              </a:pPr>
              <a:t>17</a:t>
            </a:fld>
            <a:endParaRPr lang="en-US" altLang="en-US" sz="1300"/>
          </a:p>
        </p:txBody>
      </p:sp>
      <p:sp>
        <p:nvSpPr>
          <p:cNvPr id="46082" name="TextBox 2">
            <a:extLst>
              <a:ext uri="{FF2B5EF4-FFF2-40B4-BE49-F238E27FC236}">
                <a16:creationId xmlns:a16="http://schemas.microsoft.com/office/drawing/2014/main" id="{E9714D9D-F547-2BEC-5C64-BC931DDDF01E}"/>
              </a:ext>
            </a:extLst>
          </p:cNvPr>
          <p:cNvSpPr txBox="1">
            <a:spLocks noChangeArrowheads="1"/>
          </p:cNvSpPr>
          <p:nvPr/>
        </p:nvSpPr>
        <p:spPr bwMode="auto">
          <a:xfrm>
            <a:off x="0" y="0"/>
            <a:ext cx="91440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dirty="0"/>
              <a:t>	Article 30 reads: In those States in which ethnic, religious or linguistic minorities or persons of indigenous origin exist, a child belonging to such a minority or who is indigenous shall not be denied the right, in community with other members of his or her group, to enjoy his or her own culture, to profess and practice his or her own religion, or to use his or her own religion.</a:t>
            </a:r>
          </a:p>
          <a:p>
            <a:pPr eaLnBrk="1" hangingPunct="1">
              <a:spcBef>
                <a:spcPct val="0"/>
              </a:spcBef>
              <a:buFontTx/>
              <a:buNone/>
            </a:pPr>
            <a:endParaRPr lang="en-US" altLang="en-US" sz="3200" dirty="0"/>
          </a:p>
          <a:p>
            <a:pPr eaLnBrk="1" hangingPunct="1">
              <a:spcBef>
                <a:spcPct val="0"/>
              </a:spcBef>
              <a:buFontTx/>
              <a:buNone/>
            </a:pPr>
            <a:endParaRPr lang="en-US" altLang="en-US" sz="1200" dirty="0"/>
          </a:p>
        </p:txBody>
      </p:sp>
      <p:sp>
        <p:nvSpPr>
          <p:cNvPr id="4" name="TextBox 3">
            <a:extLst>
              <a:ext uri="{FF2B5EF4-FFF2-40B4-BE49-F238E27FC236}">
                <a16:creationId xmlns:a16="http://schemas.microsoft.com/office/drawing/2014/main" id="{8FD63847-F727-26C4-0D65-D6DD7E014A31}"/>
              </a:ext>
            </a:extLst>
          </p:cNvPr>
          <p:cNvSpPr txBox="1">
            <a:spLocks noChangeArrowheads="1"/>
          </p:cNvSpPr>
          <p:nvPr/>
        </p:nvSpPr>
        <p:spPr bwMode="auto">
          <a:xfrm>
            <a:off x="0" y="4953000"/>
            <a:ext cx="914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a:solidFill>
                  <a:srgbClr val="FF0000"/>
                </a:solidFill>
              </a:rPr>
              <a:t>The United States and Somalia are the only countries who have not ratified this </a:t>
            </a:r>
            <a:br>
              <a:rPr lang="en-US" altLang="en-US" sz="3200">
                <a:solidFill>
                  <a:srgbClr val="FF0000"/>
                </a:solidFill>
              </a:rPr>
            </a:br>
            <a:r>
              <a:rPr lang="en-US" altLang="en-US" sz="3200">
                <a:solidFill>
                  <a:srgbClr val="FF0000"/>
                </a:solidFill>
              </a:rPr>
              <a:t>Covenant.</a:t>
            </a:r>
          </a:p>
          <a:p>
            <a:pPr eaLnBrk="1" hangingPunct="1">
              <a:spcBef>
                <a:spcPct val="0"/>
              </a:spcBef>
              <a:buFontTx/>
              <a:buNone/>
            </a:pPr>
            <a:endParaRPr lang="en-US"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1">
            <a:extLst>
              <a:ext uri="{FF2B5EF4-FFF2-40B4-BE49-F238E27FC236}">
                <a16:creationId xmlns:a16="http://schemas.microsoft.com/office/drawing/2014/main" id="{C11B113A-2B95-B9FF-5F61-60FAF20AA99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B5FF456-90CE-E74E-BB3D-E74EACB700AC}" type="slidenum">
              <a:rPr lang="en-US" altLang="en-US" sz="1300"/>
              <a:pPr>
                <a:spcBef>
                  <a:spcPct val="0"/>
                </a:spcBef>
                <a:buFontTx/>
                <a:buNone/>
              </a:pPr>
              <a:t>18</a:t>
            </a:fld>
            <a:endParaRPr lang="en-US" altLang="en-US" sz="1300"/>
          </a:p>
        </p:txBody>
      </p:sp>
      <p:sp>
        <p:nvSpPr>
          <p:cNvPr id="48130" name="TextBox 2">
            <a:extLst>
              <a:ext uri="{FF2B5EF4-FFF2-40B4-BE49-F238E27FC236}">
                <a16:creationId xmlns:a16="http://schemas.microsoft.com/office/drawing/2014/main" id="{ECC30099-0EA6-8382-0BB9-58FEBFC06323}"/>
              </a:ext>
            </a:extLst>
          </p:cNvPr>
          <p:cNvSpPr txBox="1">
            <a:spLocks noChangeArrowheads="1"/>
          </p:cNvSpPr>
          <p:nvPr/>
        </p:nvSpPr>
        <p:spPr bwMode="auto">
          <a:xfrm>
            <a:off x="0" y="381000"/>
            <a:ext cx="55626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a:t>	The UN adopted the</a:t>
            </a:r>
          </a:p>
          <a:p>
            <a:pPr eaLnBrk="1" hangingPunct="1">
              <a:spcBef>
                <a:spcPct val="0"/>
              </a:spcBef>
              <a:buFontTx/>
              <a:buNone/>
            </a:pPr>
            <a:r>
              <a:rPr lang="en-US" altLang="en-US" sz="3200"/>
              <a:t>Declaration on the Rights of</a:t>
            </a:r>
          </a:p>
          <a:p>
            <a:pPr eaLnBrk="1" hangingPunct="1">
              <a:spcBef>
                <a:spcPct val="0"/>
              </a:spcBef>
              <a:buFontTx/>
              <a:buNone/>
            </a:pPr>
            <a:r>
              <a:rPr lang="en-US" altLang="en-US" sz="3200"/>
              <a:t>Indigenous Peoples in 2007</a:t>
            </a:r>
          </a:p>
          <a:p>
            <a:pPr eaLnBrk="1" hangingPunct="1">
              <a:spcBef>
                <a:spcPct val="0"/>
              </a:spcBef>
              <a:buFontTx/>
              <a:buNone/>
            </a:pPr>
            <a:r>
              <a:rPr lang="en-US" altLang="en-US" sz="3200"/>
              <a:t>on a vote of 143 to 4 with</a:t>
            </a:r>
          </a:p>
          <a:p>
            <a:pPr eaLnBrk="1" hangingPunct="1">
              <a:spcBef>
                <a:spcPct val="0"/>
              </a:spcBef>
              <a:buFontTx/>
              <a:buNone/>
            </a:pPr>
            <a:r>
              <a:rPr lang="en-US" altLang="en-US" sz="3200">
                <a:solidFill>
                  <a:srgbClr val="FF0000"/>
                </a:solidFill>
              </a:rPr>
              <a:t>only Canada, Australia,</a:t>
            </a:r>
          </a:p>
          <a:p>
            <a:pPr eaLnBrk="1" hangingPunct="1">
              <a:spcBef>
                <a:spcPct val="0"/>
              </a:spcBef>
              <a:buFontTx/>
              <a:buNone/>
            </a:pPr>
            <a:r>
              <a:rPr lang="en-US" altLang="en-US" sz="3200">
                <a:solidFill>
                  <a:srgbClr val="FF0000"/>
                </a:solidFill>
              </a:rPr>
              <a:t>New Zealand, and the U.S.</a:t>
            </a:r>
          </a:p>
          <a:p>
            <a:pPr eaLnBrk="1" hangingPunct="1">
              <a:spcBef>
                <a:spcPct val="0"/>
              </a:spcBef>
              <a:buFontTx/>
              <a:buNone/>
            </a:pPr>
            <a:r>
              <a:rPr lang="en-US" altLang="en-US" sz="3200">
                <a:solidFill>
                  <a:srgbClr val="FF0000"/>
                </a:solidFill>
              </a:rPr>
              <a:t>Opposing.</a:t>
            </a:r>
            <a:endParaRPr lang="en-US" altLang="en-US" sz="1200">
              <a:solidFill>
                <a:srgbClr val="FF0000"/>
              </a:solidFill>
            </a:endParaRPr>
          </a:p>
        </p:txBody>
      </p:sp>
      <p:pic>
        <p:nvPicPr>
          <p:cNvPr id="48131" name="Picture 3" descr="IndigenousUN.jpg">
            <a:extLst>
              <a:ext uri="{FF2B5EF4-FFF2-40B4-BE49-F238E27FC236}">
                <a16:creationId xmlns:a16="http://schemas.microsoft.com/office/drawing/2014/main" id="{BA81835C-5DB3-72FF-5EC1-59C2F64CC8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9113" y="0"/>
            <a:ext cx="354488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CF020BF-B574-2DFC-1096-C6DB899D9D78}"/>
              </a:ext>
            </a:extLst>
          </p:cNvPr>
          <p:cNvSpPr txBox="1">
            <a:spLocks noChangeArrowheads="1"/>
          </p:cNvSpPr>
          <p:nvPr/>
        </p:nvSpPr>
        <p:spPr bwMode="auto">
          <a:xfrm>
            <a:off x="0" y="3962400"/>
            <a:ext cx="91440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a:t>Article 2 affirms, </a:t>
            </a:r>
            <a:r>
              <a:rPr lang="ja-JP" altLang="en-US" sz="3200"/>
              <a:t>“</a:t>
            </a:r>
            <a:r>
              <a:rPr lang="en-US" altLang="ja-JP" sz="3200"/>
              <a:t>Indigenous</a:t>
            </a:r>
          </a:p>
          <a:p>
            <a:pPr eaLnBrk="1" hangingPunct="1">
              <a:spcBef>
                <a:spcPct val="0"/>
              </a:spcBef>
              <a:buFontTx/>
              <a:buNone/>
            </a:pPr>
            <a:r>
              <a:rPr lang="en-US" altLang="en-US" sz="3200"/>
              <a:t>peoples have the right of self-</a:t>
            </a:r>
          </a:p>
          <a:p>
            <a:pPr eaLnBrk="1" hangingPunct="1">
              <a:spcBef>
                <a:spcPct val="0"/>
              </a:spcBef>
              <a:buFontTx/>
              <a:buNone/>
            </a:pPr>
            <a:r>
              <a:rPr lang="en-US" altLang="en-US" sz="3200"/>
              <a:t>determination</a:t>
            </a:r>
            <a:r>
              <a:rPr lang="ja-JP" altLang="en-US" sz="3200"/>
              <a:t>”</a:t>
            </a:r>
            <a:r>
              <a:rPr lang="en-US" altLang="ja-JP" sz="3200"/>
              <a:t> and article 8, </a:t>
            </a:r>
            <a:r>
              <a:rPr lang="ja-JP" altLang="en-US" sz="3200">
                <a:solidFill>
                  <a:srgbClr val="FF0000"/>
                </a:solidFill>
              </a:rPr>
              <a:t>“</a:t>
            </a:r>
            <a:r>
              <a:rPr lang="en-US" altLang="ja-JP" sz="3200">
                <a:solidFill>
                  <a:srgbClr val="FF0000"/>
                </a:solidFill>
              </a:rPr>
              <a:t>indigenous peoples and individuals have the right not to be subject to forced assimilation or destruction of their culture</a:t>
            </a:r>
            <a:r>
              <a:rPr lang="en-US" altLang="ja-JP" sz="3200"/>
              <a:t>.</a:t>
            </a:r>
            <a:r>
              <a:rPr lang="ja-JP" altLang="en-US" sz="3200"/>
              <a:t>”</a:t>
            </a:r>
            <a:endParaRPr lang="en-US" altLang="ja-JP" sz="3200"/>
          </a:p>
          <a:p>
            <a:pPr eaLnBrk="1" hangingPunct="1">
              <a:spcBef>
                <a:spcPct val="0"/>
              </a:spcBef>
              <a:buFontTx/>
              <a:buNone/>
            </a:pPr>
            <a:endParaRPr lang="en-US"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1">
            <a:extLst>
              <a:ext uri="{FF2B5EF4-FFF2-40B4-BE49-F238E27FC236}">
                <a16:creationId xmlns:a16="http://schemas.microsoft.com/office/drawing/2014/main" id="{4C5BD307-EBD2-ECF8-EA51-EE9C340FB9A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11CF7A9-05F4-5842-8DBA-78A3FB03836F}" type="slidenum">
              <a:rPr lang="en-US" altLang="en-US" sz="1300"/>
              <a:pPr>
                <a:spcBef>
                  <a:spcPct val="0"/>
                </a:spcBef>
                <a:buFontTx/>
                <a:buNone/>
              </a:pPr>
              <a:t>19</a:t>
            </a:fld>
            <a:endParaRPr lang="en-US" altLang="en-US" sz="1300"/>
          </a:p>
        </p:txBody>
      </p:sp>
      <p:sp>
        <p:nvSpPr>
          <p:cNvPr id="50178" name="TextBox 2">
            <a:extLst>
              <a:ext uri="{FF2B5EF4-FFF2-40B4-BE49-F238E27FC236}">
                <a16:creationId xmlns:a16="http://schemas.microsoft.com/office/drawing/2014/main" id="{92CE63CD-7A58-5028-FB38-2199B26868BB}"/>
              </a:ext>
            </a:extLst>
          </p:cNvPr>
          <p:cNvSpPr txBox="1">
            <a:spLocks noChangeArrowheads="1"/>
          </p:cNvSpPr>
          <p:nvPr/>
        </p:nvSpPr>
        <p:spPr bwMode="auto">
          <a:xfrm>
            <a:off x="0" y="0"/>
            <a:ext cx="91440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a:t>	Article 13 declares that Indigenous peoples have the </a:t>
            </a:r>
            <a:r>
              <a:rPr lang="ja-JP" altLang="en-US" sz="3200"/>
              <a:t>“</a:t>
            </a:r>
            <a:r>
              <a:rPr lang="en-US" altLang="ja-JP" sz="3200"/>
              <a:t>the right to revitalize, use, develop and transmit to future generations their histories, languages, oral traditions, philosophies, writing systems and literatures, and to designate and retain their own names for communities, places and persons.</a:t>
            </a:r>
            <a:r>
              <a:rPr lang="ja-JP" altLang="en-US" sz="3200"/>
              <a:t>”</a:t>
            </a:r>
            <a:endParaRPr lang="en-US" altLang="en-US" sz="3200"/>
          </a:p>
        </p:txBody>
      </p:sp>
      <p:sp>
        <p:nvSpPr>
          <p:cNvPr id="4" name="TextBox 3">
            <a:extLst>
              <a:ext uri="{FF2B5EF4-FFF2-40B4-BE49-F238E27FC236}">
                <a16:creationId xmlns:a16="http://schemas.microsoft.com/office/drawing/2014/main" id="{9F7A8B05-725D-E3E9-9F16-0BAAD76197FD}"/>
              </a:ext>
            </a:extLst>
          </p:cNvPr>
          <p:cNvSpPr txBox="1">
            <a:spLocks noChangeArrowheads="1"/>
          </p:cNvSpPr>
          <p:nvPr/>
        </p:nvSpPr>
        <p:spPr bwMode="auto">
          <a:xfrm>
            <a:off x="0" y="3657600"/>
            <a:ext cx="91440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dirty="0"/>
              <a:t>	Article 14 states </a:t>
            </a:r>
            <a:r>
              <a:rPr lang="en-US" altLang="en-US" sz="3200" dirty="0">
                <a:solidFill>
                  <a:srgbClr val="FF0000"/>
                </a:solidFill>
              </a:rPr>
              <a:t>they have </a:t>
            </a:r>
            <a:r>
              <a:rPr lang="ja-JP" altLang="en-US" sz="3200">
                <a:solidFill>
                  <a:srgbClr val="FF0000"/>
                </a:solidFill>
              </a:rPr>
              <a:t>“</a:t>
            </a:r>
            <a:r>
              <a:rPr lang="en-US" altLang="ja-JP" sz="3200" dirty="0">
                <a:solidFill>
                  <a:srgbClr val="FF0000"/>
                </a:solidFill>
              </a:rPr>
              <a:t>the right to establish and control their educational systems and institutions providing education in their own languages, in a manner appropriate to their cultural methods of teaching and learning.</a:t>
            </a:r>
            <a:r>
              <a:rPr lang="ja-JP" altLang="en-US" sz="3200"/>
              <a:t>”</a:t>
            </a:r>
            <a:endParaRPr lang="en-US" altLang="ja-JP" sz="3200" dirty="0"/>
          </a:p>
          <a:p>
            <a:pPr eaLnBrk="1" hangingPunct="1">
              <a:spcBef>
                <a:spcPct val="0"/>
              </a:spcBef>
              <a:buFontTx/>
              <a:buNone/>
            </a:pPr>
            <a:endParaRPr lang="en-US" altLang="en-US"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3">
            <a:extLst>
              <a:ext uri="{FF2B5EF4-FFF2-40B4-BE49-F238E27FC236}">
                <a16:creationId xmlns:a16="http://schemas.microsoft.com/office/drawing/2014/main" id="{C3DA04EF-95D3-4BE1-EDA3-3BB8E703EA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B19C75B-0EB8-954C-BDE8-2A81A4118410}" type="slidenum">
              <a:rPr lang="en-US" altLang="en-US" sz="1300"/>
              <a:pPr>
                <a:spcBef>
                  <a:spcPct val="0"/>
                </a:spcBef>
                <a:buFontTx/>
                <a:buNone/>
              </a:pPr>
              <a:t>2</a:t>
            </a:fld>
            <a:endParaRPr lang="en-US" altLang="en-US" sz="1300"/>
          </a:p>
        </p:txBody>
      </p:sp>
      <p:sp>
        <p:nvSpPr>
          <p:cNvPr id="18434" name="Text Box 2">
            <a:extLst>
              <a:ext uri="{FF2B5EF4-FFF2-40B4-BE49-F238E27FC236}">
                <a16:creationId xmlns:a16="http://schemas.microsoft.com/office/drawing/2014/main" id="{9668160F-171C-9635-51EC-238F1F84EEAF}"/>
              </a:ext>
            </a:extLst>
          </p:cNvPr>
          <p:cNvSpPr txBox="1">
            <a:spLocks noChangeArrowheads="1"/>
          </p:cNvSpPr>
          <p:nvPr/>
        </p:nvSpPr>
        <p:spPr bwMode="auto">
          <a:xfrm>
            <a:off x="0" y="228600"/>
            <a:ext cx="9144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b="1"/>
              <a:t>	</a:t>
            </a:r>
            <a:r>
              <a:rPr lang="en-US" altLang="en-US" sz="2800" b="1"/>
              <a:t> </a:t>
            </a:r>
            <a:r>
              <a:rPr lang="en-US" altLang="en-US" sz="2800"/>
              <a:t>Through much of the history of the United States, Australia, Canada, New Zealand, and other colonized countries, schools have been designed to assimilate both immigrant and Indigenous populations with often (but not always) negative effects. Education was very Eurocentric and anything but multicultural!	</a:t>
            </a:r>
          </a:p>
        </p:txBody>
      </p:sp>
      <p:sp>
        <p:nvSpPr>
          <p:cNvPr id="683011" name="Text Box 3">
            <a:extLst>
              <a:ext uri="{FF2B5EF4-FFF2-40B4-BE49-F238E27FC236}">
                <a16:creationId xmlns:a16="http://schemas.microsoft.com/office/drawing/2014/main" id="{0BE8C936-CE96-2F93-A773-007D112C58B8}"/>
              </a:ext>
            </a:extLst>
          </p:cNvPr>
          <p:cNvSpPr txBox="1">
            <a:spLocks noChangeArrowheads="1"/>
          </p:cNvSpPr>
          <p:nvPr/>
        </p:nvSpPr>
        <p:spPr bwMode="auto">
          <a:xfrm>
            <a:off x="0" y="3200400"/>
            <a:ext cx="91440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b="1"/>
              <a:t>	</a:t>
            </a:r>
            <a:r>
              <a:rPr lang="en-US" altLang="en-US" sz="2800"/>
              <a:t>For example, there was the pervasive ethnocentrism that contrasted Euro-American </a:t>
            </a:r>
            <a:r>
              <a:rPr lang="ja-JP" altLang="en-US" sz="2800"/>
              <a:t>“</a:t>
            </a:r>
            <a:r>
              <a:rPr lang="en-US" altLang="ja-JP" sz="2800"/>
              <a:t>civilization</a:t>
            </a:r>
            <a:r>
              <a:rPr lang="ja-JP" altLang="en-US" sz="2800"/>
              <a:t>”</a:t>
            </a:r>
            <a:r>
              <a:rPr lang="en-US" altLang="ja-JP" sz="2800"/>
              <a:t> with Indigenous </a:t>
            </a:r>
            <a:r>
              <a:rPr lang="ja-JP" altLang="en-US" sz="2800"/>
              <a:t>“</a:t>
            </a:r>
            <a:r>
              <a:rPr lang="en-US" altLang="ja-JP" sz="2800"/>
              <a:t>savagery.</a:t>
            </a:r>
            <a:r>
              <a:rPr lang="ja-JP" altLang="en-US" sz="2800"/>
              <a:t>”</a:t>
            </a:r>
            <a:r>
              <a:rPr lang="en-US" altLang="ja-JP" sz="2800"/>
              <a:t> Teacher and Indian agent Albert H. Kneale noted a century ago the U.S. government</a:t>
            </a:r>
            <a:r>
              <a:rPr lang="en-US" altLang="en-US" sz="2800"/>
              <a:t>’</a:t>
            </a:r>
            <a:r>
              <a:rPr lang="en-US" altLang="ja-JP" sz="2800"/>
              <a:t>s </a:t>
            </a:r>
            <a:r>
              <a:rPr lang="ja-JP" altLang="en-US" sz="2800"/>
              <a:t>“</a:t>
            </a:r>
            <a:r>
              <a:rPr lang="en-US" altLang="ja-JP" sz="2800">
                <a:solidFill>
                  <a:srgbClr val="FF0000"/>
                </a:solidFill>
              </a:rPr>
              <a:t>Indian Bureau…went on the assumption that any Indian custom was, </a:t>
            </a:r>
            <a:r>
              <a:rPr lang="en-US" altLang="ja-JP" sz="2800" i="1">
                <a:solidFill>
                  <a:srgbClr val="FF0000"/>
                </a:solidFill>
              </a:rPr>
              <a:t>per se</a:t>
            </a:r>
            <a:r>
              <a:rPr lang="en-US" altLang="ja-JP" sz="2800">
                <a:solidFill>
                  <a:srgbClr val="FF0000"/>
                </a:solidFill>
              </a:rPr>
              <a:t>, objectionable, whereas the customs of whites were the ways of civilization</a:t>
            </a:r>
            <a:r>
              <a:rPr lang="en-US" altLang="ja-JP" sz="2800"/>
              <a:t>.</a:t>
            </a:r>
            <a:r>
              <a:rPr lang="ja-JP" altLang="en-US" sz="2800"/>
              <a:t>”</a:t>
            </a: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11"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Number Placeholder 1">
            <a:extLst>
              <a:ext uri="{FF2B5EF4-FFF2-40B4-BE49-F238E27FC236}">
                <a16:creationId xmlns:a16="http://schemas.microsoft.com/office/drawing/2014/main" id="{A702FD0D-20F7-47A0-C087-0C1AADDC735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2F5685C-D5C8-8F4E-B8D3-6A1FE758F350}" type="slidenum">
              <a:rPr lang="en-US" altLang="en-US" sz="1300"/>
              <a:pPr>
                <a:spcBef>
                  <a:spcPct val="0"/>
                </a:spcBef>
                <a:buFontTx/>
                <a:buNone/>
              </a:pPr>
              <a:t>20</a:t>
            </a:fld>
            <a:endParaRPr lang="en-US" altLang="en-US" sz="1300"/>
          </a:p>
        </p:txBody>
      </p:sp>
      <p:sp>
        <p:nvSpPr>
          <p:cNvPr id="52226" name="TextBox 2">
            <a:extLst>
              <a:ext uri="{FF2B5EF4-FFF2-40B4-BE49-F238E27FC236}">
                <a16:creationId xmlns:a16="http://schemas.microsoft.com/office/drawing/2014/main" id="{5A1C5413-7E15-50D6-DF70-B5530AEE7544}"/>
              </a:ext>
            </a:extLst>
          </p:cNvPr>
          <p:cNvSpPr txBox="1">
            <a:spLocks noChangeArrowheads="1"/>
          </p:cNvSpPr>
          <p:nvPr/>
        </p:nvSpPr>
        <p:spPr bwMode="auto">
          <a:xfrm>
            <a:off x="0" y="0"/>
            <a:ext cx="9144000" cy="704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3200" dirty="0">
                <a:solidFill>
                  <a:srgbClr val="161616"/>
                </a:solidFill>
              </a:rPr>
              <a:t>	</a:t>
            </a:r>
            <a:r>
              <a:rPr lang="en-US" altLang="en-US" sz="2800" dirty="0">
                <a:solidFill>
                  <a:srgbClr val="161616"/>
                </a:solidFill>
              </a:rPr>
              <a:t>In 2010, President Barack Obama declared:</a:t>
            </a:r>
          </a:p>
          <a:p>
            <a:pPr>
              <a:spcBef>
                <a:spcPct val="0"/>
              </a:spcBef>
              <a:buFontTx/>
              <a:buNone/>
            </a:pPr>
            <a:r>
              <a:rPr lang="en-US" altLang="en-US" sz="2800" dirty="0">
                <a:solidFill>
                  <a:srgbClr val="161616"/>
                </a:solidFill>
              </a:rPr>
              <a:t>	“And as you know, in April, we announced that we were reviewing our position on the U.N. Declaration on the Rights of Indigenous Peoples. And today I can announce that the United States is lending its support to this declaration.</a:t>
            </a:r>
          </a:p>
          <a:p>
            <a:pPr>
              <a:spcBef>
                <a:spcPct val="0"/>
              </a:spcBef>
              <a:buFontTx/>
              <a:buNone/>
            </a:pPr>
            <a:r>
              <a:rPr lang="en-US" altLang="en-US" sz="2800" dirty="0">
                <a:solidFill>
                  <a:srgbClr val="161616"/>
                </a:solidFill>
              </a:rPr>
              <a:t>	The aspirations it affirms--including the respect for the institutions and rich cultures of Native peoples--are one we must always seek to fulfill. And we're releasing a more detailed statement about U.S. support for the declaration and our ongoing work in Indian Country. But I want to be clear: What matters far more than words--what matters far more than any resolution or declaration--are actions to match those words.... That's the standard I expect my administration to be held to.</a:t>
            </a:r>
          </a:p>
          <a:p>
            <a:pPr eaLnBrk="1" hangingPunct="1">
              <a:spcBef>
                <a:spcPct val="0"/>
              </a:spcBef>
              <a:buFontTx/>
              <a:buNone/>
            </a:pPr>
            <a:endParaRPr lang="en-US" altLang="en-US" sz="2800" dirty="0">
              <a:solidFill>
                <a:srgbClr val="161616"/>
              </a:solidFill>
            </a:endParaRPr>
          </a:p>
        </p:txBody>
      </p:sp>
      <p:sp>
        <p:nvSpPr>
          <p:cNvPr id="4" name="TextBox 3">
            <a:extLst>
              <a:ext uri="{FF2B5EF4-FFF2-40B4-BE49-F238E27FC236}">
                <a16:creationId xmlns:a16="http://schemas.microsoft.com/office/drawing/2014/main" id="{627DCC58-E290-F143-B623-A2ACECBBC78F}"/>
              </a:ext>
            </a:extLst>
          </p:cNvPr>
          <p:cNvSpPr txBox="1">
            <a:spLocks noChangeArrowheads="1"/>
          </p:cNvSpPr>
          <p:nvPr/>
        </p:nvSpPr>
        <p:spPr bwMode="auto">
          <a:xfrm>
            <a:off x="0" y="3657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1">
            <a:extLst>
              <a:ext uri="{FF2B5EF4-FFF2-40B4-BE49-F238E27FC236}">
                <a16:creationId xmlns:a16="http://schemas.microsoft.com/office/drawing/2014/main" id="{3D0595D6-6103-D2E1-7278-03D0E0BA33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E050B9E-89A3-F440-AFFA-5D3AE5D048F9}" type="slidenum">
              <a:rPr lang="en-US" altLang="en-US" sz="1300"/>
              <a:pPr>
                <a:spcBef>
                  <a:spcPct val="0"/>
                </a:spcBef>
                <a:buFontTx/>
                <a:buNone/>
              </a:pPr>
              <a:t>21</a:t>
            </a:fld>
            <a:endParaRPr lang="en-US" altLang="en-US" sz="1300"/>
          </a:p>
        </p:txBody>
      </p:sp>
      <p:sp>
        <p:nvSpPr>
          <p:cNvPr id="54274" name="TextBox 2">
            <a:extLst>
              <a:ext uri="{FF2B5EF4-FFF2-40B4-BE49-F238E27FC236}">
                <a16:creationId xmlns:a16="http://schemas.microsoft.com/office/drawing/2014/main" id="{B1C15288-58CE-65FF-C97E-6B01ACFFCD40}"/>
              </a:ext>
            </a:extLst>
          </p:cNvPr>
          <p:cNvSpPr txBox="1">
            <a:spLocks noChangeArrowheads="1"/>
          </p:cNvSpPr>
          <p:nvPr/>
        </p:nvSpPr>
        <p:spPr bwMode="auto">
          <a:xfrm>
            <a:off x="0" y="0"/>
            <a:ext cx="91440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a:t>	</a:t>
            </a:r>
            <a:r>
              <a:rPr lang="en-US" altLang="en-US" sz="2800"/>
              <a:t>In colonized countries where the Indigenous populations remained a numerical majority, as in many places in Africa &amp; Asia, the Indigenous populations have been able to regain their sovereignty. However, where they became a relatively small minority, as in the four countries voting against the 2007 Declaration, they remain in many ways second-class citizens.</a:t>
            </a:r>
          </a:p>
          <a:p>
            <a:pPr eaLnBrk="1" hangingPunct="1">
              <a:spcBef>
                <a:spcPct val="0"/>
              </a:spcBef>
              <a:buFontTx/>
              <a:buNone/>
            </a:pPr>
            <a:endParaRPr lang="en-US" altLang="en-US" sz="1200"/>
          </a:p>
        </p:txBody>
      </p:sp>
      <p:sp>
        <p:nvSpPr>
          <p:cNvPr id="4" name="TextBox 3">
            <a:extLst>
              <a:ext uri="{FF2B5EF4-FFF2-40B4-BE49-F238E27FC236}">
                <a16:creationId xmlns:a16="http://schemas.microsoft.com/office/drawing/2014/main" id="{9C1B2F86-124D-6E30-C878-0B9D3A19560E}"/>
              </a:ext>
            </a:extLst>
          </p:cNvPr>
          <p:cNvSpPr txBox="1">
            <a:spLocks noChangeArrowheads="1"/>
          </p:cNvSpPr>
          <p:nvPr/>
        </p:nvSpPr>
        <p:spPr bwMode="auto">
          <a:xfrm>
            <a:off x="0" y="3200400"/>
            <a:ext cx="91440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a:t>	</a:t>
            </a:r>
            <a:r>
              <a:rPr lang="en-US" altLang="en-US" sz="2800"/>
              <a:t>Tove Skunabb-Kangas concluded, </a:t>
            </a:r>
            <a:r>
              <a:rPr lang="ja-JP" altLang="en-US" sz="2800"/>
              <a:t>“</a:t>
            </a:r>
            <a:r>
              <a:rPr lang="en-US" altLang="ja-JP" sz="2800"/>
              <a:t>many governments applaud…human rights, as long as they can define them in their own way, according to their own cultural norms.</a:t>
            </a:r>
            <a:r>
              <a:rPr lang="ja-JP" altLang="en-US" sz="2800"/>
              <a:t>”</a:t>
            </a:r>
            <a:r>
              <a:rPr lang="en-US" altLang="ja-JP" sz="2800"/>
              <a:t> She noted that </a:t>
            </a:r>
            <a:r>
              <a:rPr lang="en-US" altLang="ja-JP" sz="2800">
                <a:solidFill>
                  <a:srgbClr val="FF0000"/>
                </a:solidFill>
              </a:rPr>
              <a:t>the United States as of May 1998 had only ratified 15 of 52 universal human rights instruments, which puts it well down on a list, accompanied by Somalia and just below Saudi Arabia, that is led by Norway with 46 ratifications</a:t>
            </a:r>
            <a:r>
              <a:rPr lang="en-US" altLang="ja-JP" sz="2800"/>
              <a:t>.</a:t>
            </a: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Number Placeholder 1">
            <a:extLst>
              <a:ext uri="{FF2B5EF4-FFF2-40B4-BE49-F238E27FC236}">
                <a16:creationId xmlns:a16="http://schemas.microsoft.com/office/drawing/2014/main" id="{3F8613D6-2F59-73A0-3D69-2D68EDB53C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FFB8BB8-E3F0-594E-A308-FF6A60D92EC4}" type="slidenum">
              <a:rPr lang="en-US" altLang="en-US" sz="1300"/>
              <a:pPr>
                <a:spcBef>
                  <a:spcPct val="0"/>
                </a:spcBef>
                <a:buFontTx/>
                <a:buNone/>
              </a:pPr>
              <a:t>22</a:t>
            </a:fld>
            <a:endParaRPr lang="en-US" altLang="en-US" sz="1300"/>
          </a:p>
        </p:txBody>
      </p:sp>
      <p:sp>
        <p:nvSpPr>
          <p:cNvPr id="56322" name="TextBox 2">
            <a:extLst>
              <a:ext uri="{FF2B5EF4-FFF2-40B4-BE49-F238E27FC236}">
                <a16:creationId xmlns:a16="http://schemas.microsoft.com/office/drawing/2014/main" id="{2E8D7AB5-1FF4-ACC3-8945-594C2969A4A6}"/>
              </a:ext>
            </a:extLst>
          </p:cNvPr>
          <p:cNvSpPr txBox="1">
            <a:spLocks noChangeArrowheads="1"/>
          </p:cNvSpPr>
          <p:nvPr/>
        </p:nvSpPr>
        <p:spPr bwMode="auto">
          <a:xfrm>
            <a:off x="0" y="0"/>
            <a:ext cx="9144000" cy="667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dirty="0"/>
              <a:t>	The United States is moving away from human rights (see e.g., Roth 2000), including repressing the use of non-English languages. For example, more and more states are making English their </a:t>
            </a:r>
            <a:r>
              <a:rPr lang="ja-JP" altLang="en-US" sz="3200"/>
              <a:t>“</a:t>
            </a:r>
            <a:r>
              <a:rPr lang="en-US" altLang="ja-JP" sz="3200" dirty="0"/>
              <a:t>official language.</a:t>
            </a:r>
            <a:r>
              <a:rPr lang="ja-JP" altLang="en-US" sz="3200"/>
              <a:t>”</a:t>
            </a:r>
            <a:r>
              <a:rPr lang="en-US" altLang="ja-JP" sz="3200" dirty="0"/>
              <a:t> </a:t>
            </a:r>
            <a:r>
              <a:rPr lang="en-US" altLang="ja-JP" sz="3200" dirty="0">
                <a:solidFill>
                  <a:srgbClr val="FF0000"/>
                </a:solidFill>
              </a:rPr>
              <a:t>Thirty states now have some type of </a:t>
            </a:r>
            <a:r>
              <a:rPr lang="ja-JP" altLang="en-US" sz="3200">
                <a:solidFill>
                  <a:srgbClr val="FF0000"/>
                </a:solidFill>
              </a:rPr>
              <a:t>“</a:t>
            </a:r>
            <a:r>
              <a:rPr lang="en-US" altLang="ja-JP" sz="3200" dirty="0">
                <a:solidFill>
                  <a:srgbClr val="FF0000"/>
                </a:solidFill>
              </a:rPr>
              <a:t>Official English</a:t>
            </a:r>
            <a:r>
              <a:rPr lang="ja-JP" altLang="en-US" sz="3200">
                <a:solidFill>
                  <a:srgbClr val="FF0000"/>
                </a:solidFill>
              </a:rPr>
              <a:t>”</a:t>
            </a:r>
            <a:r>
              <a:rPr lang="en-US" altLang="ja-JP" sz="3200" dirty="0">
                <a:solidFill>
                  <a:srgbClr val="FF0000"/>
                </a:solidFill>
              </a:rPr>
              <a:t> law, with almost half of them passed since 1990</a:t>
            </a:r>
            <a:r>
              <a:rPr lang="en-US" altLang="ja-JP" sz="3200" dirty="0"/>
              <a:t>.</a:t>
            </a:r>
            <a:r>
              <a:rPr lang="en-US" altLang="ja-JP" sz="3200" b="1" dirty="0"/>
              <a:t> </a:t>
            </a:r>
            <a:r>
              <a:rPr lang="en-US" altLang="ja-JP" sz="3200" dirty="0"/>
              <a:t>While these laws can boil down to what can amount to empty rhetoric, California, Arizona and Massachusetts have also passed by popular vote </a:t>
            </a:r>
            <a:r>
              <a:rPr lang="ja-JP" altLang="en-US" sz="3200"/>
              <a:t>“</a:t>
            </a:r>
            <a:r>
              <a:rPr lang="en-US" altLang="ja-JP" sz="3200" dirty="0"/>
              <a:t>English for the Children</a:t>
            </a:r>
            <a:r>
              <a:rPr lang="ja-JP" altLang="en-US" sz="3200"/>
              <a:t>”</a:t>
            </a:r>
            <a:r>
              <a:rPr lang="en-US" altLang="ja-JP" sz="3200" dirty="0"/>
              <a:t> laws that pretty much require English-only instruction in public schools whatever their parents</a:t>
            </a:r>
            <a:r>
              <a:rPr lang="ja-JP" altLang="en-US" sz="3200"/>
              <a:t>’</a:t>
            </a:r>
            <a:r>
              <a:rPr lang="en-US" altLang="ja-JP" sz="3200" dirty="0"/>
              <a:t> wishes.</a:t>
            </a:r>
          </a:p>
          <a:p>
            <a:pPr eaLnBrk="1" hangingPunct="1">
              <a:spcBef>
                <a:spcPct val="0"/>
              </a:spcBef>
              <a:buFontTx/>
              <a:buNone/>
            </a:pPr>
            <a:endParaRPr lang="en-US" altLang="en-US"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Number Placeholder 1">
            <a:extLst>
              <a:ext uri="{FF2B5EF4-FFF2-40B4-BE49-F238E27FC236}">
                <a16:creationId xmlns:a16="http://schemas.microsoft.com/office/drawing/2014/main" id="{34295380-75A7-7CFE-F633-1668EE817B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BBBDF56-7EA0-6443-B166-F36D7F7B74E9}" type="slidenum">
              <a:rPr lang="en-US" altLang="en-US" sz="1300"/>
              <a:pPr>
                <a:spcBef>
                  <a:spcPct val="0"/>
                </a:spcBef>
                <a:buFontTx/>
                <a:buNone/>
              </a:pPr>
              <a:t>23</a:t>
            </a:fld>
            <a:endParaRPr lang="en-US" altLang="en-US" sz="1300"/>
          </a:p>
        </p:txBody>
      </p:sp>
      <p:sp>
        <p:nvSpPr>
          <p:cNvPr id="58370" name="TextBox 2">
            <a:extLst>
              <a:ext uri="{FF2B5EF4-FFF2-40B4-BE49-F238E27FC236}">
                <a16:creationId xmlns:a16="http://schemas.microsoft.com/office/drawing/2014/main" id="{249BCFED-533A-4F4C-16BE-C3D1F0FF2323}"/>
              </a:ext>
            </a:extLst>
          </p:cNvPr>
          <p:cNvSpPr txBox="1">
            <a:spLocks noChangeArrowheads="1"/>
          </p:cNvSpPr>
          <p:nvPr/>
        </p:nvSpPr>
        <p:spPr bwMode="auto">
          <a:xfrm>
            <a:off x="0" y="457200"/>
            <a:ext cx="9144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t>	</a:t>
            </a:r>
            <a:r>
              <a:rPr lang="en-US" altLang="en-US" sz="3200"/>
              <a:t>Jim Cummins emph-</a:t>
            </a:r>
          </a:p>
          <a:p>
            <a:pPr eaLnBrk="1" hangingPunct="1">
              <a:spcBef>
                <a:spcPct val="0"/>
              </a:spcBef>
              <a:buFontTx/>
              <a:buNone/>
            </a:pPr>
            <a:r>
              <a:rPr lang="en-US" altLang="en-US" sz="3200"/>
              <a:t>asized in a speech to the</a:t>
            </a:r>
          </a:p>
          <a:p>
            <a:pPr eaLnBrk="1" hangingPunct="1">
              <a:spcBef>
                <a:spcPct val="0"/>
              </a:spcBef>
              <a:buFontTx/>
              <a:buNone/>
            </a:pPr>
            <a:r>
              <a:rPr lang="en-US" altLang="en-US" sz="3200"/>
              <a:t>National Association for</a:t>
            </a:r>
          </a:p>
          <a:p>
            <a:pPr eaLnBrk="1" hangingPunct="1">
              <a:spcBef>
                <a:spcPct val="0"/>
              </a:spcBef>
              <a:buFontTx/>
              <a:buNone/>
            </a:pPr>
            <a:r>
              <a:rPr lang="en-US" altLang="en-US" sz="3200"/>
              <a:t>Bilingual Education (NABE)</a:t>
            </a:r>
          </a:p>
          <a:p>
            <a:pPr eaLnBrk="1" hangingPunct="1">
              <a:spcBef>
                <a:spcPct val="0"/>
              </a:spcBef>
              <a:buFontTx/>
              <a:buNone/>
            </a:pPr>
            <a:r>
              <a:rPr lang="en-US" altLang="en-US" sz="3200"/>
              <a:t>in Phoenix in 2001 how the</a:t>
            </a:r>
          </a:p>
          <a:p>
            <a:pPr eaLnBrk="1" hangingPunct="1">
              <a:spcBef>
                <a:spcPct val="0"/>
              </a:spcBef>
              <a:buFontTx/>
              <a:buNone/>
            </a:pPr>
            <a:r>
              <a:rPr lang="ja-JP" altLang="en-US" sz="3200"/>
              <a:t>“</a:t>
            </a:r>
            <a:r>
              <a:rPr lang="en-US" altLang="ja-JP" sz="3200"/>
              <a:t>English for the Children</a:t>
            </a:r>
            <a:r>
              <a:rPr lang="ja-JP" altLang="en-US" sz="3200"/>
              <a:t>”</a:t>
            </a:r>
            <a:endParaRPr lang="en-US" altLang="ja-JP" sz="3200"/>
          </a:p>
          <a:p>
            <a:pPr eaLnBrk="1" hangingPunct="1">
              <a:spcBef>
                <a:spcPct val="0"/>
              </a:spcBef>
              <a:buFontTx/>
              <a:buNone/>
            </a:pPr>
            <a:r>
              <a:rPr lang="en-US" altLang="en-US" sz="3200"/>
              <a:t>Proposition 203 passed in Arizona by the voters in 2000 (and modeled after California</a:t>
            </a:r>
            <a:r>
              <a:rPr lang="ja-JP" altLang="en-US" sz="3200"/>
              <a:t>’</a:t>
            </a:r>
            <a:r>
              <a:rPr lang="en-US" altLang="ja-JP" sz="3200"/>
              <a:t>s earlier Proposition 227) reflected a </a:t>
            </a:r>
            <a:r>
              <a:rPr lang="ja-JP" altLang="en-US" sz="3200"/>
              <a:t>“</a:t>
            </a:r>
            <a:r>
              <a:rPr lang="en-US" altLang="ja-JP" sz="3200">
                <a:solidFill>
                  <a:srgbClr val="FF0000"/>
                </a:solidFill>
              </a:rPr>
              <a:t>xenophobic discourse</a:t>
            </a:r>
            <a:r>
              <a:rPr lang="ja-JP" altLang="en-US" sz="3200"/>
              <a:t>”</a:t>
            </a:r>
            <a:r>
              <a:rPr lang="en-US" altLang="ja-JP" sz="3200"/>
              <a:t> that is telling students to </a:t>
            </a:r>
            <a:r>
              <a:rPr lang="ja-JP" altLang="en-US" sz="3200"/>
              <a:t>“</a:t>
            </a:r>
            <a:r>
              <a:rPr lang="en-US" altLang="ja-JP" sz="3200"/>
              <a:t>leave your language [and culture] outside the schoolhouse door.</a:t>
            </a:r>
            <a:r>
              <a:rPr lang="ja-JP" altLang="en-US" sz="3200"/>
              <a:t>”</a:t>
            </a:r>
            <a:endParaRPr lang="en-US" altLang="en-US" sz="3200"/>
          </a:p>
        </p:txBody>
      </p:sp>
      <p:pic>
        <p:nvPicPr>
          <p:cNvPr id="58371" name="Picture 4" descr="CumminsJim">
            <a:extLst>
              <a:ext uri="{FF2B5EF4-FFF2-40B4-BE49-F238E27FC236}">
                <a16:creationId xmlns:a16="http://schemas.microsoft.com/office/drawing/2014/main" id="{5414BB68-2F0D-0B53-EB5A-B2E4AB1D1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0"/>
            <a:ext cx="350520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Number Placeholder 1">
            <a:extLst>
              <a:ext uri="{FF2B5EF4-FFF2-40B4-BE49-F238E27FC236}">
                <a16:creationId xmlns:a16="http://schemas.microsoft.com/office/drawing/2014/main" id="{D1D88381-0742-02D4-AFA3-660F86C6B33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5B0E747-A62D-3142-B29B-920D9D2E681D}" type="slidenum">
              <a:rPr lang="en-US" altLang="en-US" sz="1300"/>
              <a:pPr>
                <a:spcBef>
                  <a:spcPct val="0"/>
                </a:spcBef>
                <a:buFontTx/>
                <a:buNone/>
              </a:pPr>
              <a:t>24</a:t>
            </a:fld>
            <a:endParaRPr lang="en-US" altLang="en-US" sz="1300"/>
          </a:p>
        </p:txBody>
      </p:sp>
      <p:sp>
        <p:nvSpPr>
          <p:cNvPr id="60418" name="TextBox 2">
            <a:extLst>
              <a:ext uri="{FF2B5EF4-FFF2-40B4-BE49-F238E27FC236}">
                <a16:creationId xmlns:a16="http://schemas.microsoft.com/office/drawing/2014/main" id="{2162946C-E117-FBFE-C2D3-7D1DB09E8FEE}"/>
              </a:ext>
            </a:extLst>
          </p:cNvPr>
          <p:cNvSpPr txBox="1">
            <a:spLocks noChangeArrowheads="1"/>
          </p:cNvSpPr>
          <p:nvPr/>
        </p:nvSpPr>
        <p:spPr bwMode="auto">
          <a:xfrm>
            <a:off x="0" y="533400"/>
            <a:ext cx="91440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t>	</a:t>
            </a:r>
            <a:r>
              <a:rPr lang="en-US" altLang="en-US" sz="3600"/>
              <a:t>Wayne E. Wright at the University of Texas notes that Arizona's Proposition 203 passed by voters in 2001 places restrictions on bilingual and</a:t>
            </a:r>
            <a:r>
              <a:rPr lang="en-US" altLang="en-US" sz="3600" baseline="30000"/>
              <a:t> </a:t>
            </a:r>
            <a:r>
              <a:rPr lang="en-US" altLang="en-US" sz="3600"/>
              <a:t>ESL programs and essentiality mandates</a:t>
            </a:r>
            <a:r>
              <a:rPr lang="en-US" altLang="en-US" sz="3600" baseline="30000"/>
              <a:t> </a:t>
            </a:r>
            <a:r>
              <a:rPr lang="en-US" altLang="en-US" sz="3600"/>
              <a:t>English-only education for English language learners (ELLs) finds that Arizona</a:t>
            </a:r>
            <a:r>
              <a:rPr lang="ja-JP" altLang="en-US" sz="3600"/>
              <a:t>’</a:t>
            </a:r>
            <a:r>
              <a:rPr lang="en-US" altLang="ja-JP" sz="3600"/>
              <a:t>s Proposition 203 and its implementation</a:t>
            </a:r>
            <a:r>
              <a:rPr lang="en-US" altLang="ja-JP" sz="3600" baseline="30000"/>
              <a:t> </a:t>
            </a:r>
            <a:r>
              <a:rPr lang="en-US" altLang="ja-JP" sz="3600"/>
              <a:t>are </a:t>
            </a:r>
            <a:r>
              <a:rPr lang="en-US" altLang="ja-JP" sz="3600">
                <a:solidFill>
                  <a:srgbClr val="FF0000"/>
                </a:solidFill>
              </a:rPr>
              <a:t>political spectacle</a:t>
            </a:r>
            <a:r>
              <a:rPr lang="en-US" altLang="ja-JP" sz="3600"/>
              <a:t>, rather than democratic rational policy</a:t>
            </a:r>
            <a:r>
              <a:rPr lang="en-US" altLang="ja-JP" sz="3600" baseline="30000"/>
              <a:t> </a:t>
            </a:r>
            <a:r>
              <a:rPr lang="en-US" altLang="ja-JP" sz="3600"/>
              <a:t>making with true concern for ELL students. </a:t>
            </a:r>
            <a:endParaRPr lang="en-US" altLang="en-US" sz="3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1">
            <a:extLst>
              <a:ext uri="{FF2B5EF4-FFF2-40B4-BE49-F238E27FC236}">
                <a16:creationId xmlns:a16="http://schemas.microsoft.com/office/drawing/2014/main" id="{3E9D6586-E93F-9CD5-9334-F2B6B13AC3B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FD8D1FE-2A93-D94B-A984-A553E0002EDF}" type="slidenum">
              <a:rPr lang="en-US" altLang="en-US" sz="1300"/>
              <a:pPr>
                <a:spcBef>
                  <a:spcPct val="0"/>
                </a:spcBef>
                <a:buFontTx/>
                <a:buNone/>
              </a:pPr>
              <a:t>25</a:t>
            </a:fld>
            <a:endParaRPr lang="en-US" altLang="en-US" sz="1300"/>
          </a:p>
        </p:txBody>
      </p:sp>
      <p:sp>
        <p:nvSpPr>
          <p:cNvPr id="62466" name="TextBox 2">
            <a:extLst>
              <a:ext uri="{FF2B5EF4-FFF2-40B4-BE49-F238E27FC236}">
                <a16:creationId xmlns:a16="http://schemas.microsoft.com/office/drawing/2014/main" id="{B57108BD-EDF4-2D87-05E5-DF0811DAAB86}"/>
              </a:ext>
            </a:extLst>
          </p:cNvPr>
          <p:cNvSpPr txBox="1">
            <a:spLocks noChangeArrowheads="1"/>
          </p:cNvSpPr>
          <p:nvPr/>
        </p:nvSpPr>
        <p:spPr bwMode="auto">
          <a:xfrm>
            <a:off x="0" y="0"/>
            <a:ext cx="91440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t>	</a:t>
            </a:r>
            <a:r>
              <a:rPr lang="en-US" altLang="en-US" sz="2800"/>
              <a:t>ELLs Fairing Poorly in English-Only Arizona</a:t>
            </a:r>
          </a:p>
          <a:p>
            <a:pPr eaLnBrk="1" hangingPunct="1">
              <a:spcBef>
                <a:spcPct val="0"/>
              </a:spcBef>
              <a:buFontTx/>
              <a:buNone/>
            </a:pPr>
            <a:r>
              <a:rPr lang="ja-JP" altLang="en-US" sz="2800"/>
              <a:t>“</a:t>
            </a:r>
            <a:r>
              <a:rPr lang="en-US" altLang="ja-JP" sz="2800"/>
              <a:t>Structured English immersion</a:t>
            </a:r>
            <a:r>
              <a:rPr lang="ja-JP" altLang="en-US" sz="2800"/>
              <a:t>”</a:t>
            </a:r>
            <a:r>
              <a:rPr lang="en-US" altLang="ja-JP" sz="2800"/>
              <a:t> (SEI), mandated by law in 3 states, is failing English language learners, according to several recent reports. A group of researchers at Arizona State University found:</a:t>
            </a:r>
            <a:endParaRPr lang="en-US" altLang="en-US" sz="2800"/>
          </a:p>
        </p:txBody>
      </p:sp>
      <p:sp>
        <p:nvSpPr>
          <p:cNvPr id="4" name="TextBox 3">
            <a:extLst>
              <a:ext uri="{FF2B5EF4-FFF2-40B4-BE49-F238E27FC236}">
                <a16:creationId xmlns:a16="http://schemas.microsoft.com/office/drawing/2014/main" id="{027F429C-44CD-E0D4-B853-3E130661A4C5}"/>
              </a:ext>
            </a:extLst>
          </p:cNvPr>
          <p:cNvSpPr txBox="1">
            <a:spLocks noChangeArrowheads="1"/>
          </p:cNvSpPr>
          <p:nvPr/>
        </p:nvSpPr>
        <p:spPr bwMode="auto">
          <a:xfrm>
            <a:off x="0" y="2514600"/>
            <a:ext cx="91440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19063">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2800"/>
              <a:t>More than 7 out of 10 ELLs made no progress in English acquisition in 2003-04, following a decision by Superintendent of Public Instruction Tom Horne to strictly enforce Proposition 203.</a:t>
            </a:r>
          </a:p>
          <a:p>
            <a:pPr eaLnBrk="1" hangingPunct="1">
              <a:spcBef>
                <a:spcPct val="0"/>
              </a:spcBef>
            </a:pPr>
            <a:r>
              <a:rPr lang="en-US" altLang="en-US" sz="2800"/>
              <a:t>60% of ELLs in grades 1-5 had </a:t>
            </a:r>
            <a:r>
              <a:rPr lang="ja-JP" altLang="en-US" sz="2800"/>
              <a:t>“</a:t>
            </a:r>
            <a:r>
              <a:rPr lang="en-US" altLang="ja-JP" sz="2800"/>
              <a:t>no gain</a:t>
            </a:r>
            <a:r>
              <a:rPr lang="ja-JP" altLang="en-US" sz="2800"/>
              <a:t>”</a:t>
            </a:r>
            <a:r>
              <a:rPr lang="en-US" altLang="ja-JP" sz="2800"/>
              <a:t> in oral English, while 7% lost ground. Only 30% showed any improvement.</a:t>
            </a:r>
          </a:p>
          <a:p>
            <a:pPr eaLnBrk="1" hangingPunct="1">
              <a:spcBef>
                <a:spcPct val="0"/>
              </a:spcBef>
            </a:pPr>
            <a:r>
              <a:rPr lang="en-US" altLang="en-US" sz="2800"/>
              <a:t>In grades 6-12, the picture was worse, with only 21% of ELL students making gains in English during the year</a:t>
            </a:r>
          </a:p>
          <a:p>
            <a:pPr eaLnBrk="1" hangingPunct="1">
              <a:spcBef>
                <a:spcPct val="0"/>
              </a:spcBef>
              <a:buFontTx/>
              <a:buNone/>
            </a:pPr>
            <a:endParaRPr lang="en-US"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Number Placeholder 1">
            <a:extLst>
              <a:ext uri="{FF2B5EF4-FFF2-40B4-BE49-F238E27FC236}">
                <a16:creationId xmlns:a16="http://schemas.microsoft.com/office/drawing/2014/main" id="{31E0465C-478B-7CB2-CE6F-8F72704AF5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3B65453-3847-8849-9160-E95A5DFB1C8F}" type="slidenum">
              <a:rPr lang="en-US" altLang="en-US" sz="1300"/>
              <a:pPr>
                <a:spcBef>
                  <a:spcPct val="0"/>
                </a:spcBef>
                <a:buFontTx/>
                <a:buNone/>
              </a:pPr>
              <a:t>26</a:t>
            </a:fld>
            <a:endParaRPr lang="en-US" altLang="en-US" sz="1300"/>
          </a:p>
        </p:txBody>
      </p:sp>
      <p:sp>
        <p:nvSpPr>
          <p:cNvPr id="64514" name="TextBox 2">
            <a:extLst>
              <a:ext uri="{FF2B5EF4-FFF2-40B4-BE49-F238E27FC236}">
                <a16:creationId xmlns:a16="http://schemas.microsoft.com/office/drawing/2014/main" id="{474701ED-6FD5-39CC-7656-4D40AB75E1FD}"/>
              </a:ext>
            </a:extLst>
          </p:cNvPr>
          <p:cNvSpPr txBox="1">
            <a:spLocks noChangeArrowheads="1"/>
          </p:cNvSpPr>
          <p:nvPr/>
        </p:nvSpPr>
        <p:spPr bwMode="auto">
          <a:xfrm>
            <a:off x="0" y="0"/>
            <a:ext cx="9144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t>	</a:t>
            </a:r>
            <a:r>
              <a:rPr lang="en-US" altLang="en-US" sz="2800"/>
              <a:t>The results are especially significant, because Arizona's English-only law – as interpreted and enforced by Superintendent Horne – is the </a:t>
            </a:r>
            <a:r>
              <a:rPr lang="ja-JP" altLang="en-US" sz="2800"/>
              <a:t>“</a:t>
            </a:r>
            <a:r>
              <a:rPr lang="en-US" altLang="ja-JP" sz="2800"/>
              <a:t>purest</a:t>
            </a:r>
            <a:r>
              <a:rPr lang="ja-JP" altLang="en-US" sz="2800"/>
              <a:t>”</a:t>
            </a:r>
            <a:r>
              <a:rPr lang="en-US" altLang="ja-JP" sz="2800"/>
              <a:t> experiment of its kind.</a:t>
            </a:r>
            <a:endParaRPr lang="en-US" altLang="en-US" sz="2800"/>
          </a:p>
        </p:txBody>
      </p:sp>
      <p:sp>
        <p:nvSpPr>
          <p:cNvPr id="4" name="TextBox 3">
            <a:extLst>
              <a:ext uri="{FF2B5EF4-FFF2-40B4-BE49-F238E27FC236}">
                <a16:creationId xmlns:a16="http://schemas.microsoft.com/office/drawing/2014/main" id="{D0EF4078-033E-FBFE-C6E6-E115D1780AF2}"/>
              </a:ext>
            </a:extLst>
          </p:cNvPr>
          <p:cNvSpPr txBox="1">
            <a:spLocks noChangeArrowheads="1"/>
          </p:cNvSpPr>
          <p:nvPr/>
        </p:nvSpPr>
        <p:spPr bwMode="auto">
          <a:xfrm>
            <a:off x="0" y="2133600"/>
            <a:ext cx="91440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8138" indent="-2873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2800">
                <a:solidFill>
                  <a:srgbClr val="FF0000"/>
                </a:solidFill>
              </a:rPr>
              <a:t>All of Arizona</a:t>
            </a:r>
            <a:r>
              <a:rPr lang="ja-JP" altLang="en-US" sz="2800">
                <a:solidFill>
                  <a:srgbClr val="FF0000"/>
                </a:solidFill>
              </a:rPr>
              <a:t>’</a:t>
            </a:r>
            <a:r>
              <a:rPr lang="en-US" altLang="ja-JP" sz="2800">
                <a:solidFill>
                  <a:srgbClr val="FF0000"/>
                </a:solidFill>
              </a:rPr>
              <a:t>s ELL students are being used as guinea pigs to test a vaguely defined program that has no track record of success.</a:t>
            </a:r>
          </a:p>
          <a:p>
            <a:pPr eaLnBrk="1" hangingPunct="1">
              <a:spcBef>
                <a:spcPct val="0"/>
              </a:spcBef>
            </a:pPr>
            <a:r>
              <a:rPr lang="en-US" altLang="en-US" sz="2800"/>
              <a:t>Unlike California, where parents are still allowed to sign </a:t>
            </a:r>
            <a:r>
              <a:rPr lang="ja-JP" altLang="en-US" sz="2800"/>
              <a:t>“</a:t>
            </a:r>
            <a:r>
              <a:rPr lang="en-US" altLang="ja-JP" sz="2800"/>
              <a:t>waivers</a:t>
            </a:r>
            <a:r>
              <a:rPr lang="ja-JP" altLang="en-US" sz="2800"/>
              <a:t>”</a:t>
            </a:r>
            <a:r>
              <a:rPr lang="en-US" altLang="ja-JP" sz="2800"/>
              <a:t> requesting bilingual education for their children, Arizona has effectively eliminated that option.</a:t>
            </a:r>
          </a:p>
          <a:p>
            <a:pPr eaLnBrk="1" hangingPunct="1">
              <a:spcBef>
                <a:spcPct val="0"/>
              </a:spcBef>
            </a:pPr>
            <a:r>
              <a:rPr lang="en-US" altLang="en-US" sz="2800"/>
              <a:t> Bilingual education is simply no longer available to ELLs, which helps explain why their acquisition of English has stalled.</a:t>
            </a:r>
          </a:p>
          <a:p>
            <a:pPr eaLnBrk="1" hangingPunct="1">
              <a:spcBef>
                <a:spcPct val="0"/>
              </a:spcBef>
              <a:buFontTx/>
              <a:buNone/>
            </a:pPr>
            <a:endParaRPr lang="en-US"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1">
            <a:extLst>
              <a:ext uri="{FF2B5EF4-FFF2-40B4-BE49-F238E27FC236}">
                <a16:creationId xmlns:a16="http://schemas.microsoft.com/office/drawing/2014/main" id="{A51B886F-5FE7-BCE4-F116-4E5D017BF43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070084F-C1CC-E641-92DD-A3AAF0E1A8CD}" type="slidenum">
              <a:rPr lang="en-US" altLang="en-US" sz="1300"/>
              <a:pPr>
                <a:spcBef>
                  <a:spcPct val="0"/>
                </a:spcBef>
                <a:buFontTx/>
                <a:buNone/>
              </a:pPr>
              <a:t>27</a:t>
            </a:fld>
            <a:endParaRPr lang="en-US" altLang="en-US" sz="1300"/>
          </a:p>
        </p:txBody>
      </p:sp>
      <p:sp>
        <p:nvSpPr>
          <p:cNvPr id="66562" name="TextBox 2">
            <a:extLst>
              <a:ext uri="{FF2B5EF4-FFF2-40B4-BE49-F238E27FC236}">
                <a16:creationId xmlns:a16="http://schemas.microsoft.com/office/drawing/2014/main" id="{CF8F45CF-2650-A04E-AC88-7F76352F178C}"/>
              </a:ext>
            </a:extLst>
          </p:cNvPr>
          <p:cNvSpPr txBox="1">
            <a:spLocks noChangeArrowheads="1"/>
          </p:cNvSpPr>
          <p:nvPr/>
        </p:nvSpPr>
        <p:spPr bwMode="auto">
          <a:xfrm>
            <a:off x="0" y="533400"/>
            <a:ext cx="9144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dirty="0"/>
              <a:t>	</a:t>
            </a:r>
            <a:r>
              <a:rPr lang="en-US" altLang="en-US" sz="2800" dirty="0"/>
              <a:t>Another Arizona Study documented a corresponding decline in academic achievement in 2003-04, as Tom Horne was tightening the screws on parents' right to choose bilingual education. It reported that, in Arizona elementary schools, </a:t>
            </a:r>
            <a:r>
              <a:rPr lang="en-US" altLang="en-US" sz="2800" dirty="0">
                <a:solidFill>
                  <a:srgbClr val="FF0000"/>
                </a:solidFill>
              </a:rPr>
              <a:t>the achievement gap between ELLs and other students is increasing on Stanford 9 tests in English reading and math</a:t>
            </a:r>
            <a:r>
              <a:rPr lang="en-US" altLang="en-US" sz="2800" dirty="0"/>
              <a:t>.</a:t>
            </a:r>
          </a:p>
          <a:p>
            <a:pPr eaLnBrk="1" hangingPunct="1">
              <a:spcBef>
                <a:spcPct val="0"/>
              </a:spcBef>
              <a:buFontTx/>
              <a:buNone/>
            </a:pPr>
            <a:r>
              <a:rPr lang="en-US" altLang="en-US" sz="2800" dirty="0"/>
              <a:t>	Ron Unz, the Silicon Valley millionaire who sponsored Proposition 203 and other English-only initiatives in California and Massachusetts, promised that SEI would teach children English within one year. That has not occurred in any state where such </a:t>
            </a:r>
            <a:r>
              <a:rPr lang="ja-JP" altLang="en-US" sz="2800"/>
              <a:t>“</a:t>
            </a:r>
            <a:r>
              <a:rPr lang="en-US" altLang="ja-JP" sz="2800" dirty="0"/>
              <a:t>programs</a:t>
            </a:r>
            <a:r>
              <a:rPr lang="ja-JP" altLang="en-US" sz="2800"/>
              <a:t>”</a:t>
            </a:r>
            <a:r>
              <a:rPr lang="en-US" altLang="ja-JP" sz="2800" dirty="0"/>
              <a:t> have been mandated.</a:t>
            </a:r>
            <a:endParaRPr lang="en-US" altLang="en-US" sz="2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Number Placeholder 1">
            <a:extLst>
              <a:ext uri="{FF2B5EF4-FFF2-40B4-BE49-F238E27FC236}">
                <a16:creationId xmlns:a16="http://schemas.microsoft.com/office/drawing/2014/main" id="{7243054B-CDB1-10B5-81EF-F35368065DD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FF8F7A8-2822-D64B-9AE1-5A97EDFD78A1}" type="slidenum">
              <a:rPr lang="en-US" altLang="en-US" sz="1300"/>
              <a:pPr>
                <a:spcBef>
                  <a:spcPct val="0"/>
                </a:spcBef>
                <a:buFontTx/>
                <a:buNone/>
              </a:pPr>
              <a:t>28</a:t>
            </a:fld>
            <a:endParaRPr lang="en-US" altLang="en-US" sz="1300"/>
          </a:p>
        </p:txBody>
      </p:sp>
      <p:sp>
        <p:nvSpPr>
          <p:cNvPr id="68610" name="TextBox 2">
            <a:extLst>
              <a:ext uri="{FF2B5EF4-FFF2-40B4-BE49-F238E27FC236}">
                <a16:creationId xmlns:a16="http://schemas.microsoft.com/office/drawing/2014/main" id="{719ECD1E-2FFD-8C77-511F-1E40647105AE}"/>
              </a:ext>
            </a:extLst>
          </p:cNvPr>
          <p:cNvSpPr txBox="1">
            <a:spLocks noChangeArrowheads="1"/>
          </p:cNvSpPr>
          <p:nvPr/>
        </p:nvSpPr>
        <p:spPr bwMode="auto">
          <a:xfrm>
            <a:off x="0" y="228600"/>
            <a:ext cx="9144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t>	</a:t>
            </a:r>
            <a:r>
              <a:rPr lang="en-US" altLang="en-US" sz="3200"/>
              <a:t>The Arizona State University study found that only 11 percent of ELLs were reclassified as fluent in English in 2003-04; in California the figure was just 8 percent. A survey by the Massachusetts Department of Education reported that just 9 percent of 5th and 6th grade ELLs were being reclassified as fluent in English each year.</a:t>
            </a:r>
          </a:p>
          <a:p>
            <a:pPr eaLnBrk="1" hangingPunct="1">
              <a:spcBef>
                <a:spcPct val="0"/>
              </a:spcBef>
              <a:buFontTx/>
              <a:buNone/>
            </a:pPr>
            <a:endParaRPr lang="en-US" altLang="en-US" sz="3200"/>
          </a:p>
          <a:p>
            <a:pPr eaLnBrk="1" hangingPunct="1">
              <a:spcBef>
                <a:spcPct val="0"/>
              </a:spcBef>
              <a:buFontTx/>
              <a:buNone/>
            </a:pPr>
            <a:r>
              <a:rPr lang="en-US" altLang="en-US" sz="3200">
                <a:solidFill>
                  <a:srgbClr val="FF0000"/>
                </a:solidFill>
              </a:rPr>
              <a:t>English-only proponents claim one year of ESL is enough to get non-English speaking students ready for a mainstream classroom.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1">
            <a:extLst>
              <a:ext uri="{FF2B5EF4-FFF2-40B4-BE49-F238E27FC236}">
                <a16:creationId xmlns:a16="http://schemas.microsoft.com/office/drawing/2014/main" id="{DFDCDA63-6442-41ED-5621-E73C15F5985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DEBA159-FF46-E447-8556-D2DFF720DBE7}" type="slidenum">
              <a:rPr lang="en-US" altLang="en-US" sz="1300"/>
              <a:pPr>
                <a:spcBef>
                  <a:spcPct val="0"/>
                </a:spcBef>
                <a:buFontTx/>
                <a:buNone/>
              </a:pPr>
              <a:t>29</a:t>
            </a:fld>
            <a:endParaRPr lang="en-US" altLang="en-US" sz="1300"/>
          </a:p>
        </p:txBody>
      </p:sp>
      <p:sp>
        <p:nvSpPr>
          <p:cNvPr id="70658" name="TextBox 2">
            <a:extLst>
              <a:ext uri="{FF2B5EF4-FFF2-40B4-BE49-F238E27FC236}">
                <a16:creationId xmlns:a16="http://schemas.microsoft.com/office/drawing/2014/main" id="{3EA099D3-280A-3A66-006C-62F82C1CE882}"/>
              </a:ext>
            </a:extLst>
          </p:cNvPr>
          <p:cNvSpPr txBox="1">
            <a:spLocks noChangeArrowheads="1"/>
          </p:cNvSpPr>
          <p:nvPr/>
        </p:nvSpPr>
        <p:spPr bwMode="auto">
          <a:xfrm>
            <a:off x="0" y="15240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t>	</a:t>
            </a:r>
            <a:endParaRPr lang="en-US" altLang="en-US" sz="2800"/>
          </a:p>
        </p:txBody>
      </p:sp>
      <p:pic>
        <p:nvPicPr>
          <p:cNvPr id="70659" name="Picture 4" descr="New March-1.jpg">
            <a:extLst>
              <a:ext uri="{FF2B5EF4-FFF2-40B4-BE49-F238E27FC236}">
                <a16:creationId xmlns:a16="http://schemas.microsoft.com/office/drawing/2014/main" id="{9EB14F57-D6AA-B3C9-E11F-068687366A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5413"/>
            <a:ext cx="9144000" cy="698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3">
            <a:extLst>
              <a:ext uri="{FF2B5EF4-FFF2-40B4-BE49-F238E27FC236}">
                <a16:creationId xmlns:a16="http://schemas.microsoft.com/office/drawing/2014/main" id="{F1022AB7-D953-35D1-82A7-1E1F0B8702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F167688-5C43-7E49-A922-4D1642BCD9F1}" type="slidenum">
              <a:rPr lang="en-US" altLang="en-US" sz="1300"/>
              <a:pPr>
                <a:spcBef>
                  <a:spcPct val="0"/>
                </a:spcBef>
                <a:buFontTx/>
                <a:buNone/>
              </a:pPr>
              <a:t>3</a:t>
            </a:fld>
            <a:endParaRPr lang="en-US" altLang="en-US" sz="1300"/>
          </a:p>
        </p:txBody>
      </p:sp>
      <p:pic>
        <p:nvPicPr>
          <p:cNvPr id="20482" name="Picture 2">
            <a:extLst>
              <a:ext uri="{FF2B5EF4-FFF2-40B4-BE49-F238E27FC236}">
                <a16:creationId xmlns:a16="http://schemas.microsoft.com/office/drawing/2014/main" id="{29E0E670-79BA-833A-CFCA-D22FF7458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163"/>
            <a:ext cx="9677400" cy="749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a:extLst>
              <a:ext uri="{FF2B5EF4-FFF2-40B4-BE49-F238E27FC236}">
                <a16:creationId xmlns:a16="http://schemas.microsoft.com/office/drawing/2014/main" id="{6FB215BE-AF6F-CAEA-8CF3-BC50CAB1CD8B}"/>
              </a:ext>
            </a:extLst>
          </p:cNvPr>
          <p:cNvSpPr txBox="1">
            <a:spLocks noChangeArrowheads="1"/>
          </p:cNvSpPr>
          <p:nvPr/>
        </p:nvSpPr>
        <p:spPr bwMode="auto">
          <a:xfrm>
            <a:off x="304800" y="304800"/>
            <a:ext cx="8610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500" b="1">
                <a:solidFill>
                  <a:srgbClr val="000000"/>
                </a:solidFill>
              </a:rPr>
              <a:t>Ganado Mission School</a:t>
            </a:r>
            <a:r>
              <a:rPr lang="ja-JP" altLang="en-US" sz="2500" b="1">
                <a:solidFill>
                  <a:srgbClr val="000000"/>
                </a:solidFill>
              </a:rPr>
              <a:t>’</a:t>
            </a:r>
            <a:r>
              <a:rPr lang="en-US" altLang="ja-JP" sz="2500" b="1">
                <a:solidFill>
                  <a:srgbClr val="000000"/>
                </a:solidFill>
              </a:rPr>
              <a:t>s Entrance About 1950</a:t>
            </a:r>
            <a:endParaRPr lang="en-US" altLang="en-US" sz="2200">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1">
            <a:extLst>
              <a:ext uri="{FF2B5EF4-FFF2-40B4-BE49-F238E27FC236}">
                <a16:creationId xmlns:a16="http://schemas.microsoft.com/office/drawing/2014/main" id="{C182C255-4A0C-75C0-870D-8799824DFC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5B4FDF5-4542-3744-90F3-FA7F72403050}" type="slidenum">
              <a:rPr lang="en-US" altLang="en-US" sz="1300"/>
              <a:pPr>
                <a:spcBef>
                  <a:spcPct val="0"/>
                </a:spcBef>
                <a:buFontTx/>
                <a:buNone/>
              </a:pPr>
              <a:t>30</a:t>
            </a:fld>
            <a:endParaRPr lang="en-US" altLang="en-US" sz="1300"/>
          </a:p>
        </p:txBody>
      </p:sp>
      <p:sp>
        <p:nvSpPr>
          <p:cNvPr id="72706" name="TextBox 2">
            <a:extLst>
              <a:ext uri="{FF2B5EF4-FFF2-40B4-BE49-F238E27FC236}">
                <a16:creationId xmlns:a16="http://schemas.microsoft.com/office/drawing/2014/main" id="{63B9F448-E515-8CB4-FE31-FF8F7ED24F66}"/>
              </a:ext>
            </a:extLst>
          </p:cNvPr>
          <p:cNvSpPr txBox="1">
            <a:spLocks noChangeArrowheads="1"/>
          </p:cNvSpPr>
          <p:nvPr/>
        </p:nvSpPr>
        <p:spPr bwMode="auto">
          <a:xfrm>
            <a:off x="0" y="15240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t>	</a:t>
            </a:r>
            <a:endParaRPr lang="en-US" altLang="en-US" sz="2800"/>
          </a:p>
        </p:txBody>
      </p:sp>
      <p:sp>
        <p:nvSpPr>
          <p:cNvPr id="72707" name="TextBox 4">
            <a:extLst>
              <a:ext uri="{FF2B5EF4-FFF2-40B4-BE49-F238E27FC236}">
                <a16:creationId xmlns:a16="http://schemas.microsoft.com/office/drawing/2014/main" id="{5426BF97-DC5F-3904-B2D1-7DD17E0E0E6A}"/>
              </a:ext>
            </a:extLst>
          </p:cNvPr>
          <p:cNvSpPr txBox="1">
            <a:spLocks noChangeArrowheads="1"/>
          </p:cNvSpPr>
          <p:nvPr/>
        </p:nvSpPr>
        <p:spPr bwMode="auto">
          <a:xfrm>
            <a:off x="0" y="0"/>
            <a:ext cx="91440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a:t>	</a:t>
            </a:r>
            <a:r>
              <a:rPr lang="en-US" altLang="en-US" sz="2800" b="1"/>
              <a:t>Arizona</a:t>
            </a:r>
            <a:r>
              <a:rPr lang="ja-JP" altLang="en-US" sz="2800" b="1"/>
              <a:t>’</a:t>
            </a:r>
            <a:r>
              <a:rPr lang="en-US" altLang="ja-JP" sz="2800" b="1"/>
              <a:t>s Indian Nations viewed Arizona</a:t>
            </a:r>
            <a:r>
              <a:rPr lang="ja-JP" altLang="en-US" sz="2800" b="1"/>
              <a:t>’</a:t>
            </a:r>
            <a:r>
              <a:rPr lang="en-US" altLang="ja-JP" sz="2800" b="1"/>
              <a:t>s </a:t>
            </a:r>
            <a:r>
              <a:rPr lang="ja-JP" altLang="en-US" sz="2800" b="1"/>
              <a:t>“</a:t>
            </a:r>
            <a:r>
              <a:rPr lang="en-US" altLang="ja-JP" sz="2800" b="1"/>
              <a:t>English for the Children</a:t>
            </a:r>
            <a:r>
              <a:rPr lang="ja-JP" altLang="en-US" sz="2800" b="1"/>
              <a:t>”</a:t>
            </a:r>
            <a:r>
              <a:rPr lang="en-US" altLang="ja-JP" sz="2800" b="1"/>
              <a:t> Prop. 203 as an attack on their attempts at language revitalization and strongly opposed it</a:t>
            </a:r>
            <a:r>
              <a:rPr lang="en-US" altLang="ja-JP" sz="2800" b="1">
                <a:solidFill>
                  <a:srgbClr val="FF0000"/>
                </a:solidFill>
              </a:rPr>
              <a:t>. In a September 2000 press release, Navajo Nation President Kelsey Begaye declared that the </a:t>
            </a:r>
            <a:r>
              <a:rPr lang="ja-JP" altLang="en-US" sz="2800" b="1">
                <a:solidFill>
                  <a:srgbClr val="FF0000"/>
                </a:solidFill>
              </a:rPr>
              <a:t>“</a:t>
            </a:r>
            <a:r>
              <a:rPr lang="en-US" altLang="ja-JP" sz="2800" b="1">
                <a:solidFill>
                  <a:srgbClr val="FF0000"/>
                </a:solidFill>
              </a:rPr>
              <a:t>preservation of Navajo culture, tradition, and language</a:t>
            </a:r>
            <a:r>
              <a:rPr lang="ja-JP" altLang="en-US" sz="2800" b="1">
                <a:solidFill>
                  <a:srgbClr val="FF0000"/>
                </a:solidFill>
              </a:rPr>
              <a:t>”</a:t>
            </a:r>
            <a:r>
              <a:rPr lang="en-US" altLang="ja-JP" sz="2800" b="1">
                <a:solidFill>
                  <a:srgbClr val="FF0000"/>
                </a:solidFill>
              </a:rPr>
              <a:t> is the number one guiding principle of the Navajo Nation.</a:t>
            </a:r>
            <a:r>
              <a:rPr lang="ja-JP" altLang="en-US" sz="2800" b="1">
                <a:solidFill>
                  <a:srgbClr val="FF0000"/>
                </a:solidFill>
              </a:rPr>
              <a:t>”</a:t>
            </a:r>
            <a:endParaRPr lang="en-US" altLang="en-US" sz="2800" b="1">
              <a:solidFill>
                <a:srgbClr val="FF0000"/>
              </a:solidFill>
            </a:endParaRPr>
          </a:p>
        </p:txBody>
      </p:sp>
      <p:sp>
        <p:nvSpPr>
          <p:cNvPr id="6" name="TextBox 5">
            <a:extLst>
              <a:ext uri="{FF2B5EF4-FFF2-40B4-BE49-F238E27FC236}">
                <a16:creationId xmlns:a16="http://schemas.microsoft.com/office/drawing/2014/main" id="{15DD8055-8649-5049-AD2A-F4B3E4F01E7F}"/>
              </a:ext>
            </a:extLst>
          </p:cNvPr>
          <p:cNvSpPr txBox="1">
            <a:spLocks noChangeArrowheads="1"/>
          </p:cNvSpPr>
          <p:nvPr/>
        </p:nvSpPr>
        <p:spPr bwMode="auto">
          <a:xfrm>
            <a:off x="0" y="3505200"/>
            <a:ext cx="91440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2800" b="1"/>
              <a:t>In 4 of Arizona</a:t>
            </a:r>
            <a:r>
              <a:rPr lang="ja-JP" altLang="en-US" sz="2800" b="1"/>
              <a:t>’</a:t>
            </a:r>
            <a:r>
              <a:rPr lang="en-US" altLang="ja-JP" sz="2800" b="1"/>
              <a:t>s 15 counties a  majority of the voters were against Prop. 203, and 3 of those counties comprised large portions of the Navajo Nation.</a:t>
            </a:r>
          </a:p>
          <a:p>
            <a:pPr eaLnBrk="1" hangingPunct="1">
              <a:spcBef>
                <a:spcPct val="0"/>
              </a:spcBef>
            </a:pPr>
            <a:r>
              <a:rPr lang="en-US" altLang="en-US" sz="2800" b="1"/>
              <a:t>These </a:t>
            </a:r>
            <a:r>
              <a:rPr lang="ja-JP" altLang="en-US" sz="2800" b="1"/>
              <a:t>“</a:t>
            </a:r>
            <a:r>
              <a:rPr lang="en-US" altLang="ja-JP" sz="2800" b="1"/>
              <a:t>English for the Children Propositions</a:t>
            </a:r>
            <a:r>
              <a:rPr lang="ja-JP" altLang="en-US" sz="2800" b="1"/>
              <a:t>”</a:t>
            </a:r>
            <a:r>
              <a:rPr lang="en-US" altLang="ja-JP" sz="2800" b="1"/>
              <a:t> are examples of Lani Guinier</a:t>
            </a:r>
            <a:r>
              <a:rPr lang="ja-JP" altLang="en-US" sz="2800" b="1"/>
              <a:t>’</a:t>
            </a:r>
            <a:r>
              <a:rPr lang="en-US" altLang="ja-JP" sz="2800" b="1"/>
              <a:t>s </a:t>
            </a:r>
            <a:r>
              <a:rPr lang="ja-JP" altLang="en-US" sz="2800" b="1"/>
              <a:t>“</a:t>
            </a:r>
            <a:r>
              <a:rPr lang="en-US" altLang="ja-JP" sz="2800" b="1"/>
              <a:t>Tyranny of the Majority.</a:t>
            </a:r>
            <a:r>
              <a:rPr lang="ja-JP" altLang="en-US" sz="2800" b="1"/>
              <a:t>”</a:t>
            </a:r>
            <a:endParaRPr lang="en-US" altLang="en-US" sz="28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1">
            <a:extLst>
              <a:ext uri="{FF2B5EF4-FFF2-40B4-BE49-F238E27FC236}">
                <a16:creationId xmlns:a16="http://schemas.microsoft.com/office/drawing/2014/main" id="{60CEF124-8D66-2232-F475-008C35186B9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4774AA6-B433-C74D-9123-49BE15F42D15}" type="slidenum">
              <a:rPr lang="en-US" altLang="en-US" sz="1300"/>
              <a:pPr>
                <a:spcBef>
                  <a:spcPct val="0"/>
                </a:spcBef>
                <a:buFontTx/>
                <a:buNone/>
              </a:pPr>
              <a:t>31</a:t>
            </a:fld>
            <a:endParaRPr lang="en-US" altLang="en-US" sz="1300"/>
          </a:p>
        </p:txBody>
      </p:sp>
      <p:pic>
        <p:nvPicPr>
          <p:cNvPr id="74754" name="Picture 2" descr="ethnocentrism-070916.jpg">
            <a:extLst>
              <a:ext uri="{FF2B5EF4-FFF2-40B4-BE49-F238E27FC236}">
                <a16:creationId xmlns:a16="http://schemas.microsoft.com/office/drawing/2014/main" id="{787B9CC0-ED43-30EE-2113-C9AFFB9EB6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1">
            <a:extLst>
              <a:ext uri="{FF2B5EF4-FFF2-40B4-BE49-F238E27FC236}">
                <a16:creationId xmlns:a16="http://schemas.microsoft.com/office/drawing/2014/main" id="{33E85992-B7C1-89DD-6517-062E7084A50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32B9050-9C79-E342-97D6-D40962DF68C8}" type="slidenum">
              <a:rPr lang="en-US" altLang="en-US" sz="1300"/>
              <a:pPr>
                <a:spcBef>
                  <a:spcPct val="0"/>
                </a:spcBef>
                <a:buFontTx/>
                <a:buNone/>
              </a:pPr>
              <a:t>32</a:t>
            </a:fld>
            <a:endParaRPr lang="en-US" altLang="en-US" sz="1300"/>
          </a:p>
        </p:txBody>
      </p:sp>
      <p:pic>
        <p:nvPicPr>
          <p:cNvPr id="75778" name="Picture 2" descr="ethnocentrism.jpg">
            <a:extLst>
              <a:ext uri="{FF2B5EF4-FFF2-40B4-BE49-F238E27FC236}">
                <a16:creationId xmlns:a16="http://schemas.microsoft.com/office/drawing/2014/main" id="{A4C3DB15-2401-6E15-A247-BB47FAB3B7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0"/>
            <a:ext cx="5867400" cy="697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1">
            <a:extLst>
              <a:ext uri="{FF2B5EF4-FFF2-40B4-BE49-F238E27FC236}">
                <a16:creationId xmlns:a16="http://schemas.microsoft.com/office/drawing/2014/main" id="{542E9512-C4C3-C625-AC0F-0098C384AE1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B058C8F-F051-AC44-9146-E918939A3D64}" type="slidenum">
              <a:rPr lang="en-US" altLang="en-US" sz="1300"/>
              <a:pPr>
                <a:spcBef>
                  <a:spcPct val="0"/>
                </a:spcBef>
                <a:buFontTx/>
                <a:buNone/>
              </a:pPr>
              <a:t>33</a:t>
            </a:fld>
            <a:endParaRPr lang="en-US" altLang="en-US" sz="1300"/>
          </a:p>
        </p:txBody>
      </p:sp>
      <p:pic>
        <p:nvPicPr>
          <p:cNvPr id="76802" name="Picture 2" descr="Inequality.jpg">
            <a:extLst>
              <a:ext uri="{FF2B5EF4-FFF2-40B4-BE49-F238E27FC236}">
                <a16:creationId xmlns:a16="http://schemas.microsoft.com/office/drawing/2014/main" id="{A016019B-EBA7-F320-99C5-DB14A942C0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513"/>
            <a:ext cx="8458200"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Number Placeholder 1">
            <a:extLst>
              <a:ext uri="{FF2B5EF4-FFF2-40B4-BE49-F238E27FC236}">
                <a16:creationId xmlns:a16="http://schemas.microsoft.com/office/drawing/2014/main" id="{FF798192-4080-85C4-9960-B382DC5AD8C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B350C5B-7266-5541-ACDF-E34B63684D44}" type="slidenum">
              <a:rPr lang="en-US" altLang="en-US" sz="1300"/>
              <a:pPr>
                <a:spcBef>
                  <a:spcPct val="0"/>
                </a:spcBef>
                <a:buFontTx/>
                <a:buNone/>
              </a:pPr>
              <a:t>34</a:t>
            </a:fld>
            <a:endParaRPr lang="en-US" altLang="en-US" sz="1300"/>
          </a:p>
        </p:txBody>
      </p:sp>
      <p:pic>
        <p:nvPicPr>
          <p:cNvPr id="77826" name="Picture 3" descr="Screen Shot 2014-09-11 at 3.54.15 PM.png">
            <a:extLst>
              <a:ext uri="{FF2B5EF4-FFF2-40B4-BE49-F238E27FC236}">
                <a16:creationId xmlns:a16="http://schemas.microsoft.com/office/drawing/2014/main" id="{57D2BD7C-4F1D-1F72-4E18-2F18A0F82E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706438"/>
            <a:ext cx="3505200" cy="756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4">
            <a:extLst>
              <a:ext uri="{FF2B5EF4-FFF2-40B4-BE49-F238E27FC236}">
                <a16:creationId xmlns:a16="http://schemas.microsoft.com/office/drawing/2014/main" id="{BD686F37-0A63-CD5A-012B-8A83FF9EA0AF}"/>
              </a:ext>
            </a:extLst>
          </p:cNvPr>
          <p:cNvSpPr txBox="1">
            <a:spLocks noChangeArrowheads="1"/>
          </p:cNvSpPr>
          <p:nvPr/>
        </p:nvSpPr>
        <p:spPr bwMode="auto">
          <a:xfrm>
            <a:off x="304800" y="1371600"/>
            <a:ext cx="5334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600" b="1" i="1"/>
              <a:t>Educational attainment of 25 to 64-year-olds who have finished school compared with that of their parents</a:t>
            </a:r>
          </a:p>
          <a:p>
            <a:pPr eaLnBrk="1" hangingPunct="1">
              <a:spcBef>
                <a:spcPct val="0"/>
              </a:spcBef>
              <a:buFontTx/>
              <a:buNone/>
            </a:pPr>
            <a:endParaRPr lang="en-US" altLang="en-US" sz="3600" b="1" i="1"/>
          </a:p>
          <a:p>
            <a:pPr eaLnBrk="1" hangingPunct="1">
              <a:spcBef>
                <a:spcPct val="0"/>
              </a:spcBef>
              <a:buFontTx/>
              <a:buNone/>
            </a:pPr>
            <a:r>
              <a:rPr lang="en-US" altLang="en-US" sz="3600" b="1" i="1"/>
              <a:t>New York Times</a:t>
            </a:r>
            <a:endParaRPr lang="en-US" altLang="en-US" sz="3600" b="1"/>
          </a:p>
          <a:p>
            <a:pPr eaLnBrk="1" hangingPunct="1">
              <a:spcBef>
                <a:spcPct val="0"/>
              </a:spcBef>
              <a:buFontTx/>
              <a:buNone/>
            </a:pPr>
            <a:r>
              <a:rPr lang="en-US" altLang="en-US" sz="3600" b="1"/>
              <a:t>September 10, 2014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1">
            <a:extLst>
              <a:ext uri="{FF2B5EF4-FFF2-40B4-BE49-F238E27FC236}">
                <a16:creationId xmlns:a16="http://schemas.microsoft.com/office/drawing/2014/main" id="{67D8463C-A1AA-87FD-E296-FD5EFE75B9B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991F1D1-45F7-A048-9514-41C7CDA4A995}" type="slidenum">
              <a:rPr lang="en-US" altLang="en-US" sz="1300"/>
              <a:pPr>
                <a:spcBef>
                  <a:spcPct val="0"/>
                </a:spcBef>
                <a:buFontTx/>
                <a:buNone/>
              </a:pPr>
              <a:t>35</a:t>
            </a:fld>
            <a:endParaRPr lang="en-US" altLang="en-US" sz="1300"/>
          </a:p>
        </p:txBody>
      </p:sp>
      <p:pic>
        <p:nvPicPr>
          <p:cNvPr id="78850" name="Picture 2" descr="four_freedoms_00.jpg">
            <a:extLst>
              <a:ext uri="{FF2B5EF4-FFF2-40B4-BE49-F238E27FC236}">
                <a16:creationId xmlns:a16="http://schemas.microsoft.com/office/drawing/2014/main" id="{B6B5B930-FFCD-A60C-D002-6EC4FED141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36825"/>
            <a:ext cx="9144000"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Box 3">
            <a:extLst>
              <a:ext uri="{FF2B5EF4-FFF2-40B4-BE49-F238E27FC236}">
                <a16:creationId xmlns:a16="http://schemas.microsoft.com/office/drawing/2014/main" id="{EEDB0502-72C6-7F23-A5F1-1B0E60545C51}"/>
              </a:ext>
            </a:extLst>
          </p:cNvPr>
          <p:cNvSpPr txBox="1">
            <a:spLocks noChangeArrowheads="1"/>
          </p:cNvSpPr>
          <p:nvPr/>
        </p:nvSpPr>
        <p:spPr bwMode="auto">
          <a:xfrm>
            <a:off x="0" y="152400"/>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800" dirty="0"/>
              <a:t>President Franklin Roosevelt’s Four Freedoms: </a:t>
            </a:r>
          </a:p>
          <a:p>
            <a:pPr algn="ctr" eaLnBrk="1" hangingPunct="1">
              <a:spcBef>
                <a:spcPct val="0"/>
              </a:spcBef>
              <a:buFontTx/>
              <a:buNone/>
            </a:pPr>
            <a:r>
              <a:rPr lang="en-US" altLang="en-US" sz="4800" dirty="0"/>
              <a:t>Promoting the General Welfare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52400"/>
            <a:ext cx="7772400" cy="1470025"/>
          </a:xfrm>
        </p:spPr>
        <p:txBody>
          <a:bodyPr/>
          <a:lstStyle/>
          <a:p>
            <a:r>
              <a:rPr lang="en-US" dirty="0"/>
              <a:t>Civil Rights Movement</a:t>
            </a:r>
          </a:p>
        </p:txBody>
      </p:sp>
      <p:pic>
        <p:nvPicPr>
          <p:cNvPr id="2051" name="Picture 3"/>
          <p:cNvPicPr>
            <a:picLocks noChangeAspect="1"/>
          </p:cNvPicPr>
          <p:nvPr/>
        </p:nvPicPr>
        <p:blipFill>
          <a:blip r:embed="rId2" cstate="print"/>
          <a:srcRect/>
          <a:stretch>
            <a:fillRect/>
          </a:stretch>
        </p:blipFill>
        <p:spPr bwMode="auto">
          <a:xfrm>
            <a:off x="2057400" y="1447800"/>
            <a:ext cx="4938713" cy="4800600"/>
          </a:xfrm>
          <a:prstGeom prst="rect">
            <a:avLst/>
          </a:prstGeom>
          <a:noFill/>
          <a:ln w="9525">
            <a:noFill/>
            <a:miter lim="800000"/>
            <a:headEnd/>
            <a:tailEnd/>
          </a:ln>
        </p:spPr>
      </p:pic>
    </p:spTree>
    <p:extLst>
      <p:ext uri="{BB962C8B-B14F-4D97-AF65-F5344CB8AC3E}">
        <p14:creationId xmlns:p14="http://schemas.microsoft.com/office/powerpoint/2010/main" val="1664231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b="1" dirty="0"/>
              <a:t>United States Naturalization Law of March 26, 1790</a:t>
            </a:r>
            <a:endParaRPr lang="en-US" dirty="0"/>
          </a:p>
        </p:txBody>
      </p:sp>
      <p:sp>
        <p:nvSpPr>
          <p:cNvPr id="3" name="Content Placeholder 2"/>
          <p:cNvSpPr>
            <a:spLocks noGrp="1"/>
          </p:cNvSpPr>
          <p:nvPr>
            <p:ph idx="1"/>
          </p:nvPr>
        </p:nvSpPr>
        <p:spPr>
          <a:xfrm>
            <a:off x="0" y="1371600"/>
            <a:ext cx="9372600" cy="4754563"/>
          </a:xfrm>
        </p:spPr>
        <p:txBody>
          <a:bodyPr/>
          <a:lstStyle/>
          <a:p>
            <a:pPr marL="0" indent="0">
              <a:buNone/>
            </a:pPr>
            <a:r>
              <a:rPr lang="en-US" sz="3600" dirty="0">
                <a:solidFill>
                  <a:schemeClr val="tx1">
                    <a:lumMod val="95000"/>
                    <a:lumOff val="5000"/>
                  </a:schemeClr>
                </a:solidFill>
                <a:latin typeface="Arial"/>
                <a:cs typeface="Arial"/>
              </a:rPr>
              <a:t>	</a:t>
            </a:r>
            <a:r>
              <a:rPr lang="en-US" sz="3500" dirty="0">
                <a:solidFill>
                  <a:schemeClr val="tx1">
                    <a:lumMod val="95000"/>
                    <a:lumOff val="5000"/>
                  </a:schemeClr>
                </a:solidFill>
                <a:latin typeface="Arial"/>
                <a:cs typeface="Arial"/>
              </a:rPr>
              <a:t>Provided the first rules to be followed by the United States in the granting of national citizenship. This law limited naturalization to immigrants who were </a:t>
            </a:r>
            <a:r>
              <a:rPr lang="en-US" sz="3500" dirty="0">
                <a:solidFill>
                  <a:srgbClr val="FF0000"/>
                </a:solidFill>
                <a:latin typeface="Arial"/>
                <a:cs typeface="Arial"/>
              </a:rPr>
              <a:t>free white persons </a:t>
            </a:r>
            <a:r>
              <a:rPr lang="en-US" sz="3500" dirty="0">
                <a:solidFill>
                  <a:schemeClr val="tx1">
                    <a:lumMod val="95000"/>
                    <a:lumOff val="5000"/>
                  </a:schemeClr>
                </a:solidFill>
                <a:latin typeface="Arial"/>
                <a:cs typeface="Arial"/>
              </a:rPr>
              <a:t>of good character. It thus excluded American Indians, indentured servants, slaves, free blacks, and Asians.</a:t>
            </a:r>
          </a:p>
          <a:p>
            <a:pPr marL="0" indent="0">
              <a:buNone/>
            </a:pPr>
            <a:r>
              <a:rPr lang="en-US" sz="3500" dirty="0">
                <a:solidFill>
                  <a:schemeClr val="tx1">
                    <a:lumMod val="95000"/>
                    <a:lumOff val="5000"/>
                  </a:schemeClr>
                </a:solidFill>
                <a:latin typeface="Arial"/>
                <a:cs typeface="Arial"/>
              </a:rPr>
              <a:t>	</a:t>
            </a:r>
            <a:r>
              <a:rPr lang="en-US" sz="3500" dirty="0"/>
              <a:t>The Immigration and Nationality Act of 1952 prohibits racial and gender discrimination in naturalization.</a:t>
            </a:r>
            <a:endParaRPr lang="en-US" sz="3500" u="sng" dirty="0">
              <a:latin typeface="Arial"/>
              <a:cs typeface="Arial"/>
            </a:endParaRPr>
          </a:p>
        </p:txBody>
      </p:sp>
    </p:spTree>
    <p:extLst>
      <p:ext uri="{BB962C8B-B14F-4D97-AF65-F5344CB8AC3E}">
        <p14:creationId xmlns:p14="http://schemas.microsoft.com/office/powerpoint/2010/main" val="765546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dirty="0">
                <a:cs typeface="+mj-cs"/>
              </a:rPr>
              <a:t>CIVIL WAR  Amendments</a:t>
            </a:r>
          </a:p>
        </p:txBody>
      </p:sp>
      <p:sp>
        <p:nvSpPr>
          <p:cNvPr id="13315" name="Rectangle 3"/>
          <p:cNvSpPr>
            <a:spLocks noGrp="1" noChangeArrowheads="1"/>
          </p:cNvSpPr>
          <p:nvPr>
            <p:ph type="body" idx="1"/>
          </p:nvPr>
        </p:nvSpPr>
        <p:spPr/>
        <p:txBody>
          <a:bodyPr/>
          <a:lstStyle/>
          <a:p>
            <a:pPr eaLnBrk="1" hangingPunct="1">
              <a:buFont typeface="Arial"/>
              <a:buChar char="•"/>
              <a:defRPr/>
            </a:pPr>
            <a:r>
              <a:rPr lang="en-US" dirty="0">
                <a:cs typeface="+mn-cs"/>
              </a:rPr>
              <a:t>13</a:t>
            </a:r>
            <a:r>
              <a:rPr lang="en-US" baseline="30000" dirty="0">
                <a:cs typeface="+mn-cs"/>
              </a:rPr>
              <a:t>th</a:t>
            </a:r>
            <a:r>
              <a:rPr lang="en-US" dirty="0">
                <a:cs typeface="+mn-cs"/>
              </a:rPr>
              <a:t>:  1865  abolished slavery</a:t>
            </a:r>
          </a:p>
          <a:p>
            <a:pPr eaLnBrk="1" hangingPunct="1">
              <a:buFont typeface="Arial"/>
              <a:buChar char="•"/>
              <a:defRPr/>
            </a:pPr>
            <a:r>
              <a:rPr lang="en-US" dirty="0">
                <a:cs typeface="+mn-cs"/>
              </a:rPr>
              <a:t>14</a:t>
            </a:r>
            <a:r>
              <a:rPr lang="en-US" baseline="30000" dirty="0">
                <a:cs typeface="+mn-cs"/>
              </a:rPr>
              <a:t>th</a:t>
            </a:r>
            <a:r>
              <a:rPr lang="en-US" dirty="0">
                <a:cs typeface="+mn-cs"/>
              </a:rPr>
              <a:t>:  1868   established citizenship and due process</a:t>
            </a:r>
          </a:p>
          <a:p>
            <a:pPr eaLnBrk="1" hangingPunct="1">
              <a:buFont typeface="Arial"/>
              <a:buChar char="•"/>
              <a:defRPr/>
            </a:pPr>
            <a:r>
              <a:rPr lang="en-US" dirty="0">
                <a:cs typeface="+mn-cs"/>
              </a:rPr>
              <a:t>15</a:t>
            </a:r>
            <a:r>
              <a:rPr lang="en-US" baseline="30000" dirty="0">
                <a:cs typeface="+mn-cs"/>
              </a:rPr>
              <a:t>th</a:t>
            </a:r>
            <a:r>
              <a:rPr lang="en-US" dirty="0">
                <a:cs typeface="+mn-cs"/>
              </a:rPr>
              <a:t>:  1870    universal male suffrage</a:t>
            </a:r>
          </a:p>
        </p:txBody>
      </p:sp>
      <p:pic>
        <p:nvPicPr>
          <p:cNvPr id="4099" name="Picture 5" descr="ANd9GcSWLvNt_EPvV-wNpfqM47zurJfg467R71f-L_FR93D_57WUWsBr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343400"/>
            <a:ext cx="3076575"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35000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err="1">
                <a:cs typeface="+mj-cs"/>
              </a:rPr>
              <a:t>Plessy</a:t>
            </a:r>
            <a:r>
              <a:rPr lang="en-US" dirty="0">
                <a:cs typeface="+mj-cs"/>
              </a:rPr>
              <a:t> v. Ferguson</a:t>
            </a:r>
          </a:p>
        </p:txBody>
      </p:sp>
      <p:sp>
        <p:nvSpPr>
          <p:cNvPr id="17411" name="Rectangle 3"/>
          <p:cNvSpPr>
            <a:spLocks noGrp="1" noChangeArrowheads="1"/>
          </p:cNvSpPr>
          <p:nvPr>
            <p:ph type="body" idx="1"/>
          </p:nvPr>
        </p:nvSpPr>
        <p:spPr>
          <a:xfrm>
            <a:off x="457200" y="1524000"/>
            <a:ext cx="8229600" cy="4606925"/>
          </a:xfrm>
        </p:spPr>
        <p:txBody>
          <a:bodyPr/>
          <a:lstStyle/>
          <a:p>
            <a:pPr eaLnBrk="1" hangingPunct="1">
              <a:defRPr/>
            </a:pPr>
            <a:r>
              <a:rPr lang="en-US">
                <a:cs typeface="+mn-cs"/>
              </a:rPr>
              <a:t>1896  US Supreme Court legalizes segregation in the United States</a:t>
            </a:r>
          </a:p>
          <a:p>
            <a:pPr eaLnBrk="1" hangingPunct="1">
              <a:buFont typeface="Wingdings" charset="0"/>
              <a:buNone/>
              <a:defRPr/>
            </a:pPr>
            <a:r>
              <a:rPr lang="en-US">
                <a:cs typeface="+mn-cs"/>
              </a:rPr>
              <a:t>            </a:t>
            </a:r>
            <a:r>
              <a:rPr lang="ja-JP" altLang="en-US" sz="4000" u="sng">
                <a:latin typeface="Arial"/>
                <a:cs typeface="+mn-cs"/>
              </a:rPr>
              <a:t>“</a:t>
            </a:r>
            <a:r>
              <a:rPr lang="en-US" sz="4400" u="sng">
                <a:solidFill>
                  <a:srgbClr val="000099"/>
                </a:solidFill>
                <a:cs typeface="+mn-cs"/>
              </a:rPr>
              <a:t>SEPARATE BUT EQUAL</a:t>
            </a:r>
            <a:r>
              <a:rPr lang="ja-JP" altLang="en-US">
                <a:latin typeface="Arial"/>
                <a:cs typeface="+mn-cs"/>
              </a:rPr>
              <a:t>”</a:t>
            </a:r>
            <a:endParaRPr lang="en-US">
              <a:cs typeface="+mn-cs"/>
            </a:endParaRPr>
          </a:p>
        </p:txBody>
      </p:sp>
      <p:pic>
        <p:nvPicPr>
          <p:cNvPr id="5123" name="Picture 7" descr="ANd9GcSLDq-0Sm3Dn1--8fHh8gTzMSVdkhuP8hOQYLgZP5dX_N_Pc629h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505200"/>
            <a:ext cx="1876425"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4" name="Picture 9" descr="ANd9GcTwgLkGuXp_kGlawQ25j1CZLrdpQwxkl6Ym7CWwzNrqTCXTNQRF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505200"/>
            <a:ext cx="2805113"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5" name="Picture 11" descr="ANd9GcSmgPECsJwQ2-l8mYB7Hgr9tCuad0XGQgD_yT-XYldSVFHDwx51j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733800"/>
            <a:ext cx="2562225" cy="261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8282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a:extLst>
              <a:ext uri="{FF2B5EF4-FFF2-40B4-BE49-F238E27FC236}">
                <a16:creationId xmlns:a16="http://schemas.microsoft.com/office/drawing/2014/main" id="{8C3D4F54-366F-ED75-1DF2-DEB46B97290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3078014-B770-BA48-B4CA-41293296F0FA}" type="slidenum">
              <a:rPr lang="en-US" altLang="en-US" sz="1300"/>
              <a:pPr>
                <a:spcBef>
                  <a:spcPct val="0"/>
                </a:spcBef>
                <a:buFontTx/>
                <a:buNone/>
              </a:pPr>
              <a:t>4</a:t>
            </a:fld>
            <a:endParaRPr lang="en-US" altLang="en-US" sz="1300"/>
          </a:p>
        </p:txBody>
      </p:sp>
      <p:sp>
        <p:nvSpPr>
          <p:cNvPr id="22530" name="Text Box 2">
            <a:extLst>
              <a:ext uri="{FF2B5EF4-FFF2-40B4-BE49-F238E27FC236}">
                <a16:creationId xmlns:a16="http://schemas.microsoft.com/office/drawing/2014/main" id="{F98261F4-A913-3385-1164-4FC79C260CB0}"/>
              </a:ext>
            </a:extLst>
          </p:cNvPr>
          <p:cNvSpPr txBox="1">
            <a:spLocks noChangeArrowheads="1"/>
          </p:cNvSpPr>
          <p:nvPr/>
        </p:nvSpPr>
        <p:spPr bwMode="auto">
          <a:xfrm>
            <a:off x="0" y="0"/>
            <a:ext cx="9144000" cy="667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000" b="1">
                <a:solidFill>
                  <a:srgbClr val="1505FF"/>
                </a:solidFill>
                <a:latin typeface="Arial Narrow" panose="020B0604020202020204" pitchFamily="34" charset="0"/>
              </a:rPr>
              <a:t>Damage from Assimilationist</a:t>
            </a:r>
          </a:p>
          <a:p>
            <a:pPr algn="ctr" eaLnBrk="1" hangingPunct="1">
              <a:spcBef>
                <a:spcPct val="0"/>
              </a:spcBef>
              <a:buFontTx/>
              <a:buNone/>
            </a:pPr>
            <a:r>
              <a:rPr lang="en-US" altLang="en-US" sz="4000" b="1">
                <a:solidFill>
                  <a:srgbClr val="1505FF"/>
                </a:solidFill>
                <a:latin typeface="Arial Narrow" panose="020B0604020202020204" pitchFamily="34" charset="0"/>
              </a:rPr>
              <a:t>and Ethnocentric Education</a:t>
            </a:r>
            <a:endParaRPr lang="en-US" altLang="en-US" sz="4000" b="1"/>
          </a:p>
          <a:p>
            <a:pPr eaLnBrk="1" hangingPunct="1">
              <a:spcBef>
                <a:spcPct val="0"/>
              </a:spcBef>
              <a:buFontTx/>
              <a:buNone/>
            </a:pPr>
            <a:endParaRPr lang="en-US" altLang="en-US" sz="2800" b="1"/>
          </a:p>
          <a:p>
            <a:pPr eaLnBrk="1" hangingPunct="1">
              <a:spcBef>
                <a:spcPct val="0"/>
              </a:spcBef>
              <a:buFontTx/>
              <a:buNone/>
            </a:pPr>
            <a:r>
              <a:rPr lang="en-US" altLang="en-US" sz="2800" b="1"/>
              <a:t>	</a:t>
            </a:r>
            <a:r>
              <a:rPr lang="en-US" altLang="en-US" sz="3600"/>
              <a:t>Dillon Platero, the first director of the Navajo Division of Education, described in 1975 the experience of a typical Navajo student: </a:t>
            </a:r>
            <a:r>
              <a:rPr lang="ja-JP" altLang="en-US" sz="3600"/>
              <a:t>“</a:t>
            </a:r>
            <a:r>
              <a:rPr lang="en-US" altLang="ja-JP" sz="3600"/>
              <a:t>Kee was sent to boarding school as a child where—as was the practice—he was punished for speaking Navajo. Since he was only allowed to return home during Christmas and summer, he lost contact with his family.</a:t>
            </a:r>
            <a:r>
              <a:rPr lang="ja-JP" altLang="en-US" sz="3600"/>
              <a:t>”</a:t>
            </a:r>
            <a:r>
              <a:rPr lang="en-US" altLang="ja-JP" sz="3200" b="1"/>
              <a:t>	</a:t>
            </a:r>
            <a:endParaRPr lang="en-US" altLang="en-US" sz="3200" b="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lang="en-US">
                <a:cs typeface="+mj-cs"/>
              </a:rPr>
              <a:t>Early Civil Rights Leaders</a:t>
            </a:r>
          </a:p>
        </p:txBody>
      </p:sp>
      <p:sp>
        <p:nvSpPr>
          <p:cNvPr id="46084" name="Rectangle 4"/>
          <p:cNvSpPr>
            <a:spLocks noGrp="1" noChangeArrowheads="1"/>
          </p:cNvSpPr>
          <p:nvPr>
            <p:ph type="body" sz="half" idx="1"/>
          </p:nvPr>
        </p:nvSpPr>
        <p:spPr/>
        <p:txBody>
          <a:bodyPr/>
          <a:lstStyle/>
          <a:p>
            <a:pPr eaLnBrk="1" hangingPunct="1">
              <a:defRPr/>
            </a:pPr>
            <a:r>
              <a:rPr lang="en-US" dirty="0">
                <a:cs typeface="+mn-cs"/>
              </a:rPr>
              <a:t>W.E.B. DuBois—pushed for immediate civil rights and equality. Leader of NAACP</a:t>
            </a:r>
          </a:p>
        </p:txBody>
      </p:sp>
      <p:sp>
        <p:nvSpPr>
          <p:cNvPr id="46085" name="Rectangle 5"/>
          <p:cNvSpPr>
            <a:spLocks noGrp="1" noChangeArrowheads="1"/>
          </p:cNvSpPr>
          <p:nvPr>
            <p:ph type="body" sz="half" idx="2"/>
          </p:nvPr>
        </p:nvSpPr>
        <p:spPr/>
        <p:txBody>
          <a:bodyPr/>
          <a:lstStyle/>
          <a:p>
            <a:pPr>
              <a:defRPr/>
            </a:pPr>
            <a:r>
              <a:rPr lang="en-US" dirty="0">
                <a:cs typeface="+mn-cs"/>
              </a:rPr>
              <a:t>Booker T. Washington founder of Tuskegee </a:t>
            </a:r>
            <a:r>
              <a:rPr lang="en-US" dirty="0"/>
              <a:t>Institute—Gradualism, be careful about rocking the boat</a:t>
            </a:r>
            <a:endParaRPr lang="en-US" dirty="0">
              <a:cs typeface="+mn-cs"/>
            </a:endParaRPr>
          </a:p>
        </p:txBody>
      </p:sp>
      <p:pic>
        <p:nvPicPr>
          <p:cNvPr id="6148" name="Picture 7" descr="ANd9GcQQsxN-8vVBnEBB6Cjtzrq29V0cpk2msSHZWDNnv0kqjcm0HbHeg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981997"/>
            <a:ext cx="1817688"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9" descr="ANd9GcSvOkB4N26D4NWldWZvgFk3QdN3Ci6ODlv5qIFZ55U5PMX1s4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934372"/>
            <a:ext cx="1895475"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94785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a:cs typeface="+mj-cs"/>
              </a:rPr>
              <a:t>1909   NAACP</a:t>
            </a:r>
          </a:p>
        </p:txBody>
      </p:sp>
      <p:sp>
        <p:nvSpPr>
          <p:cNvPr id="22531" name="Rectangle 3"/>
          <p:cNvSpPr>
            <a:spLocks noGrp="1" noChangeArrowheads="1"/>
          </p:cNvSpPr>
          <p:nvPr>
            <p:ph type="body" idx="1"/>
          </p:nvPr>
        </p:nvSpPr>
        <p:spPr>
          <a:xfrm>
            <a:off x="0" y="1600200"/>
            <a:ext cx="8229600" cy="4530725"/>
          </a:xfrm>
        </p:spPr>
        <p:txBody>
          <a:bodyPr/>
          <a:lstStyle/>
          <a:p>
            <a:pPr eaLnBrk="1" hangingPunct="1">
              <a:buFont typeface="Wingdings" charset="0"/>
              <a:buNone/>
              <a:defRPr/>
            </a:pPr>
            <a:r>
              <a:rPr lang="en-US" dirty="0">
                <a:cs typeface="+mn-cs"/>
              </a:rPr>
              <a:t>  National Association for the </a:t>
            </a:r>
          </a:p>
          <a:p>
            <a:pPr eaLnBrk="1" hangingPunct="1">
              <a:buFont typeface="Wingdings" charset="0"/>
              <a:buNone/>
              <a:defRPr/>
            </a:pPr>
            <a:r>
              <a:rPr lang="en-US" dirty="0">
                <a:cs typeface="+mn-cs"/>
              </a:rPr>
              <a:t>  Advancement of Colored People  </a:t>
            </a:r>
          </a:p>
          <a:p>
            <a:pPr eaLnBrk="1" hangingPunct="1">
              <a:buFont typeface="Wingdings" charset="0"/>
              <a:buNone/>
              <a:defRPr/>
            </a:pPr>
            <a:r>
              <a:rPr lang="en-US" dirty="0">
                <a:cs typeface="+mn-cs"/>
              </a:rPr>
              <a:t>  established.</a:t>
            </a:r>
          </a:p>
        </p:txBody>
      </p:sp>
      <p:pic>
        <p:nvPicPr>
          <p:cNvPr id="7171" name="Picture 5" descr="ANd9GcQkCe3_IbncEntc8qv_rdjq8OB6CTXnpvlbwAWrvroyA14M0JE2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089400"/>
            <a:ext cx="3352800" cy="276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Picture 7" descr="ANd9GcQbhyCSN_wxDdSiXWj9bJYFcobn8_0th3bShj3lec-DDJGhOEe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971800"/>
            <a:ext cx="1992313"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3" name="Picture 9" descr="ANd9GcTeSnUR_sOKwimBSw7gOoRgkhACkVRYt9Y-DJxs_d9zqAvoqI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657600"/>
            <a:ext cx="177165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4" name="Picture 11" descr="ANd9GcQ8ETxZsgYmvuC0OjL1Zc4dQt9aI8siL_aoFQb8CQ5Kg4AYKXUUm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0"/>
            <a:ext cx="1828800" cy="249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90340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1920 Women Get Vote (19</a:t>
            </a:r>
            <a:r>
              <a:rPr lang="en-US" baseline="30000" dirty="0"/>
              <a:t>th</a:t>
            </a:r>
            <a:r>
              <a:rPr lang="en-US" dirty="0"/>
              <a:t> Amendment)</a:t>
            </a:r>
          </a:p>
          <a:p>
            <a:endParaRPr lang="en-US" dirty="0"/>
          </a:p>
          <a:p>
            <a:r>
              <a:rPr lang="en-US" dirty="0"/>
              <a:t>1924 Indian Citizenship Act</a:t>
            </a:r>
          </a:p>
        </p:txBody>
      </p:sp>
    </p:spTree>
    <p:extLst>
      <p:ext uri="{BB962C8B-B14F-4D97-AF65-F5344CB8AC3E}">
        <p14:creationId xmlns:p14="http://schemas.microsoft.com/office/powerpoint/2010/main" val="83492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descr="slide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48436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descr="hq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20200" cy="5791200"/>
          </a:xfrm>
          <a:prstGeom prst="rect">
            <a:avLst/>
          </a:prstGeom>
        </p:spPr>
      </p:pic>
      <p:sp>
        <p:nvSpPr>
          <p:cNvPr id="6" name="TextBox 5"/>
          <p:cNvSpPr txBox="1"/>
          <p:nvPr/>
        </p:nvSpPr>
        <p:spPr>
          <a:xfrm>
            <a:off x="0" y="5791200"/>
            <a:ext cx="9144000" cy="923330"/>
          </a:xfrm>
          <a:prstGeom prst="rect">
            <a:avLst/>
          </a:prstGeom>
          <a:noFill/>
        </p:spPr>
        <p:txBody>
          <a:bodyPr wrap="square" rtlCol="0">
            <a:spAutoFit/>
          </a:bodyPr>
          <a:lstStyle/>
          <a:p>
            <a:pPr algn="ctr"/>
            <a:r>
              <a:rPr lang="en-US" sz="5400" dirty="0"/>
              <a:t>1948</a:t>
            </a:r>
          </a:p>
        </p:txBody>
      </p:sp>
    </p:spTree>
    <p:extLst>
      <p:ext uri="{BB962C8B-B14F-4D97-AF65-F5344CB8AC3E}">
        <p14:creationId xmlns:p14="http://schemas.microsoft.com/office/powerpoint/2010/main" val="273815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a:t>Post-WWII</a:t>
            </a:r>
          </a:p>
        </p:txBody>
      </p:sp>
      <p:sp>
        <p:nvSpPr>
          <p:cNvPr id="3" name="Content Placeholder 2"/>
          <p:cNvSpPr>
            <a:spLocks noGrp="1"/>
          </p:cNvSpPr>
          <p:nvPr>
            <p:ph idx="1"/>
          </p:nvPr>
        </p:nvSpPr>
        <p:spPr>
          <a:xfrm>
            <a:off x="381000" y="1219200"/>
            <a:ext cx="4876800" cy="4906963"/>
          </a:xfrm>
        </p:spPr>
        <p:txBody>
          <a:bodyPr rtlCol="0">
            <a:normAutofit/>
          </a:bodyPr>
          <a:lstStyle/>
          <a:p>
            <a:pPr fontAlgn="auto">
              <a:spcAft>
                <a:spcPts val="0"/>
              </a:spcAft>
              <a:buFont typeface="Arial" pitchFamily="34" charset="0"/>
              <a:buChar char="•"/>
              <a:defRPr/>
            </a:pPr>
            <a:r>
              <a:rPr lang="en-US" dirty="0"/>
              <a:t>African Americans grew dissatisfied with their second-class status after WWII</a:t>
            </a:r>
          </a:p>
          <a:p>
            <a:pPr lvl="1" fontAlgn="auto">
              <a:spcAft>
                <a:spcPts val="0"/>
              </a:spcAft>
              <a:buFont typeface="Arial" pitchFamily="34" charset="0"/>
              <a:buChar char="–"/>
              <a:defRPr/>
            </a:pPr>
            <a:r>
              <a:rPr lang="en-US" dirty="0"/>
              <a:t>Risked their lives defending freedom abroad</a:t>
            </a:r>
          </a:p>
          <a:p>
            <a:pPr fontAlgn="auto">
              <a:spcAft>
                <a:spcPts val="0"/>
              </a:spcAft>
              <a:buFont typeface="Arial" pitchFamily="34" charset="0"/>
              <a:buChar char="•"/>
              <a:defRPr/>
            </a:pPr>
            <a:r>
              <a:rPr lang="en-US" dirty="0"/>
              <a:t>Civil Rights Movement - a broad and diverse effort to attain racial equality</a:t>
            </a:r>
          </a:p>
        </p:txBody>
      </p:sp>
      <p:pic>
        <p:nvPicPr>
          <p:cNvPr id="3076" name="Picture 3"/>
          <p:cNvPicPr>
            <a:picLocks noChangeAspect="1"/>
          </p:cNvPicPr>
          <p:nvPr/>
        </p:nvPicPr>
        <p:blipFill>
          <a:blip r:embed="rId2" cstate="print"/>
          <a:srcRect/>
          <a:stretch>
            <a:fillRect/>
          </a:stretch>
        </p:blipFill>
        <p:spPr bwMode="auto">
          <a:xfrm>
            <a:off x="5556250" y="2971800"/>
            <a:ext cx="3248025" cy="3248025"/>
          </a:xfrm>
          <a:prstGeom prst="rect">
            <a:avLst/>
          </a:prstGeom>
          <a:noFill/>
          <a:ln w="9525">
            <a:noFill/>
            <a:miter lim="800000"/>
            <a:headEnd/>
            <a:tailEnd/>
          </a:ln>
        </p:spPr>
      </p:pic>
      <p:pic>
        <p:nvPicPr>
          <p:cNvPr id="3077" name="Picture 4"/>
          <p:cNvPicPr>
            <a:picLocks noChangeAspect="1"/>
          </p:cNvPicPr>
          <p:nvPr/>
        </p:nvPicPr>
        <p:blipFill>
          <a:blip r:embed="rId3" cstate="print"/>
          <a:srcRect/>
          <a:stretch>
            <a:fillRect/>
          </a:stretch>
        </p:blipFill>
        <p:spPr bwMode="auto">
          <a:xfrm>
            <a:off x="6861175" y="228600"/>
            <a:ext cx="1943100" cy="1943100"/>
          </a:xfrm>
          <a:prstGeom prst="rect">
            <a:avLst/>
          </a:prstGeom>
          <a:noFill/>
          <a:ln w="9525">
            <a:noFill/>
            <a:miter lim="800000"/>
            <a:headEnd/>
            <a:tailEnd/>
          </a:ln>
        </p:spPr>
      </p:pic>
    </p:spTree>
    <p:extLst>
      <p:ext uri="{BB962C8B-B14F-4D97-AF65-F5344CB8AC3E}">
        <p14:creationId xmlns:p14="http://schemas.microsoft.com/office/powerpoint/2010/main" val="3710676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t>Segregation divides America</a:t>
            </a:r>
          </a:p>
        </p:txBody>
      </p:sp>
      <p:sp>
        <p:nvSpPr>
          <p:cNvPr id="3" name="Content Placeholder 2"/>
          <p:cNvSpPr>
            <a:spLocks noGrp="1"/>
          </p:cNvSpPr>
          <p:nvPr>
            <p:ph idx="1"/>
          </p:nvPr>
        </p:nvSpPr>
        <p:spPr>
          <a:xfrm>
            <a:off x="457200" y="1600200"/>
            <a:ext cx="4038600" cy="4525963"/>
          </a:xfrm>
        </p:spPr>
        <p:txBody>
          <a:bodyPr rtlCol="0">
            <a:normAutofit fontScale="92500" lnSpcReduction="20000"/>
          </a:bodyPr>
          <a:lstStyle/>
          <a:p>
            <a:pPr fontAlgn="auto">
              <a:spcAft>
                <a:spcPts val="0"/>
              </a:spcAft>
              <a:buFont typeface="Arial" pitchFamily="34" charset="0"/>
              <a:buChar char="•"/>
              <a:defRPr/>
            </a:pPr>
            <a:r>
              <a:rPr lang="en-US" dirty="0"/>
              <a:t>Jim Crow laws-enforced strict separation of the races in the South</a:t>
            </a:r>
          </a:p>
          <a:p>
            <a:pPr lvl="1" fontAlgn="auto">
              <a:spcAft>
                <a:spcPts val="0"/>
              </a:spcAft>
              <a:buFont typeface="Arial" pitchFamily="34" charset="0"/>
              <a:buChar char="–"/>
              <a:defRPr/>
            </a:pPr>
            <a:r>
              <a:rPr lang="en-US" dirty="0"/>
              <a:t>Schools, hospitals, transportation,  &amp; restaurants</a:t>
            </a:r>
          </a:p>
          <a:p>
            <a:pPr fontAlgn="auto">
              <a:spcAft>
                <a:spcPts val="0"/>
              </a:spcAft>
              <a:buFont typeface="Arial" pitchFamily="34" charset="0"/>
              <a:buChar char="•"/>
              <a:defRPr/>
            </a:pPr>
            <a:r>
              <a:rPr lang="en-US" b="1" i="1" dirty="0"/>
              <a:t>De jure </a:t>
            </a:r>
            <a:r>
              <a:rPr lang="en-US" dirty="0"/>
              <a:t>segregation-imposed by law</a:t>
            </a:r>
          </a:p>
          <a:p>
            <a:pPr fontAlgn="auto">
              <a:spcAft>
                <a:spcPts val="0"/>
              </a:spcAft>
              <a:buFont typeface="Arial" pitchFamily="34" charset="0"/>
              <a:buChar char="•"/>
              <a:defRPr/>
            </a:pPr>
            <a:r>
              <a:rPr lang="en-US" dirty="0"/>
              <a:t>1896 </a:t>
            </a:r>
            <a:r>
              <a:rPr lang="en-US" dirty="0" err="1"/>
              <a:t>Plessy</a:t>
            </a:r>
            <a:r>
              <a:rPr lang="en-US" dirty="0"/>
              <a:t> vs. Ferguson-”</a:t>
            </a:r>
            <a:r>
              <a:rPr lang="en-US" i="1" dirty="0"/>
              <a:t>Separate but equal”</a:t>
            </a:r>
          </a:p>
        </p:txBody>
      </p:sp>
      <p:pic>
        <p:nvPicPr>
          <p:cNvPr id="4100" name="Picture 3"/>
          <p:cNvPicPr>
            <a:picLocks noChangeAspect="1"/>
          </p:cNvPicPr>
          <p:nvPr/>
        </p:nvPicPr>
        <p:blipFill>
          <a:blip r:embed="rId2" cstate="print"/>
          <a:srcRect/>
          <a:stretch>
            <a:fillRect/>
          </a:stretch>
        </p:blipFill>
        <p:spPr bwMode="auto">
          <a:xfrm>
            <a:off x="5230813" y="1371600"/>
            <a:ext cx="3730625" cy="2362200"/>
          </a:xfrm>
          <a:prstGeom prst="rect">
            <a:avLst/>
          </a:prstGeom>
          <a:noFill/>
          <a:ln w="9525">
            <a:noFill/>
            <a:miter lim="800000"/>
            <a:headEnd/>
            <a:tailEnd/>
          </a:ln>
        </p:spPr>
      </p:pic>
      <p:pic>
        <p:nvPicPr>
          <p:cNvPr id="4101" name="Picture 4"/>
          <p:cNvPicPr>
            <a:picLocks noChangeAspect="1"/>
          </p:cNvPicPr>
          <p:nvPr/>
        </p:nvPicPr>
        <p:blipFill>
          <a:blip r:embed="rId3" cstate="print"/>
          <a:srcRect/>
          <a:stretch>
            <a:fillRect/>
          </a:stretch>
        </p:blipFill>
        <p:spPr bwMode="auto">
          <a:xfrm>
            <a:off x="4343400" y="4114800"/>
            <a:ext cx="2994025" cy="2233613"/>
          </a:xfrm>
          <a:prstGeom prst="rect">
            <a:avLst/>
          </a:prstGeom>
          <a:noFill/>
          <a:ln w="9525">
            <a:noFill/>
            <a:miter lim="800000"/>
            <a:headEnd/>
            <a:tailEnd/>
          </a:ln>
        </p:spPr>
      </p:pic>
    </p:spTree>
    <p:extLst>
      <p:ext uri="{BB962C8B-B14F-4D97-AF65-F5344CB8AC3E}">
        <p14:creationId xmlns:p14="http://schemas.microsoft.com/office/powerpoint/2010/main" val="2545782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t>Segregation in the North</a:t>
            </a:r>
          </a:p>
        </p:txBody>
      </p:sp>
      <p:sp>
        <p:nvSpPr>
          <p:cNvPr id="5123" name="Content Placeholder 2"/>
          <p:cNvSpPr>
            <a:spLocks noGrp="1"/>
          </p:cNvSpPr>
          <p:nvPr>
            <p:ph idx="1"/>
          </p:nvPr>
        </p:nvSpPr>
        <p:spPr/>
        <p:txBody>
          <a:bodyPr/>
          <a:lstStyle/>
          <a:p>
            <a:r>
              <a:rPr lang="en-US" dirty="0"/>
              <a:t>De facto segregation: segregated by unwritten custom or tradition, fact of life</a:t>
            </a:r>
          </a:p>
          <a:p>
            <a:r>
              <a:rPr lang="en-US" dirty="0"/>
              <a:t>Blacks were denied housing in many neighborhoods and faced discrimination in employment (NORTH)</a:t>
            </a:r>
          </a:p>
        </p:txBody>
      </p:sp>
      <p:pic>
        <p:nvPicPr>
          <p:cNvPr id="5124" name="Picture 3"/>
          <p:cNvPicPr>
            <a:picLocks noChangeAspect="1"/>
          </p:cNvPicPr>
          <p:nvPr/>
        </p:nvPicPr>
        <p:blipFill>
          <a:blip r:embed="rId2" cstate="print"/>
          <a:srcRect/>
          <a:stretch>
            <a:fillRect/>
          </a:stretch>
        </p:blipFill>
        <p:spPr bwMode="auto">
          <a:xfrm>
            <a:off x="5257800" y="3886200"/>
            <a:ext cx="2867025" cy="2514600"/>
          </a:xfrm>
          <a:prstGeom prst="rect">
            <a:avLst/>
          </a:prstGeom>
          <a:noFill/>
          <a:ln w="9525">
            <a:noFill/>
            <a:miter lim="800000"/>
            <a:headEnd/>
            <a:tailEnd/>
          </a:ln>
        </p:spPr>
      </p:pic>
    </p:spTree>
    <p:extLst>
      <p:ext uri="{BB962C8B-B14F-4D97-AF65-F5344CB8AC3E}">
        <p14:creationId xmlns:p14="http://schemas.microsoft.com/office/powerpoint/2010/main" val="1820547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t>The Impact of Segregation</a:t>
            </a:r>
          </a:p>
        </p:txBody>
      </p:sp>
      <p:sp>
        <p:nvSpPr>
          <p:cNvPr id="6147" name="Content Placeholder 2"/>
          <p:cNvSpPr>
            <a:spLocks noGrp="1"/>
          </p:cNvSpPr>
          <p:nvPr>
            <p:ph idx="1"/>
          </p:nvPr>
        </p:nvSpPr>
        <p:spPr/>
        <p:txBody>
          <a:bodyPr/>
          <a:lstStyle/>
          <a:p>
            <a:r>
              <a:rPr lang="en-US" dirty="0"/>
              <a:t>African Americans received low-paying jobs</a:t>
            </a:r>
          </a:p>
          <a:p>
            <a:r>
              <a:rPr lang="en-US" dirty="0"/>
              <a:t>Higher rates of poverty and illiteracy</a:t>
            </a:r>
          </a:p>
          <a:p>
            <a:r>
              <a:rPr lang="en-US" dirty="0"/>
              <a:t>Lower rates of homeownership and life expectancy (redlining of neighborhoods made it hard to get government backed home loans.</a:t>
            </a:r>
          </a:p>
          <a:p>
            <a:r>
              <a:rPr lang="en-US" dirty="0"/>
              <a:t>Couldn’t vote in the south</a:t>
            </a:r>
          </a:p>
        </p:txBody>
      </p:sp>
    </p:spTree>
    <p:extLst>
      <p:ext uri="{BB962C8B-B14F-4D97-AF65-F5344CB8AC3E}">
        <p14:creationId xmlns:p14="http://schemas.microsoft.com/office/powerpoint/2010/main" val="2155754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04800" y="14288"/>
            <a:ext cx="8229600" cy="1143000"/>
          </a:xfrm>
        </p:spPr>
        <p:txBody>
          <a:bodyPr/>
          <a:lstStyle/>
          <a:p>
            <a:r>
              <a:rPr lang="en-US"/>
              <a:t>The Civil Rights Movement Grows</a:t>
            </a:r>
          </a:p>
        </p:txBody>
      </p:sp>
      <p:sp>
        <p:nvSpPr>
          <p:cNvPr id="3" name="Content Placeholder 2"/>
          <p:cNvSpPr>
            <a:spLocks noGrp="1"/>
          </p:cNvSpPr>
          <p:nvPr>
            <p:ph idx="1"/>
          </p:nvPr>
        </p:nvSpPr>
        <p:spPr>
          <a:xfrm>
            <a:off x="228600" y="1570037"/>
            <a:ext cx="5715000" cy="4525963"/>
          </a:xfrm>
        </p:spPr>
        <p:txBody>
          <a:bodyPr rtlCol="0">
            <a:normAutofit/>
          </a:bodyPr>
          <a:lstStyle/>
          <a:p>
            <a:pPr fontAlgn="auto">
              <a:spcAft>
                <a:spcPts val="0"/>
              </a:spcAft>
              <a:buFont typeface="Arial" pitchFamily="34" charset="0"/>
              <a:buChar char="•"/>
              <a:defRPr/>
            </a:pPr>
            <a:r>
              <a:rPr lang="en-US" dirty="0"/>
              <a:t>Congress of Racial Equality (CORE) founded 1942: became convinced to use non-violent methods to gain civil rights</a:t>
            </a:r>
          </a:p>
          <a:p>
            <a:pPr lvl="1" fontAlgn="auto">
              <a:spcAft>
                <a:spcPts val="0"/>
              </a:spcAft>
              <a:buFont typeface="Arial" pitchFamily="34" charset="0"/>
              <a:buChar char="–"/>
              <a:defRPr/>
            </a:pPr>
            <a:r>
              <a:rPr lang="en-US" dirty="0"/>
              <a:t>Organized Protests in northern cities</a:t>
            </a:r>
          </a:p>
          <a:p>
            <a:pPr fontAlgn="auto">
              <a:spcAft>
                <a:spcPts val="0"/>
              </a:spcAft>
              <a:buFont typeface="Arial" pitchFamily="34" charset="0"/>
              <a:buChar char="•"/>
              <a:defRPr/>
            </a:pPr>
            <a:r>
              <a:rPr lang="en-US" dirty="0"/>
              <a:t>Jackie Robinson breaks color line in baseball 1947</a:t>
            </a:r>
          </a:p>
        </p:txBody>
      </p:sp>
      <p:pic>
        <p:nvPicPr>
          <p:cNvPr id="7172" name="Picture 3"/>
          <p:cNvPicPr>
            <a:picLocks noChangeAspect="1"/>
          </p:cNvPicPr>
          <p:nvPr/>
        </p:nvPicPr>
        <p:blipFill>
          <a:blip r:embed="rId2" cstate="print"/>
          <a:srcRect/>
          <a:stretch>
            <a:fillRect/>
          </a:stretch>
        </p:blipFill>
        <p:spPr bwMode="auto">
          <a:xfrm>
            <a:off x="6911975" y="1143000"/>
            <a:ext cx="2017713" cy="2017713"/>
          </a:xfrm>
          <a:prstGeom prst="rect">
            <a:avLst/>
          </a:prstGeom>
          <a:noFill/>
          <a:ln w="9525">
            <a:noFill/>
            <a:miter lim="800000"/>
            <a:headEnd/>
            <a:tailEnd/>
          </a:ln>
        </p:spPr>
      </p:pic>
      <p:pic>
        <p:nvPicPr>
          <p:cNvPr id="7173" name="Picture 4"/>
          <p:cNvPicPr>
            <a:picLocks noChangeAspect="1"/>
          </p:cNvPicPr>
          <p:nvPr/>
        </p:nvPicPr>
        <p:blipFill>
          <a:blip r:embed="rId3" cstate="print"/>
          <a:srcRect/>
          <a:stretch>
            <a:fillRect/>
          </a:stretch>
        </p:blipFill>
        <p:spPr bwMode="auto">
          <a:xfrm>
            <a:off x="5735638" y="3575050"/>
            <a:ext cx="2352675" cy="2825750"/>
          </a:xfrm>
          <a:prstGeom prst="rect">
            <a:avLst/>
          </a:prstGeom>
          <a:noFill/>
          <a:ln w="9525">
            <a:noFill/>
            <a:miter lim="800000"/>
            <a:headEnd/>
            <a:tailEnd/>
          </a:ln>
        </p:spPr>
      </p:pic>
    </p:spTree>
    <p:extLst>
      <p:ext uri="{BB962C8B-B14F-4D97-AF65-F5344CB8AC3E}">
        <p14:creationId xmlns:p14="http://schemas.microsoft.com/office/powerpoint/2010/main" val="1186790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3">
            <a:extLst>
              <a:ext uri="{FF2B5EF4-FFF2-40B4-BE49-F238E27FC236}">
                <a16:creationId xmlns:a16="http://schemas.microsoft.com/office/drawing/2014/main" id="{953C6FED-4A0B-3647-FA84-8BB3F04CB5F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2C15F17-288F-7B41-A002-2F3A7C78775B}" type="slidenum">
              <a:rPr lang="en-US" altLang="en-US" sz="1300"/>
              <a:pPr>
                <a:spcBef>
                  <a:spcPct val="0"/>
                </a:spcBef>
                <a:buFontTx/>
                <a:buNone/>
              </a:pPr>
              <a:t>5</a:t>
            </a:fld>
            <a:endParaRPr lang="en-US" altLang="en-US" sz="1300"/>
          </a:p>
        </p:txBody>
      </p:sp>
      <p:sp>
        <p:nvSpPr>
          <p:cNvPr id="24578" name="Text Box 2">
            <a:extLst>
              <a:ext uri="{FF2B5EF4-FFF2-40B4-BE49-F238E27FC236}">
                <a16:creationId xmlns:a16="http://schemas.microsoft.com/office/drawing/2014/main" id="{FAB54107-9593-A826-2D8E-26BA7EE26589}"/>
              </a:ext>
            </a:extLst>
          </p:cNvPr>
          <p:cNvSpPr txBox="1">
            <a:spLocks noChangeArrowheads="1"/>
          </p:cNvSpPr>
          <p:nvPr/>
        </p:nvSpPr>
        <p:spPr bwMode="auto">
          <a:xfrm>
            <a:off x="304800" y="609600"/>
            <a:ext cx="8610600"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1"/>
              <a:t>	</a:t>
            </a:r>
            <a:r>
              <a:rPr lang="ja-JP" altLang="en-US" sz="3600"/>
              <a:t>“</a:t>
            </a:r>
            <a:r>
              <a:rPr lang="en-US" altLang="ja-JP" sz="3600"/>
              <a:t>Kee withdrew from both the White and Navajo worlds as he grew older because he could not comfortably communicate in either language. He became one of the many thousand Navajos who were non-lingual—a man without a language. By the time he was 16, Kee was an alcoholic, uneducated, and despondent—</a:t>
            </a:r>
            <a:r>
              <a:rPr lang="en-US" altLang="ja-JP" sz="3600">
                <a:solidFill>
                  <a:srgbClr val="FF0000"/>
                </a:solidFill>
              </a:rPr>
              <a:t>without identity</a:t>
            </a:r>
            <a:r>
              <a:rPr lang="en-US" altLang="ja-JP" sz="3600"/>
              <a:t>.</a:t>
            </a:r>
            <a:r>
              <a:rPr lang="ja-JP" altLang="en-US" sz="3600"/>
              <a:t>”</a:t>
            </a:r>
            <a:endParaRPr lang="en-US" altLang="en-US" sz="36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flipH="1" flipV="1">
            <a:off x="8686800" y="152400"/>
            <a:ext cx="76200" cy="125413"/>
          </a:xfrm>
        </p:spPr>
        <p:txBody>
          <a:bodyPr/>
          <a:lstStyle/>
          <a:p>
            <a:pPr eaLnBrk="1" hangingPunct="1">
              <a:defRPr/>
            </a:pPr>
            <a:endParaRPr lang="en-US" sz="4000">
              <a:cs typeface="+mj-cs"/>
            </a:endParaRPr>
          </a:p>
        </p:txBody>
      </p:sp>
      <p:sp>
        <p:nvSpPr>
          <p:cNvPr id="23555" name="Rectangle 3"/>
          <p:cNvSpPr>
            <a:spLocks noGrp="1" noChangeArrowheads="1"/>
          </p:cNvSpPr>
          <p:nvPr>
            <p:ph type="body" idx="1"/>
          </p:nvPr>
        </p:nvSpPr>
        <p:spPr/>
        <p:txBody>
          <a:bodyPr/>
          <a:lstStyle/>
          <a:p>
            <a:pPr eaLnBrk="1" hangingPunct="1">
              <a:defRPr/>
            </a:pPr>
            <a:r>
              <a:rPr lang="en-US" dirty="0">
                <a:cs typeface="+mn-cs"/>
              </a:rPr>
              <a:t>1948  President Harry S. Truman integrates the military by executive order.</a:t>
            </a:r>
          </a:p>
        </p:txBody>
      </p:sp>
      <p:pic>
        <p:nvPicPr>
          <p:cNvPr id="8195" name="Picture 7" descr="tru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5257800" cy="104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6" name="Picture 9" descr="ANd9GcSOT98Gydr4bXzlYpklwVnoEOCmi_FuaQIO4kzyBcU4S4RzA6Eh6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31" y="2819400"/>
            <a:ext cx="3205163"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Picture 11" descr="150px-Harry_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200400"/>
            <a:ext cx="3609975" cy="113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62354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t>NAACP Challenges Segregation</a:t>
            </a:r>
          </a:p>
        </p:txBody>
      </p:sp>
      <p:sp>
        <p:nvSpPr>
          <p:cNvPr id="8195" name="Content Placeholder 2"/>
          <p:cNvSpPr>
            <a:spLocks noGrp="1"/>
          </p:cNvSpPr>
          <p:nvPr>
            <p:ph idx="1"/>
          </p:nvPr>
        </p:nvSpPr>
        <p:spPr/>
        <p:txBody>
          <a:bodyPr/>
          <a:lstStyle/>
          <a:p>
            <a:r>
              <a:rPr lang="en-US"/>
              <a:t>NAACP became the largest and most powerful civil rights organization</a:t>
            </a:r>
          </a:p>
          <a:p>
            <a:r>
              <a:rPr lang="en-US"/>
              <a:t>Thurgood Marshal-headed the team that challenged the legality of segregation</a:t>
            </a:r>
          </a:p>
        </p:txBody>
      </p:sp>
      <p:pic>
        <p:nvPicPr>
          <p:cNvPr id="8196" name="Picture 3"/>
          <p:cNvPicPr>
            <a:picLocks noChangeAspect="1"/>
          </p:cNvPicPr>
          <p:nvPr/>
        </p:nvPicPr>
        <p:blipFill>
          <a:blip r:embed="rId2" cstate="print"/>
          <a:srcRect/>
          <a:stretch>
            <a:fillRect/>
          </a:stretch>
        </p:blipFill>
        <p:spPr bwMode="auto">
          <a:xfrm>
            <a:off x="1066800" y="3871913"/>
            <a:ext cx="3084513" cy="2590800"/>
          </a:xfrm>
          <a:prstGeom prst="rect">
            <a:avLst/>
          </a:prstGeom>
          <a:noFill/>
          <a:ln w="9525">
            <a:noFill/>
            <a:miter lim="800000"/>
            <a:headEnd/>
            <a:tailEnd/>
          </a:ln>
        </p:spPr>
      </p:pic>
      <p:pic>
        <p:nvPicPr>
          <p:cNvPr id="8197" name="Picture 4"/>
          <p:cNvPicPr>
            <a:picLocks noChangeAspect="1"/>
          </p:cNvPicPr>
          <p:nvPr/>
        </p:nvPicPr>
        <p:blipFill>
          <a:blip r:embed="rId3" cstate="print"/>
          <a:srcRect/>
          <a:stretch>
            <a:fillRect/>
          </a:stretch>
        </p:blipFill>
        <p:spPr bwMode="auto">
          <a:xfrm>
            <a:off x="5872163" y="3810000"/>
            <a:ext cx="1731962" cy="2590800"/>
          </a:xfrm>
          <a:prstGeom prst="rect">
            <a:avLst/>
          </a:prstGeom>
          <a:noFill/>
          <a:ln w="9525">
            <a:noFill/>
            <a:miter lim="800000"/>
            <a:headEnd/>
            <a:tailEnd/>
          </a:ln>
        </p:spPr>
      </p:pic>
    </p:spTree>
    <p:extLst>
      <p:ext uri="{BB962C8B-B14F-4D97-AF65-F5344CB8AC3E}">
        <p14:creationId xmlns:p14="http://schemas.microsoft.com/office/powerpoint/2010/main" val="5052082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t>Brown vs. Board 1954</a:t>
            </a:r>
          </a:p>
        </p:txBody>
      </p:sp>
      <p:sp>
        <p:nvSpPr>
          <p:cNvPr id="3" name="Content Placeholder 2"/>
          <p:cNvSpPr>
            <a:spLocks noGrp="1"/>
          </p:cNvSpPr>
          <p:nvPr>
            <p:ph idx="1"/>
          </p:nvPr>
        </p:nvSpPr>
        <p:spPr>
          <a:xfrm>
            <a:off x="228600" y="1219200"/>
            <a:ext cx="4800600" cy="4525963"/>
          </a:xfrm>
        </p:spPr>
        <p:txBody>
          <a:bodyPr rtlCol="0">
            <a:normAutofit fontScale="92500" lnSpcReduction="20000"/>
          </a:bodyPr>
          <a:lstStyle/>
          <a:p>
            <a:pPr fontAlgn="auto">
              <a:spcAft>
                <a:spcPts val="0"/>
              </a:spcAft>
              <a:buFont typeface="Arial" pitchFamily="34" charset="0"/>
              <a:buChar char="•"/>
              <a:defRPr/>
            </a:pPr>
            <a:r>
              <a:rPr lang="en-US" sz="2800" dirty="0"/>
              <a:t>NAACP challenged the “separate but equal” ruling</a:t>
            </a:r>
          </a:p>
          <a:p>
            <a:pPr fontAlgn="auto">
              <a:spcAft>
                <a:spcPts val="0"/>
              </a:spcAft>
              <a:buFont typeface="Arial" pitchFamily="34" charset="0"/>
              <a:buChar char="•"/>
              <a:defRPr/>
            </a:pPr>
            <a:r>
              <a:rPr lang="en-US" sz="2800" dirty="0"/>
              <a:t>The Supreme Court agreed with NAACP argument that segregated public education violated the U.S. Constitution</a:t>
            </a:r>
          </a:p>
          <a:p>
            <a:pPr fontAlgn="auto">
              <a:spcAft>
                <a:spcPts val="0"/>
              </a:spcAft>
              <a:buFont typeface="Arial" pitchFamily="34" charset="0"/>
              <a:buChar char="•"/>
              <a:defRPr/>
            </a:pPr>
            <a:r>
              <a:rPr lang="en-US" sz="2800" dirty="0"/>
              <a:t>Effects:</a:t>
            </a:r>
          </a:p>
          <a:p>
            <a:pPr lvl="1" fontAlgn="auto">
              <a:spcAft>
                <a:spcPts val="0"/>
              </a:spcAft>
              <a:buFont typeface="Arial" pitchFamily="34" charset="0"/>
              <a:buChar char="–"/>
              <a:defRPr/>
            </a:pPr>
            <a:r>
              <a:rPr lang="en-US" sz="2400" dirty="0"/>
              <a:t>Great impact since it touched so many Americans</a:t>
            </a:r>
          </a:p>
          <a:p>
            <a:pPr lvl="1" fontAlgn="auto">
              <a:spcAft>
                <a:spcPts val="0"/>
              </a:spcAft>
              <a:buFont typeface="Arial" pitchFamily="34" charset="0"/>
              <a:buChar char="–"/>
              <a:defRPr/>
            </a:pPr>
            <a:r>
              <a:rPr lang="en-US" sz="2400" dirty="0"/>
              <a:t>Opposition to the ruling declared that the South would not be integrated (White Citizens Council)</a:t>
            </a:r>
          </a:p>
          <a:p>
            <a:pPr fontAlgn="auto">
              <a:spcAft>
                <a:spcPts val="0"/>
              </a:spcAft>
              <a:buFont typeface="Arial" pitchFamily="34" charset="0"/>
              <a:buChar char="•"/>
              <a:defRPr/>
            </a:pPr>
            <a:endParaRPr lang="en-US" dirty="0"/>
          </a:p>
        </p:txBody>
      </p:sp>
      <p:pic>
        <p:nvPicPr>
          <p:cNvPr id="9220" name="Picture 3"/>
          <p:cNvPicPr>
            <a:picLocks noChangeAspect="1"/>
          </p:cNvPicPr>
          <p:nvPr/>
        </p:nvPicPr>
        <p:blipFill>
          <a:blip r:embed="rId2" cstate="print"/>
          <a:srcRect/>
          <a:stretch>
            <a:fillRect/>
          </a:stretch>
        </p:blipFill>
        <p:spPr bwMode="auto">
          <a:xfrm>
            <a:off x="5568950" y="1447800"/>
            <a:ext cx="3308350" cy="2566988"/>
          </a:xfrm>
          <a:prstGeom prst="rect">
            <a:avLst/>
          </a:prstGeom>
          <a:noFill/>
          <a:ln w="9525">
            <a:noFill/>
            <a:miter lim="800000"/>
            <a:headEnd/>
            <a:tailEnd/>
          </a:ln>
        </p:spPr>
      </p:pic>
      <p:pic>
        <p:nvPicPr>
          <p:cNvPr id="9221" name="Picture 4"/>
          <p:cNvPicPr>
            <a:picLocks noChangeAspect="1"/>
          </p:cNvPicPr>
          <p:nvPr/>
        </p:nvPicPr>
        <p:blipFill>
          <a:blip r:embed="rId3" cstate="print"/>
          <a:srcRect/>
          <a:stretch>
            <a:fillRect/>
          </a:stretch>
        </p:blipFill>
        <p:spPr bwMode="auto">
          <a:xfrm>
            <a:off x="4876800" y="4267200"/>
            <a:ext cx="3403600" cy="1914525"/>
          </a:xfrm>
          <a:prstGeom prst="rect">
            <a:avLst/>
          </a:prstGeom>
          <a:noFill/>
          <a:ln w="9525">
            <a:noFill/>
            <a:miter lim="800000"/>
            <a:headEnd/>
            <a:tailEnd/>
          </a:ln>
        </p:spPr>
      </p:pic>
      <p:sp>
        <p:nvSpPr>
          <p:cNvPr id="6" name="TextBox 5"/>
          <p:cNvSpPr txBox="1"/>
          <p:nvPr/>
        </p:nvSpPr>
        <p:spPr>
          <a:xfrm>
            <a:off x="304800" y="5410200"/>
            <a:ext cx="42672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4285366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81000" y="-152400"/>
            <a:ext cx="8229600" cy="1143000"/>
          </a:xfrm>
        </p:spPr>
        <p:txBody>
          <a:bodyPr/>
          <a:lstStyle/>
          <a:p>
            <a:r>
              <a:rPr lang="en-US"/>
              <a:t>Little Rock Nine</a:t>
            </a:r>
          </a:p>
        </p:txBody>
      </p:sp>
      <p:sp>
        <p:nvSpPr>
          <p:cNvPr id="3" name="Content Placeholder 2"/>
          <p:cNvSpPr>
            <a:spLocks noGrp="1"/>
          </p:cNvSpPr>
          <p:nvPr>
            <p:ph idx="1"/>
          </p:nvPr>
        </p:nvSpPr>
        <p:spPr>
          <a:xfrm>
            <a:off x="457200" y="1600200"/>
            <a:ext cx="4267200" cy="4525963"/>
          </a:xfrm>
        </p:spPr>
        <p:txBody>
          <a:bodyPr rtlCol="0">
            <a:normAutofit fontScale="92500" lnSpcReduction="10000"/>
          </a:bodyPr>
          <a:lstStyle/>
          <a:p>
            <a:pPr fontAlgn="auto">
              <a:spcAft>
                <a:spcPts val="0"/>
              </a:spcAft>
              <a:buFont typeface="Arial" pitchFamily="34" charset="0"/>
              <a:buChar char="•"/>
              <a:defRPr/>
            </a:pPr>
            <a:r>
              <a:rPr lang="en-US" dirty="0"/>
              <a:t>President Eisenhower sent federal troops to Little Rock to protect the African American students and to enforce Brown vs. Board</a:t>
            </a:r>
          </a:p>
          <a:p>
            <a:pPr fontAlgn="auto">
              <a:spcAft>
                <a:spcPts val="0"/>
              </a:spcAft>
              <a:buFont typeface="Arial" pitchFamily="34" charset="0"/>
              <a:buChar char="•"/>
              <a:defRPr/>
            </a:pPr>
            <a:r>
              <a:rPr lang="en-US" dirty="0"/>
              <a:t>For the entire school year, federal troops stayed in Little Rock escorting the students to and from school</a:t>
            </a:r>
          </a:p>
        </p:txBody>
      </p:sp>
      <p:pic>
        <p:nvPicPr>
          <p:cNvPr id="10244" name="Picture 3"/>
          <p:cNvPicPr>
            <a:picLocks noChangeAspect="1"/>
          </p:cNvPicPr>
          <p:nvPr/>
        </p:nvPicPr>
        <p:blipFill>
          <a:blip r:embed="rId2" cstate="print"/>
          <a:srcRect/>
          <a:stretch>
            <a:fillRect/>
          </a:stretch>
        </p:blipFill>
        <p:spPr bwMode="auto">
          <a:xfrm>
            <a:off x="5334000" y="844550"/>
            <a:ext cx="3643313" cy="2798763"/>
          </a:xfrm>
          <a:prstGeom prst="rect">
            <a:avLst/>
          </a:prstGeom>
          <a:noFill/>
          <a:ln w="9525">
            <a:noFill/>
            <a:miter lim="800000"/>
            <a:headEnd/>
            <a:tailEnd/>
          </a:ln>
        </p:spPr>
      </p:pic>
      <p:pic>
        <p:nvPicPr>
          <p:cNvPr id="10245" name="Picture 4"/>
          <p:cNvPicPr>
            <a:picLocks noChangeAspect="1"/>
          </p:cNvPicPr>
          <p:nvPr/>
        </p:nvPicPr>
        <p:blipFill>
          <a:blip r:embed="rId3" cstate="print"/>
          <a:srcRect/>
          <a:stretch>
            <a:fillRect/>
          </a:stretch>
        </p:blipFill>
        <p:spPr bwMode="auto">
          <a:xfrm>
            <a:off x="4495800" y="4038600"/>
            <a:ext cx="3548063" cy="2343150"/>
          </a:xfrm>
          <a:prstGeom prst="rect">
            <a:avLst/>
          </a:prstGeom>
          <a:noFill/>
          <a:ln w="9525">
            <a:noFill/>
            <a:miter lim="800000"/>
            <a:headEnd/>
            <a:tailEnd/>
          </a:ln>
        </p:spPr>
      </p:pic>
      <p:sp>
        <p:nvSpPr>
          <p:cNvPr id="6" name="TextBox 5"/>
          <p:cNvSpPr txBox="1"/>
          <p:nvPr/>
        </p:nvSpPr>
        <p:spPr>
          <a:xfrm>
            <a:off x="304800" y="5943600"/>
            <a:ext cx="38100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4567979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5010150" cy="1143000"/>
          </a:xfrm>
        </p:spPr>
        <p:txBody>
          <a:bodyPr/>
          <a:lstStyle/>
          <a:p>
            <a:r>
              <a:rPr lang="en-US" dirty="0"/>
              <a:t>Effects of</a:t>
            </a:r>
            <a:br>
              <a:rPr lang="en-US" dirty="0"/>
            </a:br>
            <a:r>
              <a:rPr lang="en-US" dirty="0"/>
              <a:t>Little Rock Nine</a:t>
            </a:r>
          </a:p>
        </p:txBody>
      </p:sp>
      <p:sp>
        <p:nvSpPr>
          <p:cNvPr id="11267" name="Content Placeholder 2"/>
          <p:cNvSpPr>
            <a:spLocks noGrp="1"/>
          </p:cNvSpPr>
          <p:nvPr>
            <p:ph idx="1"/>
          </p:nvPr>
        </p:nvSpPr>
        <p:spPr>
          <a:xfrm>
            <a:off x="304800" y="2057400"/>
            <a:ext cx="8382000" cy="4068763"/>
          </a:xfrm>
        </p:spPr>
        <p:txBody>
          <a:bodyPr/>
          <a:lstStyle/>
          <a:p>
            <a:r>
              <a:rPr lang="en-US" dirty="0"/>
              <a:t>It demonstrated that the President would not tolerate open defiance of the law</a:t>
            </a:r>
          </a:p>
          <a:p>
            <a:r>
              <a:rPr lang="en-US" dirty="0"/>
              <a:t>However, most southern states found ways to resist desegregation and it would take years before black and white children went to school together</a:t>
            </a:r>
          </a:p>
          <a:p>
            <a:r>
              <a:rPr lang="en-US" dirty="0"/>
              <a:t>Schools becoming increasingly segregated today based on where people live (</a:t>
            </a:r>
            <a:r>
              <a:rPr lang="en-US" i="1" dirty="0"/>
              <a:t>de facto </a:t>
            </a:r>
            <a:r>
              <a:rPr lang="en-US" dirty="0" err="1"/>
              <a:t>vs</a:t>
            </a:r>
            <a:r>
              <a:rPr lang="en-US" dirty="0"/>
              <a:t> </a:t>
            </a:r>
            <a:r>
              <a:rPr lang="en-US" i="1" dirty="0"/>
              <a:t>de jure </a:t>
            </a:r>
            <a:r>
              <a:rPr lang="en-US" dirty="0"/>
              <a:t>segregation.</a:t>
            </a:r>
          </a:p>
        </p:txBody>
      </p:sp>
      <p:pic>
        <p:nvPicPr>
          <p:cNvPr id="11268" name="Picture 3"/>
          <p:cNvPicPr>
            <a:picLocks noChangeAspect="1"/>
          </p:cNvPicPr>
          <p:nvPr/>
        </p:nvPicPr>
        <p:blipFill>
          <a:blip r:embed="rId2" cstate="print"/>
          <a:srcRect/>
          <a:stretch>
            <a:fillRect/>
          </a:stretch>
        </p:blipFill>
        <p:spPr bwMode="auto">
          <a:xfrm>
            <a:off x="5467350" y="-22280"/>
            <a:ext cx="3676650" cy="2208212"/>
          </a:xfrm>
          <a:prstGeom prst="rect">
            <a:avLst/>
          </a:prstGeom>
          <a:noFill/>
          <a:ln w="9525">
            <a:noFill/>
            <a:miter lim="800000"/>
            <a:headEnd/>
            <a:tailEnd/>
          </a:ln>
        </p:spPr>
      </p:pic>
    </p:spTree>
    <p:extLst>
      <p:ext uri="{BB962C8B-B14F-4D97-AF65-F5344CB8AC3E}">
        <p14:creationId xmlns:p14="http://schemas.microsoft.com/office/powerpoint/2010/main" val="11362141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81000" y="0"/>
            <a:ext cx="8229600" cy="1143000"/>
          </a:xfrm>
        </p:spPr>
        <p:txBody>
          <a:bodyPr/>
          <a:lstStyle/>
          <a:p>
            <a:r>
              <a:rPr lang="en-US"/>
              <a:t>Montgomery Bus Boycott</a:t>
            </a:r>
          </a:p>
        </p:txBody>
      </p:sp>
      <p:sp>
        <p:nvSpPr>
          <p:cNvPr id="3" name="Content Placeholder 2"/>
          <p:cNvSpPr>
            <a:spLocks noGrp="1"/>
          </p:cNvSpPr>
          <p:nvPr>
            <p:ph idx="1"/>
          </p:nvPr>
        </p:nvSpPr>
        <p:spPr>
          <a:xfrm>
            <a:off x="-26988" y="1344613"/>
            <a:ext cx="5665788" cy="4525962"/>
          </a:xfrm>
        </p:spPr>
        <p:txBody>
          <a:bodyPr rtlCol="0">
            <a:normAutofit fontScale="92500" lnSpcReduction="10000"/>
          </a:bodyPr>
          <a:lstStyle/>
          <a:p>
            <a:pPr fontAlgn="auto">
              <a:spcAft>
                <a:spcPts val="0"/>
              </a:spcAft>
              <a:buFont typeface="Arial" pitchFamily="34" charset="0"/>
              <a:buChar char="•"/>
              <a:defRPr/>
            </a:pPr>
            <a:r>
              <a:rPr lang="en-US" dirty="0"/>
              <a:t>Rosa Parks actions transformed the movement</a:t>
            </a:r>
          </a:p>
          <a:p>
            <a:pPr fontAlgn="auto">
              <a:spcAft>
                <a:spcPts val="0"/>
              </a:spcAft>
              <a:buFont typeface="Arial" pitchFamily="34" charset="0"/>
              <a:buChar char="•"/>
              <a:defRPr/>
            </a:pPr>
            <a:r>
              <a:rPr lang="en-US" dirty="0"/>
              <a:t>NAACP began preparing a legal challenge</a:t>
            </a:r>
          </a:p>
          <a:p>
            <a:pPr fontAlgn="auto">
              <a:spcAft>
                <a:spcPts val="0"/>
              </a:spcAft>
              <a:buFont typeface="Arial" pitchFamily="34" charset="0"/>
              <a:buChar char="•"/>
              <a:defRPr/>
            </a:pPr>
            <a:r>
              <a:rPr lang="en-US" dirty="0"/>
              <a:t>Rise of Martin Luther King who urged non-violence</a:t>
            </a:r>
          </a:p>
          <a:p>
            <a:pPr fontAlgn="auto">
              <a:spcAft>
                <a:spcPts val="0"/>
              </a:spcAft>
              <a:buFont typeface="Arial" pitchFamily="34" charset="0"/>
              <a:buChar char="•"/>
              <a:defRPr/>
            </a:pPr>
            <a:r>
              <a:rPr lang="en-US" dirty="0"/>
              <a:t>Bus boycott lasted a year</a:t>
            </a:r>
          </a:p>
          <a:p>
            <a:pPr fontAlgn="auto">
              <a:spcAft>
                <a:spcPts val="0"/>
              </a:spcAft>
              <a:buFont typeface="Arial" pitchFamily="34" charset="0"/>
              <a:buChar char="•"/>
              <a:defRPr/>
            </a:pPr>
            <a:r>
              <a:rPr lang="en-US" dirty="0"/>
              <a:t>In 1956 the Supreme Court ruled the Montgomery bus segregation law was unconstitutional </a:t>
            </a:r>
          </a:p>
        </p:txBody>
      </p:sp>
      <p:pic>
        <p:nvPicPr>
          <p:cNvPr id="12292" name="Picture 3"/>
          <p:cNvPicPr>
            <a:picLocks noChangeAspect="1"/>
          </p:cNvPicPr>
          <p:nvPr/>
        </p:nvPicPr>
        <p:blipFill>
          <a:blip r:embed="rId2" cstate="print"/>
          <a:srcRect/>
          <a:stretch>
            <a:fillRect/>
          </a:stretch>
        </p:blipFill>
        <p:spPr bwMode="auto">
          <a:xfrm>
            <a:off x="6248400" y="990600"/>
            <a:ext cx="2717800" cy="2085975"/>
          </a:xfrm>
          <a:prstGeom prst="rect">
            <a:avLst/>
          </a:prstGeom>
          <a:noFill/>
          <a:ln w="9525">
            <a:noFill/>
            <a:miter lim="800000"/>
            <a:headEnd/>
            <a:tailEnd/>
          </a:ln>
        </p:spPr>
      </p:pic>
      <p:pic>
        <p:nvPicPr>
          <p:cNvPr id="12293" name="Picture 4"/>
          <p:cNvPicPr>
            <a:picLocks noChangeAspect="1"/>
          </p:cNvPicPr>
          <p:nvPr/>
        </p:nvPicPr>
        <p:blipFill>
          <a:blip r:embed="rId3" cstate="print"/>
          <a:srcRect/>
          <a:stretch>
            <a:fillRect/>
          </a:stretch>
        </p:blipFill>
        <p:spPr bwMode="auto">
          <a:xfrm>
            <a:off x="5743575" y="3962400"/>
            <a:ext cx="2914650" cy="2590800"/>
          </a:xfrm>
          <a:prstGeom prst="rect">
            <a:avLst/>
          </a:prstGeom>
          <a:noFill/>
          <a:ln w="9525">
            <a:noFill/>
            <a:miter lim="800000"/>
            <a:headEnd/>
            <a:tailEnd/>
          </a:ln>
        </p:spPr>
      </p:pic>
    </p:spTree>
    <p:extLst>
      <p:ext uri="{BB962C8B-B14F-4D97-AF65-F5344CB8AC3E}">
        <p14:creationId xmlns:p14="http://schemas.microsoft.com/office/powerpoint/2010/main" val="2876007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Effects of the Boycott and the Supreme Court Victory</a:t>
            </a:r>
          </a:p>
        </p:txBody>
      </p:sp>
      <p:sp>
        <p:nvSpPr>
          <p:cNvPr id="13315" name="Content Placeholder 2"/>
          <p:cNvSpPr>
            <a:spLocks noGrp="1"/>
          </p:cNvSpPr>
          <p:nvPr>
            <p:ph idx="1"/>
          </p:nvPr>
        </p:nvSpPr>
        <p:spPr/>
        <p:txBody>
          <a:bodyPr/>
          <a:lstStyle/>
          <a:p>
            <a:r>
              <a:rPr lang="en-US" dirty="0"/>
              <a:t>Revealed the power African Americans could have if they joined together</a:t>
            </a:r>
          </a:p>
          <a:p>
            <a:r>
              <a:rPr lang="en-US" dirty="0"/>
              <a:t>Martin Luther King established the Southern Christian Leadership Conference (SCLC) </a:t>
            </a:r>
          </a:p>
          <a:p>
            <a:pPr lvl="1"/>
            <a:r>
              <a:rPr lang="en-US" dirty="0"/>
              <a:t>Advocated nonviolent resistance to fight injustice</a:t>
            </a:r>
          </a:p>
        </p:txBody>
      </p:sp>
      <p:pic>
        <p:nvPicPr>
          <p:cNvPr id="13316" name="Picture 3"/>
          <p:cNvPicPr>
            <a:picLocks noChangeAspect="1"/>
          </p:cNvPicPr>
          <p:nvPr/>
        </p:nvPicPr>
        <p:blipFill>
          <a:blip r:embed="rId2" cstate="print"/>
          <a:srcRect/>
          <a:stretch>
            <a:fillRect/>
          </a:stretch>
        </p:blipFill>
        <p:spPr bwMode="auto">
          <a:xfrm>
            <a:off x="762000" y="4427538"/>
            <a:ext cx="2057400" cy="2039937"/>
          </a:xfrm>
          <a:prstGeom prst="rect">
            <a:avLst/>
          </a:prstGeom>
          <a:noFill/>
          <a:ln w="9525">
            <a:noFill/>
            <a:miter lim="800000"/>
            <a:headEnd/>
            <a:tailEnd/>
          </a:ln>
        </p:spPr>
      </p:pic>
    </p:spTree>
    <p:extLst>
      <p:ext uri="{BB962C8B-B14F-4D97-AF65-F5344CB8AC3E}">
        <p14:creationId xmlns:p14="http://schemas.microsoft.com/office/powerpoint/2010/main" val="24034077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752600" y="228600"/>
            <a:ext cx="8229600" cy="1143000"/>
          </a:xfrm>
        </p:spPr>
        <p:txBody>
          <a:bodyPr/>
          <a:lstStyle/>
          <a:p>
            <a:r>
              <a:rPr lang="en-US"/>
              <a:t>Freedom ride</a:t>
            </a:r>
          </a:p>
        </p:txBody>
      </p:sp>
      <p:sp>
        <p:nvSpPr>
          <p:cNvPr id="3" name="Content Placeholder 2"/>
          <p:cNvSpPr>
            <a:spLocks noGrp="1"/>
          </p:cNvSpPr>
          <p:nvPr>
            <p:ph idx="1"/>
          </p:nvPr>
        </p:nvSpPr>
        <p:spPr>
          <a:xfrm>
            <a:off x="457200" y="1600200"/>
            <a:ext cx="4648200" cy="4525963"/>
          </a:xfrm>
        </p:spPr>
        <p:txBody>
          <a:bodyPr rtlCol="0">
            <a:normAutofit fontScale="92500" lnSpcReduction="20000"/>
          </a:bodyPr>
          <a:lstStyle/>
          <a:p>
            <a:pPr fontAlgn="auto">
              <a:spcAft>
                <a:spcPts val="0"/>
              </a:spcAft>
              <a:buFont typeface="Arial" pitchFamily="34" charset="0"/>
              <a:buChar char="•"/>
              <a:defRPr/>
            </a:pPr>
            <a:r>
              <a:rPr lang="en-US" dirty="0"/>
              <a:t>Test the federal government’s willingness to enforce that segregation on interstate buses was illegal (Boynton v. Virginia 1960)</a:t>
            </a:r>
          </a:p>
          <a:p>
            <a:pPr fontAlgn="auto">
              <a:spcAft>
                <a:spcPts val="0"/>
              </a:spcAft>
              <a:buFont typeface="Arial" pitchFamily="34" charset="0"/>
              <a:buChar char="•"/>
              <a:defRPr/>
            </a:pPr>
            <a:r>
              <a:rPr lang="en-US" dirty="0"/>
              <a:t>En route, they defied segregation codes</a:t>
            </a:r>
          </a:p>
          <a:p>
            <a:pPr fontAlgn="auto">
              <a:spcAft>
                <a:spcPts val="0"/>
              </a:spcAft>
              <a:buFont typeface="Arial" pitchFamily="34" charset="0"/>
              <a:buChar char="•"/>
              <a:defRPr/>
            </a:pPr>
            <a:r>
              <a:rPr lang="en-US" dirty="0"/>
              <a:t>In Alabama one bus was firebombed and the riders on a second bus were attacked</a:t>
            </a:r>
          </a:p>
        </p:txBody>
      </p:sp>
      <p:pic>
        <p:nvPicPr>
          <p:cNvPr id="14340" name="Picture 3"/>
          <p:cNvPicPr>
            <a:picLocks noChangeAspect="1"/>
          </p:cNvPicPr>
          <p:nvPr/>
        </p:nvPicPr>
        <p:blipFill>
          <a:blip r:embed="rId2" cstate="print"/>
          <a:srcRect/>
          <a:stretch>
            <a:fillRect/>
          </a:stretch>
        </p:blipFill>
        <p:spPr bwMode="auto">
          <a:xfrm>
            <a:off x="5334000" y="3429000"/>
            <a:ext cx="3541713" cy="2774950"/>
          </a:xfrm>
          <a:prstGeom prst="rect">
            <a:avLst/>
          </a:prstGeom>
          <a:noFill/>
          <a:ln w="9525">
            <a:noFill/>
            <a:miter lim="800000"/>
            <a:headEnd/>
            <a:tailEnd/>
          </a:ln>
        </p:spPr>
      </p:pic>
      <p:pic>
        <p:nvPicPr>
          <p:cNvPr id="14341" name="Picture 4"/>
          <p:cNvPicPr>
            <a:picLocks noChangeAspect="1"/>
          </p:cNvPicPr>
          <p:nvPr/>
        </p:nvPicPr>
        <p:blipFill>
          <a:blip r:embed="rId3" cstate="print"/>
          <a:srcRect/>
          <a:stretch>
            <a:fillRect/>
          </a:stretch>
        </p:blipFill>
        <p:spPr bwMode="auto">
          <a:xfrm>
            <a:off x="5334000" y="304800"/>
            <a:ext cx="3671888" cy="2525713"/>
          </a:xfrm>
          <a:prstGeom prst="rect">
            <a:avLst/>
          </a:prstGeom>
          <a:noFill/>
          <a:ln w="9525">
            <a:noFill/>
            <a:miter lim="800000"/>
            <a:headEnd/>
            <a:tailEnd/>
          </a:ln>
        </p:spPr>
      </p:pic>
    </p:spTree>
    <p:extLst>
      <p:ext uri="{BB962C8B-B14F-4D97-AF65-F5344CB8AC3E}">
        <p14:creationId xmlns:p14="http://schemas.microsoft.com/office/powerpoint/2010/main" val="32950150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t>Effects of the Freedom Ride</a:t>
            </a:r>
          </a:p>
        </p:txBody>
      </p:sp>
      <p:sp>
        <p:nvSpPr>
          <p:cNvPr id="15363" name="Content Placeholder 2"/>
          <p:cNvSpPr>
            <a:spLocks noGrp="1"/>
          </p:cNvSpPr>
          <p:nvPr>
            <p:ph idx="1"/>
          </p:nvPr>
        </p:nvSpPr>
        <p:spPr/>
        <p:txBody>
          <a:bodyPr/>
          <a:lstStyle/>
          <a:p>
            <a:r>
              <a:rPr lang="en-US" dirty="0"/>
              <a:t>President John F. Kennedy takes action</a:t>
            </a:r>
          </a:p>
          <a:p>
            <a:r>
              <a:rPr lang="en-US" dirty="0"/>
              <a:t>Federal Transportation Commission issued an order mandating the desegregation of interstate transportation</a:t>
            </a:r>
          </a:p>
          <a:p>
            <a:r>
              <a:rPr lang="en-US" dirty="0"/>
              <a:t>Civil rights activists achieved their goal and that intimidation would not defeat them</a:t>
            </a:r>
          </a:p>
        </p:txBody>
      </p:sp>
    </p:spTree>
    <p:extLst>
      <p:ext uri="{BB962C8B-B14F-4D97-AF65-F5344CB8AC3E}">
        <p14:creationId xmlns:p14="http://schemas.microsoft.com/office/powerpoint/2010/main" val="4423433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edom Rides Map.jpg"/>
          <p:cNvPicPr>
            <a:picLocks noGrp="1" noChangeAspect="1"/>
          </p:cNvPicPr>
          <p:nvPr>
            <p:ph idx="1"/>
          </p:nvPr>
        </p:nvPicPr>
        <p:blipFill>
          <a:blip r:embed="rId2" cstate="print"/>
          <a:srcRect/>
          <a:stretch>
            <a:fillRect/>
          </a:stretch>
        </p:blipFill>
        <p:spPr bwMode="auto">
          <a:xfrm>
            <a:off x="389106" y="685800"/>
            <a:ext cx="8379684" cy="5105400"/>
          </a:xfrm>
          <a:prstGeom prst="rect">
            <a:avLst/>
          </a:prstGeom>
          <a:noFill/>
          <a:ln w="9525">
            <a:noFill/>
            <a:miter lim="800000"/>
            <a:headEnd/>
            <a:tailEnd/>
          </a:ln>
        </p:spPr>
      </p:pic>
    </p:spTree>
    <p:extLst>
      <p:ext uri="{BB962C8B-B14F-4D97-AF65-F5344CB8AC3E}">
        <p14:creationId xmlns:p14="http://schemas.microsoft.com/office/powerpoint/2010/main" val="2710988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a:extLst>
              <a:ext uri="{FF2B5EF4-FFF2-40B4-BE49-F238E27FC236}">
                <a16:creationId xmlns:a16="http://schemas.microsoft.com/office/drawing/2014/main" id="{BE485AC5-1834-A9A8-E202-CC58C2D3AB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2F851A9-84A6-A649-97E7-6DB2F6C1BF98}" type="slidenum">
              <a:rPr lang="en-US" altLang="en-US" sz="1300"/>
              <a:pPr>
                <a:spcBef>
                  <a:spcPct val="0"/>
                </a:spcBef>
                <a:buFontTx/>
                <a:buNone/>
              </a:pPr>
              <a:t>6</a:t>
            </a:fld>
            <a:endParaRPr lang="en-US" altLang="en-US" sz="1300"/>
          </a:p>
        </p:txBody>
      </p:sp>
      <p:sp>
        <p:nvSpPr>
          <p:cNvPr id="26626" name="Text Box 2">
            <a:extLst>
              <a:ext uri="{FF2B5EF4-FFF2-40B4-BE49-F238E27FC236}">
                <a16:creationId xmlns:a16="http://schemas.microsoft.com/office/drawing/2014/main" id="{E3385A45-447D-9F5B-FA4F-547048BA3038}"/>
              </a:ext>
            </a:extLst>
          </p:cNvPr>
          <p:cNvSpPr txBox="1">
            <a:spLocks noChangeArrowheads="1"/>
          </p:cNvSpPr>
          <p:nvPr/>
        </p:nvSpPr>
        <p:spPr bwMode="auto">
          <a:xfrm>
            <a:off x="152400" y="609600"/>
            <a:ext cx="8991600" cy="549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dirty="0"/>
              <a:t>Dr. Lori </a:t>
            </a:r>
            <a:r>
              <a:rPr lang="en-US" altLang="en-US" sz="3200" dirty="0" err="1"/>
              <a:t>Arviso</a:t>
            </a:r>
            <a:r>
              <a:rPr lang="en-US" altLang="en-US" sz="3200" dirty="0"/>
              <a:t> Alvord, the</a:t>
            </a:r>
          </a:p>
          <a:p>
            <a:pPr eaLnBrk="1" hangingPunct="1">
              <a:spcBef>
                <a:spcPct val="0"/>
              </a:spcBef>
              <a:buFontTx/>
              <a:buNone/>
            </a:pPr>
            <a:r>
              <a:rPr lang="en-US" altLang="en-US" sz="3200" dirty="0"/>
              <a:t>first Navajo woman surgeon</a:t>
            </a:r>
          </a:p>
          <a:p>
            <a:pPr eaLnBrk="1" hangingPunct="1">
              <a:spcBef>
                <a:spcPct val="0"/>
              </a:spcBef>
              <a:buFontTx/>
              <a:buNone/>
            </a:pPr>
            <a:r>
              <a:rPr lang="en-US" altLang="en-US" sz="3200" dirty="0"/>
              <a:t>writes in her 1999 autobiography </a:t>
            </a:r>
          </a:p>
          <a:p>
            <a:pPr eaLnBrk="1" hangingPunct="1">
              <a:spcBef>
                <a:spcPct val="0"/>
              </a:spcBef>
              <a:buFontTx/>
              <a:buNone/>
            </a:pPr>
            <a:r>
              <a:rPr lang="en-US" altLang="en-US" sz="3200" i="1" dirty="0"/>
              <a:t>The Scalpel and the Silver Bear</a:t>
            </a:r>
            <a:r>
              <a:rPr lang="en-US" altLang="en-US" sz="3200" dirty="0"/>
              <a:t>, </a:t>
            </a:r>
          </a:p>
          <a:p>
            <a:pPr eaLnBrk="1" hangingPunct="1">
              <a:spcBef>
                <a:spcPct val="0"/>
              </a:spcBef>
              <a:buFontTx/>
              <a:buNone/>
            </a:pPr>
            <a:r>
              <a:rPr lang="ja-JP" altLang="en-US" sz="3200"/>
              <a:t>“</a:t>
            </a:r>
            <a:r>
              <a:rPr lang="en-US" altLang="ja-JP" sz="3200" dirty="0"/>
              <a:t>In their childhoods both my</a:t>
            </a:r>
          </a:p>
          <a:p>
            <a:pPr eaLnBrk="1" hangingPunct="1">
              <a:spcBef>
                <a:spcPct val="0"/>
              </a:spcBef>
              <a:buFontTx/>
              <a:buNone/>
            </a:pPr>
            <a:r>
              <a:rPr lang="en-US" altLang="ja-JP" sz="3200" dirty="0"/>
              <a:t>father and my grandmother had</a:t>
            </a:r>
          </a:p>
          <a:p>
            <a:pPr eaLnBrk="1" hangingPunct="1">
              <a:spcBef>
                <a:spcPct val="0"/>
              </a:spcBef>
              <a:buFontTx/>
              <a:buNone/>
            </a:pPr>
            <a:r>
              <a:rPr lang="en-US" altLang="ja-JP" sz="3200" dirty="0"/>
              <a:t>been punished for speaking Navajo in school. </a:t>
            </a:r>
            <a:r>
              <a:rPr lang="en-US" altLang="ja-JP" sz="3200" dirty="0">
                <a:solidFill>
                  <a:srgbClr val="FF0000"/>
                </a:solidFill>
              </a:rPr>
              <a:t>Navajos were told by white educators that, in order to be successful, they would have to forget their language and culture and adopt American ways</a:t>
            </a:r>
            <a:r>
              <a:rPr lang="en-US" altLang="ja-JP" sz="3200" dirty="0"/>
              <a:t>.</a:t>
            </a:r>
            <a:r>
              <a:rPr lang="ja-JP" altLang="en-US" sz="3200"/>
              <a:t>”</a:t>
            </a:r>
            <a:endParaRPr lang="en-US" altLang="en-US" sz="3200" dirty="0"/>
          </a:p>
        </p:txBody>
      </p:sp>
      <p:pic>
        <p:nvPicPr>
          <p:cNvPr id="26627" name="Picture 3">
            <a:extLst>
              <a:ext uri="{FF2B5EF4-FFF2-40B4-BE49-F238E27FC236}">
                <a16:creationId xmlns:a16="http://schemas.microsoft.com/office/drawing/2014/main" id="{4E2D8E01-8C63-B1BE-1228-A391A5FBC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0"/>
            <a:ext cx="28194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Sit-ins</a:t>
            </a:r>
          </a:p>
        </p:txBody>
      </p:sp>
      <p:sp>
        <p:nvSpPr>
          <p:cNvPr id="3" name="Content Placeholder 2"/>
          <p:cNvSpPr>
            <a:spLocks noGrp="1"/>
          </p:cNvSpPr>
          <p:nvPr>
            <p:ph idx="1"/>
          </p:nvPr>
        </p:nvSpPr>
        <p:spPr>
          <a:xfrm>
            <a:off x="0" y="990600"/>
            <a:ext cx="8229600" cy="4525963"/>
          </a:xfrm>
        </p:spPr>
        <p:txBody>
          <a:bodyPr/>
          <a:lstStyle/>
          <a:p>
            <a:r>
              <a:rPr lang="en-US" dirty="0"/>
              <a:t>Four black students at North Carolina sat down in a white diner and were told that they would not be served</a:t>
            </a:r>
          </a:p>
          <a:p>
            <a:r>
              <a:rPr lang="en-US" dirty="0"/>
              <a:t>Sit ins became a new way to protest segregation of public facilities</a:t>
            </a:r>
          </a:p>
        </p:txBody>
      </p:sp>
      <p:pic>
        <p:nvPicPr>
          <p:cNvPr id="4" name="Picture 2" descr="images.jpeg"/>
          <p:cNvPicPr>
            <a:picLocks noChangeAspect="1"/>
          </p:cNvPicPr>
          <p:nvPr/>
        </p:nvPicPr>
        <p:blipFill>
          <a:blip r:embed="rId2" cstate="print"/>
          <a:srcRect/>
          <a:stretch>
            <a:fillRect/>
          </a:stretch>
        </p:blipFill>
        <p:spPr bwMode="auto">
          <a:xfrm>
            <a:off x="5334000" y="3581400"/>
            <a:ext cx="3576638" cy="2774259"/>
          </a:xfrm>
          <a:prstGeom prst="rect">
            <a:avLst/>
          </a:prstGeom>
          <a:noFill/>
          <a:ln w="9525">
            <a:noFill/>
            <a:miter lim="800000"/>
            <a:headEnd/>
            <a:tailEnd/>
          </a:ln>
        </p:spPr>
      </p:pic>
    </p:spTree>
    <p:extLst>
      <p:ext uri="{BB962C8B-B14F-4D97-AF65-F5344CB8AC3E}">
        <p14:creationId xmlns:p14="http://schemas.microsoft.com/office/powerpoint/2010/main" val="367986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295400" y="152400"/>
            <a:ext cx="8229600" cy="1143000"/>
          </a:xfrm>
        </p:spPr>
        <p:txBody>
          <a:bodyPr/>
          <a:lstStyle/>
          <a:p>
            <a:r>
              <a:rPr lang="en-US"/>
              <a:t>Focus on Birmingham</a:t>
            </a:r>
          </a:p>
        </p:txBody>
      </p:sp>
      <p:sp>
        <p:nvSpPr>
          <p:cNvPr id="3" name="Content Placeholder 2"/>
          <p:cNvSpPr>
            <a:spLocks noGrp="1"/>
          </p:cNvSpPr>
          <p:nvPr>
            <p:ph idx="1"/>
          </p:nvPr>
        </p:nvSpPr>
        <p:spPr>
          <a:xfrm>
            <a:off x="457200" y="1600200"/>
            <a:ext cx="4267200" cy="4525963"/>
          </a:xfrm>
        </p:spPr>
        <p:txBody>
          <a:bodyPr rtlCol="0">
            <a:normAutofit fontScale="85000" lnSpcReduction="20000"/>
          </a:bodyPr>
          <a:lstStyle/>
          <a:p>
            <a:pPr fontAlgn="auto">
              <a:spcAft>
                <a:spcPts val="0"/>
              </a:spcAft>
              <a:buFont typeface="Arial" pitchFamily="34" charset="0"/>
              <a:buChar char="•"/>
              <a:defRPr/>
            </a:pPr>
            <a:r>
              <a:rPr lang="en-US" dirty="0"/>
              <a:t>Letter from Birmingham jail by Martin Luther King 1963</a:t>
            </a:r>
          </a:p>
          <a:p>
            <a:pPr fontAlgn="auto">
              <a:spcAft>
                <a:spcPts val="0"/>
              </a:spcAft>
              <a:buFont typeface="Arial" pitchFamily="34" charset="0"/>
              <a:buChar char="•"/>
              <a:defRPr/>
            </a:pPr>
            <a:r>
              <a:rPr lang="en-US" dirty="0"/>
              <a:t>Freedom marches: schoolchildren joined the demonstrations</a:t>
            </a:r>
          </a:p>
          <a:p>
            <a:pPr fontAlgn="auto">
              <a:spcAft>
                <a:spcPts val="0"/>
              </a:spcAft>
              <a:buFont typeface="Arial" pitchFamily="34" charset="0"/>
              <a:buChar char="•"/>
              <a:defRPr/>
            </a:pPr>
            <a:r>
              <a:rPr lang="en-US" dirty="0"/>
              <a:t>Many Americans were shocked by the news coverage of nonviolent protestors set upon by dogs and jets of water</a:t>
            </a:r>
          </a:p>
          <a:p>
            <a:pPr fontAlgn="auto">
              <a:spcAft>
                <a:spcPts val="0"/>
              </a:spcAft>
              <a:buFont typeface="Arial" pitchFamily="34" charset="0"/>
              <a:buChar char="•"/>
              <a:defRPr/>
            </a:pPr>
            <a:r>
              <a:rPr lang="en-US" dirty="0"/>
              <a:t>John F. Kennedy approves civil rights bill</a:t>
            </a:r>
          </a:p>
        </p:txBody>
      </p:sp>
      <p:pic>
        <p:nvPicPr>
          <p:cNvPr id="16388" name="Picture 3"/>
          <p:cNvPicPr>
            <a:picLocks noChangeAspect="1"/>
          </p:cNvPicPr>
          <p:nvPr/>
        </p:nvPicPr>
        <p:blipFill>
          <a:blip r:embed="rId2" cstate="print"/>
          <a:srcRect/>
          <a:stretch>
            <a:fillRect/>
          </a:stretch>
        </p:blipFill>
        <p:spPr bwMode="auto">
          <a:xfrm>
            <a:off x="4557713" y="3200400"/>
            <a:ext cx="3962400" cy="2857500"/>
          </a:xfrm>
          <a:prstGeom prst="rect">
            <a:avLst/>
          </a:prstGeom>
          <a:noFill/>
          <a:ln w="9525">
            <a:noFill/>
            <a:miter lim="800000"/>
            <a:headEnd/>
            <a:tailEnd/>
          </a:ln>
        </p:spPr>
      </p:pic>
      <p:pic>
        <p:nvPicPr>
          <p:cNvPr id="16389" name="Picture 4"/>
          <p:cNvPicPr>
            <a:picLocks noChangeAspect="1"/>
          </p:cNvPicPr>
          <p:nvPr/>
        </p:nvPicPr>
        <p:blipFill>
          <a:blip r:embed="rId3" cstate="print"/>
          <a:srcRect/>
          <a:stretch>
            <a:fillRect/>
          </a:stretch>
        </p:blipFill>
        <p:spPr bwMode="auto">
          <a:xfrm>
            <a:off x="5638800" y="533400"/>
            <a:ext cx="3267075" cy="2112963"/>
          </a:xfrm>
          <a:prstGeom prst="rect">
            <a:avLst/>
          </a:prstGeom>
          <a:noFill/>
          <a:ln w="9525">
            <a:noFill/>
            <a:miter lim="800000"/>
            <a:headEnd/>
            <a:tailEnd/>
          </a:ln>
        </p:spPr>
      </p:pic>
    </p:spTree>
    <p:extLst>
      <p:ext uri="{BB962C8B-B14F-4D97-AF65-F5344CB8AC3E}">
        <p14:creationId xmlns:p14="http://schemas.microsoft.com/office/powerpoint/2010/main" val="41351757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t>1963 March on Washington</a:t>
            </a:r>
          </a:p>
        </p:txBody>
      </p:sp>
      <p:sp>
        <p:nvSpPr>
          <p:cNvPr id="3" name="Content Placeholder 2"/>
          <p:cNvSpPr>
            <a:spLocks noGrp="1"/>
          </p:cNvSpPr>
          <p:nvPr>
            <p:ph idx="1"/>
          </p:nvPr>
        </p:nvSpPr>
        <p:spPr>
          <a:xfrm>
            <a:off x="457200" y="1219200"/>
            <a:ext cx="4876800" cy="4525963"/>
          </a:xfrm>
        </p:spPr>
        <p:txBody>
          <a:bodyPr rtlCol="0">
            <a:normAutofit/>
          </a:bodyPr>
          <a:lstStyle/>
          <a:p>
            <a:pPr fontAlgn="auto">
              <a:spcAft>
                <a:spcPts val="0"/>
              </a:spcAft>
              <a:buFont typeface="Arial" pitchFamily="34" charset="0"/>
              <a:buChar char="•"/>
              <a:defRPr/>
            </a:pPr>
            <a:r>
              <a:rPr lang="en-US" dirty="0"/>
              <a:t>To put pressure on Congress to pass the new civil rights bill</a:t>
            </a:r>
          </a:p>
          <a:p>
            <a:pPr fontAlgn="auto">
              <a:spcAft>
                <a:spcPts val="0"/>
              </a:spcAft>
              <a:buFont typeface="Arial" pitchFamily="34" charset="0"/>
              <a:buChar char="•"/>
              <a:defRPr/>
            </a:pPr>
            <a:r>
              <a:rPr lang="en-US" dirty="0"/>
              <a:t>Drew more than 200,000</a:t>
            </a:r>
          </a:p>
          <a:p>
            <a:pPr fontAlgn="auto">
              <a:spcAft>
                <a:spcPts val="0"/>
              </a:spcAft>
              <a:buFont typeface="Arial" pitchFamily="34" charset="0"/>
              <a:buChar char="•"/>
              <a:defRPr/>
            </a:pPr>
            <a:r>
              <a:rPr lang="en-US" dirty="0"/>
              <a:t>MLK-”I have a dream”</a:t>
            </a:r>
          </a:p>
          <a:p>
            <a:pPr fontAlgn="auto">
              <a:spcAft>
                <a:spcPts val="0"/>
              </a:spcAft>
              <a:buFont typeface="Arial" pitchFamily="34" charset="0"/>
              <a:buChar char="•"/>
              <a:defRPr/>
            </a:pPr>
            <a:r>
              <a:rPr lang="en-US" dirty="0"/>
              <a:t>One of the largest political demonstrations</a:t>
            </a:r>
          </a:p>
          <a:p>
            <a:pPr fontAlgn="auto">
              <a:spcAft>
                <a:spcPts val="0"/>
              </a:spcAft>
              <a:buFont typeface="Arial" pitchFamily="34" charset="0"/>
              <a:buChar char="•"/>
              <a:defRPr/>
            </a:pPr>
            <a:r>
              <a:rPr lang="en-US" dirty="0"/>
              <a:t>A model for peaceful protest</a:t>
            </a:r>
          </a:p>
        </p:txBody>
      </p:sp>
      <p:pic>
        <p:nvPicPr>
          <p:cNvPr id="17412" name="Picture 3"/>
          <p:cNvPicPr>
            <a:picLocks noChangeAspect="1"/>
          </p:cNvPicPr>
          <p:nvPr/>
        </p:nvPicPr>
        <p:blipFill>
          <a:blip r:embed="rId2" cstate="print"/>
          <a:srcRect/>
          <a:stretch>
            <a:fillRect/>
          </a:stretch>
        </p:blipFill>
        <p:spPr bwMode="auto">
          <a:xfrm>
            <a:off x="5105400" y="3505200"/>
            <a:ext cx="3810000" cy="2997200"/>
          </a:xfrm>
          <a:prstGeom prst="rect">
            <a:avLst/>
          </a:prstGeom>
          <a:noFill/>
          <a:ln w="9525">
            <a:noFill/>
            <a:miter lim="800000"/>
            <a:headEnd/>
            <a:tailEnd/>
          </a:ln>
        </p:spPr>
      </p:pic>
      <p:pic>
        <p:nvPicPr>
          <p:cNvPr id="17413" name="Picture 4"/>
          <p:cNvPicPr>
            <a:picLocks noChangeAspect="1"/>
          </p:cNvPicPr>
          <p:nvPr/>
        </p:nvPicPr>
        <p:blipFill>
          <a:blip r:embed="rId3" cstate="print"/>
          <a:srcRect/>
          <a:stretch>
            <a:fillRect/>
          </a:stretch>
        </p:blipFill>
        <p:spPr bwMode="auto">
          <a:xfrm>
            <a:off x="6324600" y="1295400"/>
            <a:ext cx="1895475" cy="1987550"/>
          </a:xfrm>
          <a:prstGeom prst="rect">
            <a:avLst/>
          </a:prstGeom>
          <a:noFill/>
          <a:ln w="9525">
            <a:noFill/>
            <a:miter lim="800000"/>
            <a:headEnd/>
            <a:tailEnd/>
          </a:ln>
        </p:spPr>
      </p:pic>
    </p:spTree>
    <p:extLst>
      <p:ext uri="{BB962C8B-B14F-4D97-AF65-F5344CB8AC3E}">
        <p14:creationId xmlns:p14="http://schemas.microsoft.com/office/powerpoint/2010/main" val="635094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85800" y="152400"/>
            <a:ext cx="8229600" cy="1143000"/>
          </a:xfrm>
        </p:spPr>
        <p:txBody>
          <a:bodyPr/>
          <a:lstStyle/>
          <a:p>
            <a:r>
              <a:rPr lang="en-US" dirty="0"/>
              <a:t>Civil Rights Act of 1964</a:t>
            </a:r>
          </a:p>
        </p:txBody>
      </p:sp>
      <p:sp>
        <p:nvSpPr>
          <p:cNvPr id="3" name="Content Placeholder 2"/>
          <p:cNvSpPr>
            <a:spLocks noGrp="1"/>
          </p:cNvSpPr>
          <p:nvPr>
            <p:ph idx="1"/>
          </p:nvPr>
        </p:nvSpPr>
        <p:spPr>
          <a:xfrm>
            <a:off x="304800" y="1828800"/>
            <a:ext cx="8229600" cy="4525963"/>
          </a:xfrm>
        </p:spPr>
        <p:txBody>
          <a:bodyPr rtlCol="0">
            <a:normAutofit/>
          </a:bodyPr>
          <a:lstStyle/>
          <a:p>
            <a:pPr fontAlgn="auto">
              <a:spcAft>
                <a:spcPts val="0"/>
              </a:spcAft>
              <a:buFont typeface="Arial" pitchFamily="34" charset="0"/>
              <a:buChar char="•"/>
              <a:defRPr/>
            </a:pPr>
            <a:r>
              <a:rPr lang="en-US" dirty="0"/>
              <a:t>The act banned segregation in public accommodations</a:t>
            </a:r>
          </a:p>
          <a:p>
            <a:pPr fontAlgn="auto">
              <a:spcAft>
                <a:spcPts val="0"/>
              </a:spcAft>
              <a:buFont typeface="Arial" pitchFamily="34" charset="0"/>
              <a:buChar char="•"/>
              <a:defRPr/>
            </a:pPr>
            <a:r>
              <a:rPr lang="en-US" dirty="0"/>
              <a:t>Gave the federal government the ability to desegregate schools</a:t>
            </a:r>
          </a:p>
          <a:p>
            <a:pPr fontAlgn="auto">
              <a:spcAft>
                <a:spcPts val="0"/>
              </a:spcAft>
              <a:buFont typeface="Arial" pitchFamily="34" charset="0"/>
              <a:buChar char="•"/>
              <a:defRPr/>
            </a:pPr>
            <a:r>
              <a:rPr lang="en-US" dirty="0"/>
              <a:t>Prosecute individuals who violated people’s civil rights</a:t>
            </a:r>
          </a:p>
          <a:p>
            <a:pPr fontAlgn="auto">
              <a:spcAft>
                <a:spcPts val="0"/>
              </a:spcAft>
              <a:buFont typeface="Arial" pitchFamily="34" charset="0"/>
              <a:buChar char="•"/>
              <a:defRPr/>
            </a:pPr>
            <a:r>
              <a:rPr lang="en-US" dirty="0"/>
              <a:t>Outlawed discrimination in employment</a:t>
            </a:r>
          </a:p>
          <a:p>
            <a:pPr fontAlgn="auto">
              <a:spcAft>
                <a:spcPts val="0"/>
              </a:spcAft>
              <a:buFont typeface="Arial" pitchFamily="34" charset="0"/>
              <a:buChar char="•"/>
              <a:defRPr/>
            </a:pPr>
            <a:r>
              <a:rPr lang="en-US" dirty="0"/>
              <a:t>Established the Equal Employment Opportunity Commission (EEOC)</a:t>
            </a:r>
          </a:p>
        </p:txBody>
      </p:sp>
      <p:pic>
        <p:nvPicPr>
          <p:cNvPr id="4" name="Picture 3" descr="civil-rights-act-display.jpg"/>
          <p:cNvPicPr>
            <a:picLocks noChangeAspect="1"/>
          </p:cNvPicPr>
          <p:nvPr/>
        </p:nvPicPr>
        <p:blipFill>
          <a:blip r:embed="rId2" cstate="print"/>
          <a:stretch>
            <a:fillRect/>
          </a:stretch>
        </p:blipFill>
        <p:spPr>
          <a:xfrm>
            <a:off x="6553200" y="457200"/>
            <a:ext cx="2333625" cy="2333625"/>
          </a:xfrm>
          <a:prstGeom prst="rect">
            <a:avLst/>
          </a:prstGeom>
        </p:spPr>
      </p:pic>
    </p:spTree>
    <p:extLst>
      <p:ext uri="{BB962C8B-B14F-4D97-AF65-F5344CB8AC3E}">
        <p14:creationId xmlns:p14="http://schemas.microsoft.com/office/powerpoint/2010/main" val="31158943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t>The Push for Voting Rights</a:t>
            </a:r>
          </a:p>
        </p:txBody>
      </p:sp>
      <p:sp>
        <p:nvSpPr>
          <p:cNvPr id="19459" name="Content Placeholder 2"/>
          <p:cNvSpPr>
            <a:spLocks noGrp="1"/>
          </p:cNvSpPr>
          <p:nvPr>
            <p:ph idx="1"/>
          </p:nvPr>
        </p:nvSpPr>
        <p:spPr/>
        <p:txBody>
          <a:bodyPr/>
          <a:lstStyle/>
          <a:p>
            <a:r>
              <a:rPr lang="en-US" dirty="0"/>
              <a:t>Literacy tests</a:t>
            </a:r>
          </a:p>
          <a:p>
            <a:r>
              <a:rPr lang="en-US" dirty="0"/>
              <a:t>Poll taxes</a:t>
            </a:r>
          </a:p>
          <a:p>
            <a:r>
              <a:rPr lang="en-US" dirty="0"/>
              <a:t>Intimidation </a:t>
            </a:r>
          </a:p>
          <a:p>
            <a:endParaRPr lang="en-US" dirty="0"/>
          </a:p>
          <a:p>
            <a:r>
              <a:rPr lang="en-US" dirty="0"/>
              <a:t>All kept blacks and American Indians from voting in some areas</a:t>
            </a:r>
          </a:p>
        </p:txBody>
      </p:sp>
    </p:spTree>
    <p:extLst>
      <p:ext uri="{BB962C8B-B14F-4D97-AF65-F5344CB8AC3E}">
        <p14:creationId xmlns:p14="http://schemas.microsoft.com/office/powerpoint/2010/main" val="4190258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Voting Rights Act of 1965</a:t>
            </a:r>
          </a:p>
        </p:txBody>
      </p:sp>
      <p:sp>
        <p:nvSpPr>
          <p:cNvPr id="20483" name="Content Placeholder 2"/>
          <p:cNvSpPr>
            <a:spLocks noGrp="1"/>
          </p:cNvSpPr>
          <p:nvPr>
            <p:ph idx="1"/>
          </p:nvPr>
        </p:nvSpPr>
        <p:spPr/>
        <p:txBody>
          <a:bodyPr/>
          <a:lstStyle/>
          <a:p>
            <a:r>
              <a:rPr lang="en-US" dirty="0"/>
              <a:t>Spurred by actions of protesters and the President, Congress passed the act</a:t>
            </a:r>
          </a:p>
          <a:p>
            <a:r>
              <a:rPr lang="en-US" dirty="0"/>
              <a:t>It banned literacy tests and empower the federal government to oversee voting registration</a:t>
            </a:r>
          </a:p>
          <a:p>
            <a:r>
              <a:rPr lang="en-US" dirty="0"/>
              <a:t>By 1975, Congress extended it to Hispanic voters</a:t>
            </a:r>
          </a:p>
          <a:p>
            <a:r>
              <a:rPr lang="en-US" dirty="0"/>
              <a:t>Black voter participation jumped from 7% in 1964 to 70% in 1986</a:t>
            </a:r>
          </a:p>
        </p:txBody>
      </p:sp>
    </p:spTree>
    <p:extLst>
      <p:ext uri="{BB962C8B-B14F-4D97-AF65-F5344CB8AC3E}">
        <p14:creationId xmlns:p14="http://schemas.microsoft.com/office/powerpoint/2010/main" val="16594615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D153-C2CB-79C5-72D2-242C1431976D}"/>
              </a:ext>
            </a:extLst>
          </p:cNvPr>
          <p:cNvSpPr>
            <a:spLocks noGrp="1"/>
          </p:cNvSpPr>
          <p:nvPr>
            <p:ph type="title"/>
          </p:nvPr>
        </p:nvSpPr>
        <p:spPr/>
        <p:txBody>
          <a:bodyPr/>
          <a:lstStyle/>
          <a:p>
            <a:endParaRPr lang="en-US"/>
          </a:p>
        </p:txBody>
      </p:sp>
      <p:pic>
        <p:nvPicPr>
          <p:cNvPr id="5" name="Content Placeholder 4" descr="A map of the united states&#10;&#10;AI-generated content may be incorrect.">
            <a:extLst>
              <a:ext uri="{FF2B5EF4-FFF2-40B4-BE49-F238E27FC236}">
                <a16:creationId xmlns:a16="http://schemas.microsoft.com/office/drawing/2014/main" id="{4A2FB080-AFAF-D7D1-A518-FFEEC56837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76" y="-76201"/>
            <a:ext cx="9163276" cy="6489193"/>
          </a:xfrm>
        </p:spPr>
      </p:pic>
      <p:sp>
        <p:nvSpPr>
          <p:cNvPr id="6" name="TextBox 5">
            <a:extLst>
              <a:ext uri="{FF2B5EF4-FFF2-40B4-BE49-F238E27FC236}">
                <a16:creationId xmlns:a16="http://schemas.microsoft.com/office/drawing/2014/main" id="{BFDEE8E7-649F-5522-193B-A96F410F429C}"/>
              </a:ext>
            </a:extLst>
          </p:cNvPr>
          <p:cNvSpPr txBox="1"/>
          <p:nvPr/>
        </p:nvSpPr>
        <p:spPr>
          <a:xfrm>
            <a:off x="-19276" y="6412992"/>
            <a:ext cx="9163276" cy="461665"/>
          </a:xfrm>
          <a:prstGeom prst="rect">
            <a:avLst/>
          </a:prstGeom>
          <a:noFill/>
        </p:spPr>
        <p:txBody>
          <a:bodyPr wrap="square" rtlCol="0">
            <a:spAutoFit/>
          </a:bodyPr>
          <a:lstStyle/>
          <a:p>
            <a:pPr algn="ctr"/>
            <a:r>
              <a:rPr lang="en-US" sz="2400" b="1" dirty="0"/>
              <a:t>New York Times 10/16/25</a:t>
            </a:r>
          </a:p>
        </p:txBody>
      </p:sp>
    </p:spTree>
    <p:extLst>
      <p:ext uri="{BB962C8B-B14F-4D97-AF65-F5344CB8AC3E}">
        <p14:creationId xmlns:p14="http://schemas.microsoft.com/office/powerpoint/2010/main" val="26298020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9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445320"/>
          </a:xfrm>
          <a:prstGeom prst="rect">
            <a:avLst/>
          </a:prstGeom>
        </p:spPr>
      </p:pic>
    </p:spTree>
    <p:extLst>
      <p:ext uri="{BB962C8B-B14F-4D97-AF65-F5344CB8AC3E}">
        <p14:creationId xmlns:p14="http://schemas.microsoft.com/office/powerpoint/2010/main" val="16644980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350px-82_us_house_membershi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669280"/>
          </a:xfrm>
          <a:prstGeom prst="rect">
            <a:avLst/>
          </a:prstGeom>
        </p:spPr>
      </p:pic>
      <p:sp>
        <p:nvSpPr>
          <p:cNvPr id="5" name="TextBox 4"/>
          <p:cNvSpPr txBox="1"/>
          <p:nvPr/>
        </p:nvSpPr>
        <p:spPr>
          <a:xfrm>
            <a:off x="0" y="5791200"/>
            <a:ext cx="9144000" cy="646331"/>
          </a:xfrm>
          <a:prstGeom prst="rect">
            <a:avLst/>
          </a:prstGeom>
          <a:noFill/>
        </p:spPr>
        <p:txBody>
          <a:bodyPr wrap="square" rtlCol="0">
            <a:spAutoFit/>
          </a:bodyPr>
          <a:lstStyle/>
          <a:p>
            <a:pPr algn="ctr"/>
            <a:r>
              <a:rPr lang="en-US" sz="3600" dirty="0"/>
              <a:t>Electoral Map in 1950s Before Civil Rights Act</a:t>
            </a:r>
          </a:p>
        </p:txBody>
      </p:sp>
    </p:spTree>
    <p:extLst>
      <p:ext uri="{BB962C8B-B14F-4D97-AF65-F5344CB8AC3E}">
        <p14:creationId xmlns:p14="http://schemas.microsoft.com/office/powerpoint/2010/main" val="42590358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Election Results</a:t>
            </a:r>
          </a:p>
        </p:txBody>
      </p:sp>
      <p:pic>
        <p:nvPicPr>
          <p:cNvPr id="7" name="Content Placeholder 6">
            <a:extLst>
              <a:ext uri="{FF2B5EF4-FFF2-40B4-BE49-F238E27FC236}">
                <a16:creationId xmlns:a16="http://schemas.microsoft.com/office/drawing/2014/main" id="{E03A6A04-86BD-8946-9E6F-CB985FE9B6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592" y="1295400"/>
            <a:ext cx="8998815" cy="5223450"/>
          </a:xfrm>
        </p:spPr>
      </p:pic>
    </p:spTree>
    <p:extLst>
      <p:ext uri="{BB962C8B-B14F-4D97-AF65-F5344CB8AC3E}">
        <p14:creationId xmlns:p14="http://schemas.microsoft.com/office/powerpoint/2010/main" val="848614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3">
            <a:extLst>
              <a:ext uri="{FF2B5EF4-FFF2-40B4-BE49-F238E27FC236}">
                <a16:creationId xmlns:a16="http://schemas.microsoft.com/office/drawing/2014/main" id="{2B7AAF0B-928D-F43F-FB31-879DB5FBAAB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5412A97-CD04-C140-90C6-396323330B22}" type="slidenum">
              <a:rPr lang="en-US" altLang="en-US" sz="1300"/>
              <a:pPr>
                <a:spcBef>
                  <a:spcPct val="0"/>
                </a:spcBef>
                <a:buFontTx/>
                <a:buNone/>
              </a:pPr>
              <a:t>7</a:t>
            </a:fld>
            <a:endParaRPr lang="en-US" altLang="en-US" sz="1300"/>
          </a:p>
        </p:txBody>
      </p:sp>
      <p:sp>
        <p:nvSpPr>
          <p:cNvPr id="28674" name="Text Box 2">
            <a:extLst>
              <a:ext uri="{FF2B5EF4-FFF2-40B4-BE49-F238E27FC236}">
                <a16:creationId xmlns:a16="http://schemas.microsoft.com/office/drawing/2014/main" id="{9134A0F2-6E41-DC85-D9A5-0D2C1342FF4C}"/>
              </a:ext>
            </a:extLst>
          </p:cNvPr>
          <p:cNvSpPr txBox="1">
            <a:spLocks noChangeArrowheads="1"/>
          </p:cNvSpPr>
          <p:nvPr/>
        </p:nvSpPr>
        <p:spPr bwMode="auto">
          <a:xfrm>
            <a:off x="0" y="0"/>
            <a:ext cx="91440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b="1">
                <a:latin typeface="Arial Narrow" panose="020B0604020202020204" pitchFamily="34" charset="0"/>
              </a:rPr>
              <a:t>	</a:t>
            </a:r>
            <a:r>
              <a:rPr lang="ja-JP" altLang="en-US" sz="3200">
                <a:latin typeface="Arial Narrow" panose="020B0604020202020204" pitchFamily="34" charset="0"/>
              </a:rPr>
              <a:t>“</a:t>
            </a:r>
            <a:r>
              <a:rPr lang="en-US" altLang="ja-JP" sz="3200">
                <a:latin typeface="Arial Narrow" panose="020B0604020202020204" pitchFamily="34" charset="0"/>
              </a:rPr>
              <a:t>They were warned that if they taught their children to speak Navajo, the children would have a harder time learning in school, and would therefore be at a disadvantage. A racist attitude existed. Navajo children were told that their culture and lifeways were inferior, and they were made to feel they could never be as good as white people.… My father suffered terribly from these events and conditions.</a:t>
            </a:r>
            <a:r>
              <a:rPr lang="ja-JP" altLang="en-US" sz="3200">
                <a:latin typeface="Arial Narrow" panose="020B0604020202020204" pitchFamily="34" charset="0"/>
              </a:rPr>
              <a:t>”</a:t>
            </a:r>
            <a:endParaRPr lang="en-US" altLang="en-US" sz="3200"/>
          </a:p>
        </p:txBody>
      </p:sp>
      <p:sp>
        <p:nvSpPr>
          <p:cNvPr id="402435" name="Text Box 3">
            <a:extLst>
              <a:ext uri="{FF2B5EF4-FFF2-40B4-BE49-F238E27FC236}">
                <a16:creationId xmlns:a16="http://schemas.microsoft.com/office/drawing/2014/main" id="{28950F08-5802-14DA-FA8D-383DF5D32455}"/>
              </a:ext>
            </a:extLst>
          </p:cNvPr>
          <p:cNvSpPr txBox="1">
            <a:spLocks noChangeArrowheads="1"/>
          </p:cNvSpPr>
          <p:nvPr/>
        </p:nvSpPr>
        <p:spPr bwMode="auto">
          <a:xfrm>
            <a:off x="0" y="3886200"/>
            <a:ext cx="923607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b="1">
                <a:latin typeface="Arial Narrow" panose="020B0604020202020204" pitchFamily="34" charset="0"/>
              </a:rPr>
              <a:t>	</a:t>
            </a:r>
            <a:r>
              <a:rPr lang="en-US" altLang="en-US" sz="3200">
                <a:latin typeface="Arial Narrow" panose="020B0604020202020204" pitchFamily="34" charset="0"/>
              </a:rPr>
              <a:t>Dr. Arviso Alvord concludes that </a:t>
            </a:r>
            <a:r>
              <a:rPr lang="ja-JP" altLang="en-US" sz="3200">
                <a:latin typeface="Arial Narrow" panose="020B0604020202020204" pitchFamily="34" charset="0"/>
              </a:rPr>
              <a:t>“</a:t>
            </a:r>
            <a:r>
              <a:rPr lang="en-US" altLang="ja-JP" sz="3200">
                <a:latin typeface="Arial Narrow" panose="020B0604020202020204" pitchFamily="34" charset="0"/>
              </a:rPr>
              <a:t>two or three generations of our tribe had been taught to feel shame about our culture, and </a:t>
            </a:r>
            <a:r>
              <a:rPr lang="en-US" altLang="ja-JP" sz="3200">
                <a:solidFill>
                  <a:srgbClr val="FF0000"/>
                </a:solidFill>
                <a:latin typeface="Arial Narrow" panose="020B0604020202020204" pitchFamily="34" charset="0"/>
              </a:rPr>
              <a:t>parents had often not taught their children traditional Navajo beliefs–the very thing that would have shown them how to live, the very thing that could keep them strong.</a:t>
            </a:r>
            <a:r>
              <a:rPr lang="ja-JP" altLang="en-US" sz="3200">
                <a:solidFill>
                  <a:srgbClr val="FF0000"/>
                </a:solidFill>
                <a:latin typeface="Arial Narrow" panose="020B0604020202020204" pitchFamily="34" charset="0"/>
              </a:rPr>
              <a:t>”</a:t>
            </a:r>
            <a:endParaRPr lang="en-US" altLang="ja-JP" sz="3200">
              <a:solidFill>
                <a:srgbClr val="FF0000"/>
              </a:solidFill>
            </a:endParaRPr>
          </a:p>
          <a:p>
            <a:pPr eaLnBrk="1" hangingPunct="1">
              <a:spcBef>
                <a:spcPct val="0"/>
              </a:spcBef>
              <a:buFontTx/>
              <a:buNone/>
            </a:pPr>
            <a:endParaRPr lang="en-US"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95813-1CC3-5A4E-B587-4CFAB2724BD6}"/>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3C7BBC73-DE1D-B04A-A1BD-3CCE09795A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238" y="908146"/>
            <a:ext cx="9268237" cy="5218018"/>
          </a:xfrm>
        </p:spPr>
      </p:pic>
      <p:sp>
        <p:nvSpPr>
          <p:cNvPr id="3" name="TextBox 2">
            <a:hlinkClick r:id="rId3"/>
            <a:extLst>
              <a:ext uri="{FF2B5EF4-FFF2-40B4-BE49-F238E27FC236}">
                <a16:creationId xmlns:a16="http://schemas.microsoft.com/office/drawing/2014/main" id="{9FD2CF3D-70E3-1442-A9C7-BBA03EC7176F}"/>
              </a:ext>
            </a:extLst>
          </p:cNvPr>
          <p:cNvSpPr txBox="1"/>
          <p:nvPr/>
        </p:nvSpPr>
        <p:spPr>
          <a:xfrm>
            <a:off x="-124239" y="6126164"/>
            <a:ext cx="9268237" cy="646331"/>
          </a:xfrm>
          <a:prstGeom prst="rect">
            <a:avLst/>
          </a:prstGeom>
          <a:noFill/>
        </p:spPr>
        <p:txBody>
          <a:bodyPr wrap="square" rtlCol="0">
            <a:spAutoFit/>
          </a:bodyPr>
          <a:lstStyle/>
          <a:p>
            <a:pPr algn="ctr"/>
            <a:r>
              <a:rPr lang="en-US" dirty="0"/>
              <a:t>Why do White Christians vote Republican and Black Christians vote Democratic</a:t>
            </a:r>
          </a:p>
          <a:p>
            <a:pPr algn="ctr"/>
            <a:r>
              <a:rPr lang="en-US" dirty="0"/>
              <a:t>https://</a:t>
            </a:r>
            <a:r>
              <a:rPr lang="en-US" dirty="0" err="1"/>
              <a:t>www.facebook.com</a:t>
            </a:r>
            <a:r>
              <a:rPr lang="en-US" dirty="0"/>
              <a:t>/watch/?v=2052252051573848</a:t>
            </a:r>
          </a:p>
        </p:txBody>
      </p:sp>
    </p:spTree>
    <p:extLst>
      <p:ext uri="{BB962C8B-B14F-4D97-AF65-F5344CB8AC3E}">
        <p14:creationId xmlns:p14="http://schemas.microsoft.com/office/powerpoint/2010/main" val="41724210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0093A-B5FF-3142-AF85-94C6F0A0196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475742C-EF0E-9C4F-BE55-484E5B3BCE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0"/>
            <a:ext cx="6410952" cy="6895814"/>
          </a:xfrm>
        </p:spPr>
      </p:pic>
    </p:spTree>
    <p:extLst>
      <p:ext uri="{BB962C8B-B14F-4D97-AF65-F5344CB8AC3E}">
        <p14:creationId xmlns:p14="http://schemas.microsoft.com/office/powerpoint/2010/main" val="22626035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AF0C-DB67-7640-B30E-2D7438D5431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0D52797-210E-4E48-8A5E-363E2ADAEA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5937130" cy="6854139"/>
          </a:xfrm>
        </p:spPr>
      </p:pic>
    </p:spTree>
    <p:extLst>
      <p:ext uri="{BB962C8B-B14F-4D97-AF65-F5344CB8AC3E}">
        <p14:creationId xmlns:p14="http://schemas.microsoft.com/office/powerpoint/2010/main" val="40079438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58BA-E4CF-BE4B-994A-D2E431D8210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5B5369-25BD-DF4E-8D01-2DF643226E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2218" y="0"/>
            <a:ext cx="7819563" cy="6880300"/>
          </a:xfrm>
        </p:spPr>
      </p:pic>
    </p:spTree>
    <p:extLst>
      <p:ext uri="{BB962C8B-B14F-4D97-AF65-F5344CB8AC3E}">
        <p14:creationId xmlns:p14="http://schemas.microsoft.com/office/powerpoint/2010/main" val="2079679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83D4-D4C4-9F47-BEAC-8B4B8E35E0E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CDF424E-9C75-4A4D-A204-34423F6736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0886"/>
            <a:ext cx="7794219" cy="6858000"/>
          </a:xfrm>
        </p:spPr>
      </p:pic>
    </p:spTree>
    <p:extLst>
      <p:ext uri="{BB962C8B-B14F-4D97-AF65-F5344CB8AC3E}">
        <p14:creationId xmlns:p14="http://schemas.microsoft.com/office/powerpoint/2010/main" val="38094004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40D0D-141E-CA43-9973-9A548413D6E8}"/>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D49F9D7C-1381-7943-A81E-753E5C2652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4189" y="0"/>
            <a:ext cx="7615621" cy="6901657"/>
          </a:xfrm>
        </p:spPr>
      </p:pic>
    </p:spTree>
    <p:extLst>
      <p:ext uri="{BB962C8B-B14F-4D97-AF65-F5344CB8AC3E}">
        <p14:creationId xmlns:p14="http://schemas.microsoft.com/office/powerpoint/2010/main" val="31168700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2CEC-6ABA-B440-AED4-D05AC388293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F03CCF1-0D2C-E444-8F59-EE2BAB5B69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4161" y="0"/>
            <a:ext cx="7938519" cy="6858000"/>
          </a:xfrm>
        </p:spPr>
      </p:pic>
    </p:spTree>
    <p:extLst>
      <p:ext uri="{BB962C8B-B14F-4D97-AF65-F5344CB8AC3E}">
        <p14:creationId xmlns:p14="http://schemas.microsoft.com/office/powerpoint/2010/main" val="5561356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a:cs typeface="+mj-cs"/>
              </a:rPr>
              <a:t>1964  24</a:t>
            </a:r>
            <a:r>
              <a:rPr lang="en-US" baseline="30000">
                <a:cs typeface="+mj-cs"/>
              </a:rPr>
              <a:t>th</a:t>
            </a:r>
            <a:r>
              <a:rPr lang="en-US">
                <a:cs typeface="+mj-cs"/>
              </a:rPr>
              <a:t> Amendment</a:t>
            </a:r>
          </a:p>
        </p:txBody>
      </p:sp>
      <p:sp>
        <p:nvSpPr>
          <p:cNvPr id="35843" name="Rectangle 3"/>
          <p:cNvSpPr>
            <a:spLocks noGrp="1" noChangeArrowheads="1"/>
          </p:cNvSpPr>
          <p:nvPr>
            <p:ph type="body" idx="1"/>
          </p:nvPr>
        </p:nvSpPr>
        <p:spPr>
          <a:xfrm>
            <a:off x="457200" y="1600200"/>
            <a:ext cx="8229600" cy="1295400"/>
          </a:xfrm>
        </p:spPr>
        <p:txBody>
          <a:bodyPr/>
          <a:lstStyle/>
          <a:p>
            <a:pPr eaLnBrk="1" hangingPunct="1">
              <a:defRPr/>
            </a:pPr>
            <a:r>
              <a:rPr lang="en-US">
                <a:cs typeface="+mn-cs"/>
              </a:rPr>
              <a:t>Outlawed poll tax.  Black voter registration begins to increase.</a:t>
            </a:r>
          </a:p>
        </p:txBody>
      </p:sp>
      <p:pic>
        <p:nvPicPr>
          <p:cNvPr id="20483" name="Picture 5" descr="ANd9GcTb-Uh1XRzQ2SLh2Kh-67SwC_NBEDPEfjnPFcqTmUriibMrJQ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743200"/>
            <a:ext cx="3048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Picture 9" descr="ANd9GcQUI5cjRT_VW1l8n87SnmuKe4wSP4yY8QZ2s6kvacUiQlGIRO9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667000"/>
            <a:ext cx="2667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19960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81000" y="-228600"/>
            <a:ext cx="8229600" cy="1143000"/>
          </a:xfrm>
        </p:spPr>
        <p:txBody>
          <a:bodyPr/>
          <a:lstStyle/>
          <a:p>
            <a:r>
              <a:rPr lang="en-US" dirty="0"/>
              <a:t>The Riots </a:t>
            </a:r>
          </a:p>
        </p:txBody>
      </p:sp>
      <p:sp>
        <p:nvSpPr>
          <p:cNvPr id="21507" name="Content Placeholder 2"/>
          <p:cNvSpPr>
            <a:spLocks noGrp="1"/>
          </p:cNvSpPr>
          <p:nvPr>
            <p:ph idx="1"/>
          </p:nvPr>
        </p:nvSpPr>
        <p:spPr>
          <a:xfrm>
            <a:off x="457200" y="762000"/>
            <a:ext cx="8229600" cy="4525963"/>
          </a:xfrm>
        </p:spPr>
        <p:txBody>
          <a:bodyPr/>
          <a:lstStyle/>
          <a:p>
            <a:r>
              <a:rPr lang="en-US" dirty="0"/>
              <a:t>Frustration over discrimination and poverty</a:t>
            </a:r>
          </a:p>
          <a:p>
            <a:r>
              <a:rPr lang="en-US" dirty="0"/>
              <a:t>Worst in Newark, New Jersey and Detroit, Michigan in the summer of 1967</a:t>
            </a:r>
          </a:p>
          <a:p>
            <a:r>
              <a:rPr lang="en-US" dirty="0"/>
              <a:t>Blacks using violence against police and white business owners in black neighborhoods</a:t>
            </a:r>
          </a:p>
        </p:txBody>
      </p:sp>
      <p:pic>
        <p:nvPicPr>
          <p:cNvPr id="4" name="Picture 3" descr="detroit_race_riot_1967.jpg"/>
          <p:cNvPicPr>
            <a:picLocks noChangeAspect="1"/>
          </p:cNvPicPr>
          <p:nvPr/>
        </p:nvPicPr>
        <p:blipFill>
          <a:blip r:embed="rId2" cstate="print"/>
          <a:stretch>
            <a:fillRect/>
          </a:stretch>
        </p:blipFill>
        <p:spPr>
          <a:xfrm>
            <a:off x="1981201" y="3505200"/>
            <a:ext cx="4572000" cy="2587752"/>
          </a:xfrm>
          <a:prstGeom prst="rect">
            <a:avLst/>
          </a:prstGeom>
        </p:spPr>
      </p:pic>
    </p:spTree>
    <p:extLst>
      <p:ext uri="{BB962C8B-B14F-4D97-AF65-F5344CB8AC3E}">
        <p14:creationId xmlns:p14="http://schemas.microsoft.com/office/powerpoint/2010/main" val="33719818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Loving vs. Virginia 1967</a:t>
            </a:r>
          </a:p>
        </p:txBody>
      </p:sp>
      <p:sp>
        <p:nvSpPr>
          <p:cNvPr id="3" name="Content Placeholder 2"/>
          <p:cNvSpPr>
            <a:spLocks noGrp="1"/>
          </p:cNvSpPr>
          <p:nvPr>
            <p:ph idx="1"/>
          </p:nvPr>
        </p:nvSpPr>
        <p:spPr/>
        <p:txBody>
          <a:bodyPr/>
          <a:lstStyle/>
          <a:p>
            <a:endParaRPr lang="en-US"/>
          </a:p>
        </p:txBody>
      </p:sp>
      <p:pic>
        <p:nvPicPr>
          <p:cNvPr id="4" name="Picture 3" descr="Loving-quo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2" y="1905000"/>
            <a:ext cx="9144000" cy="4351421"/>
          </a:xfrm>
          <a:prstGeom prst="rect">
            <a:avLst/>
          </a:prstGeom>
        </p:spPr>
      </p:pic>
    </p:spTree>
    <p:extLst>
      <p:ext uri="{BB962C8B-B14F-4D97-AF65-F5344CB8AC3E}">
        <p14:creationId xmlns:p14="http://schemas.microsoft.com/office/powerpoint/2010/main" val="1370487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1">
            <a:extLst>
              <a:ext uri="{FF2B5EF4-FFF2-40B4-BE49-F238E27FC236}">
                <a16:creationId xmlns:a16="http://schemas.microsoft.com/office/drawing/2014/main" id="{6F3BB35F-3955-F70C-BEF4-72CFC4DA7CA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6A14D34-05FA-B94D-AD1E-F58E3B97164E}" type="slidenum">
              <a:rPr lang="en-US" altLang="en-US" sz="1300"/>
              <a:pPr>
                <a:spcBef>
                  <a:spcPct val="0"/>
                </a:spcBef>
                <a:buFontTx/>
                <a:buNone/>
              </a:pPr>
              <a:t>8</a:t>
            </a:fld>
            <a:endParaRPr lang="en-US" altLang="en-US" sz="1300"/>
          </a:p>
        </p:txBody>
      </p:sp>
      <p:pic>
        <p:nvPicPr>
          <p:cNvPr id="30722" name="Picture 2" descr="White_mans_burden_the_journal_detroit.JPG">
            <a:extLst>
              <a:ext uri="{FF2B5EF4-FFF2-40B4-BE49-F238E27FC236}">
                <a16:creationId xmlns:a16="http://schemas.microsoft.com/office/drawing/2014/main" id="{E55CF3E8-0449-766D-D331-AC2649D06E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381000"/>
            <a:ext cx="91725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t>The Kerner Commission</a:t>
            </a:r>
          </a:p>
        </p:txBody>
      </p:sp>
      <p:sp>
        <p:nvSpPr>
          <p:cNvPr id="22531" name="Content Placeholder 2"/>
          <p:cNvSpPr>
            <a:spLocks noGrp="1"/>
          </p:cNvSpPr>
          <p:nvPr>
            <p:ph idx="1"/>
          </p:nvPr>
        </p:nvSpPr>
        <p:spPr/>
        <p:txBody>
          <a:bodyPr/>
          <a:lstStyle/>
          <a:p>
            <a:r>
              <a:rPr lang="en-US" dirty="0"/>
              <a:t>It concluded racial discrimination as the cause of the violence</a:t>
            </a:r>
          </a:p>
          <a:p>
            <a:r>
              <a:rPr lang="en-US" dirty="0"/>
              <a:t>They recommended by extending federal programs to Urban black neighborhoods</a:t>
            </a:r>
          </a:p>
          <a:p>
            <a:r>
              <a:rPr lang="en-US" dirty="0"/>
              <a:t>Controversy surrounding the Commission</a:t>
            </a:r>
          </a:p>
          <a:p>
            <a:r>
              <a:rPr lang="en-US" dirty="0"/>
              <a:t>President Lyndon Johnson did not follow up</a:t>
            </a:r>
          </a:p>
        </p:txBody>
      </p:sp>
    </p:spTree>
    <p:extLst>
      <p:ext uri="{BB962C8B-B14F-4D97-AF65-F5344CB8AC3E}">
        <p14:creationId xmlns:p14="http://schemas.microsoft.com/office/powerpoint/2010/main" val="1498039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t>Malcolm X</a:t>
            </a:r>
          </a:p>
        </p:txBody>
      </p:sp>
      <p:sp>
        <p:nvSpPr>
          <p:cNvPr id="23555" name="Content Placeholder 2"/>
          <p:cNvSpPr>
            <a:spLocks noGrp="1"/>
          </p:cNvSpPr>
          <p:nvPr>
            <p:ph idx="1"/>
          </p:nvPr>
        </p:nvSpPr>
        <p:spPr>
          <a:xfrm>
            <a:off x="152400" y="2286000"/>
            <a:ext cx="7848600" cy="4373563"/>
          </a:xfrm>
        </p:spPr>
        <p:txBody>
          <a:bodyPr/>
          <a:lstStyle/>
          <a:p>
            <a:r>
              <a:rPr lang="en-US" dirty="0"/>
              <a:t>Influenced by race riots</a:t>
            </a:r>
          </a:p>
          <a:p>
            <a:r>
              <a:rPr lang="en-US" dirty="0"/>
              <a:t>Grew up in poverty and had a difficult childhood in contrast to Martin Luther King’s middle class upbringing</a:t>
            </a:r>
          </a:p>
          <a:p>
            <a:r>
              <a:rPr lang="en-US" dirty="0"/>
              <a:t>While in jail, converted to the Nation of Islam (Black Muslims)</a:t>
            </a:r>
          </a:p>
          <a:p>
            <a:pPr lvl="1"/>
            <a:r>
              <a:rPr lang="en-US" dirty="0"/>
              <a:t>Strict rules of behavior, no drugs or alcohol, and demanded a separation of the races in contrast to M.L.K’s support of integration</a:t>
            </a:r>
          </a:p>
          <a:p>
            <a:endParaRPr lang="en-US" dirty="0"/>
          </a:p>
        </p:txBody>
      </p:sp>
      <p:pic>
        <p:nvPicPr>
          <p:cNvPr id="4" name="Picture 3" descr="malcomx.jpg"/>
          <p:cNvPicPr>
            <a:picLocks noChangeAspect="1"/>
          </p:cNvPicPr>
          <p:nvPr/>
        </p:nvPicPr>
        <p:blipFill>
          <a:blip r:embed="rId2" cstate="print"/>
          <a:stretch>
            <a:fillRect/>
          </a:stretch>
        </p:blipFill>
        <p:spPr>
          <a:xfrm>
            <a:off x="6649685" y="-25400"/>
            <a:ext cx="2462784" cy="2886075"/>
          </a:xfrm>
          <a:prstGeom prst="rect">
            <a:avLst/>
          </a:prstGeom>
        </p:spPr>
      </p:pic>
    </p:spTree>
    <p:extLst>
      <p:ext uri="{BB962C8B-B14F-4D97-AF65-F5344CB8AC3E}">
        <p14:creationId xmlns:p14="http://schemas.microsoft.com/office/powerpoint/2010/main" val="11890949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Malcolm X</a:t>
            </a:r>
          </a:p>
        </p:txBody>
      </p:sp>
      <p:sp>
        <p:nvSpPr>
          <p:cNvPr id="24579" name="Content Placeholder 2"/>
          <p:cNvSpPr>
            <a:spLocks noGrp="1"/>
          </p:cNvSpPr>
          <p:nvPr>
            <p:ph idx="1"/>
          </p:nvPr>
        </p:nvSpPr>
        <p:spPr/>
        <p:txBody>
          <a:bodyPr/>
          <a:lstStyle/>
          <a:p>
            <a:r>
              <a:rPr lang="en-US" dirty="0"/>
              <a:t>He became the Nation of Islam’s most prominent minister</a:t>
            </a:r>
          </a:p>
          <a:p>
            <a:pPr lvl="1"/>
            <a:r>
              <a:rPr lang="en-US" dirty="0"/>
              <a:t>However, he broke away and formed his own group.</a:t>
            </a:r>
          </a:p>
          <a:p>
            <a:pPr lvl="1"/>
            <a:r>
              <a:rPr lang="en-US" dirty="0"/>
              <a:t>Assassinated 1965</a:t>
            </a:r>
          </a:p>
          <a:p>
            <a:pPr lvl="1"/>
            <a:r>
              <a:rPr lang="en-US" dirty="0"/>
              <a:t>Three Nation of Islam members were later convicted of assassinating Malcolm</a:t>
            </a:r>
          </a:p>
          <a:p>
            <a:r>
              <a:rPr lang="en-US" dirty="0"/>
              <a:t>After his pilgrimage to Mecca, Malcolm was more willing to consider limited acceptance of whites</a:t>
            </a:r>
          </a:p>
        </p:txBody>
      </p:sp>
    </p:spTree>
    <p:extLst>
      <p:ext uri="{BB962C8B-B14F-4D97-AF65-F5344CB8AC3E}">
        <p14:creationId xmlns:p14="http://schemas.microsoft.com/office/powerpoint/2010/main" val="25265248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t>“Black Power”</a:t>
            </a:r>
          </a:p>
        </p:txBody>
      </p:sp>
      <p:sp>
        <p:nvSpPr>
          <p:cNvPr id="25603" name="Content Placeholder 2"/>
          <p:cNvSpPr>
            <a:spLocks noGrp="1"/>
          </p:cNvSpPr>
          <p:nvPr>
            <p:ph idx="1"/>
          </p:nvPr>
        </p:nvSpPr>
        <p:spPr/>
        <p:txBody>
          <a:bodyPr/>
          <a:lstStyle/>
          <a:p>
            <a:r>
              <a:rPr lang="en-US" dirty="0"/>
              <a:t>Move away from nonviolence</a:t>
            </a:r>
          </a:p>
          <a:p>
            <a:r>
              <a:rPr lang="en-US" dirty="0" err="1"/>
              <a:t>Stokley</a:t>
            </a:r>
            <a:r>
              <a:rPr lang="en-US" dirty="0"/>
              <a:t> Carmichael’s definition: it meant African Americans should collectively use their economic and political muscle to gain equality</a:t>
            </a:r>
          </a:p>
          <a:p>
            <a:pPr lvl="1"/>
            <a:r>
              <a:rPr lang="en-US" dirty="0"/>
              <a:t>Fought Institutional Racism</a:t>
            </a:r>
          </a:p>
          <a:p>
            <a:endParaRPr lang="en-US" dirty="0"/>
          </a:p>
        </p:txBody>
      </p:sp>
      <p:pic>
        <p:nvPicPr>
          <p:cNvPr id="4" name="Picture 3" descr="stokely-carmichael.jpg"/>
          <p:cNvPicPr>
            <a:picLocks noChangeAspect="1"/>
          </p:cNvPicPr>
          <p:nvPr/>
        </p:nvPicPr>
        <p:blipFill>
          <a:blip r:embed="rId2" cstate="print"/>
          <a:stretch>
            <a:fillRect/>
          </a:stretch>
        </p:blipFill>
        <p:spPr>
          <a:xfrm>
            <a:off x="5410200" y="3886200"/>
            <a:ext cx="3276600" cy="2559844"/>
          </a:xfrm>
          <a:prstGeom prst="rect">
            <a:avLst/>
          </a:prstGeom>
        </p:spPr>
      </p:pic>
      <p:sp>
        <p:nvSpPr>
          <p:cNvPr id="5" name="TextBox 4"/>
          <p:cNvSpPr txBox="1"/>
          <p:nvPr/>
        </p:nvSpPr>
        <p:spPr>
          <a:xfrm>
            <a:off x="457200" y="4724400"/>
            <a:ext cx="4419600" cy="646331"/>
          </a:xfrm>
          <a:prstGeom prst="rect">
            <a:avLst/>
          </a:prstGeom>
          <a:noFill/>
        </p:spPr>
        <p:txBody>
          <a:bodyPr wrap="square" rtlCol="0">
            <a:spAutoFit/>
          </a:bodyPr>
          <a:lstStyle/>
          <a:p>
            <a:r>
              <a:rPr lang="en-US" dirty="0">
                <a:hlinkClick r:id="rId3"/>
              </a:rPr>
              <a:t>http://www.history.com/videos/stokely-carmichael#stokely-carmichael</a:t>
            </a:r>
            <a:endParaRPr lang="en-US" dirty="0"/>
          </a:p>
        </p:txBody>
      </p:sp>
    </p:spTree>
    <p:extLst>
      <p:ext uri="{BB962C8B-B14F-4D97-AF65-F5344CB8AC3E}">
        <p14:creationId xmlns:p14="http://schemas.microsoft.com/office/powerpoint/2010/main" val="29365756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905000" y="304800"/>
            <a:ext cx="8229600" cy="1143000"/>
          </a:xfrm>
        </p:spPr>
        <p:txBody>
          <a:bodyPr/>
          <a:lstStyle/>
          <a:p>
            <a:r>
              <a:rPr lang="en-US" dirty="0"/>
              <a:t>Black Panthers</a:t>
            </a:r>
          </a:p>
        </p:txBody>
      </p:sp>
      <p:sp>
        <p:nvSpPr>
          <p:cNvPr id="26627" name="Content Placeholder 2"/>
          <p:cNvSpPr>
            <a:spLocks noGrp="1"/>
          </p:cNvSpPr>
          <p:nvPr>
            <p:ph idx="1"/>
          </p:nvPr>
        </p:nvSpPr>
        <p:spPr>
          <a:xfrm>
            <a:off x="533400" y="2332037"/>
            <a:ext cx="8229600" cy="4525963"/>
          </a:xfrm>
        </p:spPr>
        <p:txBody>
          <a:bodyPr/>
          <a:lstStyle/>
          <a:p>
            <a:r>
              <a:rPr lang="en-US" dirty="0"/>
              <a:t>Symbol of young militant African Americans</a:t>
            </a:r>
          </a:p>
          <a:p>
            <a:r>
              <a:rPr lang="en-US" dirty="0"/>
              <a:t>Protected urban neighborhoods from police abuse</a:t>
            </a:r>
          </a:p>
          <a:p>
            <a:r>
              <a:rPr lang="en-US" dirty="0"/>
              <a:t>Created antipoverty programs</a:t>
            </a:r>
          </a:p>
          <a:p>
            <a:r>
              <a:rPr lang="en-US" dirty="0"/>
              <a:t>Stokely was “honorary Prime Minister”</a:t>
            </a:r>
          </a:p>
          <a:p>
            <a:endParaRPr lang="en-US" dirty="0"/>
          </a:p>
        </p:txBody>
      </p:sp>
      <p:pic>
        <p:nvPicPr>
          <p:cNvPr id="4" name="Picture 3" descr="BlackPanthersPIC1.jpg"/>
          <p:cNvPicPr>
            <a:picLocks noChangeAspect="1"/>
          </p:cNvPicPr>
          <p:nvPr/>
        </p:nvPicPr>
        <p:blipFill>
          <a:blip r:embed="rId2" cstate="print"/>
          <a:stretch>
            <a:fillRect/>
          </a:stretch>
        </p:blipFill>
        <p:spPr>
          <a:xfrm>
            <a:off x="6553200" y="5105400"/>
            <a:ext cx="2269787" cy="1600200"/>
          </a:xfrm>
          <a:prstGeom prst="rect">
            <a:avLst/>
          </a:prstGeom>
        </p:spPr>
      </p:pic>
      <p:pic>
        <p:nvPicPr>
          <p:cNvPr id="5" name="Picture 4" descr="220px-Black-Panther-Party-armed-guards-in-street-shotguns.jpg"/>
          <p:cNvPicPr>
            <a:picLocks noChangeAspect="1"/>
          </p:cNvPicPr>
          <p:nvPr/>
        </p:nvPicPr>
        <p:blipFill>
          <a:blip r:embed="rId3" cstate="print"/>
          <a:stretch>
            <a:fillRect/>
          </a:stretch>
        </p:blipFill>
        <p:spPr>
          <a:xfrm>
            <a:off x="381000" y="152400"/>
            <a:ext cx="2133600" cy="2094808"/>
          </a:xfrm>
          <a:prstGeom prst="rect">
            <a:avLst/>
          </a:prstGeom>
        </p:spPr>
      </p:pic>
    </p:spTree>
    <p:extLst>
      <p:ext uri="{BB962C8B-B14F-4D97-AF65-F5344CB8AC3E}">
        <p14:creationId xmlns:p14="http://schemas.microsoft.com/office/powerpoint/2010/main" val="32878285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t>MLK’s final days</a:t>
            </a:r>
          </a:p>
        </p:txBody>
      </p:sp>
      <p:sp>
        <p:nvSpPr>
          <p:cNvPr id="27651" name="Content Placeholder 2"/>
          <p:cNvSpPr>
            <a:spLocks noGrp="1"/>
          </p:cNvSpPr>
          <p:nvPr>
            <p:ph idx="1"/>
          </p:nvPr>
        </p:nvSpPr>
        <p:spPr/>
        <p:txBody>
          <a:bodyPr/>
          <a:lstStyle/>
          <a:p>
            <a:r>
              <a:rPr lang="en-US" dirty="0"/>
              <a:t>Understood the anger and frustration of many urban African Americans</a:t>
            </a:r>
          </a:p>
          <a:p>
            <a:r>
              <a:rPr lang="en-US" dirty="0"/>
              <a:t>Disagreed with the call for “black power”</a:t>
            </a:r>
          </a:p>
          <a:p>
            <a:r>
              <a:rPr lang="en-US" dirty="0"/>
              <a:t>Condemned Vietnam War and supported labor unions</a:t>
            </a:r>
          </a:p>
          <a:p>
            <a:r>
              <a:rPr lang="en-US" dirty="0"/>
              <a:t>King’s assassination in 1968 triggered riots in more than 100 cities</a:t>
            </a:r>
          </a:p>
          <a:p>
            <a:r>
              <a:rPr lang="en-US" dirty="0"/>
              <a:t>2 months later Robert Kennedy was assassinated</a:t>
            </a:r>
          </a:p>
        </p:txBody>
      </p:sp>
    </p:spTree>
    <p:extLst>
      <p:ext uri="{BB962C8B-B14F-4D97-AF65-F5344CB8AC3E}">
        <p14:creationId xmlns:p14="http://schemas.microsoft.com/office/powerpoint/2010/main" val="19612061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native-voices-62-7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10157460" cy="7086600"/>
          </a:xfrm>
          <a:prstGeom prst="rect">
            <a:avLst/>
          </a:prstGeom>
        </p:spPr>
      </p:pic>
    </p:spTree>
    <p:extLst>
      <p:ext uri="{BB962C8B-B14F-4D97-AF65-F5344CB8AC3E}">
        <p14:creationId xmlns:p14="http://schemas.microsoft.com/office/powerpoint/2010/main" val="22383807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t>Significant Gains</a:t>
            </a:r>
            <a:br>
              <a:rPr lang="en-US" dirty="0"/>
            </a:br>
            <a:r>
              <a:rPr lang="en-US" dirty="0"/>
              <a:t>of Civil Rights </a:t>
            </a:r>
            <a:r>
              <a:rPr lang="en-US" dirty="0" err="1"/>
              <a:t>Movment</a:t>
            </a:r>
            <a:endParaRPr lang="en-US" dirty="0"/>
          </a:p>
        </p:txBody>
      </p:sp>
      <p:sp>
        <p:nvSpPr>
          <p:cNvPr id="3" name="Content Placeholder 2"/>
          <p:cNvSpPr>
            <a:spLocks noGrp="1"/>
          </p:cNvSpPr>
          <p:nvPr>
            <p:ph idx="1"/>
          </p:nvPr>
        </p:nvSpPr>
        <p:spPr>
          <a:xfrm>
            <a:off x="457200" y="1600200"/>
            <a:ext cx="8610600" cy="4525963"/>
          </a:xfrm>
        </p:spPr>
        <p:txBody>
          <a:bodyPr rtlCol="0">
            <a:normAutofit/>
          </a:bodyPr>
          <a:lstStyle/>
          <a:p>
            <a:pPr fontAlgn="auto">
              <a:spcAft>
                <a:spcPts val="0"/>
              </a:spcAft>
              <a:buFont typeface="Arial" pitchFamily="34" charset="0"/>
              <a:buChar char="•"/>
              <a:defRPr/>
            </a:pPr>
            <a:r>
              <a:rPr lang="en-US" dirty="0"/>
              <a:t>Eliminated legal or </a:t>
            </a:r>
            <a:r>
              <a:rPr lang="en-US" i="1" dirty="0"/>
              <a:t>de jure </a:t>
            </a:r>
            <a:r>
              <a:rPr lang="en-US" dirty="0"/>
              <a:t>segregation</a:t>
            </a:r>
          </a:p>
          <a:p>
            <a:pPr fontAlgn="auto">
              <a:spcAft>
                <a:spcPts val="0"/>
              </a:spcAft>
              <a:buFont typeface="Arial" pitchFamily="34" charset="0"/>
              <a:buChar char="•"/>
              <a:defRPr/>
            </a:pPr>
            <a:r>
              <a:rPr lang="en-US" dirty="0"/>
              <a:t>Knocked down barriers of voting and political participation for African Americans</a:t>
            </a:r>
          </a:p>
          <a:p>
            <a:pPr fontAlgn="auto">
              <a:spcAft>
                <a:spcPts val="0"/>
              </a:spcAft>
              <a:buFont typeface="Arial" pitchFamily="34" charset="0"/>
              <a:buChar char="•"/>
              <a:defRPr/>
            </a:pPr>
            <a:r>
              <a:rPr lang="en-US" dirty="0"/>
              <a:t>Poverty rates fell</a:t>
            </a:r>
          </a:p>
          <a:p>
            <a:pPr fontAlgn="auto">
              <a:spcAft>
                <a:spcPts val="0"/>
              </a:spcAft>
              <a:buFont typeface="Arial" pitchFamily="34" charset="0"/>
              <a:buChar char="•"/>
              <a:defRPr/>
            </a:pPr>
            <a:r>
              <a:rPr lang="en-US" dirty="0"/>
              <a:t>Increased the number of African Americans high school graduates</a:t>
            </a:r>
          </a:p>
          <a:p>
            <a:pPr fontAlgn="auto">
              <a:spcAft>
                <a:spcPts val="0"/>
              </a:spcAft>
              <a:buFont typeface="Arial" pitchFamily="34" charset="0"/>
              <a:buChar char="•"/>
              <a:defRPr/>
            </a:pPr>
            <a:r>
              <a:rPr lang="en-US" dirty="0"/>
              <a:t>Appointment of Thurgood Marshall as the first African American Supreme Court Justice in 1967</a:t>
            </a:r>
          </a:p>
          <a:p>
            <a:pPr fontAlgn="auto">
              <a:spcAft>
                <a:spcPts val="0"/>
              </a:spcAft>
              <a:buFont typeface="Arial" pitchFamily="34" charset="0"/>
              <a:buChar char="•"/>
              <a:defRPr/>
            </a:pPr>
            <a:r>
              <a:rPr lang="en-US" dirty="0"/>
              <a:t>Fair Housing Act</a:t>
            </a:r>
          </a:p>
          <a:p>
            <a:pPr lvl="1" fontAlgn="auto">
              <a:spcAft>
                <a:spcPts val="0"/>
              </a:spcAft>
              <a:buFont typeface="Arial" pitchFamily="34" charset="0"/>
              <a:buChar char="–"/>
              <a:defRPr/>
            </a:pPr>
            <a:endParaRPr lang="en-US" dirty="0"/>
          </a:p>
        </p:txBody>
      </p:sp>
    </p:spTree>
    <p:extLst>
      <p:ext uri="{BB962C8B-B14F-4D97-AF65-F5344CB8AC3E}">
        <p14:creationId xmlns:p14="http://schemas.microsoft.com/office/powerpoint/2010/main" val="16512936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Controversial Issues</a:t>
            </a:r>
          </a:p>
        </p:txBody>
      </p:sp>
      <p:sp>
        <p:nvSpPr>
          <p:cNvPr id="29699" name="Content Placeholder 2"/>
          <p:cNvSpPr>
            <a:spLocks noGrp="1"/>
          </p:cNvSpPr>
          <p:nvPr>
            <p:ph idx="1"/>
          </p:nvPr>
        </p:nvSpPr>
        <p:spPr/>
        <p:txBody>
          <a:bodyPr/>
          <a:lstStyle/>
          <a:p>
            <a:r>
              <a:rPr lang="en-US" dirty="0"/>
              <a:t>Affirmative Action: increase African American representation in schools and the workforce</a:t>
            </a:r>
          </a:p>
          <a:p>
            <a:r>
              <a:rPr lang="en-US" dirty="0"/>
              <a:t>Racism</a:t>
            </a:r>
          </a:p>
          <a:p>
            <a:r>
              <a:rPr lang="en-US" dirty="0"/>
              <a:t>Social and Economic gap</a:t>
            </a:r>
          </a:p>
        </p:txBody>
      </p:sp>
      <p:pic>
        <p:nvPicPr>
          <p:cNvPr id="4" name="Picture 3" descr="12597197064b15cc1a24e7b.jpg"/>
          <p:cNvPicPr>
            <a:picLocks noChangeAspect="1"/>
          </p:cNvPicPr>
          <p:nvPr/>
        </p:nvPicPr>
        <p:blipFill>
          <a:blip r:embed="rId2" cstate="print"/>
          <a:stretch>
            <a:fillRect/>
          </a:stretch>
        </p:blipFill>
        <p:spPr>
          <a:xfrm>
            <a:off x="3810000" y="3810000"/>
            <a:ext cx="4800600" cy="2854078"/>
          </a:xfrm>
          <a:prstGeom prst="rect">
            <a:avLst/>
          </a:prstGeom>
        </p:spPr>
      </p:pic>
    </p:spTree>
    <p:extLst>
      <p:ext uri="{BB962C8B-B14F-4D97-AF65-F5344CB8AC3E}">
        <p14:creationId xmlns:p14="http://schemas.microsoft.com/office/powerpoint/2010/main" val="7562697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277813"/>
            <a:ext cx="8686800" cy="1143000"/>
          </a:xfrm>
        </p:spPr>
        <p:txBody>
          <a:bodyPr/>
          <a:lstStyle/>
          <a:p>
            <a:pPr eaLnBrk="1" hangingPunct="1">
              <a:defRPr/>
            </a:pPr>
            <a:r>
              <a:rPr lang="en-US" sz="4000" dirty="0">
                <a:cs typeface="+mj-cs"/>
              </a:rPr>
              <a:t>Civil Rights Today</a:t>
            </a:r>
          </a:p>
        </p:txBody>
      </p:sp>
      <p:sp>
        <p:nvSpPr>
          <p:cNvPr id="50179" name="Rectangle 3"/>
          <p:cNvSpPr>
            <a:spLocks noGrp="1" noChangeArrowheads="1"/>
          </p:cNvSpPr>
          <p:nvPr>
            <p:ph type="body" idx="1"/>
          </p:nvPr>
        </p:nvSpPr>
        <p:spPr/>
        <p:txBody>
          <a:bodyPr/>
          <a:lstStyle/>
          <a:p>
            <a:pPr eaLnBrk="1" hangingPunct="1">
              <a:defRPr/>
            </a:pPr>
            <a:r>
              <a:rPr lang="en-US" dirty="0">
                <a:cs typeface="+mn-cs"/>
              </a:rPr>
              <a:t>Do we face civil rights issues today?</a:t>
            </a:r>
          </a:p>
          <a:p>
            <a:pPr eaLnBrk="1" hangingPunct="1">
              <a:defRPr/>
            </a:pPr>
            <a:r>
              <a:rPr lang="en-US" dirty="0">
                <a:cs typeface="+mn-cs"/>
              </a:rPr>
              <a:t>Are we a desegregated, equal society?</a:t>
            </a:r>
          </a:p>
          <a:p>
            <a:pPr eaLnBrk="1" hangingPunct="1">
              <a:defRPr/>
            </a:pPr>
            <a:r>
              <a:rPr lang="en-US" dirty="0">
                <a:cs typeface="+mn-cs"/>
              </a:rPr>
              <a:t>Are there other groups dealing with civil rights questions today?</a:t>
            </a:r>
          </a:p>
          <a:p>
            <a:pPr eaLnBrk="1" hangingPunct="1">
              <a:defRPr/>
            </a:pPr>
            <a:endParaRPr lang="en-US" dirty="0">
              <a:cs typeface="+mn-cs"/>
            </a:endParaRPr>
          </a:p>
          <a:p>
            <a:pPr eaLnBrk="1" hangingPunct="1">
              <a:defRPr/>
            </a:pPr>
            <a:endParaRPr lang="en-US" dirty="0">
              <a:cs typeface="+mn-cs"/>
            </a:endParaRPr>
          </a:p>
        </p:txBody>
      </p:sp>
      <p:pic>
        <p:nvPicPr>
          <p:cNvPr id="31747" name="Picture 5" descr="ANd9GcSOpj1gelwnZ8hv3Z5_rN91u-npFKOnTsc48C_cPc4s-q8QK3JhN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931" y="3783013"/>
            <a:ext cx="3390900" cy="307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8" name="Picture 7" descr="ANd9GcTgV7CGfN0dbuBI10xfFmjgtqXEkpAK03J8SfxvRJdyUqK7Lq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75088"/>
            <a:ext cx="3962400" cy="298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9" descr="ANd9GcTh3hxMIP-PLpv2TJmwoNUBkME9kLUIFy2KMHvhYrJ8UmV4pRA8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625" y="0"/>
            <a:ext cx="2619375" cy="174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2884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3">
            <a:extLst>
              <a:ext uri="{FF2B5EF4-FFF2-40B4-BE49-F238E27FC236}">
                <a16:creationId xmlns:a16="http://schemas.microsoft.com/office/drawing/2014/main" id="{F268DCF0-5848-EA4B-E8F7-E5E1C9E0ACA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2CD0E55-4E26-264F-841E-093A45BAAC4B}" type="slidenum">
              <a:rPr lang="en-US" altLang="en-US" sz="1300"/>
              <a:pPr>
                <a:spcBef>
                  <a:spcPct val="0"/>
                </a:spcBef>
                <a:buFontTx/>
                <a:buNone/>
              </a:pPr>
              <a:t>9</a:t>
            </a:fld>
            <a:endParaRPr lang="en-US" altLang="en-US" sz="1300"/>
          </a:p>
        </p:txBody>
      </p:sp>
      <p:sp>
        <p:nvSpPr>
          <p:cNvPr id="31746" name="Text Box 2">
            <a:extLst>
              <a:ext uri="{FF2B5EF4-FFF2-40B4-BE49-F238E27FC236}">
                <a16:creationId xmlns:a16="http://schemas.microsoft.com/office/drawing/2014/main" id="{ACE97BE6-BC12-1C5B-1772-68FF2C75E0FD}"/>
              </a:ext>
            </a:extLst>
          </p:cNvPr>
          <p:cNvSpPr txBox="1">
            <a:spLocks noChangeArrowheads="1"/>
          </p:cNvSpPr>
          <p:nvPr/>
        </p:nvSpPr>
        <p:spPr bwMode="auto">
          <a:xfrm>
            <a:off x="0" y="0"/>
            <a:ext cx="91440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207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207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207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3200" b="1">
                <a:solidFill>
                  <a:srgbClr val="FF0000"/>
                </a:solidFill>
              </a:rPr>
              <a:t>Is Ethnocentrism Still Alive?</a:t>
            </a:r>
          </a:p>
          <a:p>
            <a:pPr eaLnBrk="1" hangingPunct="1">
              <a:spcBef>
                <a:spcPct val="0"/>
              </a:spcBef>
              <a:buFontTx/>
              <a:buNone/>
            </a:pPr>
            <a:r>
              <a:rPr lang="en-US" altLang="en-US" sz="3200" b="1"/>
              <a:t>	</a:t>
            </a:r>
            <a:r>
              <a:rPr lang="en-US" altLang="en-US" sz="3200"/>
              <a:t>Writing in </a:t>
            </a:r>
            <a:r>
              <a:rPr lang="en-US" altLang="en-US" sz="3200" i="1"/>
              <a:t>The Wall Street Journal</a:t>
            </a:r>
            <a:r>
              <a:rPr lang="en-US" altLang="en-US" sz="3200"/>
              <a:t> in 2002, John J. Miller declared that the increasing pace of language death is </a:t>
            </a:r>
            <a:r>
              <a:rPr lang="ja-JP" altLang="en-US" sz="3200"/>
              <a:t>“</a:t>
            </a:r>
            <a:r>
              <a:rPr lang="en-US" altLang="ja-JP" sz="3200"/>
              <a:t>a trend that is arguably worth celebrating [because] age-old obstacles to communication are collapsing</a:t>
            </a:r>
            <a:r>
              <a:rPr lang="ja-JP" altLang="en-US" sz="3200"/>
              <a:t>”</a:t>
            </a:r>
            <a:r>
              <a:rPr lang="en-US" altLang="ja-JP" sz="3200"/>
              <a:t> and primitive societies are being brought into the modern world.</a:t>
            </a:r>
          </a:p>
          <a:p>
            <a:pPr eaLnBrk="1" hangingPunct="1">
              <a:spcBef>
                <a:spcPct val="0"/>
              </a:spcBef>
              <a:buFontTx/>
              <a:buNone/>
            </a:pPr>
            <a:r>
              <a:rPr lang="en-US" altLang="en-US" sz="2800"/>
              <a:t>	</a:t>
            </a:r>
          </a:p>
        </p:txBody>
      </p:sp>
      <p:sp>
        <p:nvSpPr>
          <p:cNvPr id="683011" name="Text Box 3">
            <a:extLst>
              <a:ext uri="{FF2B5EF4-FFF2-40B4-BE49-F238E27FC236}">
                <a16:creationId xmlns:a16="http://schemas.microsoft.com/office/drawing/2014/main" id="{A1C66912-35B2-5374-7EB4-2EAF7E53F3C7}"/>
              </a:ext>
            </a:extLst>
          </p:cNvPr>
          <p:cNvSpPr txBox="1">
            <a:spLocks noChangeArrowheads="1"/>
          </p:cNvSpPr>
          <p:nvPr/>
        </p:nvSpPr>
        <p:spPr bwMode="auto">
          <a:xfrm>
            <a:off x="0" y="4191000"/>
            <a:ext cx="91440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b="1"/>
              <a:t>	</a:t>
            </a:r>
            <a:r>
              <a:rPr lang="en-US" altLang="en-US" sz="3200"/>
              <a:t>Former Speaker of the House Newt Gingrich, wrote on his website in January 2007, </a:t>
            </a:r>
            <a:r>
              <a:rPr lang="ja-JP" altLang="en-US" sz="3200"/>
              <a:t>“</a:t>
            </a:r>
            <a:r>
              <a:rPr lang="en-US" altLang="ja-JP" sz="3200">
                <a:solidFill>
                  <a:srgbClr val="FF0000"/>
                </a:solidFill>
              </a:rPr>
              <a:t>English is the language of American success and provides the basis for American cultural unity</a:t>
            </a:r>
            <a:r>
              <a:rPr lang="en-US" altLang="ja-JP" sz="3200"/>
              <a:t>.</a:t>
            </a:r>
            <a:r>
              <a:rPr lang="ja-JP" altLang="en-US" sz="3200"/>
              <a:t>”</a:t>
            </a:r>
            <a:endParaRPr lang="en-US" altLang="ja-JP" sz="3200"/>
          </a:p>
          <a:p>
            <a:pPr eaLnBrk="1" hangingPunct="1">
              <a:spcBef>
                <a:spcPct val="0"/>
              </a:spcBef>
              <a:buFontTx/>
              <a:buNone/>
            </a:pPr>
            <a:endParaRPr lang="en-US"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11"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5E9EFF"/>
            </a:gs>
            <a:gs pos="0">
              <a:schemeClr val="bg1"/>
            </a:gs>
            <a:gs pos="100000">
              <a:srgbClr val="C4D6EB"/>
            </a:gs>
            <a:gs pos="100000">
              <a:srgbClr val="FFEBFA"/>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0153-BFC6-AA45-AE0F-A47BC47B4FC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A0B92DA-5080-BC49-B4F4-EF2C4C69EE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
            <a:ext cx="9715500" cy="5715000"/>
          </a:xfrm>
        </p:spPr>
      </p:pic>
      <p:sp>
        <p:nvSpPr>
          <p:cNvPr id="6" name="TextBox 5">
            <a:extLst>
              <a:ext uri="{FF2B5EF4-FFF2-40B4-BE49-F238E27FC236}">
                <a16:creationId xmlns:a16="http://schemas.microsoft.com/office/drawing/2014/main" id="{18D89017-A3CB-1442-BE34-8F51269BE5ED}"/>
              </a:ext>
            </a:extLst>
          </p:cNvPr>
          <p:cNvSpPr txBox="1"/>
          <p:nvPr/>
        </p:nvSpPr>
        <p:spPr>
          <a:xfrm>
            <a:off x="0" y="5105400"/>
            <a:ext cx="9144000" cy="1815882"/>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The Results of Lower “White” Birth Rates</a:t>
            </a:r>
          </a:p>
          <a:p>
            <a:pPr algn="ctr"/>
            <a:r>
              <a:rPr lang="en-US" sz="2800" dirty="0">
                <a:latin typeface="Arial" panose="020B0604020202020204" pitchFamily="34" charset="0"/>
                <a:cs typeface="Arial" panose="020B0604020202020204" pitchFamily="34" charset="0"/>
              </a:rPr>
              <a:t>and Changing Immigration Patterns</a:t>
            </a:r>
          </a:p>
          <a:p>
            <a:pPr algn="ctr"/>
            <a:r>
              <a:rPr lang="en-US" sz="2800" dirty="0">
                <a:solidFill>
                  <a:srgbClr val="FF0000"/>
                </a:solidFill>
                <a:latin typeface="Arial" panose="020B0604020202020204" pitchFamily="34" charset="0"/>
                <a:cs typeface="Arial" panose="020B0604020202020204" pitchFamily="34" charset="0"/>
              </a:rPr>
              <a:t>Is this “Replacement Culture” as Tucker Carlson asserted on Fox News?</a:t>
            </a:r>
          </a:p>
        </p:txBody>
      </p:sp>
    </p:spTree>
    <p:extLst>
      <p:ext uri="{BB962C8B-B14F-4D97-AF65-F5344CB8AC3E}">
        <p14:creationId xmlns:p14="http://schemas.microsoft.com/office/powerpoint/2010/main" val="1153505933"/>
      </p:ext>
    </p:extLst>
  </p:cSld>
  <p:clrMapOvr>
    <a:masterClrMapping/>
  </p:clrMapOvr>
</p:sld>
</file>

<file path=ppt/theme/theme1.xml><?xml version="1.0" encoding="utf-8"?>
<a:theme xmlns:a="http://schemas.openxmlformats.org/drawingml/2006/main" name="Default Design">
  <a:themeElements>
    <a:clrScheme name="">
      <a:dk1>
        <a:srgbClr val="000000"/>
      </a:dk1>
      <a:lt1>
        <a:srgbClr val="EDF2F8"/>
      </a:lt1>
      <a:dk2>
        <a:srgbClr val="000000"/>
      </a:dk2>
      <a:lt2>
        <a:srgbClr val="969696"/>
      </a:lt2>
      <a:accent1>
        <a:srgbClr val="FFFFFF"/>
      </a:accent1>
      <a:accent2>
        <a:srgbClr val="8DC6FF"/>
      </a:accent2>
      <a:accent3>
        <a:srgbClr val="F4F7FB"/>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DCF5F8"/>
    </a:lt1>
    <a:dk2>
      <a:srgbClr val="000000"/>
    </a:dk2>
    <a:lt2>
      <a:srgbClr val="969696"/>
    </a:lt2>
    <a:accent1>
      <a:srgbClr val="FFFFFF"/>
    </a:accent1>
    <a:accent2>
      <a:srgbClr val="8DC6FF"/>
    </a:accent2>
    <a:accent3>
      <a:srgbClr val="EBF9FB"/>
    </a:accent3>
    <a:accent4>
      <a:srgbClr val="000000"/>
    </a:accent4>
    <a:accent5>
      <a:srgbClr val="FFFFFF"/>
    </a:accent5>
    <a:accent6>
      <a:srgbClr val="7FB3E7"/>
    </a:accent6>
    <a:hlink>
      <a:srgbClr val="0066CC"/>
    </a:hlink>
    <a:folHlink>
      <a:srgbClr val="00A800"/>
    </a:folHlink>
  </a:clrScheme>
</a:themeOverride>
</file>

<file path=docProps/app.xml><?xml version="1.0" encoding="utf-8"?>
<Properties xmlns="http://schemas.openxmlformats.org/officeDocument/2006/extended-properties" xmlns:vt="http://schemas.openxmlformats.org/officeDocument/2006/docPropsVTypes">
  <TotalTime>3924</TotalTime>
  <Words>3954</Words>
  <Application>Microsoft Macintosh PowerPoint</Application>
  <PresentationFormat>Letter Paper (8.5x11 in)</PresentationFormat>
  <Paragraphs>317</Paragraphs>
  <Slides>90</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90</vt:i4>
      </vt:variant>
    </vt:vector>
  </HeadingPairs>
  <TitlesOfParts>
    <vt:vector size="95" baseType="lpstr">
      <vt:lpstr>ＭＳ Ｐゴシック</vt:lpstr>
      <vt:lpstr>Arial</vt:lpstr>
      <vt:lpstr>Arial Narrow</vt:lpstr>
      <vt:lpstr>Wingdings</vt:lpstr>
      <vt:lpstr>Default Design</vt:lpstr>
      <vt:lpstr>Human Rights  What Are Basic Human Rights That Should Be Respected? BME 210 Week 9 Powerpoint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Civil Rights Movement</vt:lpstr>
      <vt:lpstr>United States Naturalization Law of March 26, 1790</vt:lpstr>
      <vt:lpstr>CIVIL WAR  Amendments</vt:lpstr>
      <vt:lpstr>Plessy v. Ferguson</vt:lpstr>
      <vt:lpstr>Early Civil Rights Leaders</vt:lpstr>
      <vt:lpstr>1909   NAACP</vt:lpstr>
      <vt:lpstr>PowerPoint Presentation</vt:lpstr>
      <vt:lpstr>PowerPoint Presentation</vt:lpstr>
      <vt:lpstr>PowerPoint Presentation</vt:lpstr>
      <vt:lpstr>Post-WWII</vt:lpstr>
      <vt:lpstr>Segregation divides America</vt:lpstr>
      <vt:lpstr>Segregation in the North</vt:lpstr>
      <vt:lpstr>The Impact of Segregation</vt:lpstr>
      <vt:lpstr>The Civil Rights Movement Grows</vt:lpstr>
      <vt:lpstr>PowerPoint Presentation</vt:lpstr>
      <vt:lpstr>NAACP Challenges Segregation</vt:lpstr>
      <vt:lpstr>Brown vs. Board 1954</vt:lpstr>
      <vt:lpstr>Little Rock Nine</vt:lpstr>
      <vt:lpstr>Effects of Little Rock Nine</vt:lpstr>
      <vt:lpstr>Montgomery Bus Boycott</vt:lpstr>
      <vt:lpstr>Effects of the Boycott and the Supreme Court Victory</vt:lpstr>
      <vt:lpstr>Freedom ride</vt:lpstr>
      <vt:lpstr>Effects of the Freedom Ride</vt:lpstr>
      <vt:lpstr>PowerPoint Presentation</vt:lpstr>
      <vt:lpstr>Sit-ins</vt:lpstr>
      <vt:lpstr>Focus on Birmingham</vt:lpstr>
      <vt:lpstr>1963 March on Washington</vt:lpstr>
      <vt:lpstr>Civil Rights Act of 1964</vt:lpstr>
      <vt:lpstr>The Push for Voting Rights</vt:lpstr>
      <vt:lpstr>Voting Rights Act of 1965</vt:lpstr>
      <vt:lpstr>PowerPoint Presentation</vt:lpstr>
      <vt:lpstr>PowerPoint Presentation</vt:lpstr>
      <vt:lpstr>PowerPoint Presentation</vt:lpstr>
      <vt:lpstr>2016 Election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1964  24th Amendment</vt:lpstr>
      <vt:lpstr>The Riots </vt:lpstr>
      <vt:lpstr>Loving vs. Virginia 1967</vt:lpstr>
      <vt:lpstr>The Kerner Commission</vt:lpstr>
      <vt:lpstr>Malcolm X</vt:lpstr>
      <vt:lpstr>Malcolm X</vt:lpstr>
      <vt:lpstr>“Black Power”</vt:lpstr>
      <vt:lpstr>Black Panthers</vt:lpstr>
      <vt:lpstr>MLK’s final days</vt:lpstr>
      <vt:lpstr>PowerPoint Presentation</vt:lpstr>
      <vt:lpstr>Significant Gains of Civil Rights Movment</vt:lpstr>
      <vt:lpstr>Controversial Issues</vt:lpstr>
      <vt:lpstr>Civil Rights Today</vt:lpstr>
      <vt:lpstr>PowerPoint Presentation</vt:lpstr>
    </vt:vector>
  </TitlesOfParts>
  <Company>Northern Arizona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Northern Arizona University</dc:title>
  <dc:creator>Karen Appleby</dc:creator>
  <cp:lastModifiedBy>Jon Allan Reyhner</cp:lastModifiedBy>
  <cp:revision>612</cp:revision>
  <cp:lastPrinted>2009-01-15T19:51:27Z</cp:lastPrinted>
  <dcterms:created xsi:type="dcterms:W3CDTF">2010-09-08T15:52:46Z</dcterms:created>
  <dcterms:modified xsi:type="dcterms:W3CDTF">2025-12-30T19:59:28Z</dcterms:modified>
</cp:coreProperties>
</file>