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3.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507" r:id="rId2"/>
    <p:sldId id="354" r:id="rId3"/>
    <p:sldId id="355" r:id="rId4"/>
    <p:sldId id="631" r:id="rId5"/>
    <p:sldId id="629" r:id="rId6"/>
    <p:sldId id="356" r:id="rId7"/>
    <p:sldId id="630" r:id="rId8"/>
    <p:sldId id="328" r:id="rId9"/>
    <p:sldId id="329" r:id="rId10"/>
    <p:sldId id="330" r:id="rId11"/>
    <p:sldId id="278" r:id="rId12"/>
    <p:sldId id="279" r:id="rId13"/>
    <p:sldId id="318" r:id="rId14"/>
    <p:sldId id="351" r:id="rId15"/>
    <p:sldId id="628" r:id="rId16"/>
    <p:sldId id="280" r:id="rId17"/>
    <p:sldId id="275" r:id="rId18"/>
    <p:sldId id="349" r:id="rId19"/>
    <p:sldId id="350" r:id="rId20"/>
    <p:sldId id="319" r:id="rId21"/>
    <p:sldId id="296" r:id="rId22"/>
    <p:sldId id="284" r:id="rId23"/>
    <p:sldId id="281" r:id="rId24"/>
    <p:sldId id="282" r:id="rId25"/>
    <p:sldId id="283" r:id="rId26"/>
    <p:sldId id="305" r:id="rId27"/>
    <p:sldId id="320" r:id="rId28"/>
    <p:sldId id="314" r:id="rId29"/>
    <p:sldId id="346" r:id="rId30"/>
    <p:sldId id="347" r:id="rId31"/>
    <p:sldId id="348" r:id="rId32"/>
    <p:sldId id="270" r:id="rId33"/>
    <p:sldId id="274" r:id="rId34"/>
    <p:sldId id="621" r:id="rId35"/>
    <p:sldId id="540" r:id="rId36"/>
    <p:sldId id="342" r:id="rId37"/>
    <p:sldId id="340" r:id="rId38"/>
    <p:sldId id="341" r:id="rId39"/>
    <p:sldId id="632" r:id="rId40"/>
    <p:sldId id="345" r:id="rId41"/>
    <p:sldId id="331" r:id="rId42"/>
    <p:sldId id="343" r:id="rId43"/>
    <p:sldId id="344" r:id="rId44"/>
    <p:sldId id="327" r:id="rId45"/>
    <p:sldId id="352" r:id="rId46"/>
    <p:sldId id="353" r:id="rId47"/>
    <p:sldId id="633" r:id="rId48"/>
    <p:sldId id="316" r:id="rId49"/>
    <p:sldId id="317" r:id="rId50"/>
    <p:sldId id="622" r:id="rId51"/>
    <p:sldId id="256" r:id="rId52"/>
    <p:sldId id="257" r:id="rId53"/>
    <p:sldId id="258" r:id="rId54"/>
    <p:sldId id="259" r:id="rId55"/>
    <p:sldId id="260" r:id="rId56"/>
    <p:sldId id="261" r:id="rId57"/>
    <p:sldId id="262" r:id="rId58"/>
    <p:sldId id="263" r:id="rId59"/>
    <p:sldId id="264" r:id="rId60"/>
    <p:sldId id="265" r:id="rId61"/>
    <p:sldId id="266" r:id="rId62"/>
    <p:sldId id="267" r:id="rId63"/>
  </p:sldIdLst>
  <p:sldSz cx="9144000" cy="6858000" type="letter"/>
  <p:notesSz cx="9144000" cy="68580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 uri="{2D200454-40CA-4A62-9FC3-DE9A4176ACB9}">
      <p15:notesGuideLst xmlns:p15="http://schemas.microsoft.com/office/powerpoint/2012/main">
        <p15:guide id="1" orient="horz" pos="2159">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726"/>
  </p:normalViewPr>
  <p:slideViewPr>
    <p:cSldViewPr>
      <p:cViewPr varScale="1">
        <p:scale>
          <a:sx n="116" d="100"/>
          <a:sy n="116" d="100"/>
        </p:scale>
        <p:origin x="1960" y="184"/>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3" d="100"/>
          <a:sy n="113" d="100"/>
        </p:scale>
        <p:origin x="-2168" y="-96"/>
      </p:cViewPr>
      <p:guideLst>
        <p:guide orient="horz" pos="2159"/>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A5340D4-6C6B-D2AC-C899-9D7C271F6212}"/>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defTabSz="911225" eaLnBrk="1" hangingPunct="1">
              <a:defRPr>
                <a:latin typeface="Arial" charset="0"/>
                <a:ea typeface="+mn-ea"/>
                <a:cs typeface="+mn-cs"/>
              </a:defRPr>
            </a:lvl1pPr>
          </a:lstStyle>
          <a:p>
            <a:pPr>
              <a:defRPr/>
            </a:pPr>
            <a:endParaRPr lang="en-US"/>
          </a:p>
        </p:txBody>
      </p:sp>
      <p:sp>
        <p:nvSpPr>
          <p:cNvPr id="101379" name="Rectangle 3">
            <a:extLst>
              <a:ext uri="{FF2B5EF4-FFF2-40B4-BE49-F238E27FC236}">
                <a16:creationId xmlns:a16="http://schemas.microsoft.com/office/drawing/2014/main" id="{83883854-3BA7-941B-0FD7-063AADBC139B}"/>
              </a:ext>
            </a:extLst>
          </p:cNvPr>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algn="r" defTabSz="911225" eaLnBrk="1" hangingPunct="1">
              <a:defRPr>
                <a:latin typeface="Arial" charset="0"/>
                <a:ea typeface="+mn-ea"/>
                <a:cs typeface="+mn-cs"/>
              </a:defRPr>
            </a:lvl1pPr>
          </a:lstStyle>
          <a:p>
            <a:pPr>
              <a:defRPr/>
            </a:pPr>
            <a:endParaRPr lang="en-US"/>
          </a:p>
        </p:txBody>
      </p:sp>
      <p:sp>
        <p:nvSpPr>
          <p:cNvPr id="101380" name="Rectangle 4">
            <a:extLst>
              <a:ext uri="{FF2B5EF4-FFF2-40B4-BE49-F238E27FC236}">
                <a16:creationId xmlns:a16="http://schemas.microsoft.com/office/drawing/2014/main" id="{849402FD-A252-321D-2B5A-9E53CB86F6F9}"/>
              </a:ext>
            </a:extLst>
          </p:cNvPr>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defTabSz="911225" eaLnBrk="1" hangingPunct="1">
              <a:defRPr>
                <a:latin typeface="Arial" charset="0"/>
                <a:ea typeface="+mn-ea"/>
                <a:cs typeface="+mn-cs"/>
              </a:defRPr>
            </a:lvl1pPr>
          </a:lstStyle>
          <a:p>
            <a:pPr>
              <a:defRPr/>
            </a:pPr>
            <a:endParaRPr lang="en-US"/>
          </a:p>
        </p:txBody>
      </p:sp>
      <p:sp>
        <p:nvSpPr>
          <p:cNvPr id="101381" name="Rectangle 5">
            <a:extLst>
              <a:ext uri="{FF2B5EF4-FFF2-40B4-BE49-F238E27FC236}">
                <a16:creationId xmlns:a16="http://schemas.microsoft.com/office/drawing/2014/main" id="{CC42068D-6DDE-3D82-D098-F7880EB4A985}"/>
              </a:ext>
            </a:extLst>
          </p:cNvPr>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algn="r" defTabSz="911225" eaLnBrk="1" hangingPunct="1">
              <a:defRPr smtClean="0"/>
            </a:lvl1pPr>
          </a:lstStyle>
          <a:p>
            <a:pPr>
              <a:defRPr/>
            </a:pPr>
            <a:fld id="{F4DB46FA-2B15-FA4B-9038-CFF7C1B87E9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3FD2EFF-E802-E179-2B2B-91388548D5F0}"/>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defTabSz="911225" eaLnBrk="1" hangingPunct="1">
              <a:defRPr>
                <a:latin typeface="Arial" charset="0"/>
                <a:ea typeface="+mn-ea"/>
                <a:cs typeface="+mn-cs"/>
              </a:defRPr>
            </a:lvl1pPr>
          </a:lstStyle>
          <a:p>
            <a:pPr>
              <a:defRPr/>
            </a:pPr>
            <a:endParaRPr lang="en-US"/>
          </a:p>
        </p:txBody>
      </p:sp>
      <p:sp>
        <p:nvSpPr>
          <p:cNvPr id="29699" name="Rectangle 3">
            <a:extLst>
              <a:ext uri="{FF2B5EF4-FFF2-40B4-BE49-F238E27FC236}">
                <a16:creationId xmlns:a16="http://schemas.microsoft.com/office/drawing/2014/main" id="{9B155B15-0900-7421-06A5-A862930CCB3E}"/>
              </a:ext>
            </a:extLst>
          </p:cNvPr>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lvl1pPr algn="r" defTabSz="911225" eaLnBrk="1" hangingPunct="1">
              <a:defRPr>
                <a:latin typeface="Arial"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302E2C3B-4B7A-CDF3-B508-D4E31055EBE7}"/>
              </a:ext>
            </a:extLst>
          </p:cNvPr>
          <p:cNvSpPr>
            <a:spLocks noGrp="1" noRot="1" noChangeAspect="1" noChangeArrowheads="1" noTextEdit="1"/>
          </p:cNvSpPr>
          <p:nvPr>
            <p:ph type="sldImg" idx="2"/>
          </p:nvPr>
        </p:nvSpPr>
        <p:spPr bwMode="auto">
          <a:xfrm>
            <a:off x="2862263" y="515938"/>
            <a:ext cx="3427412" cy="257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5D4BEF2C-73E7-31F0-C92C-5BA35EB0F536}"/>
              </a:ext>
            </a:extLst>
          </p:cNvPr>
          <p:cNvSpPr>
            <a:spLocks noGrp="1" noChangeArrowheads="1"/>
          </p:cNvSpPr>
          <p:nvPr>
            <p:ph type="body" sz="quarter" idx="3"/>
          </p:nvPr>
        </p:nvSpPr>
        <p:spPr bwMode="auto">
          <a:xfrm>
            <a:off x="914400" y="3257550"/>
            <a:ext cx="7315200" cy="3084513"/>
          </a:xfrm>
          <a:prstGeom prst="rect">
            <a:avLst/>
          </a:prstGeom>
          <a:noFill/>
          <a:ln w="9525">
            <a:noFill/>
            <a:miter lim="800000"/>
            <a:headEnd/>
            <a:tailEnd/>
          </a:ln>
          <a:effectLst/>
        </p:spPr>
        <p:txBody>
          <a:bodyPr vert="horz" wrap="square" lIns="91224" tIns="45612" rIns="91224" bIns="456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B364ADA8-115F-8978-6D9C-F8696C9C1A00}"/>
              </a:ext>
            </a:extLst>
          </p:cNvPr>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defTabSz="911225" eaLnBrk="1" hangingPunct="1">
              <a:defRPr>
                <a:latin typeface="Arial" charset="0"/>
                <a:ea typeface="+mn-ea"/>
                <a:cs typeface="+mn-cs"/>
              </a:defRPr>
            </a:lvl1pPr>
          </a:lstStyle>
          <a:p>
            <a:pPr>
              <a:defRPr/>
            </a:pPr>
            <a:endParaRPr lang="en-US"/>
          </a:p>
        </p:txBody>
      </p:sp>
      <p:sp>
        <p:nvSpPr>
          <p:cNvPr id="29703" name="Rectangle 7">
            <a:extLst>
              <a:ext uri="{FF2B5EF4-FFF2-40B4-BE49-F238E27FC236}">
                <a16:creationId xmlns:a16="http://schemas.microsoft.com/office/drawing/2014/main" id="{694E8C47-4A56-FDEB-279A-DCB4561353ED}"/>
              </a:ext>
            </a:extLst>
          </p:cNvPr>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224" tIns="45612" rIns="91224" bIns="45612" numCol="1" anchor="b" anchorCtr="0" compatLnSpc="1">
            <a:prstTxWarp prst="textNoShape">
              <a:avLst/>
            </a:prstTxWarp>
          </a:bodyPr>
          <a:lstStyle>
            <a:lvl1pPr algn="r" defTabSz="911225" eaLnBrk="1" hangingPunct="1">
              <a:defRPr smtClean="0"/>
            </a:lvl1pPr>
          </a:lstStyle>
          <a:p>
            <a:pPr>
              <a:defRPr/>
            </a:pPr>
            <a:fld id="{04E599B2-6757-914F-B161-B23885DE4F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2FE945E9-0CD0-48A7-1DFB-992ACC40F9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CB54D5-CDDE-D340-B2F8-353ADAF3CCAA}" type="slidenum">
              <a:rPr lang="en-US" altLang="en-US" sz="1200"/>
              <a:pPr/>
              <a:t>1</a:t>
            </a:fld>
            <a:endParaRPr lang="en-US" altLang="en-US" sz="1200"/>
          </a:p>
        </p:txBody>
      </p:sp>
      <p:sp>
        <p:nvSpPr>
          <p:cNvPr id="18434" name="Rectangle 2">
            <a:extLst>
              <a:ext uri="{FF2B5EF4-FFF2-40B4-BE49-F238E27FC236}">
                <a16:creationId xmlns:a16="http://schemas.microsoft.com/office/drawing/2014/main" id="{6A479F43-C4C3-6212-BEE8-6AB5A5FAFB83}"/>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18435" name="Rectangle 3">
            <a:extLst>
              <a:ext uri="{FF2B5EF4-FFF2-40B4-BE49-F238E27FC236}">
                <a16:creationId xmlns:a16="http://schemas.microsoft.com/office/drawing/2014/main" id="{52E9C364-E134-3888-9693-7FDD96ABE5B3}"/>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682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5917053F-9160-2BF7-6FCE-A491A50944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ECDB20-E819-B649-BFE2-28F87756C980}" type="slidenum">
              <a:rPr lang="en-US" altLang="en-US" sz="1200"/>
              <a:pPr/>
              <a:t>17</a:t>
            </a:fld>
            <a:endParaRPr lang="en-US" altLang="en-US" sz="1200"/>
          </a:p>
        </p:txBody>
      </p:sp>
      <p:sp>
        <p:nvSpPr>
          <p:cNvPr id="38914" name="Rectangle 2">
            <a:extLst>
              <a:ext uri="{FF2B5EF4-FFF2-40B4-BE49-F238E27FC236}">
                <a16:creationId xmlns:a16="http://schemas.microsoft.com/office/drawing/2014/main" id="{E7195A11-BC39-725F-1B9E-43208E61270D}"/>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38915" name="Rectangle 3">
            <a:extLst>
              <a:ext uri="{FF2B5EF4-FFF2-40B4-BE49-F238E27FC236}">
                <a16:creationId xmlns:a16="http://schemas.microsoft.com/office/drawing/2014/main" id="{89C37B98-0E0F-E7EC-BF6F-A2B74FBF6332}"/>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8140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087710AB-D6B8-0854-9E89-42D41CB4EF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1A98BF-82E4-984B-B1A6-A4607C050BF9}" type="slidenum">
              <a:rPr lang="en-US" altLang="en-US" sz="1200"/>
              <a:pPr/>
              <a:t>18</a:t>
            </a:fld>
            <a:endParaRPr lang="en-US" altLang="en-US" sz="1200"/>
          </a:p>
        </p:txBody>
      </p:sp>
      <p:sp>
        <p:nvSpPr>
          <p:cNvPr id="40962" name="Rectangle 2">
            <a:extLst>
              <a:ext uri="{FF2B5EF4-FFF2-40B4-BE49-F238E27FC236}">
                <a16:creationId xmlns:a16="http://schemas.microsoft.com/office/drawing/2014/main" id="{BF2BC63F-583A-6FC2-1CB1-C13451707C8B}"/>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40963" name="Rectangle 3">
            <a:extLst>
              <a:ext uri="{FF2B5EF4-FFF2-40B4-BE49-F238E27FC236}">
                <a16:creationId xmlns:a16="http://schemas.microsoft.com/office/drawing/2014/main" id="{645440C6-8AC6-AE15-8001-1DFADDD45D1D}"/>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536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E282B3E8-A91A-EAB9-4F12-BE875C1C11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C1AEF3-1254-B548-9B1E-0C99719F2FEA}" type="slidenum">
              <a:rPr lang="en-US" altLang="en-US" sz="1200"/>
              <a:pPr/>
              <a:t>19</a:t>
            </a:fld>
            <a:endParaRPr lang="en-US" altLang="en-US" sz="1200"/>
          </a:p>
        </p:txBody>
      </p:sp>
      <p:sp>
        <p:nvSpPr>
          <p:cNvPr id="43010" name="Rectangle 2">
            <a:extLst>
              <a:ext uri="{FF2B5EF4-FFF2-40B4-BE49-F238E27FC236}">
                <a16:creationId xmlns:a16="http://schemas.microsoft.com/office/drawing/2014/main" id="{681F8E71-47CE-1B01-A90F-DC092EEC9CF7}"/>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43011" name="Rectangle 3">
            <a:extLst>
              <a:ext uri="{FF2B5EF4-FFF2-40B4-BE49-F238E27FC236}">
                <a16:creationId xmlns:a16="http://schemas.microsoft.com/office/drawing/2014/main" id="{EE87BF99-6EA9-81BF-63B0-C9CC51C03694}"/>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43455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93012B06-9732-2C7A-6DBA-F987549592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3E11AE-9929-1045-A7B0-ADA0E34F9414}" type="slidenum">
              <a:rPr lang="en-US" altLang="en-US" sz="1200"/>
              <a:pPr/>
              <a:t>20</a:t>
            </a:fld>
            <a:endParaRPr lang="en-US" altLang="en-US" sz="1200"/>
          </a:p>
        </p:txBody>
      </p:sp>
      <p:sp>
        <p:nvSpPr>
          <p:cNvPr id="45058" name="Rectangle 2">
            <a:extLst>
              <a:ext uri="{FF2B5EF4-FFF2-40B4-BE49-F238E27FC236}">
                <a16:creationId xmlns:a16="http://schemas.microsoft.com/office/drawing/2014/main" id="{34499496-C0C9-4DE0-ED2A-7AF34B27C258}"/>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45059" name="Rectangle 3">
            <a:extLst>
              <a:ext uri="{FF2B5EF4-FFF2-40B4-BE49-F238E27FC236}">
                <a16:creationId xmlns:a16="http://schemas.microsoft.com/office/drawing/2014/main" id="{59B740FF-D76F-1DC8-84F4-3333F54CDA55}"/>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9388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B8614210-29D1-AAB1-A78A-72D1DE741D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84176E-B18E-C94F-9136-DE20566F7DFF}" type="slidenum">
              <a:rPr lang="en-US" altLang="en-US" sz="1200"/>
              <a:pPr/>
              <a:t>21</a:t>
            </a:fld>
            <a:endParaRPr lang="en-US" altLang="en-US" sz="1200"/>
          </a:p>
        </p:txBody>
      </p:sp>
      <p:sp>
        <p:nvSpPr>
          <p:cNvPr id="47106" name="Rectangle 2">
            <a:extLst>
              <a:ext uri="{FF2B5EF4-FFF2-40B4-BE49-F238E27FC236}">
                <a16:creationId xmlns:a16="http://schemas.microsoft.com/office/drawing/2014/main" id="{B92A43F1-43DE-90F9-5A4D-9817DDE0E109}"/>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47107" name="Rectangle 3">
            <a:extLst>
              <a:ext uri="{FF2B5EF4-FFF2-40B4-BE49-F238E27FC236}">
                <a16:creationId xmlns:a16="http://schemas.microsoft.com/office/drawing/2014/main" id="{5269028D-FF9F-84AB-A344-BCA773D0447C}"/>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04263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847565A5-6931-5EDF-6F30-90B4715F8E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F61907-E589-EF48-970C-6FD61B1BEAC4}" type="slidenum">
              <a:rPr lang="en-US" altLang="en-US" sz="1200"/>
              <a:pPr/>
              <a:t>22</a:t>
            </a:fld>
            <a:endParaRPr lang="en-US" altLang="en-US" sz="1200"/>
          </a:p>
        </p:txBody>
      </p:sp>
      <p:sp>
        <p:nvSpPr>
          <p:cNvPr id="49154" name="Rectangle 2">
            <a:extLst>
              <a:ext uri="{FF2B5EF4-FFF2-40B4-BE49-F238E27FC236}">
                <a16:creationId xmlns:a16="http://schemas.microsoft.com/office/drawing/2014/main" id="{FB6EB00C-018A-6069-796A-731C41F6C46A}"/>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49155" name="Rectangle 3">
            <a:extLst>
              <a:ext uri="{FF2B5EF4-FFF2-40B4-BE49-F238E27FC236}">
                <a16:creationId xmlns:a16="http://schemas.microsoft.com/office/drawing/2014/main" id="{635E6B90-D17F-A0B4-189D-6DE1653E8835}"/>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35594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A6ECAAD2-2C03-5377-8E19-B5C79D99A1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344B83-9A3E-3E42-B4D0-0BC1725FC7B0}" type="slidenum">
              <a:rPr lang="en-US" altLang="en-US" sz="1200"/>
              <a:pPr/>
              <a:t>23</a:t>
            </a:fld>
            <a:endParaRPr lang="en-US" altLang="en-US" sz="1200"/>
          </a:p>
        </p:txBody>
      </p:sp>
      <p:sp>
        <p:nvSpPr>
          <p:cNvPr id="51202" name="Rectangle 2">
            <a:extLst>
              <a:ext uri="{FF2B5EF4-FFF2-40B4-BE49-F238E27FC236}">
                <a16:creationId xmlns:a16="http://schemas.microsoft.com/office/drawing/2014/main" id="{4D9325A3-048D-2ED4-E34A-A3C0D607C97E}"/>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51203" name="Rectangle 3">
            <a:extLst>
              <a:ext uri="{FF2B5EF4-FFF2-40B4-BE49-F238E27FC236}">
                <a16:creationId xmlns:a16="http://schemas.microsoft.com/office/drawing/2014/main" id="{1ADFE54A-B191-5972-2BD5-940B6519EAC5}"/>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34309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8D0180C7-0F64-B7D6-9821-55E8761D4B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26132A-CA98-3E43-AA9E-C096E2BF2B01}" type="slidenum">
              <a:rPr lang="en-US" altLang="en-US" sz="1200"/>
              <a:pPr/>
              <a:t>24</a:t>
            </a:fld>
            <a:endParaRPr lang="en-US" altLang="en-US" sz="1200"/>
          </a:p>
        </p:txBody>
      </p:sp>
      <p:sp>
        <p:nvSpPr>
          <p:cNvPr id="53250" name="Rectangle 2">
            <a:extLst>
              <a:ext uri="{FF2B5EF4-FFF2-40B4-BE49-F238E27FC236}">
                <a16:creationId xmlns:a16="http://schemas.microsoft.com/office/drawing/2014/main" id="{620AB0F3-87D0-2733-1483-01D4FDC94B09}"/>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53251" name="Rectangle 3">
            <a:extLst>
              <a:ext uri="{FF2B5EF4-FFF2-40B4-BE49-F238E27FC236}">
                <a16:creationId xmlns:a16="http://schemas.microsoft.com/office/drawing/2014/main" id="{C369DEC6-2AF7-5082-82F8-9F203F38E2BE}"/>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9414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B8F1968F-4C7A-4F46-61F7-33F069278F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C9ABA9-DECC-DB44-8D70-26C6A3B0C5B4}" type="slidenum">
              <a:rPr lang="en-US" altLang="en-US" sz="1200"/>
              <a:pPr/>
              <a:t>25</a:t>
            </a:fld>
            <a:endParaRPr lang="en-US" altLang="en-US" sz="1200"/>
          </a:p>
        </p:txBody>
      </p:sp>
      <p:sp>
        <p:nvSpPr>
          <p:cNvPr id="55298" name="Rectangle 2">
            <a:extLst>
              <a:ext uri="{FF2B5EF4-FFF2-40B4-BE49-F238E27FC236}">
                <a16:creationId xmlns:a16="http://schemas.microsoft.com/office/drawing/2014/main" id="{E4F175DB-C374-BF26-7ED5-053939E30BD7}"/>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55299" name="Rectangle 3">
            <a:extLst>
              <a:ext uri="{FF2B5EF4-FFF2-40B4-BE49-F238E27FC236}">
                <a16:creationId xmlns:a16="http://schemas.microsoft.com/office/drawing/2014/main" id="{19571229-354A-8FD9-B55E-ECCD6CEF644D}"/>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92866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0FCC7E83-94EA-0D3F-9EC5-6CF83D056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CF1F64-049D-6444-82F5-E8526FCF922B}" type="slidenum">
              <a:rPr lang="en-US" altLang="en-US" sz="1200"/>
              <a:pPr/>
              <a:t>26</a:t>
            </a:fld>
            <a:endParaRPr lang="en-US" altLang="en-US" sz="1200"/>
          </a:p>
        </p:txBody>
      </p:sp>
      <p:sp>
        <p:nvSpPr>
          <p:cNvPr id="57346" name="Rectangle 2">
            <a:extLst>
              <a:ext uri="{FF2B5EF4-FFF2-40B4-BE49-F238E27FC236}">
                <a16:creationId xmlns:a16="http://schemas.microsoft.com/office/drawing/2014/main" id="{6FA20C0C-D00D-64D5-55D2-BBD4EE865A92}"/>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57347" name="Rectangle 3">
            <a:extLst>
              <a:ext uri="{FF2B5EF4-FFF2-40B4-BE49-F238E27FC236}">
                <a16:creationId xmlns:a16="http://schemas.microsoft.com/office/drawing/2014/main" id="{1BF13CA0-32C1-D2AA-51F4-818E44DB4869}"/>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968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2657CDF-6F7B-3D08-3B99-4E03261A35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9ACB3F-6068-BD40-894A-5D117BEB8AD2}" type="slidenum">
              <a:rPr lang="en-US" altLang="en-US" sz="1200"/>
              <a:pPr/>
              <a:t>8</a:t>
            </a:fld>
            <a:endParaRPr lang="en-US" altLang="en-US" sz="1200"/>
          </a:p>
        </p:txBody>
      </p:sp>
      <p:sp>
        <p:nvSpPr>
          <p:cNvPr id="23554" name="Rectangle 2">
            <a:extLst>
              <a:ext uri="{FF2B5EF4-FFF2-40B4-BE49-F238E27FC236}">
                <a16:creationId xmlns:a16="http://schemas.microsoft.com/office/drawing/2014/main" id="{3675FFEC-0E1F-A9FC-0D98-F8C55C6DCD59}"/>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23555" name="Rectangle 3">
            <a:extLst>
              <a:ext uri="{FF2B5EF4-FFF2-40B4-BE49-F238E27FC236}">
                <a16:creationId xmlns:a16="http://schemas.microsoft.com/office/drawing/2014/main" id="{C5A6BC06-D586-F59D-8A12-BBB68F8BB49F}"/>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16245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ED1A46ED-A6A2-B483-4A40-53BDBC09E3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A6F722-D5BD-9945-9128-C25BE5B177A3}" type="slidenum">
              <a:rPr lang="en-US" altLang="en-US" sz="1200"/>
              <a:pPr/>
              <a:t>27</a:t>
            </a:fld>
            <a:endParaRPr lang="en-US" altLang="en-US" sz="1200"/>
          </a:p>
        </p:txBody>
      </p:sp>
      <p:sp>
        <p:nvSpPr>
          <p:cNvPr id="59394" name="Rectangle 2">
            <a:extLst>
              <a:ext uri="{FF2B5EF4-FFF2-40B4-BE49-F238E27FC236}">
                <a16:creationId xmlns:a16="http://schemas.microsoft.com/office/drawing/2014/main" id="{36BD73F1-1A32-028A-6288-4A7D9D809E12}"/>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59395" name="Rectangle 3">
            <a:extLst>
              <a:ext uri="{FF2B5EF4-FFF2-40B4-BE49-F238E27FC236}">
                <a16:creationId xmlns:a16="http://schemas.microsoft.com/office/drawing/2014/main" id="{5FBD2EDF-C19D-BE1A-AD9F-BE9F8EE24BD3}"/>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61684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DDD51918-085C-26F6-E53A-AA566F6EBE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2A1358-2846-2943-A23C-A3E308F70FFA}" type="slidenum">
              <a:rPr lang="en-US" altLang="en-US" sz="1200"/>
              <a:pPr/>
              <a:t>28</a:t>
            </a:fld>
            <a:endParaRPr lang="en-US" altLang="en-US" sz="1200"/>
          </a:p>
        </p:txBody>
      </p:sp>
      <p:sp>
        <p:nvSpPr>
          <p:cNvPr id="61442" name="Rectangle 2">
            <a:extLst>
              <a:ext uri="{FF2B5EF4-FFF2-40B4-BE49-F238E27FC236}">
                <a16:creationId xmlns:a16="http://schemas.microsoft.com/office/drawing/2014/main" id="{B822032A-B848-F46E-E98C-80E5BCF14A1A}"/>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61443" name="Rectangle 3">
            <a:extLst>
              <a:ext uri="{FF2B5EF4-FFF2-40B4-BE49-F238E27FC236}">
                <a16:creationId xmlns:a16="http://schemas.microsoft.com/office/drawing/2014/main" id="{A9F09042-B24F-EA63-254B-D2B57FD4E8E4}"/>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93830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1AEFEBB1-55F5-9364-C439-4EE61EC3A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anose="020B0604020202020204" pitchFamily="34" charset="0"/>
                <a:ea typeface="ＭＳ Ｐゴシック" panose="020B0600070205080204" pitchFamily="34" charset="-128"/>
              </a:defRPr>
            </a:lvl1pPr>
            <a:lvl2pPr marL="742950" indent="-285750" defTabSz="911225">
              <a:defRPr sz="2400">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419F5F7-3928-CA47-9E89-56F3834D70EA}" type="slidenum">
              <a:rPr lang="en-US" altLang="en-US" sz="1200"/>
              <a:pPr eaLnBrk="1" hangingPunct="1"/>
              <a:t>29</a:t>
            </a:fld>
            <a:endParaRPr lang="en-US" altLang="en-US" sz="1200"/>
          </a:p>
        </p:txBody>
      </p:sp>
      <p:sp>
        <p:nvSpPr>
          <p:cNvPr id="63490" name="Rectangle 2">
            <a:extLst>
              <a:ext uri="{FF2B5EF4-FFF2-40B4-BE49-F238E27FC236}">
                <a16:creationId xmlns:a16="http://schemas.microsoft.com/office/drawing/2014/main" id="{6B442C97-336E-A8D2-6F6C-00C905FA6494}"/>
              </a:ext>
            </a:extLst>
          </p:cNvPr>
          <p:cNvSpPr>
            <a:spLocks noGrp="1" noRot="1" noChangeAspect="1" noChangeArrowheads="1" noTextEdit="1"/>
          </p:cNvSpPr>
          <p:nvPr>
            <p:ph type="sldImg"/>
          </p:nvPr>
        </p:nvSpPr>
        <p:spPr>
          <a:xfrm>
            <a:off x="1144588" y="685800"/>
            <a:ext cx="4570412" cy="3429000"/>
          </a:xfrm>
          <a:solidFill>
            <a:srgbClr val="FFFFFF"/>
          </a:solidFill>
          <a:ln/>
        </p:spPr>
      </p:sp>
      <p:sp>
        <p:nvSpPr>
          <p:cNvPr id="63491" name="Rectangle 3">
            <a:extLst>
              <a:ext uri="{FF2B5EF4-FFF2-40B4-BE49-F238E27FC236}">
                <a16:creationId xmlns:a16="http://schemas.microsoft.com/office/drawing/2014/main" id="{E39AC6C1-BF54-56A4-AFAF-CEDDB188635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05936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7414DB36-914B-960A-DCAF-1FA677F42B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anose="020B0604020202020204" pitchFamily="34" charset="0"/>
                <a:ea typeface="ＭＳ Ｐゴシック" panose="020B0600070205080204" pitchFamily="34" charset="-128"/>
              </a:defRPr>
            </a:lvl1pPr>
            <a:lvl2pPr marL="742950" indent="-285750" defTabSz="911225">
              <a:defRPr sz="2400">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4A9DE45-917A-8E4D-802D-49B8AF06346E}" type="slidenum">
              <a:rPr lang="en-US" altLang="en-US" sz="1200"/>
              <a:pPr eaLnBrk="1" hangingPunct="1"/>
              <a:t>30</a:t>
            </a:fld>
            <a:endParaRPr lang="en-US" altLang="en-US" sz="1200"/>
          </a:p>
        </p:txBody>
      </p:sp>
      <p:sp>
        <p:nvSpPr>
          <p:cNvPr id="65538" name="Rectangle 1026">
            <a:extLst>
              <a:ext uri="{FF2B5EF4-FFF2-40B4-BE49-F238E27FC236}">
                <a16:creationId xmlns:a16="http://schemas.microsoft.com/office/drawing/2014/main" id="{9F737FCB-174B-96F2-95E4-F0CC2532E5FF}"/>
              </a:ext>
            </a:extLst>
          </p:cNvPr>
          <p:cNvSpPr>
            <a:spLocks noGrp="1" noRot="1" noChangeAspect="1" noChangeArrowheads="1" noTextEdit="1"/>
          </p:cNvSpPr>
          <p:nvPr>
            <p:ph type="sldImg"/>
          </p:nvPr>
        </p:nvSpPr>
        <p:spPr>
          <a:xfrm>
            <a:off x="1144588" y="685800"/>
            <a:ext cx="4570412" cy="3429000"/>
          </a:xfrm>
          <a:solidFill>
            <a:srgbClr val="FFFFFF"/>
          </a:solidFill>
          <a:ln/>
        </p:spPr>
      </p:sp>
      <p:sp>
        <p:nvSpPr>
          <p:cNvPr id="65539" name="Rectangle 1027">
            <a:extLst>
              <a:ext uri="{FF2B5EF4-FFF2-40B4-BE49-F238E27FC236}">
                <a16:creationId xmlns:a16="http://schemas.microsoft.com/office/drawing/2014/main" id="{CD90C273-BE19-503E-AFE8-D0DC0928783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29312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75207EA4-4538-655F-DAEA-B9CAA7DB57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anose="020B0604020202020204" pitchFamily="34" charset="0"/>
                <a:ea typeface="ＭＳ Ｐゴシック" panose="020B0600070205080204" pitchFamily="34" charset="-128"/>
              </a:defRPr>
            </a:lvl1pPr>
            <a:lvl2pPr marL="742950" indent="-285750" defTabSz="911225">
              <a:defRPr sz="2400">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F44E96E-0DE9-6041-BC62-25860568B8E9}" type="slidenum">
              <a:rPr lang="en-US" altLang="en-US" sz="1200"/>
              <a:pPr eaLnBrk="1" hangingPunct="1"/>
              <a:t>31</a:t>
            </a:fld>
            <a:endParaRPr lang="en-US" altLang="en-US" sz="1200"/>
          </a:p>
        </p:txBody>
      </p:sp>
      <p:sp>
        <p:nvSpPr>
          <p:cNvPr id="67586" name="Rectangle 2">
            <a:extLst>
              <a:ext uri="{FF2B5EF4-FFF2-40B4-BE49-F238E27FC236}">
                <a16:creationId xmlns:a16="http://schemas.microsoft.com/office/drawing/2014/main" id="{8AAC6304-9E8E-4A70-C3ED-1F7A300043EE}"/>
              </a:ext>
            </a:extLst>
          </p:cNvPr>
          <p:cNvSpPr>
            <a:spLocks noGrp="1" noRot="1" noChangeAspect="1" noChangeArrowheads="1" noTextEdit="1"/>
          </p:cNvSpPr>
          <p:nvPr>
            <p:ph type="sldImg"/>
          </p:nvPr>
        </p:nvSpPr>
        <p:spPr>
          <a:solidFill>
            <a:srgbClr val="FFFFFF"/>
          </a:solidFill>
          <a:ln/>
        </p:spPr>
      </p:sp>
      <p:sp>
        <p:nvSpPr>
          <p:cNvPr id="67587" name="Rectangle 3">
            <a:extLst>
              <a:ext uri="{FF2B5EF4-FFF2-40B4-BE49-F238E27FC236}">
                <a16:creationId xmlns:a16="http://schemas.microsoft.com/office/drawing/2014/main" id="{F2BC33CA-EADD-18D3-5DDE-A9C747D781A6}"/>
              </a:ext>
            </a:extLst>
          </p:cNvPr>
          <p:cNvSpPr>
            <a:spLocks noGrp="1" noChangeArrowheads="1"/>
          </p:cNvSpPr>
          <p:nvPr>
            <p:ph type="body" idx="1"/>
          </p:nvPr>
        </p:nvSpPr>
        <p:spPr>
          <a:xfrm>
            <a:off x="1143000" y="4343400"/>
            <a:ext cx="4800600" cy="4114800"/>
          </a:xfrm>
          <a:solidFill>
            <a:srgbClr val="FFFFFF"/>
          </a:solidFill>
          <a:ln>
            <a:solidFill>
              <a:srgbClr val="000000"/>
            </a:solidFill>
          </a:ln>
        </p:spPr>
        <p:txBody>
          <a:bodyPr/>
          <a:lstStyle/>
          <a:p>
            <a:pPr>
              <a:spcBef>
                <a:spcPct val="0"/>
              </a:spcBef>
            </a:pPr>
            <a:r>
              <a:rPr lang="en-US" altLang="en-US" b="1">
                <a:solidFill>
                  <a:srgbClr val="000000"/>
                </a:solidFill>
                <a:latin typeface="Times" pitchFamily="2" charset="0"/>
                <a:ea typeface="ＭＳ Ｐゴシック" panose="020B0600070205080204" pitchFamily="34" charset="-128"/>
              </a:rPr>
              <a:t>Finding:</a:t>
            </a:r>
            <a:r>
              <a:rPr lang="en-US" altLang="en-US">
                <a:solidFill>
                  <a:srgbClr val="000000"/>
                </a:solidFill>
                <a:latin typeface="Times" pitchFamily="2" charset="0"/>
                <a:ea typeface="ＭＳ Ｐゴシック" panose="020B0600070205080204" pitchFamily="34" charset="-128"/>
              </a:rPr>
              <a:t> The public strongly believes that school performance should be judged by the improvement students show and not by the percentage of students passing the state-selected test. This belief may well explain the public</a:t>
            </a:r>
            <a:r>
              <a:rPr lang="ja-JP" altLang="en-US">
                <a:solidFill>
                  <a:srgbClr val="000000"/>
                </a:solidFill>
                <a:latin typeface="Times" pitchFamily="2" charset="0"/>
                <a:ea typeface="ＭＳ Ｐゴシック" panose="020B0600070205080204" pitchFamily="34" charset="-128"/>
              </a:rPr>
              <a:t>’</a:t>
            </a:r>
            <a:r>
              <a:rPr lang="en-US" altLang="ja-JP">
                <a:solidFill>
                  <a:srgbClr val="000000"/>
                </a:solidFill>
                <a:latin typeface="Times" pitchFamily="2" charset="0"/>
                <a:ea typeface="ＭＳ Ｐゴシック" panose="020B0600070205080204" pitchFamily="34" charset="-128"/>
              </a:rPr>
              <a:t>s concern with NCLB.</a:t>
            </a:r>
          </a:p>
          <a:p>
            <a:pPr>
              <a:spcBef>
                <a:spcPct val="0"/>
              </a:spcBef>
            </a:pPr>
            <a:r>
              <a:rPr lang="en-US" altLang="en-US" b="1">
                <a:solidFill>
                  <a:srgbClr val="000000"/>
                </a:solidFill>
                <a:latin typeface="Times" pitchFamily="2" charset="0"/>
                <a:ea typeface="ＭＳ Ｐゴシック" panose="020B0600070205080204" pitchFamily="34" charset="-128"/>
              </a:rPr>
              <a:t>Implications:</a:t>
            </a:r>
            <a:endParaRPr lang="en-US" altLang="en-US">
              <a:solidFill>
                <a:srgbClr val="000000"/>
              </a:solidFill>
              <a:latin typeface="Times" pitchFamily="2" charset="0"/>
              <a:ea typeface="ＭＳ Ｐゴシック" panose="020B0600070205080204" pitchFamily="34" charset="-128"/>
            </a:endParaRPr>
          </a:p>
          <a:p>
            <a:pPr>
              <a:spcBef>
                <a:spcPct val="0"/>
              </a:spcBef>
              <a:buFontTx/>
              <a:buChar char="•"/>
            </a:pPr>
            <a:r>
              <a:rPr lang="en-US" altLang="en-US">
                <a:solidFill>
                  <a:srgbClr val="000000"/>
                </a:solidFill>
                <a:latin typeface="Times" pitchFamily="2" charset="0"/>
                <a:ea typeface="ＭＳ Ｐゴシック" panose="020B0600070205080204" pitchFamily="34" charset="-128"/>
              </a:rPr>
              <a:t> Those at the federal and state levels might consider shifting to a growth model of achievement that measures gains students make.</a:t>
            </a:r>
          </a:p>
          <a:p>
            <a:pPr>
              <a:spcBef>
                <a:spcPct val="0"/>
              </a:spcBef>
              <a:buFontTx/>
              <a:buChar char="•"/>
            </a:pPr>
            <a:r>
              <a:rPr lang="en-US" altLang="en-US">
                <a:solidFill>
                  <a:srgbClr val="000000"/>
                </a:solidFill>
                <a:latin typeface="Times" pitchFamily="2" charset="0"/>
                <a:ea typeface="ＭＳ Ｐゴシック" panose="020B0600070205080204" pitchFamily="34" charset="-128"/>
              </a:rPr>
              <a:t> Those at the local level can help themselves by fostering an understanding of the need for a growth model and by adding their support to the efforts to create one.</a:t>
            </a:r>
          </a:p>
          <a:p>
            <a:pPr>
              <a:spcBef>
                <a:spcPct val="0"/>
              </a:spcBef>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48750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8E3D364F-12E9-0314-7BBE-B7864D8541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C13EEA-8AD3-AD4B-918B-784B2410F792}" type="slidenum">
              <a:rPr lang="en-US" altLang="en-US" sz="1200"/>
              <a:pPr/>
              <a:t>32</a:t>
            </a:fld>
            <a:endParaRPr lang="en-US" altLang="en-US" sz="1200"/>
          </a:p>
        </p:txBody>
      </p:sp>
      <p:sp>
        <p:nvSpPr>
          <p:cNvPr id="69634" name="Rectangle 2">
            <a:extLst>
              <a:ext uri="{FF2B5EF4-FFF2-40B4-BE49-F238E27FC236}">
                <a16:creationId xmlns:a16="http://schemas.microsoft.com/office/drawing/2014/main" id="{254A944D-B362-9AE6-A2BD-014527E20C82}"/>
              </a:ext>
            </a:extLst>
          </p:cNvPr>
          <p:cNvSpPr>
            <a:spLocks noGrp="1" noRot="1" noChangeAspect="1" noChangeArrowheads="1" noTextEdit="1"/>
          </p:cNvSpPr>
          <p:nvPr>
            <p:ph type="sldImg"/>
          </p:nvPr>
        </p:nvSpPr>
        <p:spPr>
          <a:solidFill>
            <a:srgbClr val="FFFFFF"/>
          </a:solidFill>
          <a:ln/>
        </p:spPr>
      </p:sp>
      <p:sp>
        <p:nvSpPr>
          <p:cNvPr id="69635" name="Rectangle 3">
            <a:extLst>
              <a:ext uri="{FF2B5EF4-FFF2-40B4-BE49-F238E27FC236}">
                <a16:creationId xmlns:a16="http://schemas.microsoft.com/office/drawing/2014/main" id="{296A8572-565F-0121-8857-1D2BF4BD438C}"/>
              </a:ext>
            </a:extLst>
          </p:cNvPr>
          <p:cNvSpPr>
            <a:spLocks noGrp="1" noChangeArrowheads="1"/>
          </p:cNvSpPr>
          <p:nvPr>
            <p:ph type="body" idx="1"/>
          </p:nvPr>
        </p:nvSpPr>
        <p:spPr>
          <a:solidFill>
            <a:srgbClr val="FFFFFF"/>
          </a:solidFill>
          <a:ln>
            <a:solidFill>
              <a:srgbClr val="000000"/>
            </a:solidFill>
          </a:ln>
        </p:spPr>
        <p:txBody>
          <a:bodyPr lIns="86621" tIns="43311" rIns="86621" bIns="43311"/>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2732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42D80ABD-A8EE-C55B-85AD-0F29C0495C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B654E3-8217-114B-91F9-6C06D886AFC0}" type="slidenum">
              <a:rPr lang="en-US" altLang="en-US" sz="1200"/>
              <a:pPr/>
              <a:t>33</a:t>
            </a:fld>
            <a:endParaRPr lang="en-US" altLang="en-US" sz="1200"/>
          </a:p>
        </p:txBody>
      </p:sp>
      <p:sp>
        <p:nvSpPr>
          <p:cNvPr id="71682" name="Rectangle 2">
            <a:extLst>
              <a:ext uri="{FF2B5EF4-FFF2-40B4-BE49-F238E27FC236}">
                <a16:creationId xmlns:a16="http://schemas.microsoft.com/office/drawing/2014/main" id="{F7A184CD-C0BA-B462-8C78-F7231559EA14}"/>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305ABDE9-67FD-C147-23B6-F86772319F8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51161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F461D41F-0B56-3390-174A-C5C06635AE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2400">
                <a:solidFill>
                  <a:schemeClr val="tx1"/>
                </a:solidFill>
                <a:latin typeface="Arial" panose="020B0604020202020204" pitchFamily="34" charset="0"/>
                <a:ea typeface="ＭＳ Ｐゴシック" panose="020B0600070205080204" pitchFamily="34" charset="-128"/>
              </a:defRPr>
            </a:lvl1pPr>
            <a:lvl2pPr marL="742950" indent="-285750" defTabSz="911225">
              <a:defRPr sz="2400">
                <a:solidFill>
                  <a:schemeClr val="tx1"/>
                </a:solidFill>
                <a:latin typeface="Arial" panose="020B0604020202020204" pitchFamily="34" charset="0"/>
                <a:ea typeface="ＭＳ Ｐゴシック" panose="020B0600070205080204" pitchFamily="34" charset="-128"/>
              </a:defRPr>
            </a:lvl2pPr>
            <a:lvl3pPr marL="1143000" indent="-228600" defTabSz="911225">
              <a:defRPr sz="2400">
                <a:solidFill>
                  <a:schemeClr val="tx1"/>
                </a:solidFill>
                <a:latin typeface="Arial" panose="020B0604020202020204" pitchFamily="34" charset="0"/>
                <a:ea typeface="ＭＳ Ｐゴシック" panose="020B0600070205080204" pitchFamily="34" charset="-128"/>
              </a:defRPr>
            </a:lvl3pPr>
            <a:lvl4pPr marL="1600200" indent="-228600" defTabSz="911225">
              <a:defRPr sz="2400">
                <a:solidFill>
                  <a:schemeClr val="tx1"/>
                </a:solidFill>
                <a:latin typeface="Arial" panose="020B0604020202020204" pitchFamily="34" charset="0"/>
                <a:ea typeface="ＭＳ Ｐゴシック" panose="020B0600070205080204" pitchFamily="34" charset="-128"/>
              </a:defRPr>
            </a:lvl4pPr>
            <a:lvl5pPr marL="2057400" indent="-228600" defTabSz="911225">
              <a:defRPr sz="24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EFC00DE-BDAB-CE46-841E-998FE4A87F33}" type="slidenum">
              <a:rPr lang="en-US" altLang="en-US" sz="1200"/>
              <a:pPr eaLnBrk="1" hangingPunct="1"/>
              <a:t>36</a:t>
            </a:fld>
            <a:endParaRPr lang="en-US" altLang="en-US" sz="1200"/>
          </a:p>
        </p:txBody>
      </p:sp>
      <p:sp>
        <p:nvSpPr>
          <p:cNvPr id="75778" name="Rectangle 2">
            <a:extLst>
              <a:ext uri="{FF2B5EF4-FFF2-40B4-BE49-F238E27FC236}">
                <a16:creationId xmlns:a16="http://schemas.microsoft.com/office/drawing/2014/main" id="{A5916646-539C-80FC-36EF-A4433BA76927}"/>
              </a:ext>
            </a:extLst>
          </p:cNvPr>
          <p:cNvSpPr>
            <a:spLocks noGrp="1" noRot="1" noChangeAspect="1" noChangeArrowheads="1" noTextEdit="1"/>
          </p:cNvSpPr>
          <p:nvPr>
            <p:ph type="sldImg"/>
          </p:nvPr>
        </p:nvSpPr>
        <p:spPr>
          <a:xfrm>
            <a:off x="1149350" y="687388"/>
            <a:ext cx="4568825" cy="3427412"/>
          </a:xfrm>
          <a:solidFill>
            <a:srgbClr val="FFFFFF"/>
          </a:solidFill>
          <a:ln/>
        </p:spPr>
      </p:sp>
      <p:sp>
        <p:nvSpPr>
          <p:cNvPr id="75779" name="Rectangle 3">
            <a:extLst>
              <a:ext uri="{FF2B5EF4-FFF2-40B4-BE49-F238E27FC236}">
                <a16:creationId xmlns:a16="http://schemas.microsoft.com/office/drawing/2014/main" id="{E39C2DC2-DDE9-FB96-3272-46A8717D4576}"/>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03133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7896122A-AE3D-354B-2AA0-DC6ED1A26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6AD321-AD31-524A-9A7A-A1BF2052DF19}" type="slidenum">
              <a:rPr lang="en-US" altLang="en-US" sz="1200"/>
              <a:pPr/>
              <a:t>41</a:t>
            </a:fld>
            <a:endParaRPr lang="en-US" altLang="en-US" sz="1200"/>
          </a:p>
        </p:txBody>
      </p:sp>
      <p:sp>
        <p:nvSpPr>
          <p:cNvPr id="79874" name="Rectangle 2">
            <a:extLst>
              <a:ext uri="{FF2B5EF4-FFF2-40B4-BE49-F238E27FC236}">
                <a16:creationId xmlns:a16="http://schemas.microsoft.com/office/drawing/2014/main" id="{78728A09-1B7F-7397-124B-37D1EB813604}"/>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79875" name="Rectangle 3">
            <a:extLst>
              <a:ext uri="{FF2B5EF4-FFF2-40B4-BE49-F238E27FC236}">
                <a16:creationId xmlns:a16="http://schemas.microsoft.com/office/drawing/2014/main" id="{D01D73C9-6355-9C84-71F3-74C3F361E87F}"/>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05251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77DE469A-D340-F18A-F075-F3B8A318D4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2F96CC-CE30-AD47-9588-E1370EC7DF72}" type="slidenum">
              <a:rPr lang="en-US" altLang="en-US" sz="1200"/>
              <a:pPr/>
              <a:t>44</a:t>
            </a:fld>
            <a:endParaRPr lang="en-US" altLang="en-US" sz="1200"/>
          </a:p>
        </p:txBody>
      </p:sp>
      <p:sp>
        <p:nvSpPr>
          <p:cNvPr id="83970" name="Rectangle 2">
            <a:extLst>
              <a:ext uri="{FF2B5EF4-FFF2-40B4-BE49-F238E27FC236}">
                <a16:creationId xmlns:a16="http://schemas.microsoft.com/office/drawing/2014/main" id="{BDEDA640-0AA2-41CB-B996-57029DE49857}"/>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83971" name="Rectangle 3">
            <a:extLst>
              <a:ext uri="{FF2B5EF4-FFF2-40B4-BE49-F238E27FC236}">
                <a16:creationId xmlns:a16="http://schemas.microsoft.com/office/drawing/2014/main" id="{7280E1C5-2B4A-794A-27EB-B8EAD65CD4AA}"/>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060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003961A8-EA4E-8444-9EED-A3718C901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3B6F12-AF80-3240-B2C4-11469C08E77C}" type="slidenum">
              <a:rPr lang="en-US" altLang="en-US" sz="1200"/>
              <a:pPr/>
              <a:t>9</a:t>
            </a:fld>
            <a:endParaRPr lang="en-US" altLang="en-US" sz="1200"/>
          </a:p>
        </p:txBody>
      </p:sp>
      <p:sp>
        <p:nvSpPr>
          <p:cNvPr id="25602" name="Rectangle 2">
            <a:extLst>
              <a:ext uri="{FF2B5EF4-FFF2-40B4-BE49-F238E27FC236}">
                <a16:creationId xmlns:a16="http://schemas.microsoft.com/office/drawing/2014/main" id="{EA99582B-291D-45C1-4CD5-A2DC6150AEDD}"/>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25603" name="Rectangle 3">
            <a:extLst>
              <a:ext uri="{FF2B5EF4-FFF2-40B4-BE49-F238E27FC236}">
                <a16:creationId xmlns:a16="http://schemas.microsoft.com/office/drawing/2014/main" id="{D49C11BB-1145-6DE1-436A-0C7E864AEFA3}"/>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35999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429B0FB4-44AC-3DFF-B0F2-C9A1B1A947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105FF3-C6E2-5643-BA1B-53C3D13D67CE}" type="slidenum">
              <a:rPr lang="en-US" altLang="en-US" sz="1200"/>
              <a:pPr/>
              <a:t>48</a:t>
            </a:fld>
            <a:endParaRPr lang="en-US" altLang="en-US" sz="1200"/>
          </a:p>
        </p:txBody>
      </p:sp>
      <p:sp>
        <p:nvSpPr>
          <p:cNvPr id="102402" name="Rectangle 2">
            <a:extLst>
              <a:ext uri="{FF2B5EF4-FFF2-40B4-BE49-F238E27FC236}">
                <a16:creationId xmlns:a16="http://schemas.microsoft.com/office/drawing/2014/main" id="{CD0FF2B7-9A46-343F-AEE1-748578F8B6AF}"/>
              </a:ext>
            </a:extLst>
          </p:cNvPr>
          <p:cNvSpPr>
            <a:spLocks noGrp="1" noRot="1" noChangeAspect="1" noChangeArrowheads="1" noTextEdit="1"/>
          </p:cNvSpPr>
          <p:nvPr>
            <p:ph type="sldImg"/>
          </p:nvPr>
        </p:nvSpPr>
        <p:spPr>
          <a:solidFill>
            <a:srgbClr val="FFFFFF"/>
          </a:solidFill>
          <a:ln/>
        </p:spPr>
      </p:sp>
      <p:sp>
        <p:nvSpPr>
          <p:cNvPr id="102403" name="Rectangle 3">
            <a:extLst>
              <a:ext uri="{FF2B5EF4-FFF2-40B4-BE49-F238E27FC236}">
                <a16:creationId xmlns:a16="http://schemas.microsoft.com/office/drawing/2014/main" id="{7EFC3FF3-CF29-C74B-013F-5CF72E9E808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85564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86F83F6E-8C50-9812-4E55-16E45A460A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71FC95-86B2-264A-825E-0563D0FF85F6}" type="slidenum">
              <a:rPr lang="en-US" altLang="en-US" sz="1200"/>
              <a:pPr/>
              <a:t>49</a:t>
            </a:fld>
            <a:endParaRPr lang="en-US" altLang="en-US" sz="1200"/>
          </a:p>
        </p:txBody>
      </p:sp>
      <p:sp>
        <p:nvSpPr>
          <p:cNvPr id="104450" name="Rectangle 2">
            <a:extLst>
              <a:ext uri="{FF2B5EF4-FFF2-40B4-BE49-F238E27FC236}">
                <a16:creationId xmlns:a16="http://schemas.microsoft.com/office/drawing/2014/main" id="{7B25FAD9-79E6-A87D-6BC4-7AB2D4C5FC17}"/>
              </a:ext>
            </a:extLst>
          </p:cNvPr>
          <p:cNvSpPr>
            <a:spLocks noGrp="1" noRot="1" noChangeAspect="1" noChangeArrowheads="1" noTextEdit="1"/>
          </p:cNvSpPr>
          <p:nvPr>
            <p:ph type="sldImg"/>
          </p:nvPr>
        </p:nvSpPr>
        <p:spPr>
          <a:solidFill>
            <a:srgbClr val="FFFFFF"/>
          </a:solidFill>
          <a:ln/>
        </p:spPr>
      </p:sp>
      <p:sp>
        <p:nvSpPr>
          <p:cNvPr id="104451" name="Rectangle 3">
            <a:extLst>
              <a:ext uri="{FF2B5EF4-FFF2-40B4-BE49-F238E27FC236}">
                <a16:creationId xmlns:a16="http://schemas.microsoft.com/office/drawing/2014/main" id="{403B1FD3-7040-F010-A9B0-5FA334281B7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36702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329EFBB4-F50F-28D0-569E-8C27AC8C30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93E3EF-6D7E-DD47-80A7-5B43F046667A}" type="slidenum">
              <a:rPr lang="en-US" altLang="en-US" sz="1200"/>
              <a:pPr/>
              <a:t>50</a:t>
            </a:fld>
            <a:endParaRPr lang="en-US" altLang="en-US" sz="1200"/>
          </a:p>
        </p:txBody>
      </p:sp>
      <p:sp>
        <p:nvSpPr>
          <p:cNvPr id="106498" name="Rectangle 2">
            <a:extLst>
              <a:ext uri="{FF2B5EF4-FFF2-40B4-BE49-F238E27FC236}">
                <a16:creationId xmlns:a16="http://schemas.microsoft.com/office/drawing/2014/main" id="{02689B96-12C0-3294-D01F-88C01CDE4EEF}"/>
              </a:ext>
            </a:extLst>
          </p:cNvPr>
          <p:cNvSpPr>
            <a:spLocks noGrp="1" noRot="1" noChangeAspect="1" noChangeArrowheads="1" noTextEdit="1"/>
          </p:cNvSpPr>
          <p:nvPr>
            <p:ph type="sldImg"/>
          </p:nvPr>
        </p:nvSpPr>
        <p:spPr>
          <a:solidFill>
            <a:srgbClr val="FFFFFF"/>
          </a:solidFill>
          <a:ln/>
        </p:spPr>
      </p:sp>
      <p:sp>
        <p:nvSpPr>
          <p:cNvPr id="106499" name="Rectangle 3">
            <a:extLst>
              <a:ext uri="{FF2B5EF4-FFF2-40B4-BE49-F238E27FC236}">
                <a16:creationId xmlns:a16="http://schemas.microsoft.com/office/drawing/2014/main" id="{95FFAD0F-DD2E-151A-4401-0D2C4DFF155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9716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AC730EE1-0CEE-753F-6BAE-C105DF8858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9F05590-3FE2-0E41-9CC5-42E756317920}" type="slidenum">
              <a:rPr lang="en-US" altLang="en-US" sz="1200"/>
              <a:pPr/>
              <a:t>10</a:t>
            </a:fld>
            <a:endParaRPr lang="en-US" altLang="en-US" sz="1200"/>
          </a:p>
        </p:txBody>
      </p:sp>
      <p:sp>
        <p:nvSpPr>
          <p:cNvPr id="27650" name="Rectangle 2">
            <a:extLst>
              <a:ext uri="{FF2B5EF4-FFF2-40B4-BE49-F238E27FC236}">
                <a16:creationId xmlns:a16="http://schemas.microsoft.com/office/drawing/2014/main" id="{EDD33FD5-3D1C-4961-9DFC-9C69E679AD00}"/>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27651" name="Rectangle 3">
            <a:extLst>
              <a:ext uri="{FF2B5EF4-FFF2-40B4-BE49-F238E27FC236}">
                <a16:creationId xmlns:a16="http://schemas.microsoft.com/office/drawing/2014/main" id="{4F96029C-0247-51DB-57DA-1DC8617D2273}"/>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1769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D3F95B89-73DF-1C1B-3AA0-C892DAD129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59E2EE-3D0E-E64C-9156-CE4273190181}" type="slidenum">
              <a:rPr lang="en-US" altLang="en-US" sz="1200"/>
              <a:pPr/>
              <a:t>11</a:t>
            </a:fld>
            <a:endParaRPr lang="en-US" altLang="en-US" sz="1200"/>
          </a:p>
        </p:txBody>
      </p:sp>
      <p:sp>
        <p:nvSpPr>
          <p:cNvPr id="29698" name="Rectangle 2">
            <a:extLst>
              <a:ext uri="{FF2B5EF4-FFF2-40B4-BE49-F238E27FC236}">
                <a16:creationId xmlns:a16="http://schemas.microsoft.com/office/drawing/2014/main" id="{D4521EFB-3A87-3D27-67BF-7E8517B977F9}"/>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29699" name="Rectangle 3">
            <a:extLst>
              <a:ext uri="{FF2B5EF4-FFF2-40B4-BE49-F238E27FC236}">
                <a16:creationId xmlns:a16="http://schemas.microsoft.com/office/drawing/2014/main" id="{50BBBE41-4007-68B1-AAA4-EA0FBF276778}"/>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43421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5F33F949-B02E-1D05-F531-3257E7A7D3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F96023-4598-774B-B0B4-C598552B382E}" type="slidenum">
              <a:rPr lang="en-US" altLang="en-US" sz="1200"/>
              <a:pPr/>
              <a:t>12</a:t>
            </a:fld>
            <a:endParaRPr lang="en-US" altLang="en-US" sz="1200"/>
          </a:p>
        </p:txBody>
      </p:sp>
      <p:sp>
        <p:nvSpPr>
          <p:cNvPr id="31746" name="Rectangle 2">
            <a:extLst>
              <a:ext uri="{FF2B5EF4-FFF2-40B4-BE49-F238E27FC236}">
                <a16:creationId xmlns:a16="http://schemas.microsoft.com/office/drawing/2014/main" id="{81C1C00D-3C10-1CFE-21B9-12F88BA9E852}"/>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31747" name="Rectangle 3">
            <a:extLst>
              <a:ext uri="{FF2B5EF4-FFF2-40B4-BE49-F238E27FC236}">
                <a16:creationId xmlns:a16="http://schemas.microsoft.com/office/drawing/2014/main" id="{717E5440-29C4-9A38-41CC-052C782D91C4}"/>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0280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DAC62821-1443-A3D1-3509-935FC36044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B982D7-17DA-A24B-B6A2-B6C66069A2DA}" type="slidenum">
              <a:rPr lang="en-US" altLang="en-US" sz="1200"/>
              <a:pPr/>
              <a:t>13</a:t>
            </a:fld>
            <a:endParaRPr lang="en-US" altLang="en-US" sz="1200"/>
          </a:p>
        </p:txBody>
      </p:sp>
      <p:sp>
        <p:nvSpPr>
          <p:cNvPr id="33794" name="Rectangle 2">
            <a:extLst>
              <a:ext uri="{FF2B5EF4-FFF2-40B4-BE49-F238E27FC236}">
                <a16:creationId xmlns:a16="http://schemas.microsoft.com/office/drawing/2014/main" id="{F298BFE2-F38F-0BB8-3198-FF8EF3052000}"/>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33795" name="Rectangle 3">
            <a:extLst>
              <a:ext uri="{FF2B5EF4-FFF2-40B4-BE49-F238E27FC236}">
                <a16:creationId xmlns:a16="http://schemas.microsoft.com/office/drawing/2014/main" id="{DCD38ED7-9E2E-42D9-DE1F-45CE2EA68F1C}"/>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11556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5B180F7B-7DAE-89F6-A765-5359193DD7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0A01FAC-C7E9-3941-824C-5C7BF90E9972}" type="slidenum">
              <a:rPr lang="en-US" altLang="en-US"/>
              <a:pPr>
                <a:spcBef>
                  <a:spcPct val="0"/>
                </a:spcBef>
              </a:pPr>
              <a:t>15</a:t>
            </a:fld>
            <a:endParaRPr lang="en-US" altLang="en-US"/>
          </a:p>
        </p:txBody>
      </p:sp>
      <p:sp>
        <p:nvSpPr>
          <p:cNvPr id="52226" name="Rectangle 2">
            <a:extLst>
              <a:ext uri="{FF2B5EF4-FFF2-40B4-BE49-F238E27FC236}">
                <a16:creationId xmlns:a16="http://schemas.microsoft.com/office/drawing/2014/main" id="{2C5A16DC-4534-2308-9A1E-821C1A6B674F}"/>
              </a:ext>
            </a:extLst>
          </p:cNvPr>
          <p:cNvSpPr>
            <a:spLocks noGrp="1" noRot="1" noChangeAspect="1" noChangeArrowheads="1" noTextEdit="1"/>
          </p:cNvSpPr>
          <p:nvPr>
            <p:ph type="sldImg"/>
          </p:nvPr>
        </p:nvSpPr>
        <p:spPr>
          <a:xfrm>
            <a:off x="2863850" y="515938"/>
            <a:ext cx="3427413" cy="2570162"/>
          </a:xfrm>
          <a:solidFill>
            <a:srgbClr val="FFFFFF"/>
          </a:solidFill>
          <a:ln/>
        </p:spPr>
      </p:sp>
      <p:sp>
        <p:nvSpPr>
          <p:cNvPr id="52227" name="Rectangle 3">
            <a:extLst>
              <a:ext uri="{FF2B5EF4-FFF2-40B4-BE49-F238E27FC236}">
                <a16:creationId xmlns:a16="http://schemas.microsoft.com/office/drawing/2014/main" id="{C4B39DC8-BFC8-BE6D-FCA3-10FB342E7BC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2733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282C0539-0112-BDC2-9771-7C12E3DC33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FA39B7-8CCA-4C4A-87AA-3AE4648A38C4}" type="slidenum">
              <a:rPr lang="en-US" altLang="en-US" sz="1200"/>
              <a:pPr/>
              <a:t>16</a:t>
            </a:fld>
            <a:endParaRPr lang="en-US" altLang="en-US" sz="1200"/>
          </a:p>
        </p:txBody>
      </p:sp>
      <p:sp>
        <p:nvSpPr>
          <p:cNvPr id="36866" name="Rectangle 2">
            <a:extLst>
              <a:ext uri="{FF2B5EF4-FFF2-40B4-BE49-F238E27FC236}">
                <a16:creationId xmlns:a16="http://schemas.microsoft.com/office/drawing/2014/main" id="{4FEFA85D-C0CB-F742-2756-266B63A0CA12}"/>
              </a:ext>
            </a:extLst>
          </p:cNvPr>
          <p:cNvSpPr>
            <a:spLocks noGrp="1" noRot="1" noChangeAspect="1" noChangeArrowheads="1" noTextEdit="1"/>
          </p:cNvSpPr>
          <p:nvPr>
            <p:ph type="sldImg"/>
          </p:nvPr>
        </p:nvSpPr>
        <p:spPr>
          <a:xfrm>
            <a:off x="1147763" y="687388"/>
            <a:ext cx="4570412" cy="3427412"/>
          </a:xfrm>
          <a:solidFill>
            <a:srgbClr val="FFFFFF"/>
          </a:solidFill>
          <a:ln/>
        </p:spPr>
      </p:sp>
      <p:sp>
        <p:nvSpPr>
          <p:cNvPr id="36867" name="Rectangle 3">
            <a:extLst>
              <a:ext uri="{FF2B5EF4-FFF2-40B4-BE49-F238E27FC236}">
                <a16:creationId xmlns:a16="http://schemas.microsoft.com/office/drawing/2014/main" id="{94AE09E0-E1CF-37AE-BA90-98CF15C16DA4}"/>
              </a:ext>
            </a:extLst>
          </p:cNvPr>
          <p:cNvSpPr>
            <a:spLocks noGrp="1" noChangeArrowheads="1"/>
          </p:cNvSpPr>
          <p:nvPr>
            <p:ph type="body" idx="1"/>
          </p:nvPr>
        </p:nvSpPr>
        <p:spPr>
          <a:xfrm>
            <a:off x="685800" y="4343400"/>
            <a:ext cx="5486400" cy="4113213"/>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2255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mi-N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mi-NZ"/>
              <a:t>Click to edit Master subtitle style</a:t>
            </a:r>
            <a:endParaRPr lang="en-US"/>
          </a:p>
        </p:txBody>
      </p:sp>
      <p:sp>
        <p:nvSpPr>
          <p:cNvPr id="4" name="Rectangle 4">
            <a:extLst>
              <a:ext uri="{FF2B5EF4-FFF2-40B4-BE49-F238E27FC236}">
                <a16:creationId xmlns:a16="http://schemas.microsoft.com/office/drawing/2014/main" id="{1C8D51E7-B01B-BDF9-FEFB-D362A23969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11E214-B0DF-1687-82A2-56E26FF4E2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CD72BD-3A2E-3CB7-BCB7-9D9602A9BDCF}"/>
              </a:ext>
            </a:extLst>
          </p:cNvPr>
          <p:cNvSpPr>
            <a:spLocks noGrp="1" noChangeArrowheads="1"/>
          </p:cNvSpPr>
          <p:nvPr>
            <p:ph type="sldNum" sz="quarter" idx="12"/>
          </p:nvPr>
        </p:nvSpPr>
        <p:spPr>
          <a:ln/>
        </p:spPr>
        <p:txBody>
          <a:bodyPr/>
          <a:lstStyle>
            <a:lvl1pPr>
              <a:defRPr/>
            </a:lvl1pPr>
          </a:lstStyle>
          <a:p>
            <a:pPr>
              <a:defRPr/>
            </a:pPr>
            <a:fld id="{4860DB2A-C64E-0C48-A068-DCB2C816C0F0}" type="slidenum">
              <a:rPr lang="en-US" altLang="en-US"/>
              <a:pPr>
                <a:defRPr/>
              </a:pPr>
              <a:t>‹#›</a:t>
            </a:fld>
            <a:endParaRPr lang="en-US" altLang="en-US"/>
          </a:p>
        </p:txBody>
      </p:sp>
    </p:spTree>
    <p:extLst>
      <p:ext uri="{BB962C8B-B14F-4D97-AF65-F5344CB8AC3E}">
        <p14:creationId xmlns:p14="http://schemas.microsoft.com/office/powerpoint/2010/main" val="374455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Rectangle 4">
            <a:extLst>
              <a:ext uri="{FF2B5EF4-FFF2-40B4-BE49-F238E27FC236}">
                <a16:creationId xmlns:a16="http://schemas.microsoft.com/office/drawing/2014/main" id="{BD424BD8-DE12-B106-D03F-9BFFCBFAAC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AE3605-F4D8-90AC-4A72-BB70E7FBAE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7BE722-9A4C-31FB-1191-F50458CB2DEC}"/>
              </a:ext>
            </a:extLst>
          </p:cNvPr>
          <p:cNvSpPr>
            <a:spLocks noGrp="1" noChangeArrowheads="1"/>
          </p:cNvSpPr>
          <p:nvPr>
            <p:ph type="sldNum" sz="quarter" idx="12"/>
          </p:nvPr>
        </p:nvSpPr>
        <p:spPr>
          <a:ln/>
        </p:spPr>
        <p:txBody>
          <a:bodyPr/>
          <a:lstStyle>
            <a:lvl1pPr>
              <a:defRPr/>
            </a:lvl1pPr>
          </a:lstStyle>
          <a:p>
            <a:pPr>
              <a:defRPr/>
            </a:pPr>
            <a:fld id="{1FD9A01C-F7DA-724A-BAE8-4DA16E34B2E1}" type="slidenum">
              <a:rPr lang="en-US" altLang="en-US"/>
              <a:pPr>
                <a:defRPr/>
              </a:pPr>
              <a:t>‹#›</a:t>
            </a:fld>
            <a:endParaRPr lang="en-US" altLang="en-US"/>
          </a:p>
        </p:txBody>
      </p:sp>
    </p:spTree>
    <p:extLst>
      <p:ext uri="{BB962C8B-B14F-4D97-AF65-F5344CB8AC3E}">
        <p14:creationId xmlns:p14="http://schemas.microsoft.com/office/powerpoint/2010/main" val="198197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mi-N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Rectangle 4">
            <a:extLst>
              <a:ext uri="{FF2B5EF4-FFF2-40B4-BE49-F238E27FC236}">
                <a16:creationId xmlns:a16="http://schemas.microsoft.com/office/drawing/2014/main" id="{0F648731-29D9-CEE8-731C-518D509314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90E786-F6C7-E2F4-1150-9A8996266B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9B8B60-248E-EA87-F22A-EF04438D15C4}"/>
              </a:ext>
            </a:extLst>
          </p:cNvPr>
          <p:cNvSpPr>
            <a:spLocks noGrp="1" noChangeArrowheads="1"/>
          </p:cNvSpPr>
          <p:nvPr>
            <p:ph type="sldNum" sz="quarter" idx="12"/>
          </p:nvPr>
        </p:nvSpPr>
        <p:spPr>
          <a:ln/>
        </p:spPr>
        <p:txBody>
          <a:bodyPr/>
          <a:lstStyle>
            <a:lvl1pPr>
              <a:defRPr/>
            </a:lvl1pPr>
          </a:lstStyle>
          <a:p>
            <a:pPr>
              <a:defRPr/>
            </a:pPr>
            <a:fld id="{48465E15-8AAF-ED47-94E7-0966EFC53DDA}" type="slidenum">
              <a:rPr lang="en-US" altLang="en-US"/>
              <a:pPr>
                <a:defRPr/>
              </a:pPr>
              <a:t>‹#›</a:t>
            </a:fld>
            <a:endParaRPr lang="en-US" altLang="en-US"/>
          </a:p>
        </p:txBody>
      </p:sp>
    </p:spTree>
    <p:extLst>
      <p:ext uri="{BB962C8B-B14F-4D97-AF65-F5344CB8AC3E}">
        <p14:creationId xmlns:p14="http://schemas.microsoft.com/office/powerpoint/2010/main" val="142326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9617EEF-62D8-514F-B818-F4D58BDBDC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ABAD15-526E-A8CD-2CC6-1F65EA879D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4F60B7-F3E9-85B1-8D1F-4C3B510955A5}"/>
              </a:ext>
            </a:extLst>
          </p:cNvPr>
          <p:cNvSpPr>
            <a:spLocks noGrp="1" noChangeArrowheads="1"/>
          </p:cNvSpPr>
          <p:nvPr>
            <p:ph type="sldNum" sz="quarter" idx="12"/>
          </p:nvPr>
        </p:nvSpPr>
        <p:spPr>
          <a:ln/>
        </p:spPr>
        <p:txBody>
          <a:bodyPr/>
          <a:lstStyle>
            <a:lvl1pPr>
              <a:defRPr/>
            </a:lvl1pPr>
          </a:lstStyle>
          <a:p>
            <a:fld id="{6413BD5F-AC87-344C-911C-416B9481D500}" type="slidenum">
              <a:rPr lang="en-US" altLang="en-US"/>
              <a:pPr/>
              <a:t>‹#›</a:t>
            </a:fld>
            <a:endParaRPr lang="en-US" altLang="en-US"/>
          </a:p>
        </p:txBody>
      </p:sp>
    </p:spTree>
    <p:extLst>
      <p:ext uri="{BB962C8B-B14F-4D97-AF65-F5344CB8AC3E}">
        <p14:creationId xmlns:p14="http://schemas.microsoft.com/office/powerpoint/2010/main" val="253222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idx="1"/>
          </p:nvPr>
        </p:nvSpPr>
        <p:spPr/>
        <p:txBody>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Rectangle 4">
            <a:extLst>
              <a:ext uri="{FF2B5EF4-FFF2-40B4-BE49-F238E27FC236}">
                <a16:creationId xmlns:a16="http://schemas.microsoft.com/office/drawing/2014/main" id="{DF586BEF-82EF-3F73-F18F-2B300758A4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9F39B7-0A27-7653-7665-23D3A66E4A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852C96-0923-CBF9-0225-F2A9BC754ABC}"/>
              </a:ext>
            </a:extLst>
          </p:cNvPr>
          <p:cNvSpPr>
            <a:spLocks noGrp="1" noChangeArrowheads="1"/>
          </p:cNvSpPr>
          <p:nvPr>
            <p:ph type="sldNum" sz="quarter" idx="12"/>
          </p:nvPr>
        </p:nvSpPr>
        <p:spPr>
          <a:ln/>
        </p:spPr>
        <p:txBody>
          <a:bodyPr/>
          <a:lstStyle>
            <a:lvl1pPr>
              <a:defRPr/>
            </a:lvl1pPr>
          </a:lstStyle>
          <a:p>
            <a:pPr>
              <a:defRPr/>
            </a:pPr>
            <a:fld id="{0A7134F0-05D5-0F4B-A937-CD65A13C1678}" type="slidenum">
              <a:rPr lang="en-US" altLang="en-US"/>
              <a:pPr>
                <a:defRPr/>
              </a:pPr>
              <a:t>‹#›</a:t>
            </a:fld>
            <a:endParaRPr lang="en-US" altLang="en-US"/>
          </a:p>
        </p:txBody>
      </p:sp>
    </p:spTree>
    <p:extLst>
      <p:ext uri="{BB962C8B-B14F-4D97-AF65-F5344CB8AC3E}">
        <p14:creationId xmlns:p14="http://schemas.microsoft.com/office/powerpoint/2010/main" val="235656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mi-N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mi-NZ"/>
              <a:t>Click to edit Master text styles</a:t>
            </a:r>
          </a:p>
        </p:txBody>
      </p:sp>
      <p:sp>
        <p:nvSpPr>
          <p:cNvPr id="4" name="Rectangle 4">
            <a:extLst>
              <a:ext uri="{FF2B5EF4-FFF2-40B4-BE49-F238E27FC236}">
                <a16:creationId xmlns:a16="http://schemas.microsoft.com/office/drawing/2014/main" id="{7D966214-BCD1-0D65-06FF-BFB4366469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4CD681-BA83-9B82-7E66-290B4D9F10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7644C9-55EC-7C86-B4A7-17887CBC4959}"/>
              </a:ext>
            </a:extLst>
          </p:cNvPr>
          <p:cNvSpPr>
            <a:spLocks noGrp="1" noChangeArrowheads="1"/>
          </p:cNvSpPr>
          <p:nvPr>
            <p:ph type="sldNum" sz="quarter" idx="12"/>
          </p:nvPr>
        </p:nvSpPr>
        <p:spPr>
          <a:ln/>
        </p:spPr>
        <p:txBody>
          <a:bodyPr/>
          <a:lstStyle>
            <a:lvl1pPr>
              <a:defRPr/>
            </a:lvl1pPr>
          </a:lstStyle>
          <a:p>
            <a:pPr>
              <a:defRPr/>
            </a:pPr>
            <a:fld id="{D2D6AE55-ECBE-D94C-9783-098793055B15}" type="slidenum">
              <a:rPr lang="en-US" altLang="en-US"/>
              <a:pPr>
                <a:defRPr/>
              </a:pPr>
              <a:t>‹#›</a:t>
            </a:fld>
            <a:endParaRPr lang="en-US" altLang="en-US"/>
          </a:p>
        </p:txBody>
      </p:sp>
    </p:spTree>
    <p:extLst>
      <p:ext uri="{BB962C8B-B14F-4D97-AF65-F5344CB8AC3E}">
        <p14:creationId xmlns:p14="http://schemas.microsoft.com/office/powerpoint/2010/main" val="119410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Rectangle 4">
            <a:extLst>
              <a:ext uri="{FF2B5EF4-FFF2-40B4-BE49-F238E27FC236}">
                <a16:creationId xmlns:a16="http://schemas.microsoft.com/office/drawing/2014/main" id="{C7311079-CD6F-A671-BDD4-9D3D49B60A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E71615-6081-2F4F-54B7-73F8F41CAD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92BEEC6-9588-662F-63B9-0AF641B424AC}"/>
              </a:ext>
            </a:extLst>
          </p:cNvPr>
          <p:cNvSpPr>
            <a:spLocks noGrp="1" noChangeArrowheads="1"/>
          </p:cNvSpPr>
          <p:nvPr>
            <p:ph type="sldNum" sz="quarter" idx="12"/>
          </p:nvPr>
        </p:nvSpPr>
        <p:spPr>
          <a:ln/>
        </p:spPr>
        <p:txBody>
          <a:bodyPr/>
          <a:lstStyle>
            <a:lvl1pPr>
              <a:defRPr/>
            </a:lvl1pPr>
          </a:lstStyle>
          <a:p>
            <a:pPr>
              <a:defRPr/>
            </a:pPr>
            <a:fld id="{6CA7D051-E3C5-2C4B-8747-9D643C0C7806}" type="slidenum">
              <a:rPr lang="en-US" altLang="en-US"/>
              <a:pPr>
                <a:defRPr/>
              </a:pPr>
              <a:t>‹#›</a:t>
            </a:fld>
            <a:endParaRPr lang="en-US" altLang="en-US"/>
          </a:p>
        </p:txBody>
      </p:sp>
    </p:spTree>
    <p:extLst>
      <p:ext uri="{BB962C8B-B14F-4D97-AF65-F5344CB8AC3E}">
        <p14:creationId xmlns:p14="http://schemas.microsoft.com/office/powerpoint/2010/main" val="10425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mi-N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mi-N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7" name="Rectangle 4">
            <a:extLst>
              <a:ext uri="{FF2B5EF4-FFF2-40B4-BE49-F238E27FC236}">
                <a16:creationId xmlns:a16="http://schemas.microsoft.com/office/drawing/2014/main" id="{5731E329-38D4-A635-3FF6-FB1C6213688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00EE9CE-495C-BBFA-1F4A-A2E1AC6A69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0178F5C-7049-FBEB-CA1A-58BFA1AC588C}"/>
              </a:ext>
            </a:extLst>
          </p:cNvPr>
          <p:cNvSpPr>
            <a:spLocks noGrp="1" noChangeArrowheads="1"/>
          </p:cNvSpPr>
          <p:nvPr>
            <p:ph type="sldNum" sz="quarter" idx="12"/>
          </p:nvPr>
        </p:nvSpPr>
        <p:spPr>
          <a:ln/>
        </p:spPr>
        <p:txBody>
          <a:bodyPr/>
          <a:lstStyle>
            <a:lvl1pPr>
              <a:defRPr/>
            </a:lvl1pPr>
          </a:lstStyle>
          <a:p>
            <a:pPr>
              <a:defRPr/>
            </a:pPr>
            <a:fld id="{5A568FFA-A514-DC45-AA38-600FF9934F78}" type="slidenum">
              <a:rPr lang="en-US" altLang="en-US"/>
              <a:pPr>
                <a:defRPr/>
              </a:pPr>
              <a:t>‹#›</a:t>
            </a:fld>
            <a:endParaRPr lang="en-US" altLang="en-US"/>
          </a:p>
        </p:txBody>
      </p:sp>
    </p:spTree>
    <p:extLst>
      <p:ext uri="{BB962C8B-B14F-4D97-AF65-F5344CB8AC3E}">
        <p14:creationId xmlns:p14="http://schemas.microsoft.com/office/powerpoint/2010/main" val="417336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a:t>Click to edit Master title style</a:t>
            </a:r>
            <a:endParaRPr lang="en-US"/>
          </a:p>
        </p:txBody>
      </p:sp>
      <p:sp>
        <p:nvSpPr>
          <p:cNvPr id="3" name="Rectangle 4">
            <a:extLst>
              <a:ext uri="{FF2B5EF4-FFF2-40B4-BE49-F238E27FC236}">
                <a16:creationId xmlns:a16="http://schemas.microsoft.com/office/drawing/2014/main" id="{C5EB21B8-9837-7F78-6E14-2D43571047C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0D567FE-97BA-60D0-8481-9AD0D92A34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A83038-BD97-FD51-C9FD-EBBA66853CE5}"/>
              </a:ext>
            </a:extLst>
          </p:cNvPr>
          <p:cNvSpPr>
            <a:spLocks noGrp="1" noChangeArrowheads="1"/>
          </p:cNvSpPr>
          <p:nvPr>
            <p:ph type="sldNum" sz="quarter" idx="12"/>
          </p:nvPr>
        </p:nvSpPr>
        <p:spPr>
          <a:ln/>
        </p:spPr>
        <p:txBody>
          <a:bodyPr/>
          <a:lstStyle>
            <a:lvl1pPr>
              <a:defRPr/>
            </a:lvl1pPr>
          </a:lstStyle>
          <a:p>
            <a:pPr>
              <a:defRPr/>
            </a:pPr>
            <a:fld id="{ED6C8313-CDA9-0E4E-9B34-6EBE0182E9F8}" type="slidenum">
              <a:rPr lang="en-US" altLang="en-US"/>
              <a:pPr>
                <a:defRPr/>
              </a:pPr>
              <a:t>‹#›</a:t>
            </a:fld>
            <a:endParaRPr lang="en-US" altLang="en-US"/>
          </a:p>
        </p:txBody>
      </p:sp>
    </p:spTree>
    <p:extLst>
      <p:ext uri="{BB962C8B-B14F-4D97-AF65-F5344CB8AC3E}">
        <p14:creationId xmlns:p14="http://schemas.microsoft.com/office/powerpoint/2010/main" val="381256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D6131ED-956C-6792-10AA-F2B6DA9A727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CF98546-9248-D981-9BFE-B932489A08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1FEB593-8B9C-598F-09BD-1DFCB5C39787}"/>
              </a:ext>
            </a:extLst>
          </p:cNvPr>
          <p:cNvSpPr>
            <a:spLocks noGrp="1" noChangeArrowheads="1"/>
          </p:cNvSpPr>
          <p:nvPr>
            <p:ph type="sldNum" sz="quarter" idx="12"/>
          </p:nvPr>
        </p:nvSpPr>
        <p:spPr>
          <a:ln/>
        </p:spPr>
        <p:txBody>
          <a:bodyPr/>
          <a:lstStyle>
            <a:lvl1pPr>
              <a:defRPr/>
            </a:lvl1pPr>
          </a:lstStyle>
          <a:p>
            <a:pPr>
              <a:defRPr/>
            </a:pPr>
            <a:fld id="{8FD02936-118E-164F-9219-FDABCF38450C}" type="slidenum">
              <a:rPr lang="en-US" altLang="en-US"/>
              <a:pPr>
                <a:defRPr/>
              </a:pPr>
              <a:t>‹#›</a:t>
            </a:fld>
            <a:endParaRPr lang="en-US" altLang="en-US"/>
          </a:p>
        </p:txBody>
      </p:sp>
    </p:spTree>
    <p:extLst>
      <p:ext uri="{BB962C8B-B14F-4D97-AF65-F5344CB8AC3E}">
        <p14:creationId xmlns:p14="http://schemas.microsoft.com/office/powerpoint/2010/main" val="202553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mi-N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Rectangle 4">
            <a:extLst>
              <a:ext uri="{FF2B5EF4-FFF2-40B4-BE49-F238E27FC236}">
                <a16:creationId xmlns:a16="http://schemas.microsoft.com/office/drawing/2014/main" id="{64EF167C-B654-23AB-129D-D26B7BC3B5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C727F7-86A9-0E98-44BE-E2F4FEDC4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3FE82D-37E7-166B-BC35-01F9CFDCD95E}"/>
              </a:ext>
            </a:extLst>
          </p:cNvPr>
          <p:cNvSpPr>
            <a:spLocks noGrp="1" noChangeArrowheads="1"/>
          </p:cNvSpPr>
          <p:nvPr>
            <p:ph type="sldNum" sz="quarter" idx="12"/>
          </p:nvPr>
        </p:nvSpPr>
        <p:spPr>
          <a:ln/>
        </p:spPr>
        <p:txBody>
          <a:bodyPr/>
          <a:lstStyle>
            <a:lvl1pPr>
              <a:defRPr/>
            </a:lvl1pPr>
          </a:lstStyle>
          <a:p>
            <a:pPr>
              <a:defRPr/>
            </a:pPr>
            <a:fld id="{1513A03B-AA2C-E44F-AA79-5D977F9DEF4C}" type="slidenum">
              <a:rPr lang="en-US" altLang="en-US"/>
              <a:pPr>
                <a:defRPr/>
              </a:pPr>
              <a:t>‹#›</a:t>
            </a:fld>
            <a:endParaRPr lang="en-US" altLang="en-US"/>
          </a:p>
        </p:txBody>
      </p:sp>
    </p:spTree>
    <p:extLst>
      <p:ext uri="{BB962C8B-B14F-4D97-AF65-F5344CB8AC3E}">
        <p14:creationId xmlns:p14="http://schemas.microsoft.com/office/powerpoint/2010/main" val="354945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mi-N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mi-NZ"/>
              <a:t>Click to edit Master text styles</a:t>
            </a:r>
          </a:p>
        </p:txBody>
      </p:sp>
      <p:sp>
        <p:nvSpPr>
          <p:cNvPr id="5" name="Rectangle 4">
            <a:extLst>
              <a:ext uri="{FF2B5EF4-FFF2-40B4-BE49-F238E27FC236}">
                <a16:creationId xmlns:a16="http://schemas.microsoft.com/office/drawing/2014/main" id="{BD86DE2F-24FE-CA53-451C-1F6112BE40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95CD40-35E1-5C99-FAD4-5A7698E537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B8AE04-E3BF-4835-9F35-B16A1208C082}"/>
              </a:ext>
            </a:extLst>
          </p:cNvPr>
          <p:cNvSpPr>
            <a:spLocks noGrp="1" noChangeArrowheads="1"/>
          </p:cNvSpPr>
          <p:nvPr>
            <p:ph type="sldNum" sz="quarter" idx="12"/>
          </p:nvPr>
        </p:nvSpPr>
        <p:spPr>
          <a:ln/>
        </p:spPr>
        <p:txBody>
          <a:bodyPr/>
          <a:lstStyle>
            <a:lvl1pPr>
              <a:defRPr/>
            </a:lvl1pPr>
          </a:lstStyle>
          <a:p>
            <a:pPr>
              <a:defRPr/>
            </a:pPr>
            <a:fld id="{0F97082C-227A-AC45-AB28-E159A3926FB5}" type="slidenum">
              <a:rPr lang="en-US" altLang="en-US"/>
              <a:pPr>
                <a:defRPr/>
              </a:pPr>
              <a:t>‹#›</a:t>
            </a:fld>
            <a:endParaRPr lang="en-US" altLang="en-US"/>
          </a:p>
        </p:txBody>
      </p:sp>
    </p:spTree>
    <p:extLst>
      <p:ext uri="{BB962C8B-B14F-4D97-AF65-F5344CB8AC3E}">
        <p14:creationId xmlns:p14="http://schemas.microsoft.com/office/powerpoint/2010/main" val="67214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D681EE-26C6-FE63-A78A-ED6C695B534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915AFF7-C711-BFC0-0EA3-511D178B650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2AB083B-CF50-5969-B328-E49717BDEDE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eaLnBrk="1" hangingPunct="1">
              <a:defRPr sz="1300">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01E14380-393F-CB36-C43C-DEE9E6E2E0B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ctr" eaLnBrk="1" hangingPunct="1">
              <a:defRPr sz="1300">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0F2EB2E9-16BB-DEA5-C8B1-597EA32878D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1" hangingPunct="1">
              <a:defRPr sz="1300" smtClean="0"/>
            </a:lvl1pPr>
          </a:lstStyle>
          <a:p>
            <a:pPr>
              <a:defRPr/>
            </a:pPr>
            <a:fld id="{C9B6D917-254F-CD44-B890-ED9CD8E307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820738" rtl="0" eaLnBrk="0" fontAlgn="base" hangingPunct="0">
        <a:spcBef>
          <a:spcPct val="0"/>
        </a:spcBef>
        <a:spcAft>
          <a:spcPct val="0"/>
        </a:spcAft>
        <a:defRPr sz="3900">
          <a:solidFill>
            <a:schemeClr val="tx2"/>
          </a:solidFill>
          <a:latin typeface="+mj-lt"/>
          <a:ea typeface="ＭＳ Ｐゴシック" pitchFamily="-109" charset="-128"/>
          <a:cs typeface="ＭＳ Ｐゴシック" pitchFamily="-109" charset="-128"/>
        </a:defRPr>
      </a:lvl1pPr>
      <a:lvl2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2pPr>
      <a:lvl3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3pPr>
      <a:lvl4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4pPr>
      <a:lvl5pPr algn="ctr" defTabSz="820738" rtl="0" eaLnBrk="0" fontAlgn="base" hangingPunct="0">
        <a:spcBef>
          <a:spcPct val="0"/>
        </a:spcBef>
        <a:spcAft>
          <a:spcPct val="0"/>
        </a:spcAft>
        <a:defRPr sz="3900">
          <a:solidFill>
            <a:schemeClr val="tx2"/>
          </a:solidFill>
          <a:latin typeface="Arial" pitchFamily="-109" charset="0"/>
          <a:ea typeface="ＭＳ Ｐゴシック" pitchFamily="-109" charset="-128"/>
          <a:cs typeface="ＭＳ Ｐゴシック" pitchFamily="-109" charset="-128"/>
        </a:defRPr>
      </a:lvl5pPr>
      <a:lvl6pPr marL="457200" algn="ctr" defTabSz="820738" rtl="0" fontAlgn="base">
        <a:spcBef>
          <a:spcPct val="0"/>
        </a:spcBef>
        <a:spcAft>
          <a:spcPct val="0"/>
        </a:spcAft>
        <a:defRPr sz="3900">
          <a:solidFill>
            <a:schemeClr val="tx2"/>
          </a:solidFill>
          <a:latin typeface="Arial" pitchFamily="-109" charset="0"/>
        </a:defRPr>
      </a:lvl6pPr>
      <a:lvl7pPr marL="914400" algn="ctr" defTabSz="820738" rtl="0" fontAlgn="base">
        <a:spcBef>
          <a:spcPct val="0"/>
        </a:spcBef>
        <a:spcAft>
          <a:spcPct val="0"/>
        </a:spcAft>
        <a:defRPr sz="3900">
          <a:solidFill>
            <a:schemeClr val="tx2"/>
          </a:solidFill>
          <a:latin typeface="Arial" pitchFamily="-109" charset="0"/>
        </a:defRPr>
      </a:lvl7pPr>
      <a:lvl8pPr marL="1371600" algn="ctr" defTabSz="820738" rtl="0" fontAlgn="base">
        <a:spcBef>
          <a:spcPct val="0"/>
        </a:spcBef>
        <a:spcAft>
          <a:spcPct val="0"/>
        </a:spcAft>
        <a:defRPr sz="3900">
          <a:solidFill>
            <a:schemeClr val="tx2"/>
          </a:solidFill>
          <a:latin typeface="Arial" pitchFamily="-109" charset="0"/>
        </a:defRPr>
      </a:lvl8pPr>
      <a:lvl9pPr marL="1828800" algn="ctr" defTabSz="820738" rtl="0" fontAlgn="base">
        <a:spcBef>
          <a:spcPct val="0"/>
        </a:spcBef>
        <a:spcAft>
          <a:spcPct val="0"/>
        </a:spcAft>
        <a:defRPr sz="3900">
          <a:solidFill>
            <a:schemeClr val="tx2"/>
          </a:solidFill>
          <a:latin typeface="Arial" pitchFamily="-109" charset="0"/>
        </a:defRPr>
      </a:lvl9pPr>
    </p:titleStyle>
    <p:bodyStyle>
      <a:lvl1pPr marL="307975" indent="-307975" algn="l" defTabSz="820738" rtl="0" eaLnBrk="0" fontAlgn="base" hangingPunct="0">
        <a:spcBef>
          <a:spcPct val="20000"/>
        </a:spcBef>
        <a:spcAft>
          <a:spcPct val="0"/>
        </a:spcAft>
        <a:buChar char="•"/>
        <a:defRPr sz="2900">
          <a:solidFill>
            <a:schemeClr val="tx1"/>
          </a:solidFill>
          <a:latin typeface="+mn-lt"/>
          <a:ea typeface="ＭＳ Ｐゴシック" pitchFamily="-109" charset="-128"/>
          <a:cs typeface="ＭＳ Ｐゴシック" pitchFamily="-109" charset="-128"/>
        </a:defRPr>
      </a:lvl1pPr>
      <a:lvl2pPr marL="666750" indent="-257175" algn="l" defTabSz="820738" rtl="0" eaLnBrk="0" fontAlgn="base" hangingPunct="0">
        <a:spcBef>
          <a:spcPct val="20000"/>
        </a:spcBef>
        <a:spcAft>
          <a:spcPct val="0"/>
        </a:spcAft>
        <a:buChar char="–"/>
        <a:defRPr sz="2500">
          <a:solidFill>
            <a:schemeClr val="tx1"/>
          </a:solidFill>
          <a:latin typeface="+mn-lt"/>
          <a:ea typeface="ＭＳ Ｐゴシック" pitchFamily="-109" charset="-128"/>
        </a:defRPr>
      </a:lvl2pPr>
      <a:lvl3pPr marL="1025525" indent="-204788" algn="l" defTabSz="820738" rtl="0" eaLnBrk="0" fontAlgn="base" hangingPunct="0">
        <a:spcBef>
          <a:spcPct val="20000"/>
        </a:spcBef>
        <a:spcAft>
          <a:spcPct val="0"/>
        </a:spcAft>
        <a:buChar char="•"/>
        <a:defRPr sz="2200">
          <a:solidFill>
            <a:schemeClr val="tx1"/>
          </a:solidFill>
          <a:latin typeface="+mn-lt"/>
          <a:ea typeface="ＭＳ Ｐゴシック" pitchFamily="-109" charset="-128"/>
        </a:defRPr>
      </a:lvl3pPr>
      <a:lvl4pPr marL="1436688" indent="-206375" algn="l" defTabSz="820738" rtl="0" eaLnBrk="0" fontAlgn="base" hangingPunct="0">
        <a:spcBef>
          <a:spcPct val="20000"/>
        </a:spcBef>
        <a:spcAft>
          <a:spcPct val="0"/>
        </a:spcAft>
        <a:buChar char="–"/>
        <a:defRPr>
          <a:solidFill>
            <a:schemeClr val="tx1"/>
          </a:solidFill>
          <a:latin typeface="+mn-lt"/>
          <a:ea typeface="ＭＳ Ｐゴシック" pitchFamily="-109" charset="-128"/>
        </a:defRPr>
      </a:lvl4pPr>
      <a:lvl5pPr marL="1846263" indent="-204788" algn="l" defTabSz="820738" rtl="0" eaLnBrk="0" fontAlgn="base" hangingPunct="0">
        <a:spcBef>
          <a:spcPct val="20000"/>
        </a:spcBef>
        <a:spcAft>
          <a:spcPct val="0"/>
        </a:spcAft>
        <a:buChar char="»"/>
        <a:defRPr>
          <a:solidFill>
            <a:schemeClr val="tx1"/>
          </a:solidFill>
          <a:latin typeface="+mn-lt"/>
          <a:ea typeface="ＭＳ Ｐゴシック" pitchFamily="-109" charset="-128"/>
        </a:defRPr>
      </a:lvl5pPr>
      <a:lvl6pPr marL="2303463" indent="-204788" algn="l" defTabSz="820738" rtl="0" fontAlgn="base">
        <a:spcBef>
          <a:spcPct val="20000"/>
        </a:spcBef>
        <a:spcAft>
          <a:spcPct val="0"/>
        </a:spcAft>
        <a:buChar char="»"/>
        <a:defRPr>
          <a:solidFill>
            <a:schemeClr val="tx1"/>
          </a:solidFill>
          <a:latin typeface="+mn-lt"/>
          <a:ea typeface="ＭＳ Ｐゴシック" pitchFamily="-109" charset="-128"/>
        </a:defRPr>
      </a:lvl6pPr>
      <a:lvl7pPr marL="2760663" indent="-204788" algn="l" defTabSz="820738" rtl="0" fontAlgn="base">
        <a:spcBef>
          <a:spcPct val="20000"/>
        </a:spcBef>
        <a:spcAft>
          <a:spcPct val="0"/>
        </a:spcAft>
        <a:buChar char="»"/>
        <a:defRPr>
          <a:solidFill>
            <a:schemeClr val="tx1"/>
          </a:solidFill>
          <a:latin typeface="+mn-lt"/>
          <a:ea typeface="ＭＳ Ｐゴシック" pitchFamily="-109" charset="-128"/>
        </a:defRPr>
      </a:lvl7pPr>
      <a:lvl8pPr marL="3217863" indent="-204788" algn="l" defTabSz="820738" rtl="0" fontAlgn="base">
        <a:spcBef>
          <a:spcPct val="20000"/>
        </a:spcBef>
        <a:spcAft>
          <a:spcPct val="0"/>
        </a:spcAft>
        <a:buChar char="»"/>
        <a:defRPr>
          <a:solidFill>
            <a:schemeClr val="tx1"/>
          </a:solidFill>
          <a:latin typeface="+mn-lt"/>
          <a:ea typeface="ＭＳ Ｐゴシック" pitchFamily="-109" charset="-128"/>
        </a:defRPr>
      </a:lvl8pPr>
      <a:lvl9pPr marL="3675063" indent="-204788" algn="l" defTabSz="820738" rtl="0" fontAlgn="base">
        <a:spcBef>
          <a:spcPct val="20000"/>
        </a:spcBef>
        <a:spcAft>
          <a:spcPct val="0"/>
        </a:spcAft>
        <a:buChar char="»"/>
        <a:defRPr>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educationnext.org/full-measure-of-a-teacher-using-value-added-assess-effects-student-behavior/"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journals.sagepub.com/doi/full/10.1177/2167702617723376" TargetMode="External"/><Relationship Id="rId2" Type="http://schemas.openxmlformats.org/officeDocument/2006/relationships/hyperlink" Target="https://childmind.org/topics/concerns/depression/" TargetMode="External"/><Relationship Id="rId1" Type="http://schemas.openxmlformats.org/officeDocument/2006/relationships/slideLayout" Target="../slideLayouts/slideLayout2.xml"/><Relationship Id="rId6" Type="http://schemas.openxmlformats.org/officeDocument/2006/relationships/hyperlink" Target="https://childmind.org/article/is-social-media-use-causing-depression/" TargetMode="External"/><Relationship Id="rId5" Type="http://schemas.openxmlformats.org/officeDocument/2006/relationships/hyperlink" Target="https://childmind.org/article/how-using-social-media-affects-teenagers/" TargetMode="External"/><Relationship Id="rId4" Type="http://schemas.openxmlformats.org/officeDocument/2006/relationships/hyperlink" Target="https://www.ncbi.nlm.nih.gov/pubmed/26783723"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8XYmA_8-H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B0CBA29-9864-4E7F-EAD7-F376A7735AB1}"/>
              </a:ext>
            </a:extLst>
          </p:cNvPr>
          <p:cNvSpPr>
            <a:spLocks noGrp="1" noChangeArrowheads="1"/>
          </p:cNvSpPr>
          <p:nvPr>
            <p:ph type="ctrTitle"/>
          </p:nvPr>
        </p:nvSpPr>
        <p:spPr>
          <a:xfrm>
            <a:off x="0" y="0"/>
            <a:ext cx="9144000" cy="1752600"/>
          </a:xfrm>
        </p:spPr>
        <p:txBody>
          <a:bodyPr/>
          <a:lstStyle/>
          <a:p>
            <a:pPr eaLnBrk="1" hangingPunct="1"/>
            <a:r>
              <a:rPr lang="en-US" altLang="en-US" sz="6100" b="1" i="1" dirty="0">
                <a:solidFill>
                  <a:schemeClr val="tx1"/>
                </a:solidFill>
                <a:latin typeface="Arial" panose="020B0604020202020204" pitchFamily="34" charset="0"/>
                <a:cs typeface="Arial" panose="020B0604020202020204" pitchFamily="34" charset="0"/>
              </a:rPr>
              <a:t>Ethnic </a:t>
            </a:r>
            <a:r>
              <a:rPr lang="en-US" altLang="en-US" sz="6100" b="1" i="1">
                <a:solidFill>
                  <a:schemeClr val="tx1"/>
                </a:solidFill>
                <a:latin typeface="Arial" panose="020B0604020202020204" pitchFamily="34" charset="0"/>
                <a:cs typeface="Arial" panose="020B0604020202020204" pitchFamily="34" charset="0"/>
              </a:rPr>
              <a:t>&amp; Self Identity</a:t>
            </a:r>
            <a:r>
              <a:rPr lang="en-US" altLang="en-US" sz="6100" b="1" i="1" dirty="0">
                <a:solidFill>
                  <a:schemeClr val="tx1"/>
                </a:solidFill>
                <a:latin typeface="Arial" panose="020B0604020202020204" pitchFamily="34" charset="0"/>
                <a:cs typeface="Arial" panose="020B0604020202020204" pitchFamily="34" charset="0"/>
              </a:rPr>
              <a:t>:</a:t>
            </a:r>
            <a:br>
              <a:rPr lang="en-US" altLang="en-US" sz="6100" b="1" i="1" dirty="0">
                <a:solidFill>
                  <a:schemeClr val="tx1"/>
                </a:solidFill>
                <a:latin typeface="Arial" panose="020B0604020202020204" pitchFamily="34" charset="0"/>
                <a:cs typeface="Arial" panose="020B0604020202020204" pitchFamily="34" charset="0"/>
              </a:rPr>
            </a:br>
            <a:r>
              <a:rPr lang="en-US" altLang="en-US" sz="6100" b="1" i="1" dirty="0">
                <a:solidFill>
                  <a:schemeClr val="tx1"/>
                </a:solidFill>
                <a:latin typeface="Arial" panose="020B0604020202020204" pitchFamily="34" charset="0"/>
                <a:cs typeface="Arial" panose="020B0604020202020204" pitchFamily="34" charset="0"/>
              </a:rPr>
              <a:t>Humility vs. Self Esteem</a:t>
            </a:r>
            <a:endParaRPr lang="en-US" altLang="en-US" b="1" dirty="0">
              <a:solidFill>
                <a:schemeClr val="tx1"/>
              </a:solidFill>
              <a:latin typeface="Arial" panose="020B0604020202020204" pitchFamily="34" charset="0"/>
              <a:cs typeface="Arial" panose="020B0604020202020204" pitchFamily="34" charset="0"/>
            </a:endParaRPr>
          </a:p>
        </p:txBody>
      </p:sp>
      <p:pic>
        <p:nvPicPr>
          <p:cNvPr id="17411" name="Picture 4">
            <a:extLst>
              <a:ext uri="{FF2B5EF4-FFF2-40B4-BE49-F238E27FC236}">
                <a16:creationId xmlns:a16="http://schemas.microsoft.com/office/drawing/2014/main" id="{9412A9C2-3BC5-6863-816A-354D82D6A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5">
            <a:extLst>
              <a:ext uri="{FF2B5EF4-FFF2-40B4-BE49-F238E27FC236}">
                <a16:creationId xmlns:a16="http://schemas.microsoft.com/office/drawing/2014/main" id="{1BFA6E0F-6811-22B0-A968-D5F103F18476}"/>
              </a:ext>
            </a:extLst>
          </p:cNvPr>
          <p:cNvSpPr>
            <a:spLocks noChangeArrowheads="1"/>
          </p:cNvSpPr>
          <p:nvPr/>
        </p:nvSpPr>
        <p:spPr bwMode="auto">
          <a:xfrm>
            <a:off x="0" y="2413814"/>
            <a:ext cx="91440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1" i="1" dirty="0">
                <a:cs typeface="Arial" panose="020B0604020202020204" pitchFamily="34" charset="0"/>
              </a:rPr>
              <a:t>What Do Students Need for Academic &amp; Life Success?</a:t>
            </a:r>
          </a:p>
          <a:p>
            <a:pPr algn="ctr">
              <a:spcBef>
                <a:spcPct val="0"/>
              </a:spcBef>
              <a:buFontTx/>
              <a:buNone/>
            </a:pPr>
            <a:endParaRPr lang="en-US" altLang="en-US" b="1" i="1" dirty="0">
              <a:cs typeface="Arial" panose="020B0604020202020204" pitchFamily="34" charset="0"/>
            </a:endParaRPr>
          </a:p>
          <a:p>
            <a:pPr algn="ctr">
              <a:spcBef>
                <a:spcPct val="0"/>
              </a:spcBef>
              <a:buFontTx/>
              <a:buNone/>
            </a:pPr>
            <a:r>
              <a:rPr lang="en-US" altLang="en-US" sz="4000" b="1" i="1" dirty="0">
                <a:cs typeface="Arial" panose="020B0604020202020204" pitchFamily="34" charset="0"/>
              </a:rPr>
              <a:t>BME 210: Week 9</a:t>
            </a:r>
          </a:p>
        </p:txBody>
      </p:sp>
      <p:sp>
        <p:nvSpPr>
          <p:cNvPr id="2" name="Subtitle 1">
            <a:extLst>
              <a:ext uri="{FF2B5EF4-FFF2-40B4-BE49-F238E27FC236}">
                <a16:creationId xmlns:a16="http://schemas.microsoft.com/office/drawing/2014/main" id="{FEE81511-EB3E-08CF-4DAB-4109EA92DCD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32630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a:extLst>
              <a:ext uri="{FF2B5EF4-FFF2-40B4-BE49-F238E27FC236}">
                <a16:creationId xmlns:a16="http://schemas.microsoft.com/office/drawing/2014/main" id="{E748DF87-53CA-D0CE-56B3-003F4F2E5CA5}"/>
              </a:ext>
            </a:extLst>
          </p:cNvPr>
          <p:cNvSpPr txBox="1">
            <a:spLocks noChangeArrowheads="1"/>
          </p:cNvSpPr>
          <p:nvPr/>
        </p:nvSpPr>
        <p:spPr bwMode="auto">
          <a:xfrm>
            <a:off x="0" y="0"/>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0000"/>
                </a:solidFill>
                <a:latin typeface="Times" pitchFamily="2" charset="0"/>
              </a:rPr>
              <a:t>	</a:t>
            </a:r>
          </a:p>
          <a:p>
            <a:pPr eaLnBrk="1" hangingPunct="1">
              <a:spcBef>
                <a:spcPct val="0"/>
              </a:spcBef>
              <a:buFontTx/>
              <a:buNone/>
            </a:pPr>
            <a:endParaRPr lang="en-US" altLang="en-US" b="1">
              <a:solidFill>
                <a:srgbClr val="000000"/>
              </a:solidFill>
              <a:latin typeface="Times" pitchFamily="2" charset="0"/>
            </a:endParaRPr>
          </a:p>
          <a:p>
            <a:pPr eaLnBrk="1" hangingPunct="1">
              <a:spcBef>
                <a:spcPct val="0"/>
              </a:spcBef>
              <a:buFontTx/>
              <a:buNone/>
            </a:pPr>
            <a:r>
              <a:rPr lang="en-US" altLang="en-US" sz="4400">
                <a:solidFill>
                  <a:srgbClr val="000000"/>
                </a:solidFill>
              </a:rPr>
              <a:t>Lipka et al. found that </a:t>
            </a:r>
          </a:p>
          <a:p>
            <a:pPr eaLnBrk="1" hangingPunct="1">
              <a:spcBef>
                <a:spcPct val="0"/>
              </a:spcBef>
              <a:buFontTx/>
              <a:buNone/>
            </a:pPr>
            <a:r>
              <a:rPr lang="en-US" altLang="en-US" sz="4400">
                <a:solidFill>
                  <a:srgbClr val="000000"/>
                </a:solidFill>
              </a:rPr>
              <a:t>Yup</a:t>
            </a:r>
            <a:r>
              <a:rPr lang="ja-JP" altLang="en-US" sz="4400">
                <a:solidFill>
                  <a:srgbClr val="000000"/>
                </a:solidFill>
              </a:rPr>
              <a:t>’</a:t>
            </a:r>
            <a:r>
              <a:rPr lang="en-US" altLang="ja-JP" sz="4400">
                <a:solidFill>
                  <a:srgbClr val="000000"/>
                </a:solidFill>
              </a:rPr>
              <a:t>ik teachers</a:t>
            </a:r>
          </a:p>
          <a:p>
            <a:pPr eaLnBrk="1" hangingPunct="1">
              <a:spcBef>
                <a:spcPct val="0"/>
              </a:spcBef>
              <a:buFontTx/>
              <a:buNone/>
            </a:pPr>
            <a:r>
              <a:rPr lang="en-US" altLang="en-US" sz="4400">
                <a:solidFill>
                  <a:srgbClr val="000000"/>
                </a:solidFill>
              </a:rPr>
              <a:t>rejected the profuse</a:t>
            </a:r>
          </a:p>
          <a:p>
            <a:pPr eaLnBrk="1" hangingPunct="1">
              <a:spcBef>
                <a:spcPct val="0"/>
              </a:spcBef>
              <a:buFontTx/>
              <a:buNone/>
            </a:pPr>
            <a:r>
              <a:rPr lang="ja-JP" altLang="en-US" sz="4400">
                <a:solidFill>
                  <a:srgbClr val="000000"/>
                </a:solidFill>
              </a:rPr>
              <a:t>“</a:t>
            </a:r>
            <a:r>
              <a:rPr lang="en-US" altLang="ja-JP" sz="4400">
                <a:solidFill>
                  <a:srgbClr val="000000"/>
                </a:solidFill>
              </a:rPr>
              <a:t>bubbly</a:t>
            </a:r>
            <a:r>
              <a:rPr lang="ja-JP" altLang="en-US" sz="4400">
                <a:solidFill>
                  <a:srgbClr val="000000"/>
                </a:solidFill>
              </a:rPr>
              <a:t>”</a:t>
            </a:r>
            <a:r>
              <a:rPr lang="en-US" altLang="ja-JP" sz="4400">
                <a:solidFill>
                  <a:srgbClr val="000000"/>
                </a:solidFill>
              </a:rPr>
              <a:t> praise</a:t>
            </a:r>
          </a:p>
          <a:p>
            <a:pPr eaLnBrk="1" hangingPunct="1">
              <a:spcBef>
                <a:spcPct val="0"/>
              </a:spcBef>
              <a:buFontTx/>
              <a:buNone/>
            </a:pPr>
            <a:r>
              <a:rPr lang="en-US" altLang="en-US" sz="4400">
                <a:solidFill>
                  <a:srgbClr val="000000"/>
                </a:solidFill>
              </a:rPr>
              <a:t>promoted by non-Yup’ik teachers because traditional Yup’iks believed </a:t>
            </a:r>
            <a:r>
              <a:rPr lang="ja-JP" altLang="en-US" sz="4400">
                <a:solidFill>
                  <a:srgbClr val="000000"/>
                </a:solidFill>
              </a:rPr>
              <a:t>“</a:t>
            </a:r>
            <a:r>
              <a:rPr lang="en-US" altLang="ja-JP" sz="4400">
                <a:solidFill>
                  <a:srgbClr val="000000"/>
                </a:solidFill>
              </a:rPr>
              <a:t>overly </a:t>
            </a:r>
            <a:r>
              <a:rPr lang="en-US" altLang="en-US" sz="4400">
                <a:solidFill>
                  <a:srgbClr val="000000"/>
                </a:solidFill>
              </a:rPr>
              <a:t>praising will ruin a person.</a:t>
            </a:r>
            <a:r>
              <a:rPr lang="ja-JP" altLang="en-US" sz="4400">
                <a:solidFill>
                  <a:srgbClr val="000000"/>
                </a:solidFill>
              </a:rPr>
              <a:t>”</a:t>
            </a:r>
            <a:endParaRPr lang="en-US" altLang="ja-JP" sz="4400">
              <a:solidFill>
                <a:srgbClr val="000000"/>
              </a:solidFill>
            </a:endParaRPr>
          </a:p>
          <a:p>
            <a:pPr eaLnBrk="1" hangingPunct="1">
              <a:spcBef>
                <a:spcPct val="0"/>
              </a:spcBef>
              <a:buFontTx/>
              <a:buNone/>
            </a:pPr>
            <a:endParaRPr lang="en-US" altLang="en-US">
              <a:solidFill>
                <a:srgbClr val="000000"/>
              </a:solidFill>
              <a:latin typeface="Times" pitchFamily="2" charset="0"/>
            </a:endParaRPr>
          </a:p>
        </p:txBody>
      </p:sp>
      <p:pic>
        <p:nvPicPr>
          <p:cNvPr id="26626" name="Picture 3">
            <a:extLst>
              <a:ext uri="{FF2B5EF4-FFF2-40B4-BE49-F238E27FC236}">
                <a16:creationId xmlns:a16="http://schemas.microsoft.com/office/drawing/2014/main" id="{0045D1B1-D600-3355-0F5D-D30C39690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0"/>
            <a:ext cx="2603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41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a:extLst>
              <a:ext uri="{FF2B5EF4-FFF2-40B4-BE49-F238E27FC236}">
                <a16:creationId xmlns:a16="http://schemas.microsoft.com/office/drawing/2014/main" id="{077B6CF6-2930-1148-AEF2-F4660AA23603}"/>
              </a:ext>
            </a:extLst>
          </p:cNvPr>
          <p:cNvSpPr txBox="1">
            <a:spLocks noChangeArrowheads="1"/>
          </p:cNvSpPr>
          <p:nvPr/>
        </p:nvSpPr>
        <p:spPr bwMode="auto">
          <a:xfrm>
            <a:off x="0" y="457200"/>
            <a:ext cx="9144000" cy="1077913"/>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b="1" dirty="0">
                <a:solidFill>
                  <a:srgbClr val="000000"/>
                </a:solidFill>
                <a:latin typeface="+mn-lt"/>
                <a:cs typeface="Times" charset="0"/>
              </a:rPr>
              <a:t>Should Schools Try to Boost Self-Esteem?</a:t>
            </a:r>
          </a:p>
          <a:p>
            <a:pPr algn="ctr">
              <a:defRPr/>
            </a:pPr>
            <a:r>
              <a:rPr lang="en-US" sz="3200" b="1" i="1" dirty="0">
                <a:solidFill>
                  <a:srgbClr val="000000"/>
                </a:solidFill>
                <a:latin typeface="+mn-lt"/>
                <a:cs typeface="Times" charset="0"/>
              </a:rPr>
              <a:t>Beware of the Dark Side</a:t>
            </a:r>
            <a:endParaRPr lang="en-US" sz="3200" b="1" dirty="0">
              <a:latin typeface="+mn-lt"/>
              <a:cs typeface="Times" charset="0"/>
            </a:endParaRPr>
          </a:p>
        </p:txBody>
      </p:sp>
      <p:sp>
        <p:nvSpPr>
          <p:cNvPr id="55299" name="Text Box 3">
            <a:extLst>
              <a:ext uri="{FF2B5EF4-FFF2-40B4-BE49-F238E27FC236}">
                <a16:creationId xmlns:a16="http://schemas.microsoft.com/office/drawing/2014/main" id="{847CB97A-D426-6A9F-71D2-A4773FB6492D}"/>
              </a:ext>
            </a:extLst>
          </p:cNvPr>
          <p:cNvSpPr txBox="1">
            <a:spLocks noChangeArrowheads="1"/>
          </p:cNvSpPr>
          <p:nvPr/>
        </p:nvSpPr>
        <p:spPr bwMode="auto">
          <a:xfrm>
            <a:off x="457200" y="1736725"/>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rPr>
              <a:t>The self-esteem approach…is to skip over the hard work of changing our actions and instead just let us </a:t>
            </a:r>
            <a:r>
              <a:rPr lang="en-US" altLang="en-US" i="1">
                <a:solidFill>
                  <a:srgbClr val="000000"/>
                </a:solidFill>
              </a:rPr>
              <a:t>think</a:t>
            </a:r>
            <a:r>
              <a:rPr lang="en-US" altLang="en-US">
                <a:solidFill>
                  <a:srgbClr val="000000"/>
                </a:solidFill>
              </a:rPr>
              <a:t> we</a:t>
            </a:r>
            <a:r>
              <a:rPr lang="ja-JP" altLang="en-US">
                <a:solidFill>
                  <a:srgbClr val="000000"/>
                </a:solidFill>
              </a:rPr>
              <a:t>’</a:t>
            </a:r>
            <a:r>
              <a:rPr lang="en-US" altLang="ja-JP">
                <a:solidFill>
                  <a:srgbClr val="000000"/>
                </a:solidFill>
              </a:rPr>
              <a:t>re nicer.</a:t>
            </a:r>
            <a:endParaRPr lang="en-US" altLang="en-US" sz="2800">
              <a:solidFill>
                <a:srgbClr val="000000"/>
              </a:solidFill>
            </a:endParaRPr>
          </a:p>
        </p:txBody>
      </p:sp>
      <p:sp>
        <p:nvSpPr>
          <p:cNvPr id="55300" name="Text Box 4">
            <a:extLst>
              <a:ext uri="{FF2B5EF4-FFF2-40B4-BE49-F238E27FC236}">
                <a16:creationId xmlns:a16="http://schemas.microsoft.com/office/drawing/2014/main" id="{B3EA5ED9-72C7-5B04-1794-BF821AB6872B}"/>
              </a:ext>
            </a:extLst>
          </p:cNvPr>
          <p:cNvSpPr txBox="1">
            <a:spLocks noChangeArrowheads="1"/>
          </p:cNvSpPr>
          <p:nvPr/>
        </p:nvSpPr>
        <p:spPr bwMode="auto">
          <a:xfrm>
            <a:off x="533400" y="34290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solidFill>
                  <a:srgbClr val="000000"/>
                </a:solidFill>
              </a:rPr>
              <a:t>High self-esteem can mean </a:t>
            </a:r>
            <a:r>
              <a:rPr lang="en-US" altLang="en-US" i="1">
                <a:solidFill>
                  <a:srgbClr val="000000"/>
                </a:solidFill>
              </a:rPr>
              <a:t>confident</a:t>
            </a:r>
            <a:r>
              <a:rPr lang="en-US" altLang="en-US">
                <a:solidFill>
                  <a:srgbClr val="000000"/>
                </a:solidFill>
              </a:rPr>
              <a:t> and </a:t>
            </a:r>
            <a:r>
              <a:rPr lang="en-US" altLang="en-US" i="1">
                <a:solidFill>
                  <a:srgbClr val="000000"/>
                </a:solidFill>
              </a:rPr>
              <a:t>secure</a:t>
            </a:r>
            <a:r>
              <a:rPr lang="en-US" altLang="en-US">
                <a:solidFill>
                  <a:srgbClr val="000000"/>
                </a:solidFill>
              </a:rPr>
              <a:t>—but it can also mean </a:t>
            </a:r>
            <a:r>
              <a:rPr lang="en-US" altLang="en-US" i="1">
                <a:solidFill>
                  <a:srgbClr val="000000"/>
                </a:solidFill>
              </a:rPr>
              <a:t>conceited, arrogant, narcissistic,</a:t>
            </a:r>
            <a:r>
              <a:rPr lang="en-US" altLang="en-US">
                <a:solidFill>
                  <a:srgbClr val="000000"/>
                </a:solidFill>
              </a:rPr>
              <a:t> and </a:t>
            </a:r>
            <a:r>
              <a:rPr lang="en-US" altLang="en-US" i="1">
                <a:solidFill>
                  <a:srgbClr val="000000"/>
                </a:solidFill>
              </a:rPr>
              <a:t>egotistical</a:t>
            </a:r>
            <a:r>
              <a:rPr lang="en-US" altLang="en-US">
                <a:solidFill>
                  <a:srgbClr val="000000"/>
                </a:solidFill>
              </a:rPr>
              <a:t>.</a:t>
            </a:r>
          </a:p>
        </p:txBody>
      </p:sp>
      <p:sp>
        <p:nvSpPr>
          <p:cNvPr id="55301" name="Text Box 5">
            <a:extLst>
              <a:ext uri="{FF2B5EF4-FFF2-40B4-BE49-F238E27FC236}">
                <a16:creationId xmlns:a16="http://schemas.microsoft.com/office/drawing/2014/main" id="{AA54D323-6F27-C941-9DD8-1A9A8D971648}"/>
              </a:ext>
            </a:extLst>
          </p:cNvPr>
          <p:cNvSpPr txBox="1">
            <a:spLocks noChangeArrowheads="1"/>
          </p:cNvSpPr>
          <p:nvPr/>
        </p:nvSpPr>
        <p:spPr bwMode="auto">
          <a:xfrm>
            <a:off x="609600" y="5181600"/>
            <a:ext cx="8534400" cy="1077913"/>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defRPr/>
            </a:pPr>
            <a:r>
              <a:rPr lang="en-US" sz="3200" dirty="0">
                <a:solidFill>
                  <a:srgbClr val="000000"/>
                </a:solidFill>
                <a:latin typeface="+mn-lt"/>
                <a:cs typeface="Times" charset="0"/>
              </a:rPr>
              <a:t>Self-esteem is mainly an outcome, not a cause.</a:t>
            </a:r>
            <a:endParaRPr lang="en-US" sz="3200" dirty="0">
              <a:solidFill>
                <a:srgbClr val="000000"/>
              </a:solidFill>
              <a:latin typeface="+mn-lt"/>
            </a:endParaRPr>
          </a:p>
        </p:txBody>
      </p:sp>
    </p:spTree>
    <p:extLst>
      <p:ext uri="{BB962C8B-B14F-4D97-AF65-F5344CB8AC3E}">
        <p14:creationId xmlns:p14="http://schemas.microsoft.com/office/powerpoint/2010/main" val="745591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P spid="55300" grpId="0" autoUpdateAnimBg="0"/>
      <p:bldP spid="5530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a:extLst>
              <a:ext uri="{FF2B5EF4-FFF2-40B4-BE49-F238E27FC236}">
                <a16:creationId xmlns:a16="http://schemas.microsoft.com/office/drawing/2014/main" id="{0CA0F4AC-B628-7E4E-95EA-B688EF6838A1}"/>
              </a:ext>
            </a:extLst>
          </p:cNvPr>
          <p:cNvSpPr txBox="1">
            <a:spLocks noChangeArrowheads="1"/>
          </p:cNvSpPr>
          <p:nvPr/>
        </p:nvSpPr>
        <p:spPr bwMode="auto">
          <a:xfrm>
            <a:off x="304800" y="381000"/>
            <a:ext cx="8839200" cy="2246313"/>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defRPr/>
            </a:pPr>
            <a:r>
              <a:rPr lang="en-US" sz="2800" dirty="0">
                <a:solidFill>
                  <a:srgbClr val="000000"/>
                </a:solidFill>
                <a:latin typeface="+mn-lt"/>
                <a:cs typeface="Times" charset="0"/>
              </a:rPr>
              <a:t>In practice, high self-esteem usually amounts to a person thinking that he or she is better than other people. If you think you're better than others, why should you listen to them, be considerate, or keep still when you want to do or say something?</a:t>
            </a:r>
            <a:endParaRPr lang="en-US" sz="2800" dirty="0">
              <a:solidFill>
                <a:srgbClr val="000000"/>
              </a:solidFill>
              <a:latin typeface="+mn-lt"/>
            </a:endParaRPr>
          </a:p>
        </p:txBody>
      </p:sp>
      <p:sp>
        <p:nvSpPr>
          <p:cNvPr id="57347" name="Text Box 3">
            <a:extLst>
              <a:ext uri="{FF2B5EF4-FFF2-40B4-BE49-F238E27FC236}">
                <a16:creationId xmlns:a16="http://schemas.microsoft.com/office/drawing/2014/main" id="{6BA95BDE-78C6-0799-EE7C-D39077A00185}"/>
              </a:ext>
            </a:extLst>
          </p:cNvPr>
          <p:cNvSpPr txBox="1">
            <a:spLocks noChangeArrowheads="1"/>
          </p:cNvSpPr>
          <p:nvPr/>
        </p:nvSpPr>
        <p:spPr bwMode="auto">
          <a:xfrm>
            <a:off x="304800" y="2819400"/>
            <a:ext cx="8839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800">
                <a:solidFill>
                  <a:srgbClr val="000000"/>
                </a:solidFill>
              </a:rPr>
              <a:t>Bullies </a:t>
            </a:r>
            <a:r>
              <a:rPr lang="ja-JP" altLang="en-US" sz="2800">
                <a:solidFill>
                  <a:srgbClr val="000000"/>
                </a:solidFill>
              </a:rPr>
              <a:t>‘</a:t>
            </a:r>
            <a:r>
              <a:rPr lang="en-US" altLang="ja-JP" sz="2800">
                <a:solidFill>
                  <a:srgbClr val="000000"/>
                </a:solidFill>
              </a:rPr>
              <a:t>do not suffer from poor self-esteem</a:t>
            </a:r>
            <a:r>
              <a:rPr lang="ja-JP" altLang="en-US" sz="2800">
                <a:solidFill>
                  <a:srgbClr val="000000"/>
                </a:solidFill>
              </a:rPr>
              <a:t>’</a:t>
            </a:r>
            <a:r>
              <a:rPr lang="en-US" altLang="ja-JP" sz="2800">
                <a:solidFill>
                  <a:srgbClr val="000000"/>
                </a:solidFill>
              </a:rPr>
              <a:t>…. People with high self-esteem are less willing than other to heed advice, for obvious reasons.</a:t>
            </a:r>
            <a:endParaRPr lang="en-US" altLang="en-US" sz="2800">
              <a:solidFill>
                <a:srgbClr val="000000"/>
              </a:solidFill>
            </a:endParaRPr>
          </a:p>
        </p:txBody>
      </p:sp>
      <p:sp>
        <p:nvSpPr>
          <p:cNvPr id="57348" name="Text Box 4">
            <a:extLst>
              <a:ext uri="{FF2B5EF4-FFF2-40B4-BE49-F238E27FC236}">
                <a16:creationId xmlns:a16="http://schemas.microsoft.com/office/drawing/2014/main" id="{893E65ED-4B91-BB4E-B28C-953271B1ED58}"/>
              </a:ext>
            </a:extLst>
          </p:cNvPr>
          <p:cNvSpPr txBox="1">
            <a:spLocks noChangeArrowheads="1"/>
          </p:cNvSpPr>
          <p:nvPr/>
        </p:nvSpPr>
        <p:spPr bwMode="auto">
          <a:xfrm>
            <a:off x="304800" y="4419600"/>
            <a:ext cx="8839200" cy="13843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defRPr/>
            </a:pPr>
            <a:r>
              <a:rPr lang="en-US" sz="2800" dirty="0">
                <a:solidFill>
                  <a:srgbClr val="000000"/>
                </a:solidFill>
                <a:latin typeface="+mn-lt"/>
                <a:cs typeface="Times" charset="0"/>
              </a:rPr>
              <a:t>Far, far more Americans of all ages have accurate or inflated views of themselves than underestimate themselves. They don't need boosting.</a:t>
            </a:r>
            <a:endParaRPr lang="en-US" sz="2800" dirty="0">
              <a:latin typeface="+mn-lt"/>
              <a:cs typeface="Times" charset="0"/>
            </a:endParaRPr>
          </a:p>
        </p:txBody>
      </p:sp>
    </p:spTree>
    <p:extLst>
      <p:ext uri="{BB962C8B-B14F-4D97-AF65-F5344CB8AC3E}">
        <p14:creationId xmlns:p14="http://schemas.microsoft.com/office/powerpoint/2010/main" val="24040507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4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a:extLst>
              <a:ext uri="{FF2B5EF4-FFF2-40B4-BE49-F238E27FC236}">
                <a16:creationId xmlns:a16="http://schemas.microsoft.com/office/drawing/2014/main" id="{A88291C5-89C2-0940-8043-53FBC1015847}"/>
              </a:ext>
            </a:extLst>
          </p:cNvPr>
          <p:cNvSpPr txBox="1">
            <a:spLocks noChangeArrowheads="1"/>
          </p:cNvSpPr>
          <p:nvPr/>
        </p:nvSpPr>
        <p:spPr bwMode="auto">
          <a:xfrm>
            <a:off x="381000" y="381000"/>
            <a:ext cx="8763000" cy="13843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defRPr/>
            </a:pPr>
            <a:r>
              <a:rPr lang="en-US" sz="2800" dirty="0">
                <a:solidFill>
                  <a:srgbClr val="000000"/>
                </a:solidFill>
                <a:latin typeface="+mn-lt"/>
                <a:cs typeface="Times" charset="0"/>
              </a:rPr>
              <a:t>The modest correlations between self-esteem and school performance do not indicate that high self-esteem leads to good performance.</a:t>
            </a:r>
            <a:endParaRPr lang="en-US" sz="2800" dirty="0">
              <a:solidFill>
                <a:srgbClr val="000000"/>
              </a:solidFill>
              <a:latin typeface="+mn-lt"/>
            </a:endParaRPr>
          </a:p>
        </p:txBody>
      </p:sp>
      <p:sp>
        <p:nvSpPr>
          <p:cNvPr id="141315" name="Text Box 3">
            <a:extLst>
              <a:ext uri="{FF2B5EF4-FFF2-40B4-BE49-F238E27FC236}">
                <a16:creationId xmlns:a16="http://schemas.microsoft.com/office/drawing/2014/main" id="{FF37BF0C-BBA2-3140-8E3F-B85B86BC47F3}"/>
              </a:ext>
            </a:extLst>
          </p:cNvPr>
          <p:cNvSpPr txBox="1">
            <a:spLocks noChangeArrowheads="1"/>
          </p:cNvSpPr>
          <p:nvPr/>
        </p:nvSpPr>
        <p:spPr bwMode="auto">
          <a:xfrm>
            <a:off x="381000" y="1828800"/>
            <a:ext cx="8763000" cy="13843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defRPr/>
            </a:pPr>
            <a:r>
              <a:rPr lang="en-US" sz="2800" dirty="0">
                <a:solidFill>
                  <a:srgbClr val="000000"/>
                </a:solidFill>
                <a:latin typeface="+mn-lt"/>
                <a:cs typeface="Times" charset="0"/>
              </a:rPr>
              <a:t>Efforts to boost the self-esteem of students have not been shown to improve academic performance and may sometimes be counterproductive.</a:t>
            </a:r>
          </a:p>
        </p:txBody>
      </p:sp>
      <p:sp>
        <p:nvSpPr>
          <p:cNvPr id="141316" name="Text Box 4">
            <a:extLst>
              <a:ext uri="{FF2B5EF4-FFF2-40B4-BE49-F238E27FC236}">
                <a16:creationId xmlns:a16="http://schemas.microsoft.com/office/drawing/2014/main" id="{38314C46-127F-D942-ADB5-398352A6ED62}"/>
              </a:ext>
            </a:extLst>
          </p:cNvPr>
          <p:cNvSpPr txBox="1">
            <a:spLocks noChangeArrowheads="1"/>
          </p:cNvSpPr>
          <p:nvPr/>
        </p:nvSpPr>
        <p:spPr bwMode="auto">
          <a:xfrm>
            <a:off x="381000" y="3657600"/>
            <a:ext cx="8763000" cy="13843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Times" charset="0"/>
              <a:buChar char="•"/>
              <a:defRPr/>
            </a:pPr>
            <a:r>
              <a:rPr lang="en-US" sz="2800" dirty="0">
                <a:solidFill>
                  <a:srgbClr val="000000"/>
                </a:solidFill>
                <a:latin typeface="+mn-lt"/>
              </a:rPr>
              <a:t>Those with high self-esteem show stronger in-group favoritism, which may increase prejudice and discrimination.</a:t>
            </a:r>
          </a:p>
        </p:txBody>
      </p:sp>
      <p:sp>
        <p:nvSpPr>
          <p:cNvPr id="141317" name="Text Box 5">
            <a:extLst>
              <a:ext uri="{FF2B5EF4-FFF2-40B4-BE49-F238E27FC236}">
                <a16:creationId xmlns:a16="http://schemas.microsoft.com/office/drawing/2014/main" id="{0296B0CF-BFF3-9D4D-B960-C29BA0408FFC}"/>
              </a:ext>
            </a:extLst>
          </p:cNvPr>
          <p:cNvSpPr txBox="1">
            <a:spLocks noChangeArrowheads="1"/>
          </p:cNvSpPr>
          <p:nvPr/>
        </p:nvSpPr>
        <p:spPr bwMode="auto">
          <a:xfrm>
            <a:off x="381000" y="5057775"/>
            <a:ext cx="8763000" cy="13843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Times" charset="0"/>
              <a:buChar char="•"/>
              <a:defRPr/>
            </a:pPr>
            <a:r>
              <a:rPr lang="en-US" sz="2800" dirty="0">
                <a:latin typeface="+mn-lt"/>
              </a:rPr>
              <a:t>If anything, high self-esteem fosters experimentation, which may increase early sexual activity or drinking, but in general effects of self-esteem are negligible.</a:t>
            </a:r>
          </a:p>
        </p:txBody>
      </p:sp>
    </p:spTree>
    <p:extLst>
      <p:ext uri="{BB962C8B-B14F-4D97-AF65-F5344CB8AC3E}">
        <p14:creationId xmlns:p14="http://schemas.microsoft.com/office/powerpoint/2010/main" val="17597246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autoUpdateAnimBg="0"/>
      <p:bldP spid="141316" grpId="0" autoUpdateAnimBg="0"/>
      <p:bldP spid="1413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Grade Inflation.jpg">
            <a:extLst>
              <a:ext uri="{FF2B5EF4-FFF2-40B4-BE49-F238E27FC236}">
                <a16:creationId xmlns:a16="http://schemas.microsoft.com/office/drawing/2014/main" id="{8E45E7C2-287D-FD47-5E54-68FAC7F178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20763"/>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Box 2">
            <a:extLst>
              <a:ext uri="{FF2B5EF4-FFF2-40B4-BE49-F238E27FC236}">
                <a16:creationId xmlns:a16="http://schemas.microsoft.com/office/drawing/2014/main" id="{29EB08FD-9F6E-698B-C968-7E0FFAD6A3AB}"/>
              </a:ext>
            </a:extLst>
          </p:cNvPr>
          <p:cNvSpPr txBox="1">
            <a:spLocks noChangeArrowheads="1"/>
          </p:cNvSpPr>
          <p:nvPr/>
        </p:nvSpPr>
        <p:spPr bwMode="auto">
          <a:xfrm>
            <a:off x="0" y="381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a:t>Grade Inflation</a:t>
            </a:r>
          </a:p>
        </p:txBody>
      </p:sp>
    </p:spTree>
    <p:extLst>
      <p:ext uri="{BB962C8B-B14F-4D97-AF65-F5344CB8AC3E}">
        <p14:creationId xmlns:p14="http://schemas.microsoft.com/office/powerpoint/2010/main" val="25870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a:extLst>
              <a:ext uri="{FF2B5EF4-FFF2-40B4-BE49-F238E27FC236}">
                <a16:creationId xmlns:a16="http://schemas.microsoft.com/office/drawing/2014/main" id="{6B5E7D50-9D05-ACE1-91E6-90FC64096C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147AEA6-F177-6B45-8E44-4D982D1D319D}" type="slidenum">
              <a:rPr lang="en-US" altLang="en-US" sz="1300"/>
              <a:pPr>
                <a:spcBef>
                  <a:spcPct val="0"/>
                </a:spcBef>
                <a:buFontTx/>
                <a:buNone/>
              </a:pPr>
              <a:t>15</a:t>
            </a:fld>
            <a:endParaRPr lang="en-US" altLang="en-US" sz="1300"/>
          </a:p>
        </p:txBody>
      </p:sp>
      <p:sp>
        <p:nvSpPr>
          <p:cNvPr id="51202" name="Text Box 2">
            <a:extLst>
              <a:ext uri="{FF2B5EF4-FFF2-40B4-BE49-F238E27FC236}">
                <a16:creationId xmlns:a16="http://schemas.microsoft.com/office/drawing/2014/main" id="{C880A934-107A-CEC5-4658-E3533C547AD7}"/>
              </a:ext>
            </a:extLst>
          </p:cNvPr>
          <p:cNvSpPr txBox="1">
            <a:spLocks noChangeArrowheads="1"/>
          </p:cNvSpPr>
          <p:nvPr/>
        </p:nvSpPr>
        <p:spPr bwMode="auto">
          <a:xfrm>
            <a:off x="228600" y="381000"/>
            <a:ext cx="89154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b="1">
                <a:solidFill>
                  <a:srgbClr val="000000"/>
                </a:solidFill>
              </a:rPr>
              <a:t>	</a:t>
            </a:r>
            <a:endParaRPr lang="en-US" altLang="en-US" sz="3200">
              <a:solidFill>
                <a:srgbClr val="000000"/>
              </a:solidFill>
            </a:endParaRPr>
          </a:p>
        </p:txBody>
      </p:sp>
      <p:pic>
        <p:nvPicPr>
          <p:cNvPr id="51203" name="Picture 3" descr="Calvin Self Esteem.jpg">
            <a:extLst>
              <a:ext uri="{FF2B5EF4-FFF2-40B4-BE49-F238E27FC236}">
                <a16:creationId xmlns:a16="http://schemas.microsoft.com/office/drawing/2014/main" id="{B5E313DB-8A44-97F4-4FDD-760C05A38B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55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530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a:extLst>
              <a:ext uri="{FF2B5EF4-FFF2-40B4-BE49-F238E27FC236}">
                <a16:creationId xmlns:a16="http://schemas.microsoft.com/office/drawing/2014/main" id="{F4E48DED-6BC4-DE4B-BDD6-01B0B94C3D6D}"/>
              </a:ext>
            </a:extLst>
          </p:cNvPr>
          <p:cNvSpPr txBox="1">
            <a:spLocks noChangeArrowheads="1"/>
          </p:cNvSpPr>
          <p:nvPr/>
        </p:nvSpPr>
        <p:spPr bwMode="auto">
          <a:xfrm>
            <a:off x="685800" y="457200"/>
            <a:ext cx="8458200" cy="180022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Times" charset="0"/>
              <a:buChar char="•"/>
              <a:defRPr/>
            </a:pPr>
            <a:r>
              <a:rPr lang="en-US" sz="2800" dirty="0">
                <a:solidFill>
                  <a:srgbClr val="000000"/>
                </a:solidFill>
                <a:latin typeface="+mn-lt"/>
                <a:cs typeface="Times" charset="0"/>
              </a:rPr>
              <a:t>In a university study a whopping 25 percent of students claimed to be in the top 1 percent! Similarly, when asked about ability to get along with others, none said they were below average.</a:t>
            </a:r>
            <a:endParaRPr lang="en-US" sz="2800" dirty="0">
              <a:solidFill>
                <a:srgbClr val="000000"/>
              </a:solidFill>
              <a:latin typeface="+mn-lt"/>
            </a:endParaRPr>
          </a:p>
        </p:txBody>
      </p:sp>
      <p:sp>
        <p:nvSpPr>
          <p:cNvPr id="59395" name="Text Box 3">
            <a:extLst>
              <a:ext uri="{FF2B5EF4-FFF2-40B4-BE49-F238E27FC236}">
                <a16:creationId xmlns:a16="http://schemas.microsoft.com/office/drawing/2014/main" id="{20AADB68-043A-4C49-B1EE-68EB03D795A3}"/>
              </a:ext>
            </a:extLst>
          </p:cNvPr>
          <p:cNvSpPr txBox="1">
            <a:spLocks noChangeArrowheads="1"/>
          </p:cNvSpPr>
          <p:nvPr/>
        </p:nvSpPr>
        <p:spPr bwMode="auto">
          <a:xfrm>
            <a:off x="762000" y="2590800"/>
            <a:ext cx="8382000" cy="180022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defRPr/>
            </a:pPr>
            <a:r>
              <a:rPr lang="en-US" sz="2800" dirty="0">
                <a:solidFill>
                  <a:srgbClr val="000000"/>
                </a:solidFill>
                <a:latin typeface="+mn-lt"/>
                <a:cs typeface="Times" charset="0"/>
              </a:rPr>
              <a:t>There is one psychological trait that schools could help instill and that is likely to pay off much better than self-esteem. That trait is self-control (including self-discipline).</a:t>
            </a:r>
          </a:p>
        </p:txBody>
      </p:sp>
      <p:sp>
        <p:nvSpPr>
          <p:cNvPr id="59396" name="Text Box 4">
            <a:extLst>
              <a:ext uri="{FF2B5EF4-FFF2-40B4-BE49-F238E27FC236}">
                <a16:creationId xmlns:a16="http://schemas.microsoft.com/office/drawing/2014/main" id="{76686DEC-9C65-F348-882E-51957A25A819}"/>
              </a:ext>
            </a:extLst>
          </p:cNvPr>
          <p:cNvSpPr txBox="1">
            <a:spLocks noChangeArrowheads="1"/>
          </p:cNvSpPr>
          <p:nvPr/>
        </p:nvSpPr>
        <p:spPr bwMode="auto">
          <a:xfrm>
            <a:off x="838200" y="4724400"/>
            <a:ext cx="7848600" cy="137318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Times" charset="0"/>
              <a:buChar char="•"/>
              <a:defRPr/>
            </a:pPr>
            <a:r>
              <a:rPr lang="en-US" sz="2800" dirty="0">
                <a:solidFill>
                  <a:srgbClr val="000000"/>
                </a:solidFill>
                <a:latin typeface="+mn-lt"/>
              </a:rPr>
              <a:t>Self-efficacy is also an important concern. Self-efficacy is an earned self-esteem through the development of competencies.</a:t>
            </a:r>
          </a:p>
        </p:txBody>
      </p:sp>
    </p:spTree>
    <p:extLst>
      <p:ext uri="{BB962C8B-B14F-4D97-AF65-F5344CB8AC3E}">
        <p14:creationId xmlns:p14="http://schemas.microsoft.com/office/powerpoint/2010/main" val="33085976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P spid="593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a:extLst>
              <a:ext uri="{FF2B5EF4-FFF2-40B4-BE49-F238E27FC236}">
                <a16:creationId xmlns:a16="http://schemas.microsoft.com/office/drawing/2014/main" id="{4C163B86-3ABF-8A4E-BCC9-716E786B1B2C}"/>
              </a:ext>
            </a:extLst>
          </p:cNvPr>
          <p:cNvSpPr txBox="1">
            <a:spLocks noChangeArrowheads="1"/>
          </p:cNvSpPr>
          <p:nvPr/>
        </p:nvSpPr>
        <p:spPr bwMode="auto">
          <a:xfrm>
            <a:off x="152400" y="609600"/>
            <a:ext cx="8991600" cy="501675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dirty="0">
                <a:solidFill>
                  <a:srgbClr val="000000"/>
                </a:solidFill>
                <a:latin typeface="+mn-lt"/>
              </a:rPr>
              <a:t>So, if self-esteem is not that important for academic (and life) success, what is?</a:t>
            </a:r>
          </a:p>
          <a:p>
            <a:pPr eaLnBrk="1" hangingPunct="1">
              <a:defRPr/>
            </a:pPr>
            <a:endParaRPr lang="en-US" sz="4000" b="1" dirty="0">
              <a:solidFill>
                <a:srgbClr val="000000"/>
              </a:solidFill>
              <a:latin typeface="+mn-lt"/>
            </a:endParaRPr>
          </a:p>
          <a:p>
            <a:pPr eaLnBrk="1" hangingPunct="1">
              <a:defRPr/>
            </a:pPr>
            <a:r>
              <a:rPr lang="en-US" sz="4000" b="1" dirty="0">
                <a:solidFill>
                  <a:srgbClr val="000000"/>
                </a:solidFill>
                <a:latin typeface="+mn-lt"/>
              </a:rPr>
              <a:t>As mentioned previously this semester, self-discipline correlates with better academic and life success.</a:t>
            </a:r>
          </a:p>
        </p:txBody>
      </p:sp>
    </p:spTree>
    <p:extLst>
      <p:ext uri="{BB962C8B-B14F-4D97-AF65-F5344CB8AC3E}">
        <p14:creationId xmlns:p14="http://schemas.microsoft.com/office/powerpoint/2010/main" val="47264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a:extLst>
              <a:ext uri="{FF2B5EF4-FFF2-40B4-BE49-F238E27FC236}">
                <a16:creationId xmlns:a16="http://schemas.microsoft.com/office/drawing/2014/main" id="{758D7C92-AB08-EA1A-9AE8-7EE6C59B5AB0}"/>
              </a:ext>
            </a:extLst>
          </p:cNvPr>
          <p:cNvSpPr txBox="1">
            <a:spLocks noChangeArrowheads="1"/>
          </p:cNvSpPr>
          <p:nvPr/>
        </p:nvSpPr>
        <p:spPr bwMode="auto">
          <a:xfrm>
            <a:off x="76200" y="1295400"/>
            <a:ext cx="90535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600" dirty="0"/>
              <a:t>In addition, a strong sense of group identification helps individuals maintain a sense of well-being.</a:t>
            </a:r>
          </a:p>
          <a:p>
            <a:pPr>
              <a:spcBef>
                <a:spcPct val="0"/>
              </a:spcBef>
              <a:buFontTx/>
              <a:buNone/>
            </a:pPr>
            <a:endParaRPr lang="en-US" altLang="en-US" sz="3600" dirty="0"/>
          </a:p>
          <a:p>
            <a:pPr>
              <a:spcBef>
                <a:spcPct val="0"/>
              </a:spcBef>
              <a:buFontTx/>
              <a:buNone/>
            </a:pPr>
            <a:r>
              <a:rPr lang="en-US" altLang="en-US" sz="3600" dirty="0"/>
              <a:t>How does this relate to the “individualism” that researchers say characterizes modern American culture?</a:t>
            </a:r>
          </a:p>
          <a:p>
            <a:pPr>
              <a:spcBef>
                <a:spcPct val="0"/>
              </a:spcBef>
              <a:buFontTx/>
              <a:buNone/>
            </a:pPr>
            <a:endParaRPr lang="en-US" altLang="en-US" sz="3600" dirty="0"/>
          </a:p>
        </p:txBody>
      </p:sp>
    </p:spTree>
    <p:extLst>
      <p:ext uri="{BB962C8B-B14F-4D97-AF65-F5344CB8AC3E}">
        <p14:creationId xmlns:p14="http://schemas.microsoft.com/office/powerpoint/2010/main" val="2421022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a:extLst>
              <a:ext uri="{FF2B5EF4-FFF2-40B4-BE49-F238E27FC236}">
                <a16:creationId xmlns:a16="http://schemas.microsoft.com/office/drawing/2014/main" id="{E3A41E64-B35A-8CC5-1C8E-B425FCB058BE}"/>
              </a:ext>
            </a:extLst>
          </p:cNvPr>
          <p:cNvSpPr txBox="1">
            <a:spLocks noChangeArrowheads="1"/>
          </p:cNvSpPr>
          <p:nvPr/>
        </p:nvSpPr>
        <p:spPr bwMode="auto">
          <a:xfrm>
            <a:off x="0" y="0"/>
            <a:ext cx="9144000"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600" dirty="0"/>
              <a:t>	If the dominant group in a society holds the traits or characteristics of an ethnic group in low esteem, then ethnic group members are potentially faced with a negative social identity and low self-regard, even self-hatred (Bank’s Stage 1 Ethnic Psychological Captivity), they may try to “pass” as a member of the dominant group, in other words try to assimilate into the dominant culture, but skin color, speech patterns, etc. can greatly hamper this attempt.</a:t>
            </a:r>
          </a:p>
          <a:p>
            <a:pPr>
              <a:spcBef>
                <a:spcPct val="0"/>
              </a:spcBef>
              <a:buFontTx/>
              <a:buNone/>
            </a:pPr>
            <a:endParaRPr lang="en-US" altLang="en-US" sz="3600" dirty="0"/>
          </a:p>
        </p:txBody>
      </p:sp>
    </p:spTree>
    <p:extLst>
      <p:ext uri="{BB962C8B-B14F-4D97-AF65-F5344CB8AC3E}">
        <p14:creationId xmlns:p14="http://schemas.microsoft.com/office/powerpoint/2010/main" val="263122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46D4F7C-6400-7783-5F66-012EF4B6AAFA}"/>
              </a:ext>
            </a:extLst>
          </p:cNvPr>
          <p:cNvSpPr>
            <a:spLocks noGrp="1" noChangeArrowheads="1"/>
          </p:cNvSpPr>
          <p:nvPr>
            <p:ph type="title"/>
          </p:nvPr>
        </p:nvSpPr>
        <p:spPr/>
        <p:txBody>
          <a:bodyPr/>
          <a:lstStyle/>
          <a:p>
            <a:endParaRPr lang="en-US" altLang="en-US"/>
          </a:p>
        </p:txBody>
      </p:sp>
      <p:pic>
        <p:nvPicPr>
          <p:cNvPr id="19458" name="Content Placeholder 4">
            <a:extLst>
              <a:ext uri="{FF2B5EF4-FFF2-40B4-BE49-F238E27FC236}">
                <a16:creationId xmlns:a16="http://schemas.microsoft.com/office/drawing/2014/main" id="{455FFC57-7800-7C26-5C62-461EAC1FDB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0"/>
            <a:ext cx="9296400" cy="6858000"/>
          </a:xfrm>
        </p:spPr>
      </p:pic>
      <p:sp>
        <p:nvSpPr>
          <p:cNvPr id="19459" name="Slide Number Placeholder 3">
            <a:extLst>
              <a:ext uri="{FF2B5EF4-FFF2-40B4-BE49-F238E27FC236}">
                <a16:creationId xmlns:a16="http://schemas.microsoft.com/office/drawing/2014/main" id="{0B19E975-6956-5004-C4F0-35ABAAAE17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429EBDD-19B6-804E-9D97-123B0F43B4E2}" type="slidenum">
              <a:rPr lang="en-US" altLang="en-US" sz="1300"/>
              <a:pPr>
                <a:spcBef>
                  <a:spcPct val="0"/>
                </a:spcBef>
                <a:buFontTx/>
                <a:buNone/>
              </a:pPr>
              <a:t>2</a:t>
            </a:fld>
            <a:endParaRPr lang="en-US" altLang="en-US" sz="1300"/>
          </a:p>
        </p:txBody>
      </p:sp>
    </p:spTree>
    <p:extLst>
      <p:ext uri="{BB962C8B-B14F-4D97-AF65-F5344CB8AC3E}">
        <p14:creationId xmlns:p14="http://schemas.microsoft.com/office/powerpoint/2010/main" val="269144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a:extLst>
              <a:ext uri="{FF2B5EF4-FFF2-40B4-BE49-F238E27FC236}">
                <a16:creationId xmlns:a16="http://schemas.microsoft.com/office/drawing/2014/main" id="{E042241E-8E2B-C44A-F1B7-6A6697BB8CB7}"/>
              </a:ext>
            </a:extLst>
          </p:cNvPr>
          <p:cNvSpPr txBox="1">
            <a:spLocks noChangeArrowheads="1"/>
          </p:cNvSpPr>
          <p:nvPr/>
        </p:nvSpPr>
        <p:spPr bwMode="auto">
          <a:xfrm>
            <a:off x="0" y="228600"/>
            <a:ext cx="9144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800" b="1" i="1" dirty="0">
                <a:solidFill>
                  <a:srgbClr val="000000"/>
                </a:solidFill>
              </a:rPr>
              <a:t>Culture-, Place-, and Community-Based Education</a:t>
            </a:r>
            <a:endParaRPr lang="en-US" altLang="en-US" sz="2000" b="1" i="1" dirty="0">
              <a:solidFill>
                <a:srgbClr val="000000"/>
              </a:solidFill>
            </a:endParaRPr>
          </a:p>
          <a:p>
            <a:pPr algn="ctr" eaLnBrk="1" hangingPunct="1">
              <a:spcBef>
                <a:spcPct val="0"/>
              </a:spcBef>
              <a:buFontTx/>
              <a:buNone/>
            </a:pPr>
            <a:endParaRPr lang="en-US" altLang="en-US" sz="3600" b="1" i="1" dirty="0">
              <a:solidFill>
                <a:srgbClr val="000000"/>
              </a:solidFill>
            </a:endParaRPr>
          </a:p>
          <a:p>
            <a:pPr eaLnBrk="1" hangingPunct="1">
              <a:spcBef>
                <a:spcPct val="0"/>
              </a:spcBef>
              <a:buFontTx/>
              <a:buNone/>
            </a:pPr>
            <a:r>
              <a:rPr lang="en-US" altLang="en-US" sz="2800" dirty="0">
                <a:solidFill>
                  <a:srgbClr val="000000"/>
                </a:solidFill>
              </a:rPr>
              <a:t>Success in school and in life is related to people</a:t>
            </a:r>
            <a:r>
              <a:rPr lang="ja-JP" altLang="en-US" sz="2800">
                <a:solidFill>
                  <a:srgbClr val="000000"/>
                </a:solidFill>
              </a:rPr>
              <a:t>’</a:t>
            </a:r>
            <a:r>
              <a:rPr lang="en-US" altLang="ja-JP" sz="2800" dirty="0">
                <a:solidFill>
                  <a:srgbClr val="000000"/>
                </a:solidFill>
              </a:rPr>
              <a:t>s identity, how as a group and individually people are viewed by others and how they see themselves. Identity is not just a positive self-concept. It is learning your place in the world with both humility and strength. It is, in the words of Vine Deloria (Standing Rock Sioux), </a:t>
            </a:r>
            <a:r>
              <a:rPr lang="ja-JP" altLang="en-US" sz="2800">
                <a:solidFill>
                  <a:srgbClr val="000000"/>
                </a:solidFill>
              </a:rPr>
              <a:t>“</a:t>
            </a:r>
            <a:r>
              <a:rPr lang="en-US" altLang="ja-JP" sz="2800" dirty="0">
                <a:solidFill>
                  <a:srgbClr val="000000"/>
                </a:solidFill>
              </a:rPr>
              <a:t>accepting the responsibility to be a contributing member of a society.</a:t>
            </a:r>
            <a:r>
              <a:rPr lang="ja-JP" altLang="en-US" sz="2800">
                <a:solidFill>
                  <a:srgbClr val="000000"/>
                </a:solidFill>
              </a:rPr>
              <a:t>”</a:t>
            </a:r>
            <a:r>
              <a:rPr lang="en-US" altLang="ja-JP" sz="2800" dirty="0">
                <a:solidFill>
                  <a:srgbClr val="000000"/>
                </a:solidFill>
              </a:rPr>
              <a:t> It is children as they grow up finding a </a:t>
            </a:r>
            <a:r>
              <a:rPr lang="ja-JP" altLang="en-US" sz="2800">
                <a:solidFill>
                  <a:srgbClr val="000000"/>
                </a:solidFill>
              </a:rPr>
              <a:t>“</a:t>
            </a:r>
            <a:r>
              <a:rPr lang="en-US" altLang="ja-JP" sz="2800" dirty="0">
                <a:solidFill>
                  <a:srgbClr val="000000"/>
                </a:solidFill>
              </a:rPr>
              <a:t>home in the landscapes and ecologies they inhabit.</a:t>
            </a:r>
            <a:r>
              <a:rPr lang="ja-JP" altLang="en-US" sz="2800">
                <a:solidFill>
                  <a:srgbClr val="000000"/>
                </a:solidFill>
              </a:rPr>
              <a:t>”</a:t>
            </a:r>
            <a:endParaRPr lang="en-US" altLang="en-US" sz="2800" dirty="0">
              <a:solidFill>
                <a:srgbClr val="000000"/>
              </a:solidFill>
            </a:endParaRPr>
          </a:p>
        </p:txBody>
      </p:sp>
    </p:spTree>
    <p:extLst>
      <p:ext uri="{BB962C8B-B14F-4D97-AF65-F5344CB8AC3E}">
        <p14:creationId xmlns:p14="http://schemas.microsoft.com/office/powerpoint/2010/main" val="3953077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a:extLst>
              <a:ext uri="{FF2B5EF4-FFF2-40B4-BE49-F238E27FC236}">
                <a16:creationId xmlns:a16="http://schemas.microsoft.com/office/drawing/2014/main" id="{7EBDDA8E-5338-F283-0747-6E074C0305E9}"/>
              </a:ext>
            </a:extLst>
          </p:cNvPr>
          <p:cNvSpPr txBox="1">
            <a:spLocks noChangeArrowheads="1"/>
          </p:cNvSpPr>
          <p:nvPr/>
        </p:nvSpPr>
        <p:spPr bwMode="auto">
          <a:xfrm>
            <a:off x="304800" y="228600"/>
            <a:ext cx="86868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000000"/>
                </a:solidFill>
              </a:rPr>
              <a:t>We Are All Related</a:t>
            </a:r>
          </a:p>
          <a:p>
            <a:pPr eaLnBrk="1" hangingPunct="1">
              <a:spcBef>
                <a:spcPct val="0"/>
              </a:spcBef>
              <a:buFontTx/>
              <a:buNone/>
            </a:pPr>
            <a:endParaRPr lang="en-US" altLang="en-US" sz="2800" b="1">
              <a:solidFill>
                <a:srgbClr val="000000"/>
              </a:solidFill>
            </a:endParaRPr>
          </a:p>
          <a:p>
            <a:pPr eaLnBrk="1" hangingPunct="1">
              <a:spcBef>
                <a:spcPct val="0"/>
              </a:spcBef>
              <a:buFontTx/>
              <a:buNone/>
            </a:pPr>
            <a:r>
              <a:rPr lang="en-US" altLang="en-US">
                <a:solidFill>
                  <a:srgbClr val="000000"/>
                </a:solidFill>
              </a:rPr>
              <a:t>Amy Bergstrom, Linda Cleary and Thomas Peacock in their 2003 study of Indian youth titled </a:t>
            </a:r>
            <a:r>
              <a:rPr lang="en-US" altLang="en-US" i="1">
                <a:solidFill>
                  <a:srgbClr val="000000"/>
                </a:solidFill>
              </a:rPr>
              <a:t>The Seventh Generation</a:t>
            </a:r>
            <a:r>
              <a:rPr lang="en-US" altLang="en-US">
                <a:solidFill>
                  <a:srgbClr val="000000"/>
                </a:solidFill>
              </a:rPr>
              <a:t> found that </a:t>
            </a:r>
            <a:r>
              <a:rPr lang="ja-JP" altLang="en-US">
                <a:solidFill>
                  <a:srgbClr val="000000"/>
                </a:solidFill>
              </a:rPr>
              <a:t>“</a:t>
            </a:r>
            <a:r>
              <a:rPr lang="en-US" altLang="ja-JP">
                <a:solidFill>
                  <a:srgbClr val="000000"/>
                </a:solidFill>
              </a:rPr>
              <a:t>Identity development from an Indigenous perspective has less to do with striving for individualism and more to do with establishing connections and understanding ourselves in relation to all the things around us.</a:t>
            </a:r>
            <a:r>
              <a:rPr lang="ja-JP" altLang="en-US">
                <a:solidFill>
                  <a:srgbClr val="000000"/>
                </a:solidFill>
              </a:rPr>
              <a:t>”</a:t>
            </a:r>
            <a:endParaRPr lang="en-US" altLang="en-US">
              <a:solidFill>
                <a:srgbClr val="000000"/>
              </a:solidFill>
            </a:endParaRPr>
          </a:p>
        </p:txBody>
      </p:sp>
    </p:spTree>
    <p:extLst>
      <p:ext uri="{BB962C8B-B14F-4D97-AF65-F5344CB8AC3E}">
        <p14:creationId xmlns:p14="http://schemas.microsoft.com/office/powerpoint/2010/main" val="1960205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a:extLst>
              <a:ext uri="{FF2B5EF4-FFF2-40B4-BE49-F238E27FC236}">
                <a16:creationId xmlns:a16="http://schemas.microsoft.com/office/drawing/2014/main" id="{2E0F92FC-C101-B14E-B967-12CB885BF67A}"/>
              </a:ext>
            </a:extLst>
          </p:cNvPr>
          <p:cNvSpPr txBox="1">
            <a:spLocks noChangeArrowheads="1"/>
          </p:cNvSpPr>
          <p:nvPr/>
        </p:nvSpPr>
        <p:spPr bwMode="auto">
          <a:xfrm>
            <a:off x="457200" y="457200"/>
            <a:ext cx="8305800" cy="5745163"/>
          </a:xfrm>
          <a:prstGeom prst="rect">
            <a:avLst/>
          </a:prstGeom>
          <a:noFill/>
          <a:ln>
            <a:noFill/>
          </a:ln>
          <a:extLst>
            <a:ext uri="{909E8E84-426E-40dd-AFC4-6F175D3DCCD1}"/>
            <a:ext uri="{91240B29-F687-4f45-9708-019B960494DF}"/>
          </a:extLst>
        </p:spPr>
        <p:txBody>
          <a:bodyPr lIns="82058" tIns="41029" rIns="82058" bIns="41029">
            <a:spAutoFit/>
          </a:bodyPr>
          <a:lstStyle>
            <a:lvl1pPr defTabSz="820738">
              <a:defRPr sz="2400">
                <a:solidFill>
                  <a:schemeClr val="tx1"/>
                </a:solidFill>
                <a:latin typeface="Arial" charset="0"/>
                <a:ea typeface="ＭＳ Ｐゴシック" charset="0"/>
                <a:cs typeface="ＭＳ Ｐゴシック" charset="0"/>
              </a:defRPr>
            </a:lvl1pPr>
            <a:lvl2pPr marL="742950" indent="-285750" defTabSz="820738">
              <a:defRPr sz="2400">
                <a:solidFill>
                  <a:schemeClr val="tx1"/>
                </a:solidFill>
                <a:latin typeface="Arial" charset="0"/>
                <a:ea typeface="ＭＳ Ｐゴシック" charset="0"/>
              </a:defRPr>
            </a:lvl2pPr>
            <a:lvl3pPr marL="1143000" indent="-228600" defTabSz="820738">
              <a:defRPr sz="2400">
                <a:solidFill>
                  <a:schemeClr val="tx1"/>
                </a:solidFill>
                <a:latin typeface="Arial" charset="0"/>
                <a:ea typeface="ＭＳ Ｐゴシック" charset="0"/>
              </a:defRPr>
            </a:lvl3pPr>
            <a:lvl4pPr marL="1600200" indent="-228600" defTabSz="820738">
              <a:defRPr sz="2400">
                <a:solidFill>
                  <a:schemeClr val="tx1"/>
                </a:solidFill>
                <a:latin typeface="Arial" charset="0"/>
                <a:ea typeface="ＭＳ Ｐゴシック" charset="0"/>
              </a:defRPr>
            </a:lvl4pPr>
            <a:lvl5pPr marL="2057400" indent="-228600" defTabSz="820738">
              <a:defRPr sz="2400">
                <a:solidFill>
                  <a:schemeClr val="tx1"/>
                </a:solidFill>
                <a:latin typeface="Arial" charset="0"/>
                <a:ea typeface="ＭＳ Ｐゴシック" charset="0"/>
              </a:defRPr>
            </a:lvl5pPr>
            <a:lvl6pPr marL="2514600" indent="-228600" defTabSz="82073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2073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2073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20738"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800" b="1" i="1" dirty="0">
                <a:solidFill>
                  <a:srgbClr val="000000"/>
                </a:solidFill>
                <a:latin typeface="+mn-lt"/>
              </a:rPr>
              <a:t>The Curse of Fry Bread </a:t>
            </a:r>
          </a:p>
          <a:p>
            <a:pPr algn="ctr" eaLnBrk="1" hangingPunct="1">
              <a:defRPr/>
            </a:pPr>
            <a:r>
              <a:rPr lang="en-US" sz="4800" b="1" i="1" dirty="0">
                <a:solidFill>
                  <a:srgbClr val="000000"/>
                </a:solidFill>
                <a:latin typeface="+mn-lt"/>
              </a:rPr>
              <a:t>or</a:t>
            </a:r>
          </a:p>
          <a:p>
            <a:pPr algn="ctr" eaLnBrk="1" hangingPunct="1">
              <a:defRPr/>
            </a:pPr>
            <a:r>
              <a:rPr lang="en-US" sz="4800" b="1" i="1" dirty="0">
                <a:solidFill>
                  <a:srgbClr val="000000"/>
                </a:solidFill>
                <a:latin typeface="+mn-lt"/>
              </a:rPr>
              <a:t>Powdered Eggs and Spam</a:t>
            </a:r>
          </a:p>
          <a:p>
            <a:pPr eaLnBrk="1" hangingPunct="1">
              <a:spcBef>
                <a:spcPct val="50000"/>
              </a:spcBef>
              <a:defRPr/>
            </a:pPr>
            <a:endParaRPr lang="en-US" sz="3200" b="1" dirty="0">
              <a:solidFill>
                <a:srgbClr val="000000"/>
              </a:solidFill>
              <a:latin typeface="+mn-lt"/>
            </a:endParaRPr>
          </a:p>
          <a:p>
            <a:pPr eaLnBrk="1" hangingPunct="1">
              <a:spcBef>
                <a:spcPct val="50000"/>
              </a:spcBef>
              <a:defRPr/>
            </a:pPr>
            <a:r>
              <a:rPr lang="en-US" sz="3200" dirty="0">
                <a:solidFill>
                  <a:srgbClr val="000000"/>
                </a:solidFill>
                <a:latin typeface="+mn-lt"/>
              </a:rPr>
              <a:t>Students who are not embedded in their traditional values are only too likely in modern America to pick up a culture of consumerism, consumption, competition, comparison, and conformity.</a:t>
            </a:r>
          </a:p>
        </p:txBody>
      </p:sp>
      <p:sp>
        <p:nvSpPr>
          <p:cNvPr id="48130" name="Rectangle 3">
            <a:extLst>
              <a:ext uri="{FF2B5EF4-FFF2-40B4-BE49-F238E27FC236}">
                <a16:creationId xmlns:a16="http://schemas.microsoft.com/office/drawing/2014/main" id="{DB4C95E6-0D48-D7E1-EACB-183978BD6EF5}"/>
              </a:ext>
            </a:extLst>
          </p:cNvPr>
          <p:cNvSpPr>
            <a:spLocks noChangeArrowheads="1"/>
          </p:cNvSpPr>
          <p:nvPr/>
        </p:nvSpPr>
        <p:spPr bwMode="auto">
          <a:xfrm>
            <a:off x="2549525" y="3635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p>
        </p:txBody>
      </p:sp>
    </p:spTree>
    <p:extLst>
      <p:ext uri="{BB962C8B-B14F-4D97-AF65-F5344CB8AC3E}">
        <p14:creationId xmlns:p14="http://schemas.microsoft.com/office/powerpoint/2010/main" val="2228153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a:extLst>
              <a:ext uri="{FF2B5EF4-FFF2-40B4-BE49-F238E27FC236}">
                <a16:creationId xmlns:a16="http://schemas.microsoft.com/office/drawing/2014/main" id="{C2FC24A6-28A0-A9D6-B447-2B03CE838048}"/>
              </a:ext>
            </a:extLst>
          </p:cNvPr>
          <p:cNvSpPr txBox="1">
            <a:spLocks noChangeArrowheads="1"/>
          </p:cNvSpPr>
          <p:nvPr/>
        </p:nvSpPr>
        <p:spPr bwMode="auto">
          <a:xfrm>
            <a:off x="304800" y="228600"/>
            <a:ext cx="883920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1">
                <a:solidFill>
                  <a:srgbClr val="000000"/>
                </a:solidFill>
                <a:latin typeface="Times" pitchFamily="2" charset="0"/>
              </a:rPr>
              <a:t>	</a:t>
            </a:r>
            <a:r>
              <a:rPr lang="en-US" altLang="en-US" sz="2800">
                <a:solidFill>
                  <a:srgbClr val="000000"/>
                </a:solidFill>
              </a:rPr>
              <a:t>Kyril Calsoyas for his 1992 doctoral dissertation </a:t>
            </a:r>
            <a:r>
              <a:rPr lang="en-US" altLang="en-US" sz="2800" i="1">
                <a:solidFill>
                  <a:srgbClr val="000000"/>
                </a:solidFill>
              </a:rPr>
              <a:t>The Soul of Education: A Navajo Perspective</a:t>
            </a:r>
            <a:r>
              <a:rPr lang="en-US" altLang="en-US" sz="2800">
                <a:solidFill>
                  <a:srgbClr val="000000"/>
                </a:solidFill>
              </a:rPr>
              <a:t> interviewed Navajo Elder &amp; Medicine Man Thomas Walker who stated:</a:t>
            </a:r>
          </a:p>
          <a:p>
            <a:pPr eaLnBrk="1" hangingPunct="1">
              <a:spcBef>
                <a:spcPct val="0"/>
              </a:spcBef>
              <a:buFontTx/>
              <a:buNone/>
            </a:pPr>
            <a:endParaRPr lang="en-US" altLang="en-US" sz="2800">
              <a:solidFill>
                <a:srgbClr val="000000"/>
              </a:solidFill>
            </a:endParaRPr>
          </a:p>
          <a:p>
            <a:pPr eaLnBrk="1" hangingPunct="1">
              <a:spcBef>
                <a:spcPct val="0"/>
              </a:spcBef>
              <a:buFontTx/>
              <a:buNone/>
            </a:pPr>
            <a:r>
              <a:rPr lang="ja-JP" altLang="en-US" sz="2800">
                <a:solidFill>
                  <a:srgbClr val="000000"/>
                </a:solidFill>
              </a:rPr>
              <a:t>“</a:t>
            </a:r>
            <a:r>
              <a:rPr lang="en-US" altLang="ja-JP" sz="2800">
                <a:solidFill>
                  <a:srgbClr val="000000"/>
                </a:solidFill>
              </a:rPr>
              <a:t>For over one hundred years the white man has defined what education will be for the Navajo people…. I was brought up with the old philosophy and what I see now with the White Men</a:t>
            </a:r>
            <a:r>
              <a:rPr lang="ja-JP" altLang="en-US" sz="2800">
                <a:solidFill>
                  <a:srgbClr val="000000"/>
                </a:solidFill>
              </a:rPr>
              <a:t>’</a:t>
            </a:r>
            <a:r>
              <a:rPr lang="en-US" altLang="ja-JP" sz="2800">
                <a:solidFill>
                  <a:srgbClr val="000000"/>
                </a:solidFill>
              </a:rPr>
              <a:t>s way in today</a:t>
            </a:r>
            <a:r>
              <a:rPr lang="ja-JP" altLang="en-US" sz="2800">
                <a:solidFill>
                  <a:srgbClr val="000000"/>
                </a:solidFill>
              </a:rPr>
              <a:t>’</a:t>
            </a:r>
            <a:r>
              <a:rPr lang="en-US" altLang="ja-JP" sz="2800">
                <a:solidFill>
                  <a:srgbClr val="000000"/>
                </a:solidFill>
              </a:rPr>
              <a:t>s world there is a wide difference and the intent of education does not relate any more. Because of this, in this present time, the children that are taught whatever is real, the old philosophy does not touch. The old language does not touch on these things. The children are given too much power. </a:t>
            </a:r>
            <a:endParaRPr lang="en-US" altLang="en-US" sz="2800">
              <a:solidFill>
                <a:srgbClr val="000000"/>
              </a:solidFill>
            </a:endParaRPr>
          </a:p>
        </p:txBody>
      </p:sp>
      <p:sp>
        <p:nvSpPr>
          <p:cNvPr id="50178" name="Rectangle 3">
            <a:extLst>
              <a:ext uri="{FF2B5EF4-FFF2-40B4-BE49-F238E27FC236}">
                <a16:creationId xmlns:a16="http://schemas.microsoft.com/office/drawing/2014/main" id="{9F7B0019-33C2-F71B-D0D5-655B84C249E8}"/>
              </a:ext>
            </a:extLst>
          </p:cNvPr>
          <p:cNvSpPr>
            <a:spLocks noChangeArrowheads="1"/>
          </p:cNvSpPr>
          <p:nvPr/>
        </p:nvSpPr>
        <p:spPr bwMode="auto">
          <a:xfrm>
            <a:off x="2549525" y="3635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p>
        </p:txBody>
      </p:sp>
    </p:spTree>
    <p:extLst>
      <p:ext uri="{BB962C8B-B14F-4D97-AF65-F5344CB8AC3E}">
        <p14:creationId xmlns:p14="http://schemas.microsoft.com/office/powerpoint/2010/main" val="3625182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a:extLst>
              <a:ext uri="{FF2B5EF4-FFF2-40B4-BE49-F238E27FC236}">
                <a16:creationId xmlns:a16="http://schemas.microsoft.com/office/drawing/2014/main" id="{A59B7350-7E87-119E-C474-64EAD828DAD4}"/>
              </a:ext>
            </a:extLst>
          </p:cNvPr>
          <p:cNvSpPr txBox="1">
            <a:spLocks noChangeArrowheads="1"/>
          </p:cNvSpPr>
          <p:nvPr/>
        </p:nvSpPr>
        <p:spPr bwMode="auto">
          <a:xfrm>
            <a:off x="228600" y="152400"/>
            <a:ext cx="8686800"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ja-JP" sz="2800">
                <a:solidFill>
                  <a:srgbClr val="000000"/>
                </a:solidFill>
              </a:rPr>
              <a:t>	</a:t>
            </a:r>
            <a:r>
              <a:rPr lang="ja-JP" altLang="en-US" sz="2800">
                <a:solidFill>
                  <a:srgbClr val="000000"/>
                </a:solidFill>
              </a:rPr>
              <a:t>“</a:t>
            </a:r>
            <a:r>
              <a:rPr lang="en-US" altLang="ja-JP" sz="2800">
                <a:solidFill>
                  <a:srgbClr val="000000"/>
                </a:solidFill>
              </a:rPr>
              <a:t>Whenever you try to correct a child from wrongdoings it becomes difficult to discipline them because of the laws that have been developed to protect children from abuse. When one is trying to discipline a child they say that they are being called names and are being abused. When you try to tell them something and you touch them, the report they were hit. Because of this law that protects them many are wandering and doing whatever they feel like. Because of this others act as if they are the authorities on everything. Because of this, the school administrators are getting in trouble to the point that they lose their jobs. I do not agree with this.</a:t>
            </a:r>
            <a:r>
              <a:rPr lang="ja-JP" altLang="en-US" sz="2800">
                <a:solidFill>
                  <a:srgbClr val="000000"/>
                </a:solidFill>
              </a:rPr>
              <a:t>”</a:t>
            </a:r>
            <a:endParaRPr lang="en-US" altLang="en-US" sz="2800">
              <a:solidFill>
                <a:srgbClr val="000000"/>
              </a:solidFill>
            </a:endParaRPr>
          </a:p>
        </p:txBody>
      </p:sp>
      <p:sp>
        <p:nvSpPr>
          <p:cNvPr id="52226" name="Rectangle 3">
            <a:extLst>
              <a:ext uri="{FF2B5EF4-FFF2-40B4-BE49-F238E27FC236}">
                <a16:creationId xmlns:a16="http://schemas.microsoft.com/office/drawing/2014/main" id="{3FEF2130-3E73-2C33-C29F-BBA0E015B17F}"/>
              </a:ext>
            </a:extLst>
          </p:cNvPr>
          <p:cNvSpPr>
            <a:spLocks noChangeArrowheads="1"/>
          </p:cNvSpPr>
          <p:nvPr/>
        </p:nvSpPr>
        <p:spPr bwMode="auto">
          <a:xfrm>
            <a:off x="2549525" y="3635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p>
        </p:txBody>
      </p:sp>
    </p:spTree>
    <p:extLst>
      <p:ext uri="{BB962C8B-B14F-4D97-AF65-F5344CB8AC3E}">
        <p14:creationId xmlns:p14="http://schemas.microsoft.com/office/powerpoint/2010/main" val="1982460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a:extLst>
              <a:ext uri="{FF2B5EF4-FFF2-40B4-BE49-F238E27FC236}">
                <a16:creationId xmlns:a16="http://schemas.microsoft.com/office/drawing/2014/main" id="{AD98CE0E-4452-3AAC-4529-CCA331E9724E}"/>
              </a:ext>
            </a:extLst>
          </p:cNvPr>
          <p:cNvSpPr txBox="1">
            <a:spLocks noChangeArrowheads="1"/>
          </p:cNvSpPr>
          <p:nvPr/>
        </p:nvSpPr>
        <p:spPr bwMode="auto">
          <a:xfrm>
            <a:off x="457200" y="609600"/>
            <a:ext cx="83820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00"/>
                </a:solidFill>
              </a:rPr>
              <a:t>	Diné [Navajo] Medicine woman Eva Price stated </a:t>
            </a:r>
            <a:r>
              <a:rPr lang="ja-JP" altLang="en-US">
                <a:solidFill>
                  <a:srgbClr val="000000"/>
                </a:solidFill>
              </a:rPr>
              <a:t>“</a:t>
            </a:r>
            <a:r>
              <a:rPr lang="en-US" altLang="ja-JP">
                <a:solidFill>
                  <a:srgbClr val="000000"/>
                </a:solidFill>
              </a:rPr>
              <a:t>there were a lot of teachings back then [in the old days]. There were no bitter words. There were whips and plenty of discipline. Elders didn</a:t>
            </a:r>
            <a:r>
              <a:rPr lang="ja-JP" altLang="en-US">
                <a:solidFill>
                  <a:srgbClr val="000000"/>
                </a:solidFill>
              </a:rPr>
              <a:t>’</a:t>
            </a:r>
            <a:r>
              <a:rPr lang="en-US" altLang="ja-JP">
                <a:solidFill>
                  <a:srgbClr val="000000"/>
                </a:solidFill>
              </a:rPr>
              <a:t>t have to demand things twice and they were for your own good. Grandparents have a responsibility to their grandchildren. The relationship is nothing but compassion…. Discipline is always there, is never absent. That is the way I was taught. </a:t>
            </a:r>
          </a:p>
          <a:p>
            <a:pPr eaLnBrk="1" hangingPunct="1">
              <a:spcBef>
                <a:spcPct val="0"/>
              </a:spcBef>
              <a:buFontTx/>
              <a:buNone/>
            </a:pPr>
            <a:endParaRPr lang="en-US" altLang="en-US">
              <a:solidFill>
                <a:srgbClr val="000000"/>
              </a:solidFill>
              <a:latin typeface="Times" pitchFamily="2" charset="0"/>
            </a:endParaRPr>
          </a:p>
        </p:txBody>
      </p:sp>
      <p:sp>
        <p:nvSpPr>
          <p:cNvPr id="54274" name="Rectangle 3">
            <a:extLst>
              <a:ext uri="{FF2B5EF4-FFF2-40B4-BE49-F238E27FC236}">
                <a16:creationId xmlns:a16="http://schemas.microsoft.com/office/drawing/2014/main" id="{B932D9B4-46CF-EF76-E97F-05FD165FB397}"/>
              </a:ext>
            </a:extLst>
          </p:cNvPr>
          <p:cNvSpPr>
            <a:spLocks noChangeArrowheads="1"/>
          </p:cNvSpPr>
          <p:nvPr/>
        </p:nvSpPr>
        <p:spPr bwMode="auto">
          <a:xfrm>
            <a:off x="2549525" y="3635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p>
        </p:txBody>
      </p:sp>
    </p:spTree>
    <p:extLst>
      <p:ext uri="{BB962C8B-B14F-4D97-AF65-F5344CB8AC3E}">
        <p14:creationId xmlns:p14="http://schemas.microsoft.com/office/powerpoint/2010/main" val="1462840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a:extLst>
              <a:ext uri="{FF2B5EF4-FFF2-40B4-BE49-F238E27FC236}">
                <a16:creationId xmlns:a16="http://schemas.microsoft.com/office/drawing/2014/main" id="{71D9D8D3-720A-FD03-9FAE-3DA3077C43FC}"/>
              </a:ext>
            </a:extLst>
          </p:cNvPr>
          <p:cNvSpPr txBox="1">
            <a:spLocks noChangeArrowheads="1"/>
          </p:cNvSpPr>
          <p:nvPr/>
        </p:nvSpPr>
        <p:spPr bwMode="auto">
          <a:xfrm>
            <a:off x="304800" y="381000"/>
            <a:ext cx="85344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6000" b="1" i="1"/>
              <a:t>Healing</a:t>
            </a:r>
          </a:p>
          <a:p>
            <a:pPr eaLnBrk="1" hangingPunct="1">
              <a:spcBef>
                <a:spcPct val="0"/>
              </a:spcBef>
              <a:buFontTx/>
              <a:buNone/>
            </a:pPr>
            <a:endParaRPr lang="en-US" altLang="en-US" b="1"/>
          </a:p>
          <a:p>
            <a:pPr eaLnBrk="1" hangingPunct="1">
              <a:spcBef>
                <a:spcPct val="0"/>
              </a:spcBef>
              <a:buFontTx/>
              <a:buNone/>
            </a:pPr>
            <a:r>
              <a:rPr lang="ja-JP" altLang="en-US"/>
              <a:t>“</a:t>
            </a:r>
            <a:r>
              <a:rPr lang="en-US" altLang="ja-JP"/>
              <a:t>The Elders tell us that it is alright to feel angry about stuff like this [e.g., the Sand Creek massacre] and it is good.</a:t>
            </a:r>
          </a:p>
          <a:p>
            <a:pPr eaLnBrk="1" hangingPunct="1">
              <a:spcBef>
                <a:spcPct val="0"/>
              </a:spcBef>
              <a:buFontTx/>
              <a:buNone/>
            </a:pPr>
            <a:endParaRPr lang="en-US" altLang="en-US"/>
          </a:p>
          <a:p>
            <a:pPr eaLnBrk="1" hangingPunct="1">
              <a:spcBef>
                <a:spcPct val="0"/>
              </a:spcBef>
              <a:buFontTx/>
              <a:buNone/>
            </a:pPr>
            <a:r>
              <a:rPr lang="en-US" altLang="en-US"/>
              <a:t>However, in the end you must go down to the river, offer a gift of tobacco to the Creator and simply let the anger go ....</a:t>
            </a:r>
          </a:p>
          <a:p>
            <a:pPr eaLnBrk="1" hangingPunct="1">
              <a:spcBef>
                <a:spcPct val="0"/>
              </a:spcBef>
              <a:buFontTx/>
              <a:buNone/>
            </a:pPr>
            <a:endParaRPr lang="en-US" altLang="en-US"/>
          </a:p>
          <a:p>
            <a:pPr eaLnBrk="1" hangingPunct="1">
              <a:spcBef>
                <a:spcPct val="0"/>
              </a:spcBef>
              <a:buFontTx/>
              <a:buNone/>
            </a:pPr>
            <a:r>
              <a:rPr lang="en-US" altLang="en-US"/>
              <a:t>Otherwise the anger will poison your spirit…</a:t>
            </a:r>
            <a:r>
              <a:rPr lang="ja-JP" altLang="en-US"/>
              <a:t>”</a:t>
            </a:r>
            <a:endParaRPr lang="en-US" altLang="en-US"/>
          </a:p>
        </p:txBody>
      </p:sp>
    </p:spTree>
    <p:extLst>
      <p:ext uri="{BB962C8B-B14F-4D97-AF65-F5344CB8AC3E}">
        <p14:creationId xmlns:p14="http://schemas.microsoft.com/office/powerpoint/2010/main" val="346105265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a:extLst>
              <a:ext uri="{FF2B5EF4-FFF2-40B4-BE49-F238E27FC236}">
                <a16:creationId xmlns:a16="http://schemas.microsoft.com/office/drawing/2014/main" id="{0C97028C-E668-563A-2657-81B22B48974B}"/>
              </a:ext>
            </a:extLst>
          </p:cNvPr>
          <p:cNvSpPr txBox="1">
            <a:spLocks noChangeArrowheads="1"/>
          </p:cNvSpPr>
          <p:nvPr/>
        </p:nvSpPr>
        <p:spPr bwMode="auto">
          <a:xfrm>
            <a:off x="228600" y="0"/>
            <a:ext cx="8915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000"/>
              <a:t>	Alfie Kohn in his1993 book </a:t>
            </a:r>
            <a:r>
              <a:rPr lang="en-US" altLang="en-US" sz="3000" i="1"/>
              <a:t>Punished by Rewards</a:t>
            </a:r>
            <a:r>
              <a:rPr lang="en-US" altLang="en-US" sz="3000"/>
              <a:t> looked at the research on student motivation and concluded that external or extrinsic rewards, including praise, grades and tokens (like smelly stickers and candy for younger students or even money for good grades for older students), can have negative effects on students' academic performance. He concludes:</a:t>
            </a:r>
          </a:p>
        </p:txBody>
      </p:sp>
      <p:sp>
        <p:nvSpPr>
          <p:cNvPr id="145411" name="Text Box 3">
            <a:extLst>
              <a:ext uri="{FF2B5EF4-FFF2-40B4-BE49-F238E27FC236}">
                <a16:creationId xmlns:a16="http://schemas.microsoft.com/office/drawing/2014/main" id="{5284387E-8346-6742-A41F-56A3849383F8}"/>
              </a:ext>
            </a:extLst>
          </p:cNvPr>
          <p:cNvSpPr txBox="1">
            <a:spLocks noChangeArrowheads="1"/>
          </p:cNvSpPr>
          <p:nvPr/>
        </p:nvSpPr>
        <p:spPr bwMode="auto">
          <a:xfrm>
            <a:off x="457200" y="4267200"/>
            <a:ext cx="8534400" cy="5842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Wingdings" charset="0"/>
              <a:buChar char="Ø"/>
              <a:defRPr/>
            </a:pPr>
            <a:r>
              <a:rPr lang="en-US" sz="3200" dirty="0">
                <a:latin typeface="+mn-lt"/>
              </a:rPr>
              <a:t>don't praise people, only what people do</a:t>
            </a:r>
            <a:endParaRPr lang="en-US" dirty="0">
              <a:latin typeface="+mn-lt"/>
            </a:endParaRPr>
          </a:p>
        </p:txBody>
      </p:sp>
      <p:sp>
        <p:nvSpPr>
          <p:cNvPr id="145412" name="Text Box 4">
            <a:extLst>
              <a:ext uri="{FF2B5EF4-FFF2-40B4-BE49-F238E27FC236}">
                <a16:creationId xmlns:a16="http://schemas.microsoft.com/office/drawing/2014/main" id="{BB4EEEEA-CF42-0A46-87A6-96F5CF1F0AB5}"/>
              </a:ext>
            </a:extLst>
          </p:cNvPr>
          <p:cNvSpPr txBox="1">
            <a:spLocks noChangeArrowheads="1"/>
          </p:cNvSpPr>
          <p:nvPr/>
        </p:nvSpPr>
        <p:spPr bwMode="auto">
          <a:xfrm>
            <a:off x="457200" y="4724400"/>
            <a:ext cx="6916738" cy="584200"/>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Wingdings" charset="0"/>
              <a:buChar char="Ø"/>
              <a:defRPr/>
            </a:pPr>
            <a:r>
              <a:rPr lang="en-US" sz="3200" dirty="0">
                <a:latin typeface="+mn-lt"/>
              </a:rPr>
              <a:t>make praise as specific as possible</a:t>
            </a:r>
            <a:endParaRPr lang="en-US" dirty="0">
              <a:latin typeface="+mn-lt"/>
            </a:endParaRPr>
          </a:p>
        </p:txBody>
      </p:sp>
      <p:sp>
        <p:nvSpPr>
          <p:cNvPr id="145413" name="Text Box 5">
            <a:extLst>
              <a:ext uri="{FF2B5EF4-FFF2-40B4-BE49-F238E27FC236}">
                <a16:creationId xmlns:a16="http://schemas.microsoft.com/office/drawing/2014/main" id="{80E049CF-2323-1140-A8B9-F4C22A266E72}"/>
              </a:ext>
            </a:extLst>
          </p:cNvPr>
          <p:cNvSpPr txBox="1">
            <a:spLocks noChangeArrowheads="1"/>
          </p:cNvSpPr>
          <p:nvPr/>
        </p:nvSpPr>
        <p:spPr bwMode="auto">
          <a:xfrm>
            <a:off x="457200" y="5257800"/>
            <a:ext cx="3929063" cy="584200"/>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Wingdings" charset="0"/>
              <a:buChar char="Ø"/>
              <a:defRPr/>
            </a:pPr>
            <a:r>
              <a:rPr lang="en-US" sz="3200" dirty="0">
                <a:latin typeface="+mn-lt"/>
              </a:rPr>
              <a:t>avoid phony praise</a:t>
            </a:r>
          </a:p>
        </p:txBody>
      </p:sp>
      <p:sp>
        <p:nvSpPr>
          <p:cNvPr id="145414" name="Text Box 6">
            <a:extLst>
              <a:ext uri="{FF2B5EF4-FFF2-40B4-BE49-F238E27FC236}">
                <a16:creationId xmlns:a16="http://schemas.microsoft.com/office/drawing/2014/main" id="{1C310B97-7965-D34C-8002-E006B718D6A9}"/>
              </a:ext>
            </a:extLst>
          </p:cNvPr>
          <p:cNvSpPr txBox="1">
            <a:spLocks noChangeArrowheads="1"/>
          </p:cNvSpPr>
          <p:nvPr/>
        </p:nvSpPr>
        <p:spPr bwMode="auto">
          <a:xfrm>
            <a:off x="457200" y="5791200"/>
            <a:ext cx="7224713" cy="5842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Wingdings" charset="0"/>
              <a:buChar char="Ø"/>
              <a:defRPr/>
            </a:pPr>
            <a:r>
              <a:rPr lang="en-US" sz="3200" dirty="0">
                <a:latin typeface="+mn-lt"/>
              </a:rPr>
              <a:t>avoid praise that sets up competition</a:t>
            </a:r>
          </a:p>
        </p:txBody>
      </p:sp>
    </p:spTree>
    <p:extLst>
      <p:ext uri="{BB962C8B-B14F-4D97-AF65-F5344CB8AC3E}">
        <p14:creationId xmlns:p14="http://schemas.microsoft.com/office/powerpoint/2010/main" val="3520951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4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5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P spid="145413" grpId="0"/>
      <p:bldP spid="1454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a:extLst>
              <a:ext uri="{FF2B5EF4-FFF2-40B4-BE49-F238E27FC236}">
                <a16:creationId xmlns:a16="http://schemas.microsoft.com/office/drawing/2014/main" id="{67154E74-170C-12B0-ACC0-747329660E3D}"/>
              </a:ext>
            </a:extLst>
          </p:cNvPr>
          <p:cNvSpPr txBox="1">
            <a:spLocks noChangeArrowheads="1"/>
          </p:cNvSpPr>
          <p:nvPr/>
        </p:nvSpPr>
        <p:spPr bwMode="auto">
          <a:xfrm>
            <a:off x="381000" y="685800"/>
            <a:ext cx="8763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600"/>
              <a:t>	Instead of external rewards [including praise] to motivate students, Kohn recommends educators should give students interesting material to learn, a learning community environment, and choice. When students find what they are studying is interesting and enjoyable they are being intrinsically rewarded for their learning.</a:t>
            </a:r>
          </a:p>
        </p:txBody>
      </p:sp>
    </p:spTree>
    <p:extLst>
      <p:ext uri="{BB962C8B-B14F-4D97-AF65-F5344CB8AC3E}">
        <p14:creationId xmlns:p14="http://schemas.microsoft.com/office/powerpoint/2010/main" val="3711439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a:extLst>
              <a:ext uri="{FF2B5EF4-FFF2-40B4-BE49-F238E27FC236}">
                <a16:creationId xmlns:a16="http://schemas.microsoft.com/office/drawing/2014/main" id="{1041025A-71E0-C565-B14B-E0676B3D61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FE4B6667-6316-C444-9CB9-2A8300652722}" type="slidenum">
              <a:rPr lang="en-US" altLang="en-US" sz="1300"/>
              <a:pPr eaLnBrk="1" hangingPunct="1">
                <a:spcBef>
                  <a:spcPct val="0"/>
                </a:spcBef>
                <a:buFontTx/>
                <a:buNone/>
              </a:pPr>
              <a:t>29</a:t>
            </a:fld>
            <a:endParaRPr lang="en-US" altLang="en-US" sz="1300"/>
          </a:p>
        </p:txBody>
      </p:sp>
      <p:sp>
        <p:nvSpPr>
          <p:cNvPr id="62466" name="Text Box 2">
            <a:extLst>
              <a:ext uri="{FF2B5EF4-FFF2-40B4-BE49-F238E27FC236}">
                <a16:creationId xmlns:a16="http://schemas.microsoft.com/office/drawing/2014/main" id="{FD140713-6F05-3B02-E911-EF40BDD6E65C}"/>
              </a:ext>
            </a:extLst>
          </p:cNvPr>
          <p:cNvSpPr txBox="1">
            <a:spLocks noChangeArrowheads="1"/>
          </p:cNvSpPr>
          <p:nvPr/>
        </p:nvSpPr>
        <p:spPr bwMode="auto">
          <a:xfrm>
            <a:off x="381000" y="304800"/>
            <a:ext cx="7924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207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a:solidFill>
                  <a:srgbClr val="000000"/>
                </a:solidFill>
              </a:rPr>
              <a:t>Exemplary teachers evaluated student work based more on effort and improvement than simply on achievement status. This focus meant that all students had a chance at earning good grades, regardless of their achievement levels. This creates an instructional environment quite different from one where grades are awarded based primarily on achievement status. In those cases, the high-achieving students do not typically have to work very hard to earn good grades. Lower-achieving students often have no real chance to earn a good grade regardless of their effort or improvement. </a:t>
            </a:r>
          </a:p>
        </p:txBody>
      </p:sp>
    </p:spTree>
    <p:extLst>
      <p:ext uri="{BB962C8B-B14F-4D97-AF65-F5344CB8AC3E}">
        <p14:creationId xmlns:p14="http://schemas.microsoft.com/office/powerpoint/2010/main" val="375362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B29F-83AE-3149-A7D1-3368C592FF2F}"/>
              </a:ext>
            </a:extLst>
          </p:cNvPr>
          <p:cNvSpPr>
            <a:spLocks noGrp="1"/>
          </p:cNvSpPr>
          <p:nvPr>
            <p:ph type="title"/>
          </p:nvPr>
        </p:nvSpPr>
        <p:spPr>
          <a:xfrm>
            <a:off x="0" y="0"/>
            <a:ext cx="9144000" cy="2133600"/>
          </a:xfrm>
        </p:spPr>
        <p:txBody>
          <a:bodyPr/>
          <a:lstStyle/>
          <a:p>
            <a:pPr>
              <a:defRPr/>
            </a:pPr>
            <a:r>
              <a:rPr lang="en-US" dirty="0">
                <a:solidFill>
                  <a:schemeClr val="bg2">
                    <a:lumMod val="50000"/>
                  </a:schemeClr>
                </a:solidFill>
              </a:rPr>
              <a:t>What Is It In</a:t>
            </a:r>
            <a:br>
              <a:rPr lang="en-US" dirty="0">
                <a:solidFill>
                  <a:schemeClr val="bg2">
                    <a:lumMod val="50000"/>
                  </a:schemeClr>
                </a:solidFill>
              </a:rPr>
            </a:br>
            <a:r>
              <a:rPr lang="en-US" dirty="0">
                <a:solidFill>
                  <a:schemeClr val="bg2">
                    <a:lumMod val="50000"/>
                  </a:schemeClr>
                </a:solidFill>
              </a:rPr>
              <a:t>Modern American Culture/Campus Culture Causing These Trends?</a:t>
            </a:r>
          </a:p>
        </p:txBody>
      </p:sp>
      <p:pic>
        <p:nvPicPr>
          <p:cNvPr id="20482" name="Content Placeholder 4">
            <a:extLst>
              <a:ext uri="{FF2B5EF4-FFF2-40B4-BE49-F238E27FC236}">
                <a16:creationId xmlns:a16="http://schemas.microsoft.com/office/drawing/2014/main" id="{1B032842-5FC6-117A-1359-E8FABB626D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225" y="2129135"/>
            <a:ext cx="9442450" cy="3429000"/>
          </a:xfrm>
        </p:spPr>
      </p:pic>
      <p:sp>
        <p:nvSpPr>
          <p:cNvPr id="20483" name="Slide Number Placeholder 3">
            <a:extLst>
              <a:ext uri="{FF2B5EF4-FFF2-40B4-BE49-F238E27FC236}">
                <a16:creationId xmlns:a16="http://schemas.microsoft.com/office/drawing/2014/main" id="{60DFAA68-D8DF-CCA4-6A60-BD7F82D4DE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70EF76-060B-1B40-B5B6-3DB9ABA294F7}" type="slidenum">
              <a:rPr lang="en-US" altLang="en-US" sz="1300"/>
              <a:pPr>
                <a:spcBef>
                  <a:spcPct val="0"/>
                </a:spcBef>
                <a:buFontTx/>
                <a:buNone/>
              </a:pPr>
              <a:t>3</a:t>
            </a:fld>
            <a:endParaRPr lang="en-US" altLang="en-US" sz="1300"/>
          </a:p>
        </p:txBody>
      </p:sp>
      <p:sp>
        <p:nvSpPr>
          <p:cNvPr id="3" name="TextBox 2">
            <a:extLst>
              <a:ext uri="{FF2B5EF4-FFF2-40B4-BE49-F238E27FC236}">
                <a16:creationId xmlns:a16="http://schemas.microsoft.com/office/drawing/2014/main" id="{167364E6-AF94-F2E0-CC8C-6E6ED913261B}"/>
              </a:ext>
            </a:extLst>
          </p:cNvPr>
          <p:cNvSpPr txBox="1"/>
          <p:nvPr/>
        </p:nvSpPr>
        <p:spPr>
          <a:xfrm>
            <a:off x="0" y="6248400"/>
            <a:ext cx="9144000" cy="461665"/>
          </a:xfrm>
          <a:prstGeom prst="rect">
            <a:avLst/>
          </a:prstGeom>
          <a:noFill/>
        </p:spPr>
        <p:txBody>
          <a:bodyPr wrap="square" rtlCol="0">
            <a:spAutoFit/>
          </a:bodyPr>
          <a:lstStyle/>
          <a:p>
            <a:pPr algn="ctr"/>
            <a:r>
              <a:rPr lang="en-US" i="1" dirty="0"/>
              <a:t>Time Magazine</a:t>
            </a:r>
            <a:r>
              <a:rPr lang="en-US" dirty="0"/>
              <a:t>, April 9, 2018</a:t>
            </a:r>
          </a:p>
        </p:txBody>
      </p:sp>
      <p:sp>
        <p:nvSpPr>
          <p:cNvPr id="4" name="TextBox 3">
            <a:extLst>
              <a:ext uri="{FF2B5EF4-FFF2-40B4-BE49-F238E27FC236}">
                <a16:creationId xmlns:a16="http://schemas.microsoft.com/office/drawing/2014/main" id="{5A3C931B-1A0D-F08D-7DB7-574DA1896FB5}"/>
              </a:ext>
            </a:extLst>
          </p:cNvPr>
          <p:cNvSpPr txBox="1"/>
          <p:nvPr/>
        </p:nvSpPr>
        <p:spPr>
          <a:xfrm>
            <a:off x="0" y="5715000"/>
            <a:ext cx="9144000" cy="461665"/>
          </a:xfrm>
          <a:prstGeom prst="rect">
            <a:avLst/>
          </a:prstGeom>
          <a:noFill/>
        </p:spPr>
        <p:txBody>
          <a:bodyPr wrap="square" rtlCol="0">
            <a:spAutoFit/>
          </a:bodyPr>
          <a:lstStyle/>
          <a:p>
            <a:pPr algn="ctr"/>
            <a:r>
              <a:rPr lang="en-US" dirty="0"/>
              <a:t>What is the Role of Social Media in These Trends?</a:t>
            </a:r>
          </a:p>
        </p:txBody>
      </p:sp>
    </p:spTree>
    <p:extLst>
      <p:ext uri="{BB962C8B-B14F-4D97-AF65-F5344CB8AC3E}">
        <p14:creationId xmlns:p14="http://schemas.microsoft.com/office/powerpoint/2010/main" val="12681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a:extLst>
              <a:ext uri="{FF2B5EF4-FFF2-40B4-BE49-F238E27FC236}">
                <a16:creationId xmlns:a16="http://schemas.microsoft.com/office/drawing/2014/main" id="{ECA2B190-B156-DF1A-8071-D8FD0AC8A5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399F8230-4902-0E47-B1E4-A4BCCC38B5E4}" type="slidenum">
              <a:rPr lang="en-US" altLang="en-US" sz="1300"/>
              <a:pPr eaLnBrk="1" hangingPunct="1">
                <a:spcBef>
                  <a:spcPct val="0"/>
                </a:spcBef>
                <a:buFontTx/>
                <a:buNone/>
              </a:pPr>
              <a:t>30</a:t>
            </a:fld>
            <a:endParaRPr lang="en-US" altLang="en-US" sz="1300"/>
          </a:p>
        </p:txBody>
      </p:sp>
      <p:sp>
        <p:nvSpPr>
          <p:cNvPr id="64514" name="Text Box 1026">
            <a:extLst>
              <a:ext uri="{FF2B5EF4-FFF2-40B4-BE49-F238E27FC236}">
                <a16:creationId xmlns:a16="http://schemas.microsoft.com/office/drawing/2014/main" id="{9E771AF5-65B6-9379-49CB-B0804BFED2E6}"/>
              </a:ext>
            </a:extLst>
          </p:cNvPr>
          <p:cNvSpPr txBox="1">
            <a:spLocks noChangeArrowheads="1"/>
          </p:cNvSpPr>
          <p:nvPr/>
        </p:nvSpPr>
        <p:spPr bwMode="auto">
          <a:xfrm>
            <a:off x="669925" y="593725"/>
            <a:ext cx="7712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144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dirty="0">
                <a:solidFill>
                  <a:srgbClr val="000000"/>
                </a:solidFill>
                <a:cs typeface="Arial" panose="020B0604020202020204" pitchFamily="34" charset="0"/>
              </a:rPr>
              <a:t>Achievement-based grading – where the best performances get the best grades – operates to foster classrooms where no one works very hard. The higher-achieving students don't have to put forth much effort to rank well and the lower-achieving students soon realize that even working hard doesn't produce performances that compare well to those of higher-achieving students. Hard work gets you a C, if you are a lucky low-achiever, in an achievement-based grading scheme.</a:t>
            </a:r>
            <a:r>
              <a:rPr lang="en-US" altLang="en-US" sz="2400" dirty="0">
                <a:solidFill>
                  <a:srgbClr val="000000"/>
                </a:solidFill>
                <a:cs typeface="Arial" panose="020B0604020202020204" pitchFamily="34" charset="0"/>
              </a:rPr>
              <a:t> </a:t>
            </a:r>
          </a:p>
          <a:p>
            <a:pPr>
              <a:spcBef>
                <a:spcPct val="0"/>
              </a:spcBef>
              <a:buFontTx/>
              <a:buNone/>
            </a:pPr>
            <a:r>
              <a:rPr lang="en-US" altLang="en-US" sz="2400" dirty="0">
                <a:solidFill>
                  <a:srgbClr val="000000"/>
                </a:solidFill>
                <a:cs typeface="Arial" panose="020B0604020202020204" pitchFamily="34" charset="0"/>
              </a:rPr>
              <a:t>			</a:t>
            </a:r>
          </a:p>
          <a:p>
            <a:pPr>
              <a:spcBef>
                <a:spcPct val="0"/>
              </a:spcBef>
              <a:buFontTx/>
              <a:buNone/>
            </a:pPr>
            <a:r>
              <a:rPr lang="en-US" altLang="en-US" sz="2400" dirty="0">
                <a:solidFill>
                  <a:srgbClr val="000000"/>
                </a:solidFill>
                <a:cs typeface="Arial" panose="020B0604020202020204" pitchFamily="34" charset="0"/>
              </a:rPr>
              <a:t>			</a:t>
            </a:r>
            <a:r>
              <a:rPr lang="en-US" altLang="en-US" sz="2800" dirty="0">
                <a:solidFill>
                  <a:srgbClr val="000000"/>
                </a:solidFill>
                <a:cs typeface="Arial" panose="020B0604020202020204" pitchFamily="34" charset="0"/>
              </a:rPr>
              <a:t>-Richard L. Allington</a:t>
            </a:r>
          </a:p>
        </p:txBody>
      </p:sp>
    </p:spTree>
    <p:extLst>
      <p:ext uri="{BB962C8B-B14F-4D97-AF65-F5344CB8AC3E}">
        <p14:creationId xmlns:p14="http://schemas.microsoft.com/office/powerpoint/2010/main" val="2542549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6">
            <a:extLst>
              <a:ext uri="{FF2B5EF4-FFF2-40B4-BE49-F238E27FC236}">
                <a16:creationId xmlns:a16="http://schemas.microsoft.com/office/drawing/2014/main" id="{FCEE613F-F848-BEBE-9EDC-CEB08A03A4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56DD88F7-70FC-7542-8355-74F2B33169C3}" type="slidenum">
              <a:rPr lang="en-US" altLang="en-US" sz="1300"/>
              <a:pPr eaLnBrk="1" hangingPunct="1">
                <a:spcBef>
                  <a:spcPct val="0"/>
                </a:spcBef>
                <a:buFontTx/>
                <a:buNone/>
              </a:pPr>
              <a:t>31</a:t>
            </a:fld>
            <a:endParaRPr lang="en-US" altLang="en-US" sz="1300"/>
          </a:p>
        </p:txBody>
      </p:sp>
      <p:sp>
        <p:nvSpPr>
          <p:cNvPr id="567298" name="Rectangle 2">
            <a:extLst>
              <a:ext uri="{FF2B5EF4-FFF2-40B4-BE49-F238E27FC236}">
                <a16:creationId xmlns:a16="http://schemas.microsoft.com/office/drawing/2014/main" id="{7D7671DF-78C3-3D49-9E7A-507C5A59B532}"/>
              </a:ext>
            </a:extLst>
          </p:cNvPr>
          <p:cNvSpPr>
            <a:spLocks noGrp="1" noChangeArrowheads="1"/>
          </p:cNvSpPr>
          <p:nvPr>
            <p:ph type="title"/>
          </p:nvPr>
        </p:nvSpPr>
        <p:spPr>
          <a:xfrm>
            <a:off x="609600" y="228600"/>
            <a:ext cx="7924800" cy="1219200"/>
          </a:xfrm>
        </p:spPr>
        <p:txBody>
          <a:bodyPr rtlCol="0">
            <a:normAutofit fontScale="90000"/>
          </a:bodyPr>
          <a:lstStyle/>
          <a:p>
            <a:pPr fontAlgn="auto">
              <a:spcAft>
                <a:spcPts val="0"/>
              </a:spcAft>
              <a:defRPr/>
            </a:pPr>
            <a:r>
              <a:rPr lang="en-US" dirty="0">
                <a:solidFill>
                  <a:srgbClr val="000000"/>
                </a:solidFill>
                <a:ea typeface="Times New Roman" pitchFamily="-111" charset="0"/>
                <a:cs typeface="Times New Roman" pitchFamily="-111" charset="0"/>
              </a:rPr>
              <a:t>Judging School Performance</a:t>
            </a:r>
            <a:br>
              <a:rPr lang="en-US" dirty="0">
                <a:solidFill>
                  <a:srgbClr val="000000"/>
                </a:solidFill>
                <a:ea typeface="Times New Roman" pitchFamily="-111" charset="0"/>
                <a:cs typeface="Times New Roman" pitchFamily="-111" charset="0"/>
              </a:rPr>
            </a:br>
            <a:r>
              <a:rPr lang="en-US" dirty="0">
                <a:solidFill>
                  <a:srgbClr val="000000"/>
                </a:solidFill>
                <a:ea typeface="Times New Roman" pitchFamily="-111" charset="0"/>
                <a:cs typeface="Times New Roman" pitchFamily="-111" charset="0"/>
              </a:rPr>
              <a:t>2005 PDK/Gallup Poll</a:t>
            </a:r>
            <a:r>
              <a:rPr lang="en-US" dirty="0">
                <a:ea typeface="Times New Roman" pitchFamily="-111" charset="0"/>
                <a:cs typeface="Times New Roman" pitchFamily="-111" charset="0"/>
              </a:rPr>
              <a:t> </a:t>
            </a:r>
          </a:p>
        </p:txBody>
      </p:sp>
      <p:sp>
        <p:nvSpPr>
          <p:cNvPr id="66563" name="Rectangle 3">
            <a:extLst>
              <a:ext uri="{FF2B5EF4-FFF2-40B4-BE49-F238E27FC236}">
                <a16:creationId xmlns:a16="http://schemas.microsoft.com/office/drawing/2014/main" id="{35D6C4D3-AC61-274F-DC84-B04328A9EB83}"/>
              </a:ext>
            </a:extLst>
          </p:cNvPr>
          <p:cNvSpPr>
            <a:spLocks noGrp="1" noChangeArrowheads="1"/>
          </p:cNvSpPr>
          <p:nvPr>
            <p:ph type="body" sz="half" idx="2"/>
          </p:nvPr>
        </p:nvSpPr>
        <p:spPr>
          <a:xfrm>
            <a:off x="457200" y="1905000"/>
            <a:ext cx="7924800" cy="1752600"/>
          </a:xfrm>
        </p:spPr>
        <p:txBody>
          <a:bodyPr/>
          <a:lstStyle/>
          <a:p>
            <a:pPr marL="4763" indent="-4763">
              <a:lnSpc>
                <a:spcPct val="90000"/>
              </a:lnSpc>
              <a:buFontTx/>
              <a:buNone/>
            </a:pPr>
            <a:r>
              <a:rPr lang="en-US" altLang="en-US" sz="2500">
                <a:solidFill>
                  <a:srgbClr val="000000"/>
                </a:solidFill>
              </a:rPr>
              <a:t>Americans believe that school performance should be judged by the improvements students show and not by the percentage of students passing the state-selected test.</a:t>
            </a:r>
          </a:p>
        </p:txBody>
      </p:sp>
      <p:pic>
        <p:nvPicPr>
          <p:cNvPr id="66564" name="Picture 4" descr="PI_Graph2">
            <a:extLst>
              <a:ext uri="{FF2B5EF4-FFF2-40B4-BE49-F238E27FC236}">
                <a16:creationId xmlns:a16="http://schemas.microsoft.com/office/drawing/2014/main" id="{026C20BB-2EAF-068F-0722-C715FE12B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79825"/>
            <a:ext cx="48450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Photo3">
            <a:extLst>
              <a:ext uri="{FF2B5EF4-FFF2-40B4-BE49-F238E27FC236}">
                <a16:creationId xmlns:a16="http://schemas.microsoft.com/office/drawing/2014/main" id="{347283B1-2B5E-B2FC-BB7C-6732C3596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657600"/>
            <a:ext cx="288607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22992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1440EC52-ED04-4F4B-A9D5-5B6287ADC20A}"/>
              </a:ext>
            </a:extLst>
          </p:cNvPr>
          <p:cNvSpPr>
            <a:spLocks noGrp="1" noChangeArrowheads="1"/>
          </p:cNvSpPr>
          <p:nvPr>
            <p:ph type="title"/>
          </p:nvPr>
        </p:nvSpPr>
        <p:spPr/>
        <p:txBody>
          <a:bodyPr/>
          <a:lstStyle/>
          <a:p>
            <a:pPr eaLnBrk="1" hangingPunct="1">
              <a:defRPr/>
            </a:pPr>
            <a:r>
              <a:rPr lang="en-US" dirty="0">
                <a:latin typeface="+mn-lt"/>
              </a:rPr>
              <a:t>Foundations of Resilience</a:t>
            </a:r>
            <a:br>
              <a:rPr lang="en-US" dirty="0">
                <a:latin typeface="+mn-lt"/>
              </a:rPr>
            </a:br>
            <a:r>
              <a:rPr lang="en-US" sz="3200" dirty="0">
                <a:latin typeface="+mn-lt"/>
              </a:rPr>
              <a:t>Iris Heavy Runner</a:t>
            </a:r>
            <a:endParaRPr lang="en-US" dirty="0">
              <a:latin typeface="+mn-lt"/>
            </a:endParaRPr>
          </a:p>
        </p:txBody>
      </p:sp>
      <p:sp>
        <p:nvSpPr>
          <p:cNvPr id="38915" name="Rectangle 3">
            <a:extLst>
              <a:ext uri="{FF2B5EF4-FFF2-40B4-BE49-F238E27FC236}">
                <a16:creationId xmlns:a16="http://schemas.microsoft.com/office/drawing/2014/main" id="{D6B93F52-33C9-05A2-610F-07F9C2BB0994}"/>
              </a:ext>
            </a:extLst>
          </p:cNvPr>
          <p:cNvSpPr>
            <a:spLocks noGrp="1" noChangeArrowheads="1"/>
          </p:cNvSpPr>
          <p:nvPr>
            <p:ph type="body" sz="half" idx="1"/>
          </p:nvPr>
        </p:nvSpPr>
        <p:spPr/>
        <p:txBody>
          <a:bodyPr/>
          <a:lstStyle/>
          <a:p>
            <a:pPr eaLnBrk="1" hangingPunct="1">
              <a:lnSpc>
                <a:spcPct val="90000"/>
              </a:lnSpc>
              <a:buClr>
                <a:schemeClr val="tx1"/>
              </a:buClr>
              <a:buFont typeface="Times" pitchFamily="2" charset="0"/>
              <a:buChar char="•"/>
            </a:pPr>
            <a:r>
              <a:rPr lang="en-US" altLang="en-US" sz="2400" b="1"/>
              <a:t>Sense of Purpose</a:t>
            </a:r>
          </a:p>
          <a:p>
            <a:pPr lvl="1" eaLnBrk="1" hangingPunct="1">
              <a:lnSpc>
                <a:spcPct val="90000"/>
              </a:lnSpc>
              <a:buClr>
                <a:schemeClr val="tx1"/>
              </a:buClr>
              <a:buFont typeface="Times" pitchFamily="2" charset="0"/>
              <a:buChar char="•"/>
            </a:pPr>
            <a:r>
              <a:rPr lang="en-US" altLang="en-US"/>
              <a:t>Spiritual Connectedness</a:t>
            </a:r>
          </a:p>
          <a:p>
            <a:pPr lvl="1" eaLnBrk="1" hangingPunct="1">
              <a:lnSpc>
                <a:spcPct val="90000"/>
              </a:lnSpc>
              <a:buClr>
                <a:schemeClr val="tx1"/>
              </a:buClr>
              <a:buFont typeface="Times" pitchFamily="2" charset="0"/>
              <a:buChar char="•"/>
            </a:pPr>
            <a:r>
              <a:rPr lang="en-US" altLang="en-US"/>
              <a:t>Optimism</a:t>
            </a:r>
          </a:p>
          <a:p>
            <a:pPr lvl="1" eaLnBrk="1" hangingPunct="1">
              <a:lnSpc>
                <a:spcPct val="90000"/>
              </a:lnSpc>
              <a:buClr>
                <a:schemeClr val="tx1"/>
              </a:buClr>
              <a:buFont typeface="Times" pitchFamily="2" charset="0"/>
              <a:buChar char="•"/>
            </a:pPr>
            <a:r>
              <a:rPr lang="en-US" altLang="en-US"/>
              <a:t>Goals</a:t>
            </a:r>
          </a:p>
          <a:p>
            <a:pPr eaLnBrk="1" hangingPunct="1">
              <a:lnSpc>
                <a:spcPct val="90000"/>
              </a:lnSpc>
              <a:buClr>
                <a:schemeClr val="tx1"/>
              </a:buClr>
              <a:buFont typeface="Times" pitchFamily="2" charset="0"/>
              <a:buChar char="•"/>
            </a:pPr>
            <a:r>
              <a:rPr lang="en-US" altLang="en-US" sz="2400" b="1"/>
              <a:t>Autonomy</a:t>
            </a:r>
          </a:p>
          <a:p>
            <a:pPr lvl="1" eaLnBrk="1" hangingPunct="1">
              <a:lnSpc>
                <a:spcPct val="90000"/>
              </a:lnSpc>
              <a:buClr>
                <a:schemeClr val="tx1"/>
              </a:buClr>
              <a:buFont typeface="Times" pitchFamily="2" charset="0"/>
              <a:buChar char="•"/>
            </a:pPr>
            <a:r>
              <a:rPr lang="en-US" altLang="en-US"/>
              <a:t>Sense of Identity</a:t>
            </a:r>
          </a:p>
          <a:p>
            <a:pPr lvl="1" eaLnBrk="1" hangingPunct="1">
              <a:lnSpc>
                <a:spcPct val="90000"/>
              </a:lnSpc>
              <a:buClr>
                <a:schemeClr val="tx1"/>
              </a:buClr>
              <a:buFont typeface="Times" pitchFamily="2" charset="0"/>
              <a:buChar char="•"/>
            </a:pPr>
            <a:r>
              <a:rPr lang="en-US" altLang="en-US"/>
              <a:t>Self-Awareness</a:t>
            </a:r>
          </a:p>
          <a:p>
            <a:pPr lvl="1" eaLnBrk="1" hangingPunct="1">
              <a:lnSpc>
                <a:spcPct val="90000"/>
              </a:lnSpc>
              <a:buClr>
                <a:schemeClr val="tx1"/>
              </a:buClr>
              <a:buFont typeface="Times" pitchFamily="2" charset="0"/>
              <a:buChar char="•"/>
            </a:pPr>
            <a:r>
              <a:rPr lang="en-US" altLang="en-US"/>
              <a:t>Adaptive Distancing</a:t>
            </a:r>
          </a:p>
          <a:p>
            <a:pPr lvl="1" eaLnBrk="1" hangingPunct="1">
              <a:lnSpc>
                <a:spcPct val="90000"/>
              </a:lnSpc>
              <a:buClr>
                <a:schemeClr val="tx1"/>
              </a:buClr>
              <a:buFont typeface="Times" pitchFamily="2" charset="0"/>
              <a:buChar char="•"/>
            </a:pPr>
            <a:r>
              <a:rPr lang="en-US" altLang="en-US"/>
              <a:t>Task Mastery</a:t>
            </a:r>
          </a:p>
        </p:txBody>
      </p:sp>
      <p:sp>
        <p:nvSpPr>
          <p:cNvPr id="38916" name="Rectangle 4">
            <a:extLst>
              <a:ext uri="{FF2B5EF4-FFF2-40B4-BE49-F238E27FC236}">
                <a16:creationId xmlns:a16="http://schemas.microsoft.com/office/drawing/2014/main" id="{44476E3F-1F72-67B1-326C-0991ADED0EAB}"/>
              </a:ext>
            </a:extLst>
          </p:cNvPr>
          <p:cNvSpPr>
            <a:spLocks noGrp="1" noChangeArrowheads="1"/>
          </p:cNvSpPr>
          <p:nvPr>
            <p:ph type="body" sz="half" idx="2"/>
          </p:nvPr>
        </p:nvSpPr>
        <p:spPr/>
        <p:txBody>
          <a:bodyPr/>
          <a:lstStyle/>
          <a:p>
            <a:pPr eaLnBrk="1" hangingPunct="1">
              <a:buClr>
                <a:schemeClr val="tx1"/>
              </a:buClr>
              <a:buFont typeface="Times" pitchFamily="2" charset="0"/>
              <a:buChar char="•"/>
            </a:pPr>
            <a:r>
              <a:rPr lang="en-US" altLang="en-US" sz="2400" b="1"/>
              <a:t>Social Competence</a:t>
            </a:r>
          </a:p>
          <a:p>
            <a:pPr lvl="1" eaLnBrk="1" hangingPunct="1">
              <a:buClr>
                <a:schemeClr val="tx1"/>
              </a:buClr>
              <a:buFont typeface="Times" pitchFamily="2" charset="0"/>
              <a:buChar char="•"/>
            </a:pPr>
            <a:r>
              <a:rPr lang="en-US" altLang="en-US"/>
              <a:t>Cultural Flexibility</a:t>
            </a:r>
          </a:p>
          <a:p>
            <a:pPr lvl="1" eaLnBrk="1" hangingPunct="1">
              <a:buClr>
                <a:schemeClr val="tx1"/>
              </a:buClr>
              <a:buFont typeface="Times" pitchFamily="2" charset="0"/>
              <a:buChar char="•"/>
            </a:pPr>
            <a:r>
              <a:rPr lang="en-US" altLang="en-US"/>
              <a:t>Sense of Humor</a:t>
            </a:r>
          </a:p>
          <a:p>
            <a:pPr lvl="1" eaLnBrk="1" hangingPunct="1">
              <a:buClr>
                <a:schemeClr val="tx1"/>
              </a:buClr>
              <a:buFont typeface="Times" pitchFamily="2" charset="0"/>
              <a:buChar char="•"/>
            </a:pPr>
            <a:r>
              <a:rPr lang="en-US" altLang="en-US"/>
              <a:t>Caring</a:t>
            </a:r>
          </a:p>
          <a:p>
            <a:pPr eaLnBrk="1" hangingPunct="1">
              <a:buClr>
                <a:schemeClr val="tx1"/>
              </a:buClr>
              <a:buFont typeface="Times" pitchFamily="2" charset="0"/>
              <a:buChar char="•"/>
            </a:pPr>
            <a:r>
              <a:rPr lang="en-US" altLang="en-US" sz="2400" b="1"/>
              <a:t>Problem-Solving</a:t>
            </a:r>
          </a:p>
          <a:p>
            <a:pPr lvl="1" eaLnBrk="1" hangingPunct="1">
              <a:buClr>
                <a:schemeClr val="tx1"/>
              </a:buClr>
              <a:buFont typeface="Times" pitchFamily="2" charset="0"/>
              <a:buChar char="•"/>
            </a:pPr>
            <a:r>
              <a:rPr lang="en-US" altLang="en-US"/>
              <a:t>Planning</a:t>
            </a:r>
          </a:p>
          <a:p>
            <a:pPr lvl="1" eaLnBrk="1" hangingPunct="1">
              <a:buClr>
                <a:schemeClr val="tx1"/>
              </a:buClr>
              <a:buFont typeface="Times" pitchFamily="2" charset="0"/>
              <a:buChar char="•"/>
            </a:pPr>
            <a:r>
              <a:rPr lang="en-US" altLang="en-US"/>
              <a:t>Critical Thinking</a:t>
            </a:r>
          </a:p>
          <a:p>
            <a:pPr lvl="1" eaLnBrk="1" hangingPunct="1">
              <a:buClr>
                <a:schemeClr val="tx1"/>
              </a:buClr>
              <a:buFont typeface="Times" pitchFamily="2" charset="0"/>
              <a:buChar char="•"/>
            </a:pPr>
            <a:r>
              <a:rPr lang="en-US" altLang="en-US"/>
              <a:t>Help Seeking</a:t>
            </a:r>
          </a:p>
        </p:txBody>
      </p:sp>
    </p:spTree>
    <p:extLst>
      <p:ext uri="{BB962C8B-B14F-4D97-AF65-F5344CB8AC3E}">
        <p14:creationId xmlns:p14="http://schemas.microsoft.com/office/powerpoint/2010/main" val="13742709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916">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916">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1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916">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916">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916">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9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0CAE201-30A2-D44C-AAF3-4ECAC0EA0256}"/>
              </a:ext>
            </a:extLst>
          </p:cNvPr>
          <p:cNvSpPr>
            <a:spLocks noChangeArrowheads="1"/>
          </p:cNvSpPr>
          <p:nvPr/>
        </p:nvSpPr>
        <p:spPr bwMode="auto">
          <a:xfrm>
            <a:off x="1676400" y="301625"/>
            <a:ext cx="7315200" cy="1366838"/>
          </a:xfrm>
          <a:prstGeom prst="rect">
            <a:avLst/>
          </a:prstGeom>
          <a:noFill/>
          <a:ln w="12700">
            <a:noFill/>
            <a:miter lim="800000"/>
            <a:headEnd/>
            <a:tailEnd/>
          </a:ln>
          <a:effectLst/>
        </p:spPr>
        <p:txBody>
          <a:bodyPr lIns="91429" tIns="45714" rIns="91429" bIns="45714">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80000"/>
              </a:lnSpc>
              <a:defRPr/>
            </a:pPr>
            <a:r>
              <a:rPr lang="en-US" altLang="x-none" sz="3200">
                <a:solidFill>
                  <a:srgbClr val="36FF37"/>
                </a:solidFill>
                <a:effectLst>
                  <a:outerShdw blurRad="38100" dist="38100" dir="2700000" algn="tl">
                    <a:srgbClr val="000000"/>
                  </a:outerShdw>
                </a:effectLst>
                <a:latin typeface="HI Arial Black" charset="0"/>
              </a:rPr>
              <a:t>Cultural Guiding Threads</a:t>
            </a:r>
          </a:p>
          <a:p>
            <a:pPr algn="ctr">
              <a:lnSpc>
                <a:spcPct val="50000"/>
              </a:lnSpc>
              <a:defRPr/>
            </a:pPr>
            <a:endParaRPr lang="en-US" altLang="x-none" sz="1000">
              <a:solidFill>
                <a:srgbClr val="36FF37"/>
              </a:solidFill>
              <a:effectLst>
                <a:outerShdw blurRad="38100" dist="38100" dir="2700000" algn="tl">
                  <a:srgbClr val="000000"/>
                </a:outerShdw>
              </a:effectLst>
              <a:latin typeface="HI Arial Black" charset="0"/>
            </a:endParaRPr>
          </a:p>
          <a:p>
            <a:pPr algn="ctr">
              <a:lnSpc>
                <a:spcPct val="80000"/>
              </a:lnSpc>
              <a:defRPr/>
            </a:pPr>
            <a:r>
              <a:rPr lang="en-US" altLang="x-none">
                <a:solidFill>
                  <a:srgbClr val="36FF37"/>
                </a:solidFill>
                <a:effectLst>
                  <a:outerShdw blurRad="38100" dist="38100" dir="2700000" algn="tl">
                    <a:srgbClr val="000000"/>
                  </a:outerShdw>
                </a:effectLst>
                <a:latin typeface="HI Arial Bold" charset="0"/>
              </a:rPr>
              <a:t>Ka Moÿopuna I Ke Alo</a:t>
            </a:r>
            <a:endParaRPr lang="en-US" altLang="x-none">
              <a:solidFill>
                <a:srgbClr val="36FF37"/>
              </a:solidFill>
              <a:effectLst>
                <a:outerShdw blurRad="38100" dist="38100" dir="2700000" algn="tl">
                  <a:srgbClr val="000000"/>
                </a:outerShdw>
              </a:effectLst>
              <a:latin typeface="HI Arial Black" charset="0"/>
            </a:endParaRPr>
          </a:p>
          <a:p>
            <a:pPr algn="ctr">
              <a:lnSpc>
                <a:spcPct val="80000"/>
              </a:lnSpc>
              <a:defRPr/>
            </a:pPr>
            <a:r>
              <a:rPr lang="en-US" altLang="x-none" sz="1800">
                <a:latin typeface="HI Arial Bold Italic" charset="0"/>
              </a:rPr>
              <a:t>College of Hawaiian Language, UHHilo</a:t>
            </a:r>
            <a:endParaRPr lang="en-US" altLang="x-none">
              <a:solidFill>
                <a:srgbClr val="2F9E35"/>
              </a:solidFill>
              <a:effectLst>
                <a:outerShdw blurRad="38100" dist="38100" dir="2700000" algn="tl">
                  <a:srgbClr val="000000"/>
                </a:outerShdw>
              </a:effectLst>
              <a:latin typeface="HI Arial Black" charset="0"/>
            </a:endParaRPr>
          </a:p>
          <a:p>
            <a:pPr algn="ctr">
              <a:defRPr/>
            </a:pPr>
            <a:r>
              <a:rPr lang="en-US" altLang="x-none" sz="1600" i="1">
                <a:latin typeface="HI Arial" charset="0"/>
              </a:rPr>
              <a:t>Building a legacy for the children of today, and the generations of tomorrow</a:t>
            </a:r>
          </a:p>
        </p:txBody>
      </p:sp>
      <p:sp>
        <p:nvSpPr>
          <p:cNvPr id="70658" name="Rectangle 3">
            <a:extLst>
              <a:ext uri="{FF2B5EF4-FFF2-40B4-BE49-F238E27FC236}">
                <a16:creationId xmlns:a16="http://schemas.microsoft.com/office/drawing/2014/main" id="{3EBE96B6-CCCB-0D6C-3B04-C457CA47AC1D}"/>
              </a:ext>
            </a:extLst>
          </p:cNvPr>
          <p:cNvSpPr>
            <a:spLocks noChangeArrowheads="1"/>
          </p:cNvSpPr>
          <p:nvPr/>
        </p:nvSpPr>
        <p:spPr bwMode="auto">
          <a:xfrm>
            <a:off x="228600" y="1762125"/>
            <a:ext cx="86868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buClr>
                <a:schemeClr val="tx1"/>
              </a:buClr>
              <a:buFont typeface="Zapf Dingbats" charset="2"/>
              <a:buChar char=""/>
            </a:pPr>
            <a:r>
              <a:rPr lang="en-US" altLang="en-US" sz="1600">
                <a:solidFill>
                  <a:srgbClr val="1822CD"/>
                </a:solidFill>
                <a:latin typeface="HI Arial Black" charset="0"/>
              </a:rPr>
              <a:t> HONUA</a:t>
            </a:r>
            <a:r>
              <a:rPr lang="en-US" altLang="en-US" sz="1400">
                <a:latin typeface="HI Arial" charset="0"/>
              </a:rPr>
              <a:t> </a:t>
            </a:r>
            <a:r>
              <a:rPr lang="en-US" altLang="en-US" sz="1400" b="1">
                <a:latin typeface="HI Arial" charset="0"/>
              </a:rPr>
              <a:t>(Sense of Place)</a:t>
            </a:r>
            <a:r>
              <a:rPr lang="en-US" altLang="en-US" sz="1400">
                <a:latin typeface="HI Arial" charset="0"/>
              </a:rPr>
              <a:t>: </a:t>
            </a:r>
            <a:r>
              <a:rPr lang="en-US" altLang="en-US" sz="1400" i="1">
                <a:solidFill>
                  <a:srgbClr val="000000"/>
                </a:solidFill>
                <a:latin typeface="HI New Century Schlbk" charset="0"/>
              </a:rPr>
              <a:t>Developing a strong sense of place, and appreciation of the environment </a:t>
            </a:r>
          </a:p>
          <a:p>
            <a:pPr>
              <a:lnSpc>
                <a:spcPct val="50000"/>
              </a:lnSpc>
              <a:buClr>
                <a:schemeClr val="tx1"/>
              </a:buClr>
              <a:buFont typeface="Zapf Dingbats" charset="2"/>
              <a:buNone/>
            </a:pPr>
            <a:r>
              <a:rPr lang="en-US" altLang="en-US" sz="1400" i="1">
                <a:solidFill>
                  <a:srgbClr val="000000"/>
                </a:solidFill>
                <a:latin typeface="HI New Century Schlbk" charset="0"/>
              </a:rPr>
              <a:t>     and the world at large, and the delicate balance to maintain it for generations to come.</a:t>
            </a:r>
          </a:p>
          <a:p>
            <a:pPr>
              <a:lnSpc>
                <a:spcPct val="10000"/>
              </a:lnSpc>
              <a:buClr>
                <a:schemeClr val="tx1"/>
              </a:buClr>
              <a:buFont typeface="Zapf Dingbats" charset="2"/>
              <a:buChar char=""/>
            </a:pPr>
            <a:endParaRPr lang="en-US" altLang="en-US" sz="2400" i="1">
              <a:solidFill>
                <a:srgbClr val="000000"/>
              </a:solidFill>
              <a:latin typeface="HI New Century Schlbk" charset="0"/>
            </a:endParaRPr>
          </a:p>
          <a:p>
            <a:pPr>
              <a:spcBef>
                <a:spcPct val="0"/>
              </a:spcBef>
              <a:buFont typeface="Zapf Dingbats" charset="2"/>
              <a:buChar char=""/>
            </a:pPr>
            <a:r>
              <a:rPr lang="en-US" altLang="en-US" sz="1600">
                <a:latin typeface="HI Arial" charset="0"/>
              </a:rPr>
              <a:t> </a:t>
            </a:r>
            <a:r>
              <a:rPr lang="en-US" altLang="en-US" sz="1600">
                <a:solidFill>
                  <a:srgbClr val="1822CD"/>
                </a:solidFill>
                <a:latin typeface="HI Arial Black" charset="0"/>
              </a:rPr>
              <a:t>HÖÿIKE</a:t>
            </a:r>
            <a:r>
              <a:rPr lang="en-US" altLang="en-US" sz="1400">
                <a:latin typeface="HI Arial" charset="0"/>
              </a:rPr>
              <a:t> </a:t>
            </a:r>
            <a:r>
              <a:rPr lang="en-US" altLang="en-US" sz="1400" b="1">
                <a:latin typeface="HI Arial" charset="0"/>
              </a:rPr>
              <a:t>(Sense of Discovery)</a:t>
            </a:r>
            <a:r>
              <a:rPr lang="en-US" altLang="en-US" sz="1400">
                <a:latin typeface="HI Arial" charset="0"/>
              </a:rPr>
              <a:t>: </a:t>
            </a:r>
            <a:r>
              <a:rPr lang="en-US" altLang="en-US" sz="1400" i="1">
                <a:solidFill>
                  <a:srgbClr val="000000"/>
                </a:solidFill>
                <a:latin typeface="HI New Century Schlbk" charset="0"/>
              </a:rPr>
              <a:t>Measuring success and outcomes of our learning through multiple </a:t>
            </a:r>
          </a:p>
          <a:p>
            <a:pPr>
              <a:lnSpc>
                <a:spcPct val="70000"/>
              </a:lnSpc>
              <a:spcBef>
                <a:spcPct val="0"/>
              </a:spcBef>
              <a:buFont typeface="Zapf Dingbats" charset="2"/>
              <a:buNone/>
            </a:pPr>
            <a:r>
              <a:rPr lang="en-US" altLang="en-US" sz="1400" i="1">
                <a:solidFill>
                  <a:srgbClr val="000000"/>
                </a:solidFill>
                <a:latin typeface="HI New Century Schlbk" charset="0"/>
              </a:rPr>
              <a:t>     pathways and formats.</a:t>
            </a:r>
          </a:p>
          <a:p>
            <a:pPr>
              <a:lnSpc>
                <a:spcPct val="30000"/>
              </a:lnSpc>
              <a:spcBef>
                <a:spcPct val="0"/>
              </a:spcBef>
              <a:buFont typeface="Zapf Dingbats" charset="2"/>
              <a:buChar char=""/>
            </a:pPr>
            <a:endParaRPr lang="en-US" altLang="en-US" sz="1400" i="1">
              <a:solidFill>
                <a:srgbClr val="000000"/>
              </a:solidFill>
              <a:latin typeface="HI New Century Schlbk" charset="0"/>
            </a:endParaRPr>
          </a:p>
          <a:p>
            <a:pPr>
              <a:lnSpc>
                <a:spcPct val="20000"/>
              </a:lnSpc>
              <a:spcBef>
                <a:spcPct val="0"/>
              </a:spcBef>
              <a:buFont typeface="Zapf Dingbats" charset="2"/>
              <a:buChar char=""/>
            </a:pPr>
            <a:endParaRPr lang="en-US" altLang="en-US" sz="2400" i="1">
              <a:solidFill>
                <a:srgbClr val="000000"/>
              </a:solidFill>
              <a:latin typeface="HI New Century Schlbk" charset="0"/>
            </a:endParaRPr>
          </a:p>
          <a:p>
            <a:pPr>
              <a:lnSpc>
                <a:spcPct val="90000"/>
              </a:lnSpc>
              <a:spcBef>
                <a:spcPct val="0"/>
              </a:spcBef>
              <a:buFont typeface="Zapf Dingbats" charset="2"/>
              <a:buChar char=""/>
            </a:pPr>
            <a:r>
              <a:rPr lang="en-US" altLang="en-US" sz="1600" i="1">
                <a:solidFill>
                  <a:srgbClr val="000000"/>
                </a:solidFill>
                <a:latin typeface="HI New Century Schlbk" charset="0"/>
              </a:rPr>
              <a:t> </a:t>
            </a:r>
            <a:r>
              <a:rPr lang="en-US" altLang="en-US" sz="1600">
                <a:solidFill>
                  <a:srgbClr val="1822CD"/>
                </a:solidFill>
                <a:latin typeface="HI Arial Black" charset="0"/>
              </a:rPr>
              <a:t>KUANA'IKE</a:t>
            </a:r>
            <a:r>
              <a:rPr lang="en-US" altLang="en-US" sz="1400" b="1">
                <a:latin typeface="HI Arial" charset="0"/>
              </a:rPr>
              <a:t> (Perspective/Cultural lens)</a:t>
            </a:r>
            <a:r>
              <a:rPr lang="en-US" altLang="en-US" sz="1400">
                <a:latin typeface="HI Arial" charset="0"/>
              </a:rPr>
              <a:t>: </a:t>
            </a:r>
            <a:r>
              <a:rPr lang="en-US" altLang="en-US" sz="1400" i="1">
                <a:solidFill>
                  <a:srgbClr val="000000"/>
                </a:solidFill>
                <a:latin typeface="HI New Century Schlbk" charset="0"/>
              </a:rPr>
              <a:t>Increasing global understanding by broadening the </a:t>
            </a:r>
          </a:p>
          <a:p>
            <a:pPr>
              <a:lnSpc>
                <a:spcPct val="80000"/>
              </a:lnSpc>
              <a:spcBef>
                <a:spcPct val="0"/>
              </a:spcBef>
              <a:buFont typeface="Zapf Dingbats" charset="2"/>
              <a:buNone/>
            </a:pPr>
            <a:r>
              <a:rPr lang="en-US" altLang="en-US" sz="1400" i="1">
                <a:solidFill>
                  <a:srgbClr val="000000"/>
                </a:solidFill>
                <a:latin typeface="HI New Century Schlbk" charset="0"/>
              </a:rPr>
              <a:t>     views and vantage points from which to see and operate in the world. (Developing the cultural lens </a:t>
            </a:r>
          </a:p>
          <a:p>
            <a:pPr>
              <a:lnSpc>
                <a:spcPct val="80000"/>
              </a:lnSpc>
              <a:spcBef>
                <a:spcPct val="0"/>
              </a:spcBef>
              <a:buFont typeface="Zapf Dingbats" charset="2"/>
              <a:buNone/>
            </a:pPr>
            <a:r>
              <a:rPr lang="en-US" altLang="en-US" sz="1400" i="1">
                <a:solidFill>
                  <a:srgbClr val="000000"/>
                </a:solidFill>
                <a:latin typeface="HI New Century Schlbk" charset="0"/>
              </a:rPr>
              <a:t>    from which to view and operate in the world)</a:t>
            </a:r>
          </a:p>
          <a:p>
            <a:pPr>
              <a:lnSpc>
                <a:spcPct val="30000"/>
              </a:lnSpc>
              <a:spcBef>
                <a:spcPct val="0"/>
              </a:spcBef>
              <a:buFont typeface="Zapf Dingbats" charset="2"/>
              <a:buChar char=""/>
            </a:pPr>
            <a:endParaRPr lang="en-US" altLang="en-US" sz="1400" i="1">
              <a:solidFill>
                <a:srgbClr val="000000"/>
              </a:solidFill>
              <a:latin typeface="HI New Century Schlbk" charset="0"/>
            </a:endParaRPr>
          </a:p>
          <a:p>
            <a:pPr>
              <a:lnSpc>
                <a:spcPct val="10000"/>
              </a:lnSpc>
              <a:spcBef>
                <a:spcPct val="0"/>
              </a:spcBef>
              <a:buFont typeface="Zapf Dingbats" charset="2"/>
              <a:buChar char=""/>
            </a:pPr>
            <a:endParaRPr lang="en-US" altLang="en-US" sz="2400" i="1">
              <a:solidFill>
                <a:srgbClr val="000000"/>
              </a:solidFill>
              <a:latin typeface="HI New Century Schlbk" charset="0"/>
            </a:endParaRPr>
          </a:p>
          <a:p>
            <a:pPr eaLnBrk="1" hangingPunct="1">
              <a:lnSpc>
                <a:spcPct val="90000"/>
              </a:lnSpc>
              <a:spcBef>
                <a:spcPct val="0"/>
              </a:spcBef>
              <a:buFont typeface="Zapf Dingbats" charset="2"/>
              <a:buChar char=""/>
            </a:pPr>
            <a:r>
              <a:rPr lang="en-US" altLang="en-US" sz="1600" b="1">
                <a:latin typeface="HI Arial" charset="0"/>
              </a:rPr>
              <a:t> </a:t>
            </a:r>
            <a:r>
              <a:rPr lang="en-US" altLang="en-US" sz="1600">
                <a:solidFill>
                  <a:srgbClr val="1822CD"/>
                </a:solidFill>
                <a:latin typeface="HI Arial Black" charset="0"/>
              </a:rPr>
              <a:t>MAULI</a:t>
            </a:r>
            <a:r>
              <a:rPr lang="en-US" altLang="en-US" sz="1600" b="1">
                <a:solidFill>
                  <a:srgbClr val="1822CD"/>
                </a:solidFill>
                <a:latin typeface="HI Arial" charset="0"/>
              </a:rPr>
              <a:t> </a:t>
            </a:r>
            <a:r>
              <a:rPr lang="en-US" altLang="en-US" sz="1400" b="1">
                <a:latin typeface="HI Arial" charset="0"/>
              </a:rPr>
              <a:t>(Cultural Identity</a:t>
            </a:r>
            <a:r>
              <a:rPr lang="en-US" altLang="en-US" sz="1400">
                <a:latin typeface="HI Arial" charset="0"/>
              </a:rPr>
              <a:t>): </a:t>
            </a:r>
            <a:r>
              <a:rPr lang="en-US" altLang="en-US" sz="1400" i="1">
                <a:solidFill>
                  <a:srgbClr val="000000"/>
                </a:solidFill>
                <a:latin typeface="HI New Century Schlbk" charset="0"/>
              </a:rPr>
              <a:t>Strengthening and sustaining Native Hawaiian cultural identity by </a:t>
            </a:r>
          </a:p>
          <a:p>
            <a:pPr eaLnBrk="1" hangingPunct="1">
              <a:lnSpc>
                <a:spcPct val="90000"/>
              </a:lnSpc>
              <a:spcBef>
                <a:spcPct val="0"/>
              </a:spcBef>
              <a:buFont typeface="Zapf Dingbats" charset="2"/>
              <a:buNone/>
            </a:pPr>
            <a:r>
              <a:rPr lang="en-US" altLang="en-US" sz="1400" i="1">
                <a:solidFill>
                  <a:srgbClr val="000000"/>
                </a:solidFill>
                <a:latin typeface="HI New Century Schlbk" charset="0"/>
              </a:rPr>
              <a:t>     incorporating practices that support the learning, understanding, behaviorsw/actions, and spiritual</a:t>
            </a:r>
          </a:p>
          <a:p>
            <a:pPr eaLnBrk="1" hangingPunct="1">
              <a:lnSpc>
                <a:spcPct val="90000"/>
              </a:lnSpc>
              <a:spcBef>
                <a:spcPct val="0"/>
              </a:spcBef>
              <a:buFont typeface="Zapf Dingbats" charset="2"/>
              <a:buNone/>
            </a:pPr>
            <a:r>
              <a:rPr lang="en-US" altLang="en-US" sz="1400" i="1">
                <a:solidFill>
                  <a:srgbClr val="000000"/>
                </a:solidFill>
                <a:latin typeface="HI New Century Schlbk" charset="0"/>
              </a:rPr>
              <a:t>     connections through the use of the Hawaiian language, </a:t>
            </a:r>
          </a:p>
          <a:p>
            <a:pPr eaLnBrk="1" hangingPunct="1">
              <a:lnSpc>
                <a:spcPct val="70000"/>
              </a:lnSpc>
              <a:spcBef>
                <a:spcPct val="0"/>
              </a:spcBef>
              <a:buFont typeface="Zapf Dingbats" charset="2"/>
              <a:buNone/>
            </a:pPr>
            <a:r>
              <a:rPr lang="en-US" altLang="en-US" sz="1400" i="1">
                <a:solidFill>
                  <a:srgbClr val="000000"/>
                </a:solidFill>
                <a:latin typeface="HI New Century Schlbk" charset="0"/>
              </a:rPr>
              <a:t>     culture, history, heritage, traditions and values.</a:t>
            </a:r>
          </a:p>
          <a:p>
            <a:pPr eaLnBrk="1" hangingPunct="1">
              <a:lnSpc>
                <a:spcPct val="30000"/>
              </a:lnSpc>
              <a:spcBef>
                <a:spcPct val="0"/>
              </a:spcBef>
              <a:buFont typeface="Zapf Dingbats" charset="2"/>
              <a:buChar char=""/>
            </a:pPr>
            <a:endParaRPr lang="en-US" altLang="en-US" sz="1400" i="1">
              <a:solidFill>
                <a:srgbClr val="000000"/>
              </a:solidFill>
              <a:latin typeface="HI New Century Schlbk" charset="0"/>
            </a:endParaRPr>
          </a:p>
          <a:p>
            <a:pPr eaLnBrk="1" hangingPunct="1">
              <a:lnSpc>
                <a:spcPct val="20000"/>
              </a:lnSpc>
              <a:spcBef>
                <a:spcPct val="0"/>
              </a:spcBef>
              <a:buFont typeface="Zapf Dingbats" charset="2"/>
              <a:buChar char=""/>
            </a:pPr>
            <a:endParaRPr lang="en-US" altLang="en-US" sz="1400" i="1">
              <a:solidFill>
                <a:srgbClr val="000000"/>
              </a:solidFill>
              <a:latin typeface="HI New Century Schlbk" charset="0"/>
            </a:endParaRPr>
          </a:p>
          <a:p>
            <a:pPr>
              <a:lnSpc>
                <a:spcPct val="50000"/>
              </a:lnSpc>
              <a:buClr>
                <a:schemeClr val="tx1"/>
              </a:buClr>
              <a:buFont typeface="Zapf Dingbats" charset="2"/>
              <a:buChar char=""/>
            </a:pPr>
            <a:r>
              <a:rPr lang="en-US" altLang="en-US" sz="1600">
                <a:solidFill>
                  <a:srgbClr val="1822CD"/>
                </a:solidFill>
                <a:latin typeface="HI Arial Black" charset="0"/>
              </a:rPr>
              <a:t> NA'AUAO</a:t>
            </a:r>
            <a:r>
              <a:rPr lang="en-US" altLang="en-US" sz="1400">
                <a:latin typeface="HI Arial" charset="0"/>
              </a:rPr>
              <a:t> </a:t>
            </a:r>
            <a:r>
              <a:rPr lang="en-US" altLang="en-US" sz="1400" b="1">
                <a:latin typeface="HI Arial" charset="0"/>
              </a:rPr>
              <a:t>(Wisdom)</a:t>
            </a:r>
            <a:r>
              <a:rPr lang="en-US" altLang="en-US" sz="1400">
                <a:latin typeface="HI Arial" charset="0"/>
              </a:rPr>
              <a:t>: </a:t>
            </a:r>
            <a:r>
              <a:rPr lang="en-US" altLang="en-US" sz="1400" i="1">
                <a:solidFill>
                  <a:srgbClr val="000000"/>
                </a:solidFill>
                <a:latin typeface="HI New Century Schlbk" charset="0"/>
              </a:rPr>
              <a:t>Instilling and fostering a lifelong desire to seek knowledge and wisdom, and</a:t>
            </a:r>
          </a:p>
          <a:p>
            <a:pPr>
              <a:lnSpc>
                <a:spcPct val="50000"/>
              </a:lnSpc>
              <a:buClr>
                <a:schemeClr val="tx1"/>
              </a:buClr>
              <a:buFont typeface="Zapf Dingbats" charset="2"/>
              <a:buNone/>
            </a:pPr>
            <a:r>
              <a:rPr lang="en-US" altLang="en-US" sz="1400" i="1">
                <a:solidFill>
                  <a:srgbClr val="000000"/>
                </a:solidFill>
                <a:latin typeface="HI New Century Schlbk" charset="0"/>
              </a:rPr>
              <a:t>     strengthening the thirst for inquiry and knowing.</a:t>
            </a:r>
          </a:p>
          <a:p>
            <a:pPr>
              <a:lnSpc>
                <a:spcPct val="20000"/>
              </a:lnSpc>
              <a:buClr>
                <a:schemeClr val="tx1"/>
              </a:buClr>
              <a:buFont typeface="Zapf Dingbats" charset="2"/>
              <a:buChar char=""/>
            </a:pPr>
            <a:endParaRPr lang="en-US" altLang="en-US" sz="1400" i="1">
              <a:solidFill>
                <a:srgbClr val="000000"/>
              </a:solidFill>
              <a:latin typeface="HI New Century Schlbk" charset="0"/>
            </a:endParaRPr>
          </a:p>
          <a:p>
            <a:pPr>
              <a:lnSpc>
                <a:spcPct val="10000"/>
              </a:lnSpc>
              <a:buClr>
                <a:schemeClr val="tx1"/>
              </a:buClr>
              <a:buFont typeface="Zapf Dingbats" charset="2"/>
              <a:buChar char=""/>
            </a:pPr>
            <a:endParaRPr lang="en-US" altLang="en-US" sz="1600">
              <a:solidFill>
                <a:srgbClr val="1822CD"/>
              </a:solidFill>
              <a:latin typeface="HI Arial Black" charset="0"/>
            </a:endParaRPr>
          </a:p>
          <a:p>
            <a:pPr>
              <a:lnSpc>
                <a:spcPct val="10000"/>
              </a:lnSpc>
              <a:buClr>
                <a:schemeClr val="tx1"/>
              </a:buClr>
              <a:buFont typeface="Zapf Dingbats" charset="2"/>
              <a:buChar char=""/>
            </a:pPr>
            <a:r>
              <a:rPr lang="en-US" altLang="en-US" sz="1600">
                <a:solidFill>
                  <a:srgbClr val="1822CD"/>
                </a:solidFill>
                <a:latin typeface="HI Arial Black" charset="0"/>
              </a:rPr>
              <a:t> PIKO</a:t>
            </a:r>
            <a:r>
              <a:rPr lang="en-US" altLang="en-US" sz="1400">
                <a:latin typeface="HI Arial" charset="0"/>
              </a:rPr>
              <a:t> </a:t>
            </a:r>
            <a:r>
              <a:rPr lang="en-US" altLang="en-US" sz="1400" b="1">
                <a:latin typeface="HI Arial" charset="0"/>
              </a:rPr>
              <a:t>(Sense of Connection)</a:t>
            </a:r>
            <a:r>
              <a:rPr lang="en-US" altLang="en-US" sz="1400">
                <a:latin typeface="HI Arial" charset="0"/>
              </a:rPr>
              <a:t>:</a:t>
            </a:r>
            <a:r>
              <a:rPr lang="en-US" altLang="en-US" sz="1400" i="1">
                <a:solidFill>
                  <a:srgbClr val="000000"/>
                </a:solidFill>
                <a:latin typeface="HI New Century Schlbk" charset="0"/>
              </a:rPr>
              <a:t> Enriching our bonds with the people, places and things that 	</a:t>
            </a:r>
          </a:p>
          <a:p>
            <a:pPr>
              <a:lnSpc>
                <a:spcPct val="70000"/>
              </a:lnSpc>
              <a:buClr>
                <a:schemeClr val="tx1"/>
              </a:buClr>
              <a:buFont typeface="Zapf Dingbats" charset="2"/>
              <a:buNone/>
            </a:pPr>
            <a:r>
              <a:rPr lang="en-US" altLang="en-US" sz="1400" i="1">
                <a:solidFill>
                  <a:srgbClr val="000000"/>
                </a:solidFill>
                <a:latin typeface="HI New Century Schlbk" charset="0"/>
              </a:rPr>
              <a:t>    influence our lives through experiences that ground us to our spirituality and connect us to our  </a:t>
            </a:r>
          </a:p>
          <a:p>
            <a:pPr>
              <a:lnSpc>
                <a:spcPct val="70000"/>
              </a:lnSpc>
              <a:buClr>
                <a:schemeClr val="tx1"/>
              </a:buClr>
              <a:buFont typeface="Zapf Dingbats" charset="2"/>
              <a:buNone/>
            </a:pPr>
            <a:r>
              <a:rPr lang="en-US" altLang="en-US" sz="1400" i="1">
                <a:solidFill>
                  <a:srgbClr val="000000"/>
                </a:solidFill>
                <a:latin typeface="HI New Century Schlbk" charset="0"/>
              </a:rPr>
              <a:t>    genealogy, culture, and history through time and place. </a:t>
            </a:r>
          </a:p>
          <a:p>
            <a:pPr>
              <a:lnSpc>
                <a:spcPct val="30000"/>
              </a:lnSpc>
              <a:buClr>
                <a:schemeClr val="tx1"/>
              </a:buClr>
              <a:buFont typeface="Zapf Dingbats" charset="2"/>
              <a:buChar char=""/>
            </a:pPr>
            <a:endParaRPr lang="en-US" altLang="en-US" sz="1400">
              <a:solidFill>
                <a:srgbClr val="000000"/>
              </a:solidFill>
              <a:latin typeface="HI New Century Schlbk" charset="0"/>
            </a:endParaRPr>
          </a:p>
          <a:p>
            <a:pPr>
              <a:lnSpc>
                <a:spcPct val="80000"/>
              </a:lnSpc>
              <a:spcBef>
                <a:spcPct val="0"/>
              </a:spcBef>
              <a:buFont typeface="Zapf Dingbats" charset="2"/>
              <a:buChar char=""/>
            </a:pPr>
            <a:r>
              <a:rPr lang="en-US" altLang="en-US" sz="1400">
                <a:latin typeface="HI Arial" charset="0"/>
              </a:rPr>
              <a:t> </a:t>
            </a:r>
            <a:r>
              <a:rPr lang="en-US" altLang="en-US" sz="1600">
                <a:solidFill>
                  <a:srgbClr val="1822CD"/>
                </a:solidFill>
                <a:latin typeface="HI Arial Black" charset="0"/>
              </a:rPr>
              <a:t>PIKOÿU</a:t>
            </a:r>
            <a:r>
              <a:rPr lang="en-US" altLang="en-US" sz="1400">
                <a:latin typeface="HI Arial" charset="0"/>
              </a:rPr>
              <a:t> </a:t>
            </a:r>
            <a:r>
              <a:rPr lang="en-US" altLang="en-US" sz="1400" b="1">
                <a:latin typeface="HI Arial" charset="0"/>
              </a:rPr>
              <a:t>(Sense of Self)</a:t>
            </a:r>
            <a:r>
              <a:rPr lang="en-US" altLang="en-US" sz="1400">
                <a:latin typeface="HI Arial" charset="0"/>
              </a:rPr>
              <a:t>: </a:t>
            </a:r>
            <a:r>
              <a:rPr lang="en-US" altLang="en-US" sz="1400" i="1">
                <a:solidFill>
                  <a:srgbClr val="000000"/>
                </a:solidFill>
                <a:latin typeface="HI New Century Schlbk" charset="0"/>
              </a:rPr>
              <a:t>Promoting personal growth and development, and a love of self, which is </a:t>
            </a:r>
          </a:p>
          <a:p>
            <a:pPr>
              <a:lnSpc>
                <a:spcPct val="80000"/>
              </a:lnSpc>
              <a:spcBef>
                <a:spcPct val="0"/>
              </a:spcBef>
              <a:buFont typeface="Zapf Dingbats" charset="2"/>
              <a:buNone/>
            </a:pPr>
            <a:r>
              <a:rPr lang="en-US" altLang="en-US" sz="1400" i="1">
                <a:solidFill>
                  <a:srgbClr val="000000"/>
                </a:solidFill>
                <a:latin typeface="HI New Century Schlbk" charset="0"/>
              </a:rPr>
              <a:t>    internalized and develops into a sense of purpose/role. (Growing aloha and internalizing kuleana to</a:t>
            </a:r>
          </a:p>
          <a:p>
            <a:pPr>
              <a:lnSpc>
                <a:spcPct val="80000"/>
              </a:lnSpc>
              <a:spcBef>
                <a:spcPct val="0"/>
              </a:spcBef>
              <a:buFont typeface="Zapf Dingbats" charset="2"/>
              <a:buNone/>
            </a:pPr>
            <a:r>
              <a:rPr lang="en-US" altLang="en-US" sz="1400" i="1">
                <a:solidFill>
                  <a:srgbClr val="000000"/>
                </a:solidFill>
                <a:latin typeface="HI New Century Schlbk" charset="0"/>
              </a:rPr>
              <a:t>    give back)</a:t>
            </a:r>
          </a:p>
        </p:txBody>
      </p:sp>
      <p:pic>
        <p:nvPicPr>
          <p:cNvPr id="70659" name="Picture 4">
            <a:extLst>
              <a:ext uri="{FF2B5EF4-FFF2-40B4-BE49-F238E27FC236}">
                <a16:creationId xmlns:a16="http://schemas.microsoft.com/office/drawing/2014/main" id="{1DC3BA65-16F2-8B87-2908-775A3E30B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12557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4760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1">
            <a:extLst>
              <a:ext uri="{FF2B5EF4-FFF2-40B4-BE49-F238E27FC236}">
                <a16:creationId xmlns:a16="http://schemas.microsoft.com/office/drawing/2014/main" id="{46F2C3EF-35E3-E70B-7BD4-49E93407E2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C8DE2E5-3964-124E-8E17-243CDE37F79A}" type="slidenum">
              <a:rPr lang="en-US" altLang="en-US" sz="1400"/>
              <a:pPr>
                <a:spcBef>
                  <a:spcPct val="0"/>
                </a:spcBef>
                <a:buFontTx/>
                <a:buNone/>
              </a:pPr>
              <a:t>34</a:t>
            </a:fld>
            <a:endParaRPr lang="en-US" altLang="en-US" sz="1400"/>
          </a:p>
        </p:txBody>
      </p:sp>
      <p:pic>
        <p:nvPicPr>
          <p:cNvPr id="72706" name="Picture 2">
            <a:extLst>
              <a:ext uri="{FF2B5EF4-FFF2-40B4-BE49-F238E27FC236}">
                <a16:creationId xmlns:a16="http://schemas.microsoft.com/office/drawing/2014/main" id="{E6561B55-E38C-CF2A-A42F-D46481F80E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7288" y="-152400"/>
            <a:ext cx="5446712"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Box 1">
            <a:extLst>
              <a:ext uri="{FF2B5EF4-FFF2-40B4-BE49-F238E27FC236}">
                <a16:creationId xmlns:a16="http://schemas.microsoft.com/office/drawing/2014/main" id="{C6D1C86B-A5DF-004D-8240-F9D69C269169}"/>
              </a:ext>
            </a:extLst>
          </p:cNvPr>
          <p:cNvSpPr txBox="1">
            <a:spLocks noChangeArrowheads="1"/>
          </p:cNvSpPr>
          <p:nvPr/>
        </p:nvSpPr>
        <p:spPr bwMode="auto">
          <a:xfrm>
            <a:off x="76200" y="609600"/>
            <a:ext cx="362108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000" dirty="0"/>
              <a:t>Indigenous language and culture programs promote traditional tribal values, including respect for elders and others. Improving student behavior has been shown to promote student success (Jackson, 2019).</a:t>
            </a:r>
          </a:p>
        </p:txBody>
      </p:sp>
    </p:spTree>
    <p:extLst>
      <p:ext uri="{BB962C8B-B14F-4D97-AF65-F5344CB8AC3E}">
        <p14:creationId xmlns:p14="http://schemas.microsoft.com/office/powerpoint/2010/main" val="3050631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1">
            <a:extLst>
              <a:ext uri="{FF2B5EF4-FFF2-40B4-BE49-F238E27FC236}">
                <a16:creationId xmlns:a16="http://schemas.microsoft.com/office/drawing/2014/main" id="{376A7EAC-50E0-DBD1-45BA-E8A6BEC67D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3CB6813-AD43-AC44-B986-BBF18E2BC94F}" type="slidenum">
              <a:rPr lang="en-US" altLang="en-US" sz="1400"/>
              <a:pPr>
                <a:spcBef>
                  <a:spcPct val="0"/>
                </a:spcBef>
                <a:buFontTx/>
                <a:buNone/>
              </a:pPr>
              <a:t>35</a:t>
            </a:fld>
            <a:endParaRPr lang="en-US" altLang="en-US" sz="1400"/>
          </a:p>
        </p:txBody>
      </p:sp>
      <p:pic>
        <p:nvPicPr>
          <p:cNvPr id="73730" name="Picture 2">
            <a:extLst>
              <a:ext uri="{FF2B5EF4-FFF2-40B4-BE49-F238E27FC236}">
                <a16:creationId xmlns:a16="http://schemas.microsoft.com/office/drawing/2014/main" id="{A740776A-AA76-1809-62C5-14B517AF1F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484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921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3">
            <a:extLst>
              <a:ext uri="{FF2B5EF4-FFF2-40B4-BE49-F238E27FC236}">
                <a16:creationId xmlns:a16="http://schemas.microsoft.com/office/drawing/2014/main" id="{7A573F41-7B6D-3C49-B444-7C78D41D2A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565CCCE1-9FEF-8443-84F8-E3233015C267}" type="slidenum">
              <a:rPr lang="en-US" altLang="en-US" sz="1300"/>
              <a:pPr eaLnBrk="1" hangingPunct="1">
                <a:spcBef>
                  <a:spcPct val="0"/>
                </a:spcBef>
                <a:buFontTx/>
                <a:buNone/>
              </a:pPr>
              <a:t>36</a:t>
            </a:fld>
            <a:endParaRPr lang="en-US" altLang="en-US" sz="1300"/>
          </a:p>
        </p:txBody>
      </p:sp>
      <p:sp>
        <p:nvSpPr>
          <p:cNvPr id="74754" name="TextBox 4">
            <a:extLst>
              <a:ext uri="{FF2B5EF4-FFF2-40B4-BE49-F238E27FC236}">
                <a16:creationId xmlns:a16="http://schemas.microsoft.com/office/drawing/2014/main" id="{A6FC66E8-DF3E-221C-DFF9-85B98699B847}"/>
              </a:ext>
            </a:extLst>
          </p:cNvPr>
          <p:cNvSpPr txBox="1">
            <a:spLocks noChangeArrowheads="1"/>
          </p:cNvSpPr>
          <p:nvPr/>
        </p:nvSpPr>
        <p:spPr bwMode="auto">
          <a:xfrm>
            <a:off x="0" y="685800"/>
            <a:ext cx="5029200"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aseline="30000"/>
              <a:t>	</a:t>
            </a:r>
            <a:r>
              <a:rPr lang="en-US" altLang="en-US" sz="2800">
                <a:solidFill>
                  <a:srgbClr val="000000"/>
                </a:solidFill>
              </a:rPr>
              <a:t>Sheilah Nicholas (2011) notes that her Hopi Elders link Hopi language loss to </a:t>
            </a:r>
            <a:r>
              <a:rPr lang="ja-JP" altLang="en-US" sz="2800">
                <a:solidFill>
                  <a:srgbClr val="000000"/>
                </a:solidFill>
              </a:rPr>
              <a:t>“</a:t>
            </a:r>
            <a:r>
              <a:rPr lang="en-US" altLang="ja-JP" sz="2800">
                <a:solidFill>
                  <a:srgbClr val="000000"/>
                </a:solidFill>
              </a:rPr>
              <a:t>un-Hopi</a:t>
            </a:r>
            <a:r>
              <a:rPr lang="ja-JP" altLang="en-US" sz="2800">
                <a:solidFill>
                  <a:srgbClr val="000000"/>
                </a:solidFill>
              </a:rPr>
              <a:t>”</a:t>
            </a:r>
            <a:r>
              <a:rPr lang="en-US" altLang="ja-JP" sz="2800">
                <a:solidFill>
                  <a:srgbClr val="000000"/>
                </a:solidFill>
              </a:rPr>
              <a:t> behavior by youth that includes </a:t>
            </a:r>
            <a:r>
              <a:rPr lang="ja-JP" altLang="en-US" sz="2800">
                <a:solidFill>
                  <a:srgbClr val="000000"/>
                </a:solidFill>
              </a:rPr>
              <a:t>“</a:t>
            </a:r>
            <a:r>
              <a:rPr lang="en-US" altLang="ja-JP" sz="2800">
                <a:solidFill>
                  <a:srgbClr val="000000"/>
                </a:solidFill>
              </a:rPr>
              <a:t>substance abuse, gang membership, and domestic violence</a:t>
            </a:r>
            <a:r>
              <a:rPr lang="ja-JP" altLang="en-US" sz="2800">
                <a:solidFill>
                  <a:srgbClr val="000000"/>
                </a:solidFill>
              </a:rPr>
              <a:t>”</a:t>
            </a:r>
            <a:r>
              <a:rPr lang="en-US" altLang="ja-JP" sz="2800">
                <a:solidFill>
                  <a:srgbClr val="000000"/>
                </a:solidFill>
              </a:rPr>
              <a:t> and how the </a:t>
            </a:r>
            <a:r>
              <a:rPr lang="ja-JP" altLang="en-US" sz="2800">
                <a:solidFill>
                  <a:srgbClr val="000000"/>
                </a:solidFill>
              </a:rPr>
              <a:t>“</a:t>
            </a:r>
            <a:r>
              <a:rPr lang="en-US" altLang="ja-JP" sz="2800">
                <a:solidFill>
                  <a:srgbClr val="000000"/>
                </a:solidFill>
              </a:rPr>
              <a:t>fundamental principles of the Hopi way of life are those of reciprocity and humility,</a:t>
            </a:r>
            <a:r>
              <a:rPr lang="ja-JP" altLang="en-US" sz="2800">
                <a:solidFill>
                  <a:srgbClr val="000000"/>
                </a:solidFill>
              </a:rPr>
              <a:t>”</a:t>
            </a:r>
            <a:r>
              <a:rPr lang="en-US" altLang="ja-JP" sz="2800">
                <a:solidFill>
                  <a:srgbClr val="000000"/>
                </a:solidFill>
              </a:rPr>
              <a:t> which need to be transmitted to each successive generation to live a good life.</a:t>
            </a:r>
            <a:r>
              <a:rPr lang="ja-JP" altLang="en-US" sz="2800">
                <a:solidFill>
                  <a:srgbClr val="000000"/>
                </a:solidFill>
              </a:rPr>
              <a:t>”</a:t>
            </a:r>
            <a:endParaRPr lang="en-US" altLang="ja-JP" sz="2800">
              <a:solidFill>
                <a:srgbClr val="000000"/>
              </a:solidFill>
            </a:endParaRPr>
          </a:p>
          <a:p>
            <a:pPr algn="just" eaLnBrk="1" hangingPunct="1">
              <a:spcBef>
                <a:spcPct val="0"/>
              </a:spcBef>
              <a:buFontTx/>
              <a:buNone/>
            </a:pPr>
            <a:r>
              <a:rPr lang="en-US" altLang="en-US" sz="2800">
                <a:solidFill>
                  <a:srgbClr val="000000"/>
                </a:solidFill>
              </a:rPr>
              <a:t>	</a:t>
            </a:r>
          </a:p>
          <a:p>
            <a:pPr algn="just" eaLnBrk="1" hangingPunct="1">
              <a:spcBef>
                <a:spcPct val="0"/>
              </a:spcBef>
              <a:buFontTx/>
              <a:buNone/>
            </a:pPr>
            <a:endParaRPr lang="en-US" altLang="en-US" sz="2800"/>
          </a:p>
          <a:p>
            <a:pPr eaLnBrk="1" hangingPunct="1">
              <a:spcBef>
                <a:spcPct val="0"/>
              </a:spcBef>
              <a:buFontTx/>
              <a:buNone/>
            </a:pPr>
            <a:endParaRPr lang="en-US" altLang="en-US" sz="1200"/>
          </a:p>
        </p:txBody>
      </p:sp>
      <p:pic>
        <p:nvPicPr>
          <p:cNvPr id="74755" name="Picture 3" descr="Nicholas_Sheilah_200801334_15.jpg">
            <a:extLst>
              <a:ext uri="{FF2B5EF4-FFF2-40B4-BE49-F238E27FC236}">
                <a16:creationId xmlns:a16="http://schemas.microsoft.com/office/drawing/2014/main" id="{E0D10B89-3616-29D1-A140-92F7E67B28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762000"/>
            <a:ext cx="40386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798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122EC9E2-14D5-30DB-1144-18E3187278FF}"/>
              </a:ext>
            </a:extLst>
          </p:cNvPr>
          <p:cNvSpPr>
            <a:spLocks noGrp="1" noChangeArrowheads="1"/>
          </p:cNvSpPr>
          <p:nvPr>
            <p:ph type="title"/>
          </p:nvPr>
        </p:nvSpPr>
        <p:spPr>
          <a:xfrm>
            <a:off x="0" y="304800"/>
            <a:ext cx="9144000" cy="1219200"/>
          </a:xfrm>
        </p:spPr>
        <p:txBody>
          <a:bodyPr/>
          <a:lstStyle/>
          <a:p>
            <a:pPr algn="l"/>
            <a:r>
              <a:rPr lang="en-US" altLang="en-US" sz="3200">
                <a:solidFill>
                  <a:srgbClr val="660066"/>
                </a:solidFill>
              </a:rPr>
              <a:t>	I picked up this card at the 22</a:t>
            </a:r>
            <a:r>
              <a:rPr lang="en-US" altLang="en-US" sz="3200" baseline="30000">
                <a:solidFill>
                  <a:srgbClr val="660066"/>
                </a:solidFill>
              </a:rPr>
              <a:t>nd</a:t>
            </a:r>
            <a:r>
              <a:rPr lang="en-US" altLang="en-US" sz="3200">
                <a:solidFill>
                  <a:srgbClr val="660066"/>
                </a:solidFill>
              </a:rPr>
              <a:t> BMEEC in Alaska in1996 and still carry it in my wallet</a:t>
            </a:r>
            <a:r>
              <a:rPr lang="en-US" altLang="en-US" sz="3200"/>
              <a:t>.</a:t>
            </a:r>
            <a:br>
              <a:rPr lang="en-US" altLang="en-US"/>
            </a:br>
            <a:endParaRPr lang="en-US" altLang="en-US"/>
          </a:p>
        </p:txBody>
      </p:sp>
      <p:sp>
        <p:nvSpPr>
          <p:cNvPr id="76802" name="Slide Number Placeholder 3">
            <a:extLst>
              <a:ext uri="{FF2B5EF4-FFF2-40B4-BE49-F238E27FC236}">
                <a16:creationId xmlns:a16="http://schemas.microsoft.com/office/drawing/2014/main" id="{5DBBDE1F-7CDE-10AF-B06B-FD36EC65D2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C15A22EE-92EA-FB45-B269-E19666B95E4B}" type="slidenum">
              <a:rPr lang="en-US" altLang="en-US" sz="1300"/>
              <a:pPr eaLnBrk="1" hangingPunct="1">
                <a:spcBef>
                  <a:spcPct val="0"/>
                </a:spcBef>
                <a:buFontTx/>
                <a:buNone/>
              </a:pPr>
              <a:t>37</a:t>
            </a:fld>
            <a:endParaRPr lang="en-US" altLang="en-US" sz="1300"/>
          </a:p>
        </p:txBody>
      </p:sp>
      <p:sp>
        <p:nvSpPr>
          <p:cNvPr id="76803" name="Content Placeholder 5">
            <a:extLst>
              <a:ext uri="{FF2B5EF4-FFF2-40B4-BE49-F238E27FC236}">
                <a16:creationId xmlns:a16="http://schemas.microsoft.com/office/drawing/2014/main" id="{A9C071AE-30F4-8D0F-F0C5-7E8FE2B6A1B2}"/>
              </a:ext>
            </a:extLst>
          </p:cNvPr>
          <p:cNvSpPr>
            <a:spLocks noGrp="1" noChangeArrowheads="1"/>
          </p:cNvSpPr>
          <p:nvPr>
            <p:ph idx="1"/>
          </p:nvPr>
        </p:nvSpPr>
        <p:spPr>
          <a:xfrm>
            <a:off x="3886200" y="1600200"/>
            <a:ext cx="4800600" cy="4525963"/>
          </a:xfrm>
        </p:spPr>
        <p:txBody>
          <a:bodyPr/>
          <a:lstStyle/>
          <a:p>
            <a:endParaRPr lang="en-US" altLang="en-US"/>
          </a:p>
        </p:txBody>
      </p:sp>
      <p:pic>
        <p:nvPicPr>
          <p:cNvPr id="76804" name="Picture 6" descr="Alaska-2.jpg">
            <a:extLst>
              <a:ext uri="{FF2B5EF4-FFF2-40B4-BE49-F238E27FC236}">
                <a16:creationId xmlns:a16="http://schemas.microsoft.com/office/drawing/2014/main" id="{0047AB33-67E1-0C09-EAF7-821971CAF8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46225"/>
            <a:ext cx="91440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941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159BBC66-5C1C-3BF5-3AEF-C0EF93925AFD}"/>
              </a:ext>
            </a:extLst>
          </p:cNvPr>
          <p:cNvSpPr>
            <a:spLocks noGrp="1" noChangeArrowheads="1"/>
          </p:cNvSpPr>
          <p:nvPr>
            <p:ph type="title"/>
          </p:nvPr>
        </p:nvSpPr>
        <p:spPr>
          <a:xfrm>
            <a:off x="0" y="0"/>
            <a:ext cx="9144000" cy="1417638"/>
          </a:xfrm>
        </p:spPr>
        <p:txBody>
          <a:bodyPr/>
          <a:lstStyle/>
          <a:p>
            <a:r>
              <a:rPr lang="en-US" altLang="en-US">
                <a:solidFill>
                  <a:srgbClr val="660066"/>
                </a:solidFill>
              </a:rPr>
              <a:t>	</a:t>
            </a:r>
            <a:r>
              <a:rPr lang="en-US" altLang="en-US" sz="3600">
                <a:solidFill>
                  <a:srgbClr val="660066"/>
                </a:solidFill>
              </a:rPr>
              <a:t>Similar lists of values can be found for Indigenous peoples around the world</a:t>
            </a:r>
            <a:r>
              <a:rPr lang="en-US" altLang="en-US">
                <a:solidFill>
                  <a:srgbClr val="660066"/>
                </a:solidFill>
              </a:rPr>
              <a:t>.</a:t>
            </a:r>
          </a:p>
        </p:txBody>
      </p:sp>
      <p:pic>
        <p:nvPicPr>
          <p:cNvPr id="77826" name="Content Placeholder 4" descr="Alaska-1.jpg">
            <a:extLst>
              <a:ext uri="{FF2B5EF4-FFF2-40B4-BE49-F238E27FC236}">
                <a16:creationId xmlns:a16="http://schemas.microsoft.com/office/drawing/2014/main" id="{84B255C8-FA14-1A43-6389-057C0715A9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98" r="-2498"/>
          <a:stretch>
            <a:fillRect/>
          </a:stretch>
        </p:blipFill>
        <p:spPr>
          <a:xfrm>
            <a:off x="-228600" y="1570038"/>
            <a:ext cx="9615488" cy="5287962"/>
          </a:xfrm>
        </p:spPr>
      </p:pic>
      <p:sp>
        <p:nvSpPr>
          <p:cNvPr id="77827" name="Slide Number Placeholder 3">
            <a:extLst>
              <a:ext uri="{FF2B5EF4-FFF2-40B4-BE49-F238E27FC236}">
                <a16:creationId xmlns:a16="http://schemas.microsoft.com/office/drawing/2014/main" id="{801633F7-82B4-4C81-2B04-31A33F489AD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C5EBB37E-3046-A541-87B4-0096357EC557}" type="slidenum">
              <a:rPr lang="en-US" altLang="en-US" sz="1300"/>
              <a:pPr eaLnBrk="1" hangingPunct="1">
                <a:spcBef>
                  <a:spcPct val="0"/>
                </a:spcBef>
                <a:buFontTx/>
                <a:buNone/>
              </a:pPr>
              <a:t>38</a:t>
            </a:fld>
            <a:endParaRPr lang="en-US" altLang="en-US" sz="1300"/>
          </a:p>
        </p:txBody>
      </p:sp>
    </p:spTree>
    <p:extLst>
      <p:ext uri="{BB962C8B-B14F-4D97-AF65-F5344CB8AC3E}">
        <p14:creationId xmlns:p14="http://schemas.microsoft.com/office/powerpoint/2010/main" val="1907426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11C7976C-FEEA-83CF-D5E1-3B5AFA87806A}"/>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D64D9DEB-5265-15B0-DA1E-B17B82B433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4233DD97-0302-8B4D-B0FC-52E43198362E}" type="slidenum">
              <a:rPr lang="en-US" altLang="en-US" sz="1300"/>
              <a:pPr/>
              <a:t>39</a:t>
            </a:fld>
            <a:endParaRPr lang="en-US" altLang="en-US" sz="1300"/>
          </a:p>
        </p:txBody>
      </p:sp>
      <p:pic>
        <p:nvPicPr>
          <p:cNvPr id="4" name="Content Placeholder 3" descr="A yellow and red poster with a picture of a person in a yellow coat&#10;&#10;Description automatically generated">
            <a:extLst>
              <a:ext uri="{FF2B5EF4-FFF2-40B4-BE49-F238E27FC236}">
                <a16:creationId xmlns:a16="http://schemas.microsoft.com/office/drawing/2014/main" id="{70B2F2A2-1568-D00B-B0B2-468C0C51EAC8}"/>
              </a:ext>
            </a:extLst>
          </p:cNvPr>
          <p:cNvPicPr>
            <a:picLocks noGrp="1" noChangeAspect="1"/>
          </p:cNvPicPr>
          <p:nvPr>
            <p:ph idx="1"/>
          </p:nvPr>
        </p:nvPicPr>
        <p:blipFill>
          <a:blip r:embed="rId2"/>
          <a:stretch>
            <a:fillRect/>
          </a:stretch>
        </p:blipFill>
        <p:spPr>
          <a:xfrm>
            <a:off x="0" y="-1"/>
            <a:ext cx="9144000" cy="4777273"/>
          </a:xfrm>
        </p:spPr>
      </p:pic>
      <p:sp>
        <p:nvSpPr>
          <p:cNvPr id="5" name="TextBox 4">
            <a:extLst>
              <a:ext uri="{FF2B5EF4-FFF2-40B4-BE49-F238E27FC236}">
                <a16:creationId xmlns:a16="http://schemas.microsoft.com/office/drawing/2014/main" id="{0DBCD0BC-E8EF-0DB7-84A9-4D2149E72D3B}"/>
              </a:ext>
            </a:extLst>
          </p:cNvPr>
          <p:cNvSpPr txBox="1"/>
          <p:nvPr/>
        </p:nvSpPr>
        <p:spPr>
          <a:xfrm>
            <a:off x="0" y="4876800"/>
            <a:ext cx="9144000" cy="1815882"/>
          </a:xfrm>
          <a:prstGeom prst="rect">
            <a:avLst/>
          </a:prstGeom>
          <a:noFill/>
        </p:spPr>
        <p:txBody>
          <a:bodyPr wrap="square" rtlCol="0">
            <a:spAutoFit/>
          </a:bodyPr>
          <a:lstStyle/>
          <a:p>
            <a:r>
              <a:rPr lang="en-US" sz="2800" dirty="0"/>
              <a:t>Are their aspects of Indigenous cultures in general and Navajo culture in particular that can lead to a longer, more fulfilling life? That is something to think about during the </a:t>
            </a:r>
            <a:r>
              <a:rPr lang="en-US" sz="2800" b="0" i="0" u="none" strike="noStrike" dirty="0">
                <a:solidFill>
                  <a:srgbClr val="040C28"/>
                </a:solidFill>
                <a:effectLst/>
                <a:latin typeface="Google Sans"/>
              </a:rPr>
              <a:t>National Native American Heritage Month</a:t>
            </a:r>
            <a:endParaRPr lang="en-US" sz="2800" dirty="0"/>
          </a:p>
        </p:txBody>
      </p:sp>
    </p:spTree>
    <p:extLst>
      <p:ext uri="{BB962C8B-B14F-4D97-AF65-F5344CB8AC3E}">
        <p14:creationId xmlns:p14="http://schemas.microsoft.com/office/powerpoint/2010/main" val="358398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FB7D-A0F2-650E-F702-34B9DD27175C}"/>
              </a:ext>
            </a:extLst>
          </p:cNvPr>
          <p:cNvSpPr>
            <a:spLocks noGrp="1"/>
          </p:cNvSpPr>
          <p:nvPr>
            <p:ph type="title"/>
          </p:nvPr>
        </p:nvSpPr>
        <p:spPr/>
        <p:txBody>
          <a:bodyPr/>
          <a:lstStyle/>
          <a:p>
            <a:endParaRPr lang="en-US"/>
          </a:p>
        </p:txBody>
      </p:sp>
      <p:pic>
        <p:nvPicPr>
          <p:cNvPr id="5" name="Content Placeholder 4" descr="A graph of the price of the country&#10;&#10;Description automatically generated with medium confidence">
            <a:extLst>
              <a:ext uri="{FF2B5EF4-FFF2-40B4-BE49-F238E27FC236}">
                <a16:creationId xmlns:a16="http://schemas.microsoft.com/office/drawing/2014/main" id="{9C9C1CAC-7294-6109-B119-7AAB3DC44AE8}"/>
              </a:ext>
            </a:extLst>
          </p:cNvPr>
          <p:cNvPicPr>
            <a:picLocks noGrp="1" noChangeAspect="1"/>
          </p:cNvPicPr>
          <p:nvPr>
            <p:ph idx="1"/>
          </p:nvPr>
        </p:nvPicPr>
        <p:blipFill>
          <a:blip r:embed="rId2"/>
          <a:stretch>
            <a:fillRect/>
          </a:stretch>
        </p:blipFill>
        <p:spPr>
          <a:xfrm>
            <a:off x="533400" y="76199"/>
            <a:ext cx="8281359" cy="6858001"/>
          </a:xfrm>
        </p:spPr>
      </p:pic>
    </p:spTree>
    <p:extLst>
      <p:ext uri="{BB962C8B-B14F-4D97-AF65-F5344CB8AC3E}">
        <p14:creationId xmlns:p14="http://schemas.microsoft.com/office/powerpoint/2010/main" val="3720296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1">
            <a:extLst>
              <a:ext uri="{FF2B5EF4-FFF2-40B4-BE49-F238E27FC236}">
                <a16:creationId xmlns:a16="http://schemas.microsoft.com/office/drawing/2014/main" id="{4C935D62-A5C3-F0F7-3DD7-B0CE961544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D60CC82B-FCAC-7040-A9B1-55C7B5A1E682}" type="slidenum">
              <a:rPr lang="en-US" altLang="en-US" sz="1300"/>
              <a:pPr eaLnBrk="1" hangingPunct="1">
                <a:spcBef>
                  <a:spcPct val="0"/>
                </a:spcBef>
                <a:buFontTx/>
                <a:buNone/>
              </a:pPr>
              <a:t>40</a:t>
            </a:fld>
            <a:endParaRPr lang="en-US" altLang="en-US" sz="1300"/>
          </a:p>
        </p:txBody>
      </p:sp>
      <p:sp>
        <p:nvSpPr>
          <p:cNvPr id="93186" name="TextBox 2">
            <a:extLst>
              <a:ext uri="{FF2B5EF4-FFF2-40B4-BE49-F238E27FC236}">
                <a16:creationId xmlns:a16="http://schemas.microsoft.com/office/drawing/2014/main" id="{6C9B001B-FF52-E7A5-CA7C-0740C866642F}"/>
              </a:ext>
            </a:extLst>
          </p:cNvPr>
          <p:cNvSpPr txBox="1">
            <a:spLocks noChangeArrowheads="1"/>
          </p:cNvSpPr>
          <p:nvPr/>
        </p:nvSpPr>
        <p:spPr bwMode="auto">
          <a:xfrm>
            <a:off x="1447800" y="1371600"/>
            <a:ext cx="830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p>
        </p:txBody>
      </p:sp>
      <p:pic>
        <p:nvPicPr>
          <p:cNvPr id="93187" name="Picture 4">
            <a:extLst>
              <a:ext uri="{FF2B5EF4-FFF2-40B4-BE49-F238E27FC236}">
                <a16:creationId xmlns:a16="http://schemas.microsoft.com/office/drawing/2014/main" id="{A6A46961-395F-3CEA-5769-16A08FC938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0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Box 5">
            <a:extLst>
              <a:ext uri="{FF2B5EF4-FFF2-40B4-BE49-F238E27FC236}">
                <a16:creationId xmlns:a16="http://schemas.microsoft.com/office/drawing/2014/main" id="{5D3A7A34-497E-8CEE-4714-75AE5205D35C}"/>
              </a:ext>
            </a:extLst>
          </p:cNvPr>
          <p:cNvSpPr txBox="1">
            <a:spLocks noChangeArrowheads="1"/>
          </p:cNvSpPr>
          <p:nvPr/>
        </p:nvSpPr>
        <p:spPr bwMode="auto">
          <a:xfrm>
            <a:off x="4038600" y="381000"/>
            <a:ext cx="51054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a:solidFill>
                  <a:srgbClr val="000000"/>
                </a:solidFill>
              </a:rPr>
              <a:t>	Viewing photographs from her childhood Dr. Parsons Yazzie found no obese Navajos because Navajos used to eat a better diet and exercise more.</a:t>
            </a:r>
          </a:p>
          <a:p>
            <a:pPr eaLnBrk="1" hangingPunct="1">
              <a:spcBef>
                <a:spcPct val="0"/>
              </a:spcBef>
              <a:buFontTx/>
              <a:buNone/>
            </a:pPr>
            <a:r>
              <a:rPr lang="en-US" altLang="en-US" sz="2800">
                <a:solidFill>
                  <a:srgbClr val="000000"/>
                </a:solidFill>
              </a:rPr>
              <a:t>	A nurse from the 1950s remembered a dentist saying he could tell how far Navajo children lived from a trading post by looking at their teeth. Those near the trading post had many cavities because of the soda and candy they ate.</a:t>
            </a:r>
          </a:p>
        </p:txBody>
      </p:sp>
    </p:spTree>
    <p:extLst>
      <p:ext uri="{BB962C8B-B14F-4D97-AF65-F5344CB8AC3E}">
        <p14:creationId xmlns:p14="http://schemas.microsoft.com/office/powerpoint/2010/main" val="3398521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2">
            <a:extLst>
              <a:ext uri="{FF2B5EF4-FFF2-40B4-BE49-F238E27FC236}">
                <a16:creationId xmlns:a16="http://schemas.microsoft.com/office/drawing/2014/main" id="{4357D40B-7F3B-CC79-CE64-4A49A43E7834}"/>
              </a:ext>
            </a:extLst>
          </p:cNvPr>
          <p:cNvSpPr txBox="1">
            <a:spLocks noChangeArrowheads="1"/>
          </p:cNvSpPr>
          <p:nvPr/>
        </p:nvSpPr>
        <p:spPr bwMode="auto">
          <a:xfrm>
            <a:off x="0" y="228600"/>
            <a:ext cx="9144000" cy="64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dirty="0">
                <a:solidFill>
                  <a:srgbClr val="000000"/>
                </a:solidFill>
              </a:rPr>
              <a:t>	</a:t>
            </a:r>
            <a:r>
              <a:rPr lang="en-US" altLang="en-US" dirty="0">
                <a:solidFill>
                  <a:srgbClr val="000000"/>
                </a:solidFill>
              </a:rPr>
              <a:t>In 2004, the Bureau of Indian Affair</a:t>
            </a:r>
            <a:r>
              <a:rPr lang="ja-JP" altLang="en-US">
                <a:solidFill>
                  <a:srgbClr val="000000"/>
                </a:solidFill>
              </a:rPr>
              <a:t>’</a:t>
            </a:r>
            <a:r>
              <a:rPr lang="en-US" altLang="ja-JP" dirty="0">
                <a:solidFill>
                  <a:srgbClr val="000000"/>
                </a:solidFill>
              </a:rPr>
              <a:t>s Office of Indian Education Programs (OIEP) held its third Language and Culture Preservation Conference in Albuquerque, New Mexico. OIEP director Ed Parisian welcomed the large gathering of Bureau educators to this meeting, emphasizing the BIA</a:t>
            </a:r>
            <a:r>
              <a:rPr lang="ja-JP" altLang="en-US">
                <a:solidFill>
                  <a:srgbClr val="000000"/>
                </a:solidFill>
              </a:rPr>
              <a:t>’</a:t>
            </a:r>
            <a:r>
              <a:rPr lang="en-US" altLang="ja-JP" dirty="0">
                <a:solidFill>
                  <a:srgbClr val="000000"/>
                </a:solidFill>
              </a:rPr>
              <a:t>s goal that </a:t>
            </a:r>
            <a:r>
              <a:rPr lang="ja-JP" altLang="en-US">
                <a:solidFill>
                  <a:srgbClr val="000000"/>
                </a:solidFill>
              </a:rPr>
              <a:t>“</a:t>
            </a:r>
            <a:r>
              <a:rPr lang="en-US" altLang="ja-JP" dirty="0">
                <a:solidFill>
                  <a:srgbClr val="000000"/>
                </a:solidFill>
              </a:rPr>
              <a:t>students will demonstrate knowledge of language and culture to improve academic achievement.</a:t>
            </a:r>
            <a:r>
              <a:rPr lang="ja-JP" altLang="en-US">
                <a:solidFill>
                  <a:srgbClr val="000000"/>
                </a:solidFill>
              </a:rPr>
              <a:t>”</a:t>
            </a:r>
            <a:r>
              <a:rPr lang="en-US" altLang="ja-JP" dirty="0">
                <a:solidFill>
                  <a:srgbClr val="000000"/>
                </a:solidFill>
              </a:rPr>
              <a:t> He went on to say that </a:t>
            </a:r>
            <a:r>
              <a:rPr lang="ja-JP" altLang="en-US">
                <a:solidFill>
                  <a:srgbClr val="000000"/>
                </a:solidFill>
              </a:rPr>
              <a:t>“</a:t>
            </a:r>
            <a:r>
              <a:rPr lang="en-US" altLang="ja-JP" dirty="0">
                <a:solidFill>
                  <a:srgbClr val="000000"/>
                </a:solidFill>
              </a:rPr>
              <a:t>we know from research and experience that individuals who are strongly rooted in their past—who know where they come from—are often best equipped to face the future.</a:t>
            </a:r>
            <a:r>
              <a:rPr lang="ja-JP" altLang="en-US">
                <a:solidFill>
                  <a:srgbClr val="000000"/>
                </a:solidFill>
              </a:rPr>
              <a:t>”</a:t>
            </a:r>
            <a:endParaRPr lang="en-US" altLang="en-US" dirty="0">
              <a:solidFill>
                <a:srgbClr val="000000"/>
              </a:solidFill>
            </a:endParaRPr>
          </a:p>
        </p:txBody>
      </p:sp>
    </p:spTree>
    <p:extLst>
      <p:ext uri="{BB962C8B-B14F-4D97-AF65-F5344CB8AC3E}">
        <p14:creationId xmlns:p14="http://schemas.microsoft.com/office/powerpoint/2010/main" val="3449130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1">
            <a:extLst>
              <a:ext uri="{FF2B5EF4-FFF2-40B4-BE49-F238E27FC236}">
                <a16:creationId xmlns:a16="http://schemas.microsoft.com/office/drawing/2014/main" id="{ABD217F4-F15F-715C-15B0-BB62A925A2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F2A42CD2-7685-894A-AD45-05C552F7393B}" type="slidenum">
              <a:rPr lang="en-US" altLang="en-US" sz="1300"/>
              <a:pPr eaLnBrk="1" hangingPunct="1">
                <a:spcBef>
                  <a:spcPct val="0"/>
                </a:spcBef>
                <a:buFontTx/>
                <a:buNone/>
              </a:pPr>
              <a:t>42</a:t>
            </a:fld>
            <a:endParaRPr lang="en-US" altLang="en-US" sz="1300"/>
          </a:p>
        </p:txBody>
      </p:sp>
      <p:sp>
        <p:nvSpPr>
          <p:cNvPr id="80898" name="TextBox 2">
            <a:extLst>
              <a:ext uri="{FF2B5EF4-FFF2-40B4-BE49-F238E27FC236}">
                <a16:creationId xmlns:a16="http://schemas.microsoft.com/office/drawing/2014/main" id="{60C9487B-810E-304B-6775-B8EDD58DC145}"/>
              </a:ext>
            </a:extLst>
          </p:cNvPr>
          <p:cNvSpPr txBox="1">
            <a:spLocks noChangeArrowheads="1"/>
          </p:cNvSpPr>
          <p:nvPr/>
        </p:nvSpPr>
        <p:spPr bwMode="auto">
          <a:xfrm>
            <a:off x="1447800" y="1371600"/>
            <a:ext cx="830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p>
        </p:txBody>
      </p:sp>
      <p:sp>
        <p:nvSpPr>
          <p:cNvPr id="80899" name="TextBox 6">
            <a:extLst>
              <a:ext uri="{FF2B5EF4-FFF2-40B4-BE49-F238E27FC236}">
                <a16:creationId xmlns:a16="http://schemas.microsoft.com/office/drawing/2014/main" id="{710F48EA-685E-077F-AFBC-945812E65998}"/>
              </a:ext>
            </a:extLst>
          </p:cNvPr>
          <p:cNvSpPr txBox="1">
            <a:spLocks noChangeArrowheads="1"/>
          </p:cNvSpPr>
          <p:nvPr/>
        </p:nvSpPr>
        <p:spPr bwMode="auto">
          <a:xfrm>
            <a:off x="0" y="121920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solidFill>
                  <a:srgbClr val="000000"/>
                </a:solidFill>
              </a:rPr>
              <a:t>Sioux teacher and author Luther</a:t>
            </a:r>
          </a:p>
          <a:p>
            <a:pPr eaLnBrk="1" hangingPunct="1">
              <a:spcBef>
                <a:spcPct val="0"/>
              </a:spcBef>
              <a:buFontTx/>
              <a:buNone/>
            </a:pPr>
            <a:r>
              <a:rPr lang="en-US" altLang="en-US">
                <a:solidFill>
                  <a:srgbClr val="000000"/>
                </a:solidFill>
              </a:rPr>
              <a:t>Standing Bear (1933) recalled being the first student through the doors of</a:t>
            </a:r>
          </a:p>
          <a:p>
            <a:pPr eaLnBrk="1" hangingPunct="1">
              <a:spcBef>
                <a:spcPct val="0"/>
              </a:spcBef>
              <a:buFontTx/>
              <a:buNone/>
            </a:pPr>
            <a:r>
              <a:rPr lang="en-US" altLang="en-US">
                <a:solidFill>
                  <a:srgbClr val="000000"/>
                </a:solidFill>
              </a:rPr>
              <a:t>Carlisle Indian Industrial School in</a:t>
            </a:r>
          </a:p>
          <a:p>
            <a:pPr eaLnBrk="1" hangingPunct="1">
              <a:spcBef>
                <a:spcPct val="0"/>
              </a:spcBef>
              <a:buFontTx/>
              <a:buNone/>
            </a:pPr>
            <a:r>
              <a:rPr lang="en-US" altLang="en-US">
                <a:solidFill>
                  <a:srgbClr val="000000"/>
                </a:solidFill>
              </a:rPr>
              <a:t>1879 and taught in an American</a:t>
            </a:r>
          </a:p>
          <a:p>
            <a:pPr eaLnBrk="1" hangingPunct="1">
              <a:spcBef>
                <a:spcPct val="0"/>
              </a:spcBef>
              <a:buFontTx/>
              <a:buNone/>
            </a:pPr>
            <a:r>
              <a:rPr lang="en-US" altLang="en-US">
                <a:solidFill>
                  <a:srgbClr val="000000"/>
                </a:solidFill>
              </a:rPr>
              <a:t>Indian day school; he concluded in his autobiography that young Indians needed to be </a:t>
            </a:r>
            <a:r>
              <a:rPr lang="ja-JP" altLang="en-US">
                <a:solidFill>
                  <a:srgbClr val="000000"/>
                </a:solidFill>
              </a:rPr>
              <a:t>“</a:t>
            </a:r>
            <a:r>
              <a:rPr lang="en-US" altLang="ja-JP">
                <a:solidFill>
                  <a:srgbClr val="000000"/>
                </a:solidFill>
              </a:rPr>
              <a:t>doubly educated</a:t>
            </a:r>
            <a:r>
              <a:rPr lang="ja-JP" altLang="en-US">
                <a:solidFill>
                  <a:srgbClr val="000000"/>
                </a:solidFill>
              </a:rPr>
              <a:t>”</a:t>
            </a:r>
            <a:r>
              <a:rPr lang="en-US" altLang="ja-JP">
                <a:solidFill>
                  <a:srgbClr val="000000"/>
                </a:solidFill>
              </a:rPr>
              <a:t> so that they learned </a:t>
            </a:r>
            <a:r>
              <a:rPr lang="ja-JP" altLang="en-US">
                <a:solidFill>
                  <a:srgbClr val="000000"/>
                </a:solidFill>
              </a:rPr>
              <a:t>“</a:t>
            </a:r>
            <a:r>
              <a:rPr lang="en-US" altLang="ja-JP">
                <a:solidFill>
                  <a:srgbClr val="000000"/>
                </a:solidFill>
              </a:rPr>
              <a:t>to appreciate both their traditional life and modern life.</a:t>
            </a:r>
            <a:r>
              <a:rPr lang="en-US" altLang="en-US">
                <a:solidFill>
                  <a:srgbClr val="000000"/>
                </a:solidFill>
              </a:rPr>
              <a:t>”</a:t>
            </a:r>
            <a:endParaRPr lang="en-US" altLang="ja-JP"/>
          </a:p>
          <a:p>
            <a:pPr eaLnBrk="1" hangingPunct="1">
              <a:spcBef>
                <a:spcPct val="0"/>
              </a:spcBef>
              <a:buFontTx/>
              <a:buNone/>
            </a:pPr>
            <a:endParaRPr lang="en-US" altLang="en-US" sz="1200"/>
          </a:p>
        </p:txBody>
      </p:sp>
      <p:pic>
        <p:nvPicPr>
          <p:cNvPr id="80900" name="Picture 1" descr="200px-Luther_Standing_Bear.jpg">
            <a:extLst>
              <a:ext uri="{FF2B5EF4-FFF2-40B4-BE49-F238E27FC236}">
                <a16:creationId xmlns:a16="http://schemas.microsoft.com/office/drawing/2014/main" id="{E7B39569-1B34-802F-005B-A690775BAE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0"/>
            <a:ext cx="25400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102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1">
            <a:extLst>
              <a:ext uri="{FF2B5EF4-FFF2-40B4-BE49-F238E27FC236}">
                <a16:creationId xmlns:a16="http://schemas.microsoft.com/office/drawing/2014/main" id="{0136079B-C9AB-5524-F5C4-63A8656DDB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9C4D634-375B-4F4A-9FA1-780BEFBFED04}" type="slidenum">
              <a:rPr lang="en-US" altLang="en-US" sz="1300"/>
              <a:pPr eaLnBrk="1" hangingPunct="1">
                <a:spcBef>
                  <a:spcPct val="0"/>
                </a:spcBef>
                <a:buFontTx/>
                <a:buNone/>
              </a:pPr>
              <a:t>43</a:t>
            </a:fld>
            <a:endParaRPr lang="en-US" altLang="en-US" sz="1300"/>
          </a:p>
        </p:txBody>
      </p:sp>
      <p:sp>
        <p:nvSpPr>
          <p:cNvPr id="81922" name="TextBox 2">
            <a:extLst>
              <a:ext uri="{FF2B5EF4-FFF2-40B4-BE49-F238E27FC236}">
                <a16:creationId xmlns:a16="http://schemas.microsoft.com/office/drawing/2014/main" id="{1B51CDF2-445D-5E32-FB3F-9E53B4E4A983}"/>
              </a:ext>
            </a:extLst>
          </p:cNvPr>
          <p:cNvSpPr txBox="1">
            <a:spLocks noChangeArrowheads="1"/>
          </p:cNvSpPr>
          <p:nvPr/>
        </p:nvSpPr>
        <p:spPr bwMode="auto">
          <a:xfrm>
            <a:off x="1447800" y="1371600"/>
            <a:ext cx="830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200"/>
          </a:p>
        </p:txBody>
      </p:sp>
      <p:pic>
        <p:nvPicPr>
          <p:cNvPr id="81923" name="Picture 2">
            <a:extLst>
              <a:ext uri="{FF2B5EF4-FFF2-40B4-BE49-F238E27FC236}">
                <a16:creationId xmlns:a16="http://schemas.microsoft.com/office/drawing/2014/main" id="{1F1C53F8-A57A-022B-16AB-67B448E30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681513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5" name="Object 2">
            <a:extLst>
              <a:ext uri="{FF2B5EF4-FFF2-40B4-BE49-F238E27FC236}">
                <a16:creationId xmlns:a16="http://schemas.microsoft.com/office/drawing/2014/main" id="{1A8464E5-9836-9B31-4177-1666E3925E08}"/>
              </a:ext>
            </a:extLst>
          </p:cNvPr>
          <p:cNvGraphicFramePr>
            <a:graphicFrameLocks noChangeAspect="1"/>
          </p:cNvGraphicFramePr>
          <p:nvPr>
            <p:extLst>
              <p:ext uri="{D42A27DB-BD31-4B8C-83A1-F6EECF244321}">
                <p14:modId xmlns:p14="http://schemas.microsoft.com/office/powerpoint/2010/main" val="3304534884"/>
              </p:ext>
            </p:extLst>
          </p:nvPr>
        </p:nvGraphicFramePr>
        <p:xfrm>
          <a:off x="4419600" y="0"/>
          <a:ext cx="5056187" cy="6858000"/>
        </p:xfrm>
        <a:graphic>
          <a:graphicData uri="http://schemas.openxmlformats.org/presentationml/2006/ole">
            <mc:AlternateContent xmlns:mc="http://schemas.openxmlformats.org/markup-compatibility/2006">
              <mc:Choice xmlns:v="urn:schemas-microsoft-com:vml" Requires="v">
                <p:oleObj name="Document" r:id="rId4" imgW="5943600" imgH="8077200" progId="Word.Document.8">
                  <p:embed/>
                </p:oleObj>
              </mc:Choice>
              <mc:Fallback>
                <p:oleObj name="Document" r:id="rId4" imgW="5943600" imgH="8077200" progId="Word.Document.8">
                  <p:embed/>
                  <p:pic>
                    <p:nvPicPr>
                      <p:cNvPr id="82945" name="Object 2">
                        <a:extLst>
                          <a:ext uri="{FF2B5EF4-FFF2-40B4-BE49-F238E27FC236}">
                            <a16:creationId xmlns:a16="http://schemas.microsoft.com/office/drawing/2014/main" id="{1A8464E5-9836-9B31-4177-1666E3925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0"/>
                        <a:ext cx="50561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06B631BC-5382-A500-6477-E63386C3E300}"/>
              </a:ext>
            </a:extLst>
          </p:cNvPr>
          <p:cNvSpPr txBox="1"/>
          <p:nvPr/>
        </p:nvSpPr>
        <p:spPr>
          <a:xfrm>
            <a:off x="152400" y="685800"/>
            <a:ext cx="4191001" cy="3970318"/>
          </a:xfrm>
          <a:prstGeom prst="rect">
            <a:avLst/>
          </a:prstGeom>
          <a:noFill/>
        </p:spPr>
        <p:txBody>
          <a:bodyPr wrap="square" rtlCol="0">
            <a:spAutoFit/>
          </a:bodyPr>
          <a:lstStyle/>
          <a:p>
            <a:r>
              <a:rPr lang="en-US" sz="3600" dirty="0"/>
              <a:t>What are we doing today to make NAU, Flagstaff, the United States, and the world a better place for all of us to live?</a:t>
            </a:r>
          </a:p>
        </p:txBody>
      </p:sp>
    </p:spTree>
    <p:extLst>
      <p:ext uri="{BB962C8B-B14F-4D97-AF65-F5344CB8AC3E}">
        <p14:creationId xmlns:p14="http://schemas.microsoft.com/office/powerpoint/2010/main" val="3553078225"/>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B4545BE4-4327-A1C3-9950-B8A3E71CF96F}"/>
              </a:ext>
            </a:extLst>
          </p:cNvPr>
          <p:cNvSpPr>
            <a:spLocks noGrp="1" noChangeArrowheads="1"/>
          </p:cNvSpPr>
          <p:nvPr>
            <p:ph type="ctrTitle"/>
          </p:nvPr>
        </p:nvSpPr>
        <p:spPr/>
        <p:txBody>
          <a:bodyPr/>
          <a:lstStyle/>
          <a:p>
            <a:endParaRPr lang="en-US" altLang="en-US"/>
          </a:p>
        </p:txBody>
      </p:sp>
      <p:sp>
        <p:nvSpPr>
          <p:cNvPr id="98306" name="Subtitle 2">
            <a:extLst>
              <a:ext uri="{FF2B5EF4-FFF2-40B4-BE49-F238E27FC236}">
                <a16:creationId xmlns:a16="http://schemas.microsoft.com/office/drawing/2014/main" id="{D045741D-EE17-BFB3-C96D-2388205626B4}"/>
              </a:ext>
            </a:extLst>
          </p:cNvPr>
          <p:cNvSpPr>
            <a:spLocks noGrp="1" noChangeArrowheads="1"/>
          </p:cNvSpPr>
          <p:nvPr>
            <p:ph type="subTitle" idx="1"/>
          </p:nvPr>
        </p:nvSpPr>
        <p:spPr/>
        <p:txBody>
          <a:bodyPr/>
          <a:lstStyle/>
          <a:p>
            <a:endParaRPr lang="en-US" altLang="en-US"/>
          </a:p>
        </p:txBody>
      </p:sp>
      <p:pic>
        <p:nvPicPr>
          <p:cNvPr id="98307" name="Picture 3" descr="Trump%20Doonesbury.jpg">
            <a:extLst>
              <a:ext uri="{FF2B5EF4-FFF2-40B4-BE49-F238E27FC236}">
                <a16:creationId xmlns:a16="http://schemas.microsoft.com/office/drawing/2014/main" id="{4D432371-305D-8058-B3E8-716BCDBF4C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3363"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Box 4">
            <a:extLst>
              <a:ext uri="{FF2B5EF4-FFF2-40B4-BE49-F238E27FC236}">
                <a16:creationId xmlns:a16="http://schemas.microsoft.com/office/drawing/2014/main" id="{7BDE7AAA-A638-BF7C-F063-D63EF3643F7E}"/>
              </a:ext>
            </a:extLst>
          </p:cNvPr>
          <p:cNvSpPr txBox="1">
            <a:spLocks noChangeArrowheads="1"/>
          </p:cNvSpPr>
          <p:nvPr/>
        </p:nvSpPr>
        <p:spPr bwMode="auto">
          <a:xfrm>
            <a:off x="-20638" y="4903788"/>
            <a:ext cx="91646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dirty="0"/>
              <a:t>EGOCENTRISM</a:t>
            </a:r>
          </a:p>
          <a:p>
            <a:pPr algn="ctr">
              <a:spcBef>
                <a:spcPct val="0"/>
              </a:spcBef>
              <a:buFontTx/>
              <a:buNone/>
            </a:pPr>
            <a:r>
              <a:rPr lang="en-US" altLang="en-US" dirty="0"/>
              <a:t>&amp;</a:t>
            </a:r>
          </a:p>
          <a:p>
            <a:pPr algn="ctr">
              <a:spcBef>
                <a:spcPct val="0"/>
              </a:spcBef>
              <a:buFontTx/>
              <a:buNone/>
            </a:pPr>
            <a:r>
              <a:rPr lang="en-US" altLang="en-US" dirty="0"/>
              <a:t>HYPERBOLE</a:t>
            </a:r>
          </a:p>
        </p:txBody>
      </p:sp>
    </p:spTree>
    <p:extLst>
      <p:ext uri="{BB962C8B-B14F-4D97-AF65-F5344CB8AC3E}">
        <p14:creationId xmlns:p14="http://schemas.microsoft.com/office/powerpoint/2010/main" val="3775272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FCED4758-9279-EF67-D7CA-B00FF02E1980}"/>
              </a:ext>
            </a:extLst>
          </p:cNvPr>
          <p:cNvSpPr>
            <a:spLocks noGrp="1" noChangeArrowheads="1"/>
          </p:cNvSpPr>
          <p:nvPr>
            <p:ph type="title"/>
          </p:nvPr>
        </p:nvSpPr>
        <p:spPr/>
        <p:txBody>
          <a:bodyPr/>
          <a:lstStyle/>
          <a:p>
            <a:endParaRPr lang="en-US" altLang="en-US"/>
          </a:p>
        </p:txBody>
      </p:sp>
      <p:sp>
        <p:nvSpPr>
          <p:cNvPr id="100354" name="Content Placeholder 2">
            <a:extLst>
              <a:ext uri="{FF2B5EF4-FFF2-40B4-BE49-F238E27FC236}">
                <a16:creationId xmlns:a16="http://schemas.microsoft.com/office/drawing/2014/main" id="{F856C88D-6D4E-65E6-1E01-E724DFD57D90}"/>
              </a:ext>
            </a:extLst>
          </p:cNvPr>
          <p:cNvSpPr>
            <a:spLocks noGrp="1" noChangeArrowheads="1"/>
          </p:cNvSpPr>
          <p:nvPr>
            <p:ph idx="1"/>
          </p:nvPr>
        </p:nvSpPr>
        <p:spPr>
          <a:xfrm>
            <a:off x="152400" y="381000"/>
            <a:ext cx="3200400" cy="5715000"/>
          </a:xfrm>
        </p:spPr>
        <p:txBody>
          <a:bodyPr/>
          <a:lstStyle/>
          <a:p>
            <a:pPr marL="0" indent="0" algn="ctr">
              <a:buFontTx/>
              <a:buNone/>
            </a:pPr>
            <a:r>
              <a:rPr lang="en-US" altLang="en-US" dirty="0"/>
              <a:t>Walt Kelley’s</a:t>
            </a:r>
          </a:p>
          <a:p>
            <a:pPr marL="0" indent="0" algn="ctr">
              <a:buFontTx/>
              <a:buNone/>
            </a:pPr>
            <a:r>
              <a:rPr lang="en-US" altLang="en-US" dirty="0"/>
              <a:t>Pogo Cartoon</a:t>
            </a:r>
          </a:p>
          <a:p>
            <a:pPr marL="0" indent="0" algn="ctr">
              <a:buFontTx/>
              <a:buNone/>
            </a:pPr>
            <a:r>
              <a:rPr lang="en-US" altLang="en-US" dirty="0"/>
              <a:t>2</a:t>
            </a:r>
            <a:r>
              <a:rPr lang="en-US" altLang="en-US" baseline="30000" dirty="0"/>
              <a:t>nd</a:t>
            </a:r>
            <a:r>
              <a:rPr lang="en-US" altLang="en-US" dirty="0"/>
              <a:t> Earth Day</a:t>
            </a:r>
          </a:p>
          <a:p>
            <a:pPr marL="0" indent="0" algn="ctr">
              <a:buFontTx/>
              <a:buNone/>
            </a:pPr>
            <a:r>
              <a:rPr lang="en-US" altLang="en-US" dirty="0"/>
              <a:t>April 22, 1971.</a:t>
            </a:r>
          </a:p>
          <a:p>
            <a:pPr marL="0" indent="0" algn="ctr">
              <a:buFontTx/>
              <a:buNone/>
            </a:pPr>
            <a:endParaRPr lang="en-US" altLang="en-US" dirty="0"/>
          </a:p>
          <a:p>
            <a:pPr marL="0" indent="0" algn="ctr">
              <a:buFontTx/>
              <a:buNone/>
            </a:pPr>
            <a:r>
              <a:rPr lang="en-US" altLang="en-US" sz="4000" dirty="0"/>
              <a:t>Are we our own worse enemy?</a:t>
            </a:r>
          </a:p>
        </p:txBody>
      </p:sp>
      <p:pic>
        <p:nvPicPr>
          <p:cNvPr id="100355" name="Picture 5" descr="Pogo.jpg">
            <a:extLst>
              <a:ext uri="{FF2B5EF4-FFF2-40B4-BE49-F238E27FC236}">
                <a16:creationId xmlns:a16="http://schemas.microsoft.com/office/drawing/2014/main" id="{2D221E17-D358-9DF0-CA72-6A8C6FCDF0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2663" y="0"/>
            <a:ext cx="5621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722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2AB0-BC6A-62B0-D5B3-6D3E0DEF52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83FD24-C8F6-38D7-D78D-3C0AB8C841EA}"/>
              </a:ext>
            </a:extLst>
          </p:cNvPr>
          <p:cNvSpPr>
            <a:spLocks noGrp="1"/>
          </p:cNvSpPr>
          <p:nvPr>
            <p:ph idx="1"/>
          </p:nvPr>
        </p:nvSpPr>
        <p:spPr>
          <a:xfrm>
            <a:off x="533400" y="1066800"/>
            <a:ext cx="7924800" cy="5029200"/>
          </a:xfrm>
        </p:spPr>
        <p:txBody>
          <a:bodyPr/>
          <a:lstStyle/>
          <a:p>
            <a:pPr marL="0" indent="0">
              <a:buNone/>
            </a:pPr>
            <a:r>
              <a:rPr lang="en-US" sz="4800" dirty="0"/>
              <a:t>I hope I have done something this semester to make you more career ready, citizenship ready, and life ready.</a:t>
            </a:r>
          </a:p>
        </p:txBody>
      </p:sp>
    </p:spTree>
    <p:extLst>
      <p:ext uri="{BB962C8B-B14F-4D97-AF65-F5344CB8AC3E}">
        <p14:creationId xmlns:p14="http://schemas.microsoft.com/office/powerpoint/2010/main" val="1456641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2">
            <a:extLst>
              <a:ext uri="{FF2B5EF4-FFF2-40B4-BE49-F238E27FC236}">
                <a16:creationId xmlns:a16="http://schemas.microsoft.com/office/drawing/2014/main" id="{F1D28D90-2E51-96A2-3495-F87F9A3C773C}"/>
              </a:ext>
            </a:extLst>
          </p:cNvPr>
          <p:cNvSpPr txBox="1">
            <a:spLocks noChangeArrowheads="1"/>
          </p:cNvSpPr>
          <p:nvPr/>
        </p:nvSpPr>
        <p:spPr bwMode="auto">
          <a:xfrm>
            <a:off x="0" y="0"/>
            <a:ext cx="91440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b="1" dirty="0">
                <a:solidFill>
                  <a:srgbClr val="000000"/>
                </a:solidFill>
                <a:latin typeface="Times" pitchFamily="2" charset="0"/>
              </a:rPr>
              <a:t>References</a:t>
            </a:r>
          </a:p>
          <a:p>
            <a:pPr algn="ctr">
              <a:spcBef>
                <a:spcPct val="0"/>
              </a:spcBef>
              <a:buFontTx/>
              <a:buNone/>
            </a:pPr>
            <a:endParaRPr lang="en-US" altLang="en-US" sz="2000" b="1" dirty="0">
              <a:solidFill>
                <a:srgbClr val="000000"/>
              </a:solidFill>
              <a:latin typeface="Times" pitchFamily="2" charset="0"/>
            </a:endParaRPr>
          </a:p>
          <a:p>
            <a:pPr>
              <a:spcBef>
                <a:spcPct val="0"/>
              </a:spcBef>
              <a:buFontTx/>
              <a:buNone/>
            </a:pPr>
            <a:r>
              <a:rPr lang="en-US" altLang="en-US" sz="2000" dirty="0">
                <a:latin typeface="Times New Roman" panose="02020603050405020304" pitchFamily="18" charset="0"/>
                <a:cs typeface="Times New Roman" panose="02020603050405020304" pitchFamily="18" charset="0"/>
              </a:rPr>
              <a:t>Allington, Richard D. 2002, June. What I've Learned About Effective Reading</a:t>
            </a:r>
          </a:p>
          <a:p>
            <a:pPr>
              <a:spcBef>
                <a:spcPct val="0"/>
              </a:spcBef>
              <a:buFontTx/>
              <a:buNone/>
            </a:pPr>
            <a:r>
              <a:rPr lang="en-US" altLang="en-US" sz="2000" dirty="0">
                <a:latin typeface="Times New Roman" panose="02020603050405020304" pitchFamily="18" charset="0"/>
                <a:cs typeface="Times New Roman" panose="02020603050405020304" pitchFamily="18" charset="0"/>
              </a:rPr>
              <a:t>	Instruction From a Decade of Studying Exemplary Elementary Classroom</a:t>
            </a:r>
          </a:p>
          <a:p>
            <a:pPr>
              <a:spcBef>
                <a:spcPct val="0"/>
              </a:spcBef>
              <a:buFontTx/>
              <a:buNone/>
            </a:pPr>
            <a:r>
              <a:rPr lang="en-US" altLang="en-US" sz="2000" dirty="0">
                <a:latin typeface="Times New Roman" panose="02020603050405020304" pitchFamily="18" charset="0"/>
                <a:cs typeface="Times New Roman" panose="02020603050405020304" pitchFamily="18" charset="0"/>
              </a:rPr>
              <a:t>	Teachers. </a:t>
            </a:r>
            <a:r>
              <a:rPr lang="en-US" altLang="en-US" sz="2000" i="1" dirty="0">
                <a:latin typeface="Times New Roman" panose="02020603050405020304" pitchFamily="18" charset="0"/>
                <a:cs typeface="Times New Roman" panose="02020603050405020304" pitchFamily="18" charset="0"/>
              </a:rPr>
              <a:t>Phi Delta </a:t>
            </a:r>
            <a:r>
              <a:rPr lang="en-US" altLang="en-US" sz="2000" i="1" dirty="0" err="1">
                <a:latin typeface="Times New Roman" panose="02020603050405020304" pitchFamily="18" charset="0"/>
                <a:cs typeface="Times New Roman" panose="02020603050405020304" pitchFamily="18" charset="0"/>
              </a:rPr>
              <a:t>Kappan</a:t>
            </a:r>
            <a:r>
              <a:rPr lang="en-US" altLang="en-US" sz="2000" dirty="0">
                <a:latin typeface="Times New Roman" panose="02020603050405020304" pitchFamily="18" charset="0"/>
                <a:cs typeface="Times New Roman" panose="02020603050405020304" pitchFamily="18" charset="0"/>
              </a:rPr>
              <a:t>, 740-747.</a:t>
            </a:r>
          </a:p>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Banks, James. 1992. The Stages of Ethnic Identity. In P.A. Richard-Amato &amp; M. A.</a:t>
            </a:r>
          </a:p>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	Snow (eds.), </a:t>
            </a:r>
            <a:r>
              <a:rPr lang="en-US" altLang="en-US" sz="2000" i="1" dirty="0">
                <a:solidFill>
                  <a:srgbClr val="000000"/>
                </a:solidFill>
                <a:latin typeface="Times New Roman" panose="02020603050405020304" pitchFamily="18" charset="0"/>
                <a:cs typeface="Times New Roman" panose="02020603050405020304" pitchFamily="18" charset="0"/>
              </a:rPr>
              <a:t>The Multicultural Classroom</a:t>
            </a:r>
            <a:r>
              <a:rPr lang="en-US" altLang="en-US" sz="2000" dirty="0">
                <a:solidFill>
                  <a:srgbClr val="000000"/>
                </a:solidFill>
                <a:latin typeface="Times New Roman" panose="02020603050405020304" pitchFamily="18" charset="0"/>
                <a:cs typeface="Times New Roman" panose="02020603050405020304" pitchFamily="18" charset="0"/>
              </a:rPr>
              <a:t>. Reading, MA: Addison Wesley</a:t>
            </a:r>
          </a:p>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Baumeister, R.F., Campbell, J.D., Krueger, J.I., &amp; </a:t>
            </a:r>
            <a:r>
              <a:rPr lang="en-US" altLang="en-US" sz="2000" dirty="0" err="1">
                <a:solidFill>
                  <a:srgbClr val="000000"/>
                </a:solidFill>
                <a:latin typeface="Times New Roman" panose="02020603050405020304" pitchFamily="18" charset="0"/>
                <a:cs typeface="Times New Roman" panose="02020603050405020304" pitchFamily="18" charset="0"/>
              </a:rPr>
              <a:t>Vohs</a:t>
            </a:r>
            <a:r>
              <a:rPr lang="en-US" altLang="en-US" sz="2000" dirty="0">
                <a:solidFill>
                  <a:srgbClr val="000000"/>
                </a:solidFill>
                <a:latin typeface="Times New Roman" panose="02020603050405020304" pitchFamily="18" charset="0"/>
                <a:cs typeface="Times New Roman" panose="02020603050405020304" pitchFamily="18" charset="0"/>
              </a:rPr>
              <a:t>, K.D. 2003. Does High</a:t>
            </a:r>
          </a:p>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	Self-Esteem Cause Better Performance, Interpersonal Success, 		Happiness, or Healthier Lifestyles. </a:t>
            </a:r>
            <a:r>
              <a:rPr lang="en-US" altLang="en-US" sz="2000" i="1" dirty="0">
                <a:solidFill>
                  <a:srgbClr val="000000"/>
                </a:solidFill>
                <a:latin typeface="Times New Roman" panose="02020603050405020304" pitchFamily="18" charset="0"/>
                <a:cs typeface="Times New Roman" panose="02020603050405020304" pitchFamily="18" charset="0"/>
              </a:rPr>
              <a:t>Psychological Science in the Public</a:t>
            </a:r>
          </a:p>
          <a:p>
            <a:pPr>
              <a:spcBef>
                <a:spcPct val="0"/>
              </a:spcBef>
              <a:buFontTx/>
              <a:buNone/>
            </a:pPr>
            <a:r>
              <a:rPr lang="en-US" altLang="en-US" sz="2000" i="1" dirty="0">
                <a:solidFill>
                  <a:srgbClr val="000000"/>
                </a:solidFill>
                <a:latin typeface="Times New Roman" panose="02020603050405020304" pitchFamily="18" charset="0"/>
                <a:cs typeface="Times New Roman" panose="02020603050405020304" pitchFamily="18" charset="0"/>
              </a:rPr>
              <a:t>	Interest 4</a:t>
            </a:r>
            <a:r>
              <a:rPr lang="en-US" altLang="en-US" sz="2000" dirty="0">
                <a:solidFill>
                  <a:srgbClr val="000000"/>
                </a:solidFill>
                <a:latin typeface="Times New Roman" panose="02020603050405020304" pitchFamily="18" charset="0"/>
                <a:cs typeface="Times New Roman" panose="02020603050405020304" pitchFamily="18" charset="0"/>
              </a:rPr>
              <a:t>:1-44.</a:t>
            </a:r>
          </a:p>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Baumeister, R.F., Smart, L., &amp; Boden, J.M. 1996. Relation of Threatened Egotism to</a:t>
            </a:r>
          </a:p>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	Violence and Aggression: The Dark Side of High Self-Esteem. </a:t>
            </a:r>
            <a:r>
              <a:rPr lang="en-US" altLang="en-US" sz="2000" i="1" dirty="0">
                <a:solidFill>
                  <a:srgbClr val="000000"/>
                </a:solidFill>
                <a:latin typeface="Times New Roman" panose="02020603050405020304" pitchFamily="18" charset="0"/>
                <a:cs typeface="Times New Roman" panose="02020603050405020304" pitchFamily="18" charset="0"/>
              </a:rPr>
              <a:t>Psychological</a:t>
            </a:r>
          </a:p>
          <a:p>
            <a:pPr>
              <a:spcBef>
                <a:spcPct val="0"/>
              </a:spcBef>
              <a:buFontTx/>
              <a:buNone/>
            </a:pPr>
            <a:r>
              <a:rPr lang="en-US" altLang="en-US" sz="2000" i="1" dirty="0">
                <a:solidFill>
                  <a:srgbClr val="000000"/>
                </a:solidFill>
                <a:latin typeface="Times New Roman" panose="02020603050405020304" pitchFamily="18" charset="0"/>
                <a:cs typeface="Times New Roman" panose="02020603050405020304" pitchFamily="18" charset="0"/>
              </a:rPr>
              <a:t>	Review 103</a:t>
            </a:r>
            <a:r>
              <a:rPr lang="en-US" altLang="en-US" sz="2000" dirty="0">
                <a:solidFill>
                  <a:srgbClr val="000000"/>
                </a:solidFill>
                <a:latin typeface="Times New Roman" panose="02020603050405020304" pitchFamily="18" charset="0"/>
                <a:cs typeface="Times New Roman" panose="02020603050405020304" pitchFamily="18" charset="0"/>
              </a:rPr>
              <a:t>:3-33.</a:t>
            </a:r>
          </a:p>
          <a:p>
            <a:pPr>
              <a:spcBef>
                <a:spcPct val="0"/>
              </a:spcBef>
              <a:buFontTx/>
              <a:buNone/>
            </a:pPr>
            <a:r>
              <a:rPr lang="en-US" altLang="en-US" sz="2000" dirty="0" err="1">
                <a:solidFill>
                  <a:srgbClr val="000000"/>
                </a:solidFill>
                <a:latin typeface="Times New Roman" panose="02020603050405020304" pitchFamily="18" charset="0"/>
                <a:cs typeface="Times New Roman" panose="02020603050405020304" pitchFamily="18" charset="0"/>
              </a:rPr>
              <a:t>Calsoyas</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Kyril</a:t>
            </a:r>
            <a:r>
              <a:rPr lang="en-US" altLang="en-US" sz="2000" dirty="0">
                <a:solidFill>
                  <a:srgbClr val="000000"/>
                </a:solidFill>
                <a:latin typeface="Times New Roman" panose="02020603050405020304" pitchFamily="18" charset="0"/>
                <a:cs typeface="Times New Roman" panose="02020603050405020304" pitchFamily="18" charset="0"/>
              </a:rPr>
              <a:t>. 1992. </a:t>
            </a:r>
            <a:r>
              <a:rPr lang="en-US" altLang="en-US" sz="2000" i="1" dirty="0">
                <a:solidFill>
                  <a:srgbClr val="000000"/>
                </a:solidFill>
                <a:latin typeface="Times New Roman" panose="02020603050405020304" pitchFamily="18" charset="0"/>
                <a:cs typeface="Times New Roman" panose="02020603050405020304" pitchFamily="18" charset="0"/>
              </a:rPr>
              <a:t>The Soul of Education: A Navajo Perspective</a:t>
            </a:r>
            <a:r>
              <a:rPr lang="en-US" altLang="en-US" sz="2000" dirty="0">
                <a:solidFill>
                  <a:srgbClr val="000000"/>
                </a:solidFill>
                <a:latin typeface="Times New Roman" panose="02020603050405020304" pitchFamily="18" charset="0"/>
                <a:cs typeface="Times New Roman" panose="02020603050405020304" pitchFamily="18" charset="0"/>
              </a:rPr>
              <a:t>. Unpublished</a:t>
            </a:r>
          </a:p>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	doctoral dissertation, Northern Arizona University</a:t>
            </a:r>
            <a:r>
              <a:rPr lang="en-US" altLang="en-US" sz="2000" b="1" dirty="0">
                <a:solidFill>
                  <a:srgbClr val="000000"/>
                </a:solidFill>
                <a:latin typeface="Times New Roman" panose="02020603050405020304" pitchFamily="18" charset="0"/>
                <a:cs typeface="Times New Roman" panose="02020603050405020304" pitchFamily="18" charset="0"/>
              </a:rPr>
              <a:t>, </a:t>
            </a:r>
            <a:r>
              <a:rPr lang="en-US" altLang="en-US" sz="2000" dirty="0">
                <a:solidFill>
                  <a:srgbClr val="000000"/>
                </a:solidFill>
                <a:latin typeface="Times New Roman" panose="02020603050405020304" pitchFamily="18" charset="0"/>
                <a:cs typeface="Times New Roman" panose="02020603050405020304" pitchFamily="18" charset="0"/>
              </a:rPr>
              <a:t>Flagstaff, AZ.</a:t>
            </a:r>
          </a:p>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Cleary, Linda Miller, &amp; Peacock, Thomas D. (998. </a:t>
            </a:r>
            <a:r>
              <a:rPr lang="en-US" altLang="en-US" sz="2000" i="1" dirty="0">
                <a:solidFill>
                  <a:srgbClr val="000000"/>
                </a:solidFill>
                <a:latin typeface="Times New Roman" panose="02020603050405020304" pitchFamily="18" charset="0"/>
                <a:cs typeface="Times New Roman" panose="02020603050405020304" pitchFamily="18" charset="0"/>
              </a:rPr>
              <a:t>Collected Wisdom: American</a:t>
            </a:r>
          </a:p>
          <a:p>
            <a:pPr>
              <a:spcBef>
                <a:spcPct val="0"/>
              </a:spcBef>
              <a:buFontTx/>
              <a:buNone/>
            </a:pPr>
            <a:r>
              <a:rPr lang="en-US" altLang="en-US" sz="2000" i="1" dirty="0">
                <a:solidFill>
                  <a:srgbClr val="000000"/>
                </a:solidFill>
                <a:latin typeface="Times New Roman" panose="02020603050405020304" pitchFamily="18" charset="0"/>
                <a:cs typeface="Times New Roman" panose="02020603050405020304" pitchFamily="18" charset="0"/>
              </a:rPr>
              <a:t>	Indian Education</a:t>
            </a:r>
            <a:r>
              <a:rPr lang="en-US" altLang="en-US" sz="2000" dirty="0">
                <a:solidFill>
                  <a:srgbClr val="000000"/>
                </a:solidFill>
                <a:latin typeface="Times New Roman" panose="02020603050405020304" pitchFamily="18" charset="0"/>
                <a:cs typeface="Times New Roman" panose="02020603050405020304" pitchFamily="18" charset="0"/>
              </a:rPr>
              <a:t>. Boston, MA: Allyn &amp; Bacon.</a:t>
            </a:r>
          </a:p>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Deloria, Jr., V., &amp; Wildcat, D.R. 2001. </a:t>
            </a:r>
            <a:r>
              <a:rPr lang="en-US" altLang="en-US" sz="2000" i="1" dirty="0">
                <a:solidFill>
                  <a:srgbClr val="000000"/>
                </a:solidFill>
                <a:latin typeface="Times New Roman" panose="02020603050405020304" pitchFamily="18" charset="0"/>
                <a:cs typeface="Times New Roman" panose="02020603050405020304" pitchFamily="18" charset="0"/>
              </a:rPr>
              <a:t>Power and Place: Indian Education in</a:t>
            </a:r>
          </a:p>
          <a:p>
            <a:pPr>
              <a:spcBef>
                <a:spcPct val="0"/>
              </a:spcBef>
              <a:buFontTx/>
              <a:buNone/>
            </a:pPr>
            <a:r>
              <a:rPr lang="en-US" altLang="en-US" sz="2000" i="1" dirty="0">
                <a:solidFill>
                  <a:srgbClr val="000000"/>
                </a:solidFill>
                <a:latin typeface="Times New Roman" panose="02020603050405020304" pitchFamily="18" charset="0"/>
                <a:cs typeface="Times New Roman" panose="02020603050405020304" pitchFamily="18" charset="0"/>
              </a:rPr>
              <a:t>	America.</a:t>
            </a:r>
            <a:r>
              <a:rPr lang="en-US" altLang="en-US" sz="2000" dirty="0">
                <a:solidFill>
                  <a:srgbClr val="000000"/>
                </a:solidFill>
                <a:latin typeface="Times New Roman" panose="02020603050405020304" pitchFamily="18" charset="0"/>
                <a:cs typeface="Times New Roman" panose="02020603050405020304" pitchFamily="18" charset="0"/>
              </a:rPr>
              <a:t> Golden, CO: Fulcrum Resources. </a:t>
            </a:r>
          </a:p>
        </p:txBody>
      </p:sp>
    </p:spTree>
    <p:extLst>
      <p:ext uri="{BB962C8B-B14F-4D97-AF65-F5344CB8AC3E}">
        <p14:creationId xmlns:p14="http://schemas.microsoft.com/office/powerpoint/2010/main" val="2589263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2">
            <a:extLst>
              <a:ext uri="{FF2B5EF4-FFF2-40B4-BE49-F238E27FC236}">
                <a16:creationId xmlns:a16="http://schemas.microsoft.com/office/drawing/2014/main" id="{F9C6EDCE-CBC2-E043-BD99-FD28D6ADFB0F}"/>
              </a:ext>
            </a:extLst>
          </p:cNvPr>
          <p:cNvSpPr txBox="1">
            <a:spLocks noChangeArrowheads="1"/>
          </p:cNvSpPr>
          <p:nvPr/>
        </p:nvSpPr>
        <p:spPr bwMode="auto">
          <a:xfrm>
            <a:off x="0" y="0"/>
            <a:ext cx="9144000"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r>
              <a:rPr lang="en-US" altLang="en-US" sz="2000" dirty="0" err="1">
                <a:latin typeface="Times New Roman" panose="02020603050405020304" pitchFamily="18" charset="0"/>
                <a:cs typeface="Times New Roman" panose="02020603050405020304" pitchFamily="18" charset="0"/>
              </a:rPr>
              <a:t>Deyhle</a:t>
            </a:r>
            <a:r>
              <a:rPr lang="en-US" altLang="en-US" sz="2000" dirty="0">
                <a:latin typeface="Times New Roman" panose="02020603050405020304" pitchFamily="18" charset="0"/>
                <a:cs typeface="Times New Roman" panose="02020603050405020304" pitchFamily="18" charset="0"/>
              </a:rPr>
              <a:t>, Donna. 1992. Constructing Failure and Maintaining Cultural Identity:</a:t>
            </a:r>
          </a:p>
          <a:p>
            <a:pPr>
              <a:spcBef>
                <a:spcPct val="0"/>
              </a:spcBef>
              <a:buFontTx/>
              <a:buNone/>
              <a:defRPr/>
            </a:pPr>
            <a:r>
              <a:rPr lang="en-US" altLang="en-US" sz="2000" dirty="0">
                <a:latin typeface="Times New Roman" panose="02020603050405020304" pitchFamily="18" charset="0"/>
                <a:cs typeface="Times New Roman" panose="02020603050405020304" pitchFamily="18" charset="0"/>
              </a:rPr>
              <a:t>	Navajo and Ute School Leavers. </a:t>
            </a:r>
            <a:r>
              <a:rPr lang="en-US" altLang="en-US" sz="2000" i="1" dirty="0">
                <a:latin typeface="Times New Roman" panose="02020603050405020304" pitchFamily="18" charset="0"/>
                <a:cs typeface="Times New Roman" panose="02020603050405020304" pitchFamily="18" charset="0"/>
              </a:rPr>
              <a:t>Journal of American Indian</a:t>
            </a:r>
          </a:p>
          <a:p>
            <a:pPr>
              <a:spcBef>
                <a:spcPct val="0"/>
              </a:spcBef>
              <a:buFontTx/>
              <a:buNone/>
              <a:defRPr/>
            </a:pPr>
            <a:r>
              <a:rPr lang="en-US" altLang="en-US" sz="2000" i="1" dirty="0">
                <a:latin typeface="Times New Roman" panose="02020603050405020304" pitchFamily="18" charset="0"/>
                <a:cs typeface="Times New Roman" panose="02020603050405020304" pitchFamily="18" charset="0"/>
              </a:rPr>
              <a:t>	Education</a:t>
            </a:r>
            <a:r>
              <a:rPr lang="en-US" altLang="en-US" sz="2000" dirty="0">
                <a:latin typeface="Times New Roman" panose="02020603050405020304" pitchFamily="18" charset="0"/>
                <a:cs typeface="Times New Roman" panose="02020603050405020304" pitchFamily="18" charset="0"/>
              </a:rPr>
              <a:t> 31(2):24-47.</a:t>
            </a:r>
          </a:p>
          <a:p>
            <a:pPr>
              <a:spcBef>
                <a:spcPct val="0"/>
              </a:spcBef>
              <a:buFontTx/>
              <a:buNone/>
              <a:defRPr/>
            </a:pPr>
            <a:r>
              <a:rPr lang="en-US" altLang="en-US" sz="2000" dirty="0">
                <a:latin typeface="Times New Roman" panose="02020603050405020304" pitchFamily="18" charset="0"/>
                <a:cs typeface="Times New Roman" panose="02020603050405020304" pitchFamily="18" charset="0"/>
              </a:rPr>
              <a:t>Gilliland, Hap. 1999. </a:t>
            </a:r>
            <a:r>
              <a:rPr lang="en-US" altLang="en-US" sz="2000" i="1" dirty="0">
                <a:latin typeface="Times New Roman" panose="02020603050405020304" pitchFamily="18" charset="0"/>
                <a:cs typeface="Times New Roman" panose="02020603050405020304" pitchFamily="18" charset="0"/>
              </a:rPr>
              <a:t>Teaching the Native American </a:t>
            </a:r>
            <a:r>
              <a:rPr lang="en-US" altLang="en-US" sz="2000" dirty="0">
                <a:latin typeface="Times New Roman" panose="02020603050405020304" pitchFamily="18" charset="0"/>
                <a:cs typeface="Times New Roman" panose="02020603050405020304" pitchFamily="18" charset="0"/>
              </a:rPr>
              <a:t>(4th Ed.). Dubuque, IO:</a:t>
            </a:r>
          </a:p>
          <a:p>
            <a:pPr>
              <a:spcBef>
                <a:spcPct val="0"/>
              </a:spcBef>
              <a:buFontTx/>
              <a:buNone/>
              <a:defRPr/>
            </a:pPr>
            <a:r>
              <a:rPr lang="en-US" altLang="en-US" sz="2000" dirty="0">
                <a:latin typeface="Times New Roman" panose="02020603050405020304" pitchFamily="18" charset="0"/>
                <a:cs typeface="Times New Roman" panose="02020603050405020304" pitchFamily="18" charset="0"/>
              </a:rPr>
              <a:t>	Kendall/Hunt.</a:t>
            </a:r>
          </a:p>
          <a:p>
            <a:pPr>
              <a:spcBef>
                <a:spcPct val="0"/>
              </a:spcBef>
              <a:buFontTx/>
              <a:buNone/>
              <a:defRPr/>
            </a:pPr>
            <a:r>
              <a:rPr lang="en-US" altLang="en-US" sz="2000" dirty="0">
                <a:latin typeface="Times New Roman" panose="02020603050405020304" pitchFamily="18" charset="0"/>
                <a:cs typeface="Times New Roman" panose="02020603050405020304" pitchFamily="18" charset="0"/>
              </a:rPr>
              <a:t>House, D. 2002. </a:t>
            </a:r>
            <a:r>
              <a:rPr lang="en-US" altLang="en-US" sz="2000" i="1" dirty="0">
                <a:latin typeface="Times New Roman" panose="02020603050405020304" pitchFamily="18" charset="0"/>
                <a:cs typeface="Times New Roman" panose="02020603050405020304" pitchFamily="18" charset="0"/>
              </a:rPr>
              <a:t>Language Shift among the Navajos</a:t>
            </a:r>
            <a:r>
              <a:rPr lang="en-US" altLang="en-US" sz="2000" dirty="0">
                <a:latin typeface="Times New Roman" panose="02020603050405020304" pitchFamily="18" charset="0"/>
                <a:cs typeface="Times New Roman" panose="02020603050405020304" pitchFamily="18" charset="0"/>
              </a:rPr>
              <a:t>. Tucson: University of Arizona.</a:t>
            </a:r>
          </a:p>
          <a:p>
            <a:pPr marL="914400" indent="-906463">
              <a:spcBef>
                <a:spcPct val="0"/>
              </a:spcBef>
              <a:buFontTx/>
              <a:buNone/>
              <a:defRPr/>
            </a:pPr>
            <a:r>
              <a:rPr lang="en-US" altLang="en-US" sz="2000" dirty="0">
                <a:latin typeface="Times New Roman" panose="02020603050405020304" pitchFamily="18" charset="0"/>
                <a:cs typeface="Times New Roman" panose="02020603050405020304" pitchFamily="18" charset="0"/>
              </a:rPr>
              <a:t>Jackson, C. </a:t>
            </a:r>
            <a:r>
              <a:rPr lang="en-US" altLang="en-US" sz="2000" dirty="0" err="1">
                <a:latin typeface="Times New Roman" panose="02020603050405020304" pitchFamily="18" charset="0"/>
                <a:cs typeface="Times New Roman" panose="02020603050405020304" pitchFamily="18" charset="0"/>
              </a:rPr>
              <a:t>Kirabo</a:t>
            </a:r>
            <a:r>
              <a:rPr lang="en-US" altLang="en-US" sz="2000" dirty="0">
                <a:latin typeface="Times New Roman" panose="02020603050405020304" pitchFamily="18" charset="0"/>
                <a:cs typeface="Times New Roman" panose="02020603050405020304" pitchFamily="18" charset="0"/>
              </a:rPr>
              <a:t>. (2019). The full measure of a teacher: Using value-added to assess effects on student behavior. </a:t>
            </a:r>
            <a:r>
              <a:rPr lang="en-US" altLang="en-US" sz="2000" i="1" dirty="0">
                <a:latin typeface="Times New Roman" panose="02020603050405020304" pitchFamily="18" charset="0"/>
                <a:cs typeface="Times New Roman" panose="02020603050405020304" pitchFamily="18" charset="0"/>
              </a:rPr>
              <a:t>Education Next, 19(1</a:t>
            </a:r>
            <a:r>
              <a:rPr lang="en-US" altLang="en-US" sz="2000" dirty="0">
                <a:latin typeface="Times New Roman" panose="02020603050405020304" pitchFamily="18" charset="0"/>
                <a:cs typeface="Times New Roman" panose="02020603050405020304" pitchFamily="18" charset="0"/>
              </a:rPr>
              <a:t>). Retrieved from </a:t>
            </a:r>
            <a:r>
              <a:rPr lang="en-US" altLang="en-US" sz="2000" dirty="0">
                <a:latin typeface="Times New Roman" panose="02020603050405020304" pitchFamily="18" charset="0"/>
                <a:cs typeface="Times New Roman" panose="02020603050405020304" pitchFamily="18" charset="0"/>
                <a:hlinkClick r:id="rId3"/>
              </a:rPr>
              <a:t>https://www.educationnext.org/full-measure-of-a-teacher-using-value-added-assess-effects-student-behavior/</a:t>
            </a:r>
            <a:endParaRPr lang="en-US" altLang="en-US" sz="2000" dirty="0">
              <a:latin typeface="Times New Roman" panose="02020603050405020304" pitchFamily="18" charset="0"/>
              <a:cs typeface="Times New Roman" panose="02020603050405020304" pitchFamily="18" charset="0"/>
            </a:endParaRPr>
          </a:p>
          <a:p>
            <a:pPr>
              <a:spcBef>
                <a:spcPct val="0"/>
              </a:spcBef>
              <a:buFontTx/>
              <a:buNone/>
              <a:defRPr/>
            </a:pPr>
            <a:r>
              <a:rPr lang="en-US" altLang="en-US" sz="2000" dirty="0">
                <a:latin typeface="Times New Roman" panose="02020603050405020304" pitchFamily="18" charset="0"/>
                <a:cs typeface="Times New Roman" panose="02020603050405020304" pitchFamily="18" charset="0"/>
              </a:rPr>
              <a:t>Kohn, Alfie. 1993. </a:t>
            </a:r>
            <a:r>
              <a:rPr lang="en-US" altLang="en-US" sz="2000" i="1" dirty="0">
                <a:latin typeface="Times New Roman" panose="02020603050405020304" pitchFamily="18" charset="0"/>
                <a:cs typeface="Times New Roman" panose="02020603050405020304" pitchFamily="18" charset="0"/>
              </a:rPr>
              <a:t>Punished by Rewards. </a:t>
            </a:r>
            <a:r>
              <a:rPr lang="en-US" altLang="en-US" sz="2000" dirty="0">
                <a:latin typeface="Times New Roman" panose="02020603050405020304" pitchFamily="18" charset="0"/>
                <a:cs typeface="Times New Roman" panose="02020603050405020304" pitchFamily="18" charset="0"/>
              </a:rPr>
              <a:t>New York: Houghton Mifflin.</a:t>
            </a:r>
          </a:p>
          <a:p>
            <a:pPr>
              <a:spcBef>
                <a:spcPct val="0"/>
              </a:spcBef>
              <a:buFontTx/>
              <a:buNone/>
              <a:defRPr/>
            </a:pPr>
            <a:r>
              <a:rPr lang="en-US" altLang="en-US" sz="2000" dirty="0" err="1">
                <a:latin typeface="Times New Roman" panose="02020603050405020304" pitchFamily="18" charset="0"/>
                <a:cs typeface="Times New Roman" panose="02020603050405020304" pitchFamily="18" charset="0"/>
              </a:rPr>
              <a:t>Lipka</a:t>
            </a:r>
            <a:r>
              <a:rPr lang="en-US" altLang="en-US" sz="2000" dirty="0">
                <a:latin typeface="Times New Roman" panose="02020603050405020304" pitchFamily="18" charset="0"/>
                <a:cs typeface="Times New Roman" panose="02020603050405020304" pitchFamily="18" charset="0"/>
              </a:rPr>
              <a:t>, Jerry, </a:t>
            </a:r>
            <a:r>
              <a:rPr lang="en-US" altLang="en-US" sz="2000" dirty="0" err="1">
                <a:latin typeface="Times New Roman" panose="02020603050405020304" pitchFamily="18" charset="0"/>
                <a:cs typeface="Times New Roman" panose="02020603050405020304" pitchFamily="18" charset="0"/>
              </a:rPr>
              <a:t>Mohatt</a:t>
            </a:r>
            <a:r>
              <a:rPr lang="en-US" altLang="en-US" sz="2000" dirty="0">
                <a:latin typeface="Times New Roman" panose="02020603050405020304" pitchFamily="18" charset="0"/>
                <a:cs typeface="Times New Roman" panose="02020603050405020304" pitchFamily="18" charset="0"/>
              </a:rPr>
              <a:t>, Gerald, &amp; the </a:t>
            </a:r>
            <a:r>
              <a:rPr lang="en-US" altLang="en-US" sz="2000" dirty="0" err="1">
                <a:latin typeface="Times New Roman" panose="02020603050405020304" pitchFamily="18" charset="0"/>
                <a:cs typeface="Times New Roman" panose="02020603050405020304" pitchFamily="18" charset="0"/>
              </a:rPr>
              <a:t>Ciulistet</a:t>
            </a:r>
            <a:r>
              <a:rPr lang="en-US" altLang="en-US" sz="2000" dirty="0">
                <a:latin typeface="Times New Roman" panose="02020603050405020304" pitchFamily="18" charset="0"/>
                <a:cs typeface="Times New Roman" panose="02020603050405020304" pitchFamily="18" charset="0"/>
              </a:rPr>
              <a:t> Group. 1998. </a:t>
            </a:r>
            <a:r>
              <a:rPr lang="en-US" altLang="en-US" sz="2000" i="1" dirty="0">
                <a:latin typeface="Times New Roman" panose="02020603050405020304" pitchFamily="18" charset="0"/>
                <a:cs typeface="Times New Roman" panose="02020603050405020304" pitchFamily="18" charset="0"/>
              </a:rPr>
              <a:t>Transforming the Culture</a:t>
            </a:r>
          </a:p>
          <a:p>
            <a:pPr>
              <a:spcBef>
                <a:spcPct val="0"/>
              </a:spcBef>
              <a:buFontTx/>
              <a:buNone/>
              <a:defRPr/>
            </a:pPr>
            <a:r>
              <a:rPr lang="en-US" altLang="en-US" sz="2000" i="1" dirty="0">
                <a:latin typeface="Times New Roman" panose="02020603050405020304" pitchFamily="18" charset="0"/>
                <a:cs typeface="Times New Roman" panose="02020603050405020304" pitchFamily="18" charset="0"/>
              </a:rPr>
              <a:t>	of Schools: </a:t>
            </a:r>
            <a:r>
              <a:rPr lang="en-US" altLang="en-US" sz="2000" i="1" dirty="0" err="1">
                <a:latin typeface="Times New Roman" panose="02020603050405020304" pitchFamily="18" charset="0"/>
                <a:cs typeface="Times New Roman" panose="02020603050405020304" pitchFamily="18" charset="0"/>
              </a:rPr>
              <a:t>Yup'ik</a:t>
            </a:r>
            <a:r>
              <a:rPr lang="en-US" altLang="en-US" sz="2000" i="1" dirty="0">
                <a:latin typeface="Times New Roman" panose="02020603050405020304" pitchFamily="18" charset="0"/>
                <a:cs typeface="Times New Roman" panose="02020603050405020304" pitchFamily="18" charset="0"/>
              </a:rPr>
              <a:t> Eskimo Examples.</a:t>
            </a:r>
            <a:r>
              <a:rPr lang="en-US" altLang="en-US" sz="2000" dirty="0">
                <a:latin typeface="Times New Roman" panose="02020603050405020304" pitchFamily="18" charset="0"/>
                <a:cs typeface="Times New Roman" panose="02020603050405020304" pitchFamily="18" charset="0"/>
              </a:rPr>
              <a:t> Mahwah, NJ: Lawrence Erlbaum.</a:t>
            </a:r>
          </a:p>
          <a:p>
            <a:pPr>
              <a:spcBef>
                <a:spcPct val="0"/>
              </a:spcBef>
              <a:buFontTx/>
              <a:buNone/>
              <a:defRPr/>
            </a:pPr>
            <a:r>
              <a:rPr lang="en-US" altLang="en-US" sz="2000" dirty="0">
                <a:latin typeface="Times New Roman" panose="02020603050405020304" pitchFamily="18" charset="0"/>
                <a:cs typeface="Times New Roman" panose="02020603050405020304" pitchFamily="18" charset="0"/>
              </a:rPr>
              <a:t>Parsons Yazzie, Evangeline. 1995. </a:t>
            </a:r>
            <a:r>
              <a:rPr lang="en-US" altLang="en-US" sz="2000" i="1" dirty="0">
                <a:latin typeface="Times New Roman" panose="02020603050405020304" pitchFamily="18" charset="0"/>
                <a:cs typeface="Times New Roman" panose="02020603050405020304" pitchFamily="18" charset="0"/>
              </a:rPr>
              <a:t>A Study of Reasons for Navajo language</a:t>
            </a:r>
          </a:p>
          <a:p>
            <a:pPr>
              <a:spcBef>
                <a:spcPct val="0"/>
              </a:spcBef>
              <a:buFontTx/>
              <a:buNone/>
              <a:defRPr/>
            </a:pPr>
            <a:r>
              <a:rPr lang="en-US" altLang="en-US" sz="2000" i="1" dirty="0">
                <a:latin typeface="Times New Roman" panose="02020603050405020304" pitchFamily="18" charset="0"/>
                <a:cs typeface="Times New Roman" panose="02020603050405020304" pitchFamily="18" charset="0"/>
              </a:rPr>
              <a:t>	Attrition as Perceived by Navajo Speaking Parents</a:t>
            </a:r>
            <a:r>
              <a:rPr lang="en-US" altLang="en-US" sz="2000" dirty="0">
                <a:latin typeface="Times New Roman" panose="02020603050405020304" pitchFamily="18" charset="0"/>
                <a:cs typeface="Times New Roman" panose="02020603050405020304" pitchFamily="18" charset="0"/>
              </a:rPr>
              <a:t>. Unpublished</a:t>
            </a:r>
          </a:p>
          <a:p>
            <a:pPr>
              <a:spcBef>
                <a:spcPct val="0"/>
              </a:spcBef>
              <a:buFontTx/>
              <a:buNone/>
              <a:defRPr/>
            </a:pPr>
            <a:r>
              <a:rPr lang="en-US" altLang="en-US" sz="2000" dirty="0">
                <a:latin typeface="Times New Roman" panose="02020603050405020304" pitchFamily="18" charset="0"/>
                <a:cs typeface="Times New Roman" panose="02020603050405020304" pitchFamily="18" charset="0"/>
              </a:rPr>
              <a:t>	doctoral dissertation, Northern Arizona University, Flagstaff, AZ.</a:t>
            </a:r>
          </a:p>
          <a:p>
            <a:pPr>
              <a:spcBef>
                <a:spcPct val="0"/>
              </a:spcBef>
              <a:buFontTx/>
              <a:buNone/>
              <a:defRPr/>
            </a:pPr>
            <a:r>
              <a:rPr lang="en-US" altLang="en-US" sz="2000" dirty="0" err="1">
                <a:latin typeface="Times New Roman" panose="02020603050405020304" pitchFamily="18" charset="0"/>
                <a:cs typeface="Times New Roman" panose="02020603050405020304" pitchFamily="18" charset="0"/>
              </a:rPr>
              <a:t>Reyhner</a:t>
            </a:r>
            <a:r>
              <a:rPr lang="en-US" altLang="en-US" sz="2000" dirty="0">
                <a:latin typeface="Times New Roman" panose="02020603050405020304" pitchFamily="18" charset="0"/>
                <a:cs typeface="Times New Roman" panose="02020603050405020304" pitchFamily="18" charset="0"/>
              </a:rPr>
              <a:t>, Jon. 2006. </a:t>
            </a:r>
            <a:r>
              <a:rPr lang="en-US" altLang="en-US" sz="2000" i="1" dirty="0">
                <a:latin typeface="Times New Roman" panose="02020603050405020304" pitchFamily="18" charset="0"/>
                <a:cs typeface="Times New Roman" panose="02020603050405020304" pitchFamily="18" charset="0"/>
              </a:rPr>
              <a:t>Education and Language Restoration</a:t>
            </a:r>
            <a:r>
              <a:rPr lang="en-US" altLang="en-US" sz="2000" dirty="0">
                <a:latin typeface="Times New Roman" panose="02020603050405020304" pitchFamily="18" charset="0"/>
                <a:cs typeface="Times New Roman" panose="02020603050405020304" pitchFamily="18" charset="0"/>
              </a:rPr>
              <a:t>. Contemporary</a:t>
            </a:r>
          </a:p>
          <a:p>
            <a:pPr>
              <a:spcBef>
                <a:spcPct val="0"/>
              </a:spcBef>
              <a:buFontTx/>
              <a:buNone/>
              <a:defRPr/>
            </a:pPr>
            <a:r>
              <a:rPr lang="en-US" altLang="en-US" sz="2000" dirty="0">
                <a:latin typeface="Times New Roman" panose="02020603050405020304" pitchFamily="18" charset="0"/>
                <a:cs typeface="Times New Roman" panose="02020603050405020304" pitchFamily="18" charset="0"/>
              </a:rPr>
              <a:t>	Native American Issues Series. Philadelphia, PA: Chelsea House.</a:t>
            </a:r>
          </a:p>
          <a:p>
            <a:pPr>
              <a:spcBef>
                <a:spcPct val="0"/>
              </a:spcBef>
              <a:buFontTx/>
              <a:buNone/>
              <a:defRPr/>
            </a:pPr>
            <a:r>
              <a:rPr lang="en-US" altLang="en-US" sz="2000" dirty="0" err="1">
                <a:latin typeface="Times New Roman" panose="02020603050405020304" pitchFamily="18" charset="0"/>
                <a:cs typeface="Times New Roman" panose="02020603050405020304" pitchFamily="18" charset="0"/>
              </a:rPr>
              <a:t>Reyhner</a:t>
            </a:r>
            <a:r>
              <a:rPr lang="en-US" altLang="en-US" sz="2000" dirty="0">
                <a:latin typeface="Times New Roman" panose="02020603050405020304" pitchFamily="18" charset="0"/>
                <a:cs typeface="Times New Roman" panose="02020603050405020304" pitchFamily="18" charset="0"/>
              </a:rPr>
              <a:t>, Jon, &amp; Eder, Jeanne. 2004. </a:t>
            </a:r>
            <a:r>
              <a:rPr lang="en-US" altLang="en-US" sz="2000" i="1" dirty="0">
                <a:latin typeface="Times New Roman" panose="02020603050405020304" pitchFamily="18" charset="0"/>
                <a:cs typeface="Times New Roman" panose="02020603050405020304" pitchFamily="18" charset="0"/>
              </a:rPr>
              <a:t>American Indian Education: A History</a:t>
            </a:r>
            <a:r>
              <a:rPr lang="en-US" altLang="en-US" sz="2000" dirty="0">
                <a:latin typeface="Times New Roman" panose="02020603050405020304" pitchFamily="18" charset="0"/>
                <a:cs typeface="Times New Roman" panose="02020603050405020304" pitchFamily="18" charset="0"/>
              </a:rPr>
              <a:t>.</a:t>
            </a:r>
          </a:p>
          <a:p>
            <a:pPr>
              <a:spcBef>
                <a:spcPct val="0"/>
              </a:spcBef>
              <a:buFontTx/>
              <a:buNone/>
              <a:defRPr/>
            </a:pPr>
            <a:r>
              <a:rPr lang="en-US" altLang="en-US" sz="2000" dirty="0">
                <a:latin typeface="Times New Roman" panose="02020603050405020304" pitchFamily="18" charset="0"/>
                <a:cs typeface="Times New Roman" panose="02020603050405020304" pitchFamily="18" charset="0"/>
              </a:rPr>
              <a:t>	Norman, OK: University of Oklahoma Press.</a:t>
            </a:r>
          </a:p>
          <a:p>
            <a:pPr>
              <a:spcBef>
                <a:spcPct val="0"/>
              </a:spcBef>
              <a:buFontTx/>
              <a:buNone/>
              <a:defRPr/>
            </a:pPr>
            <a:r>
              <a:rPr lang="en-US" altLang="en-US" sz="2000" dirty="0" err="1">
                <a:latin typeface="Times New Roman" panose="02020603050405020304" pitchFamily="18" charset="0"/>
                <a:cs typeface="Times New Roman" panose="02020603050405020304" pitchFamily="18" charset="0"/>
              </a:rPr>
              <a:t>Reyhner</a:t>
            </a:r>
            <a:r>
              <a:rPr lang="en-US" altLang="en-US" sz="2000" dirty="0">
                <a:latin typeface="Times New Roman" panose="02020603050405020304" pitchFamily="18" charset="0"/>
                <a:cs typeface="Times New Roman" panose="02020603050405020304" pitchFamily="18" charset="0"/>
              </a:rPr>
              <a:t>, Jon. (ed.). 1992. </a:t>
            </a:r>
            <a:r>
              <a:rPr lang="en-US" altLang="en-US" sz="2000" i="1" dirty="0">
                <a:latin typeface="Times New Roman" panose="02020603050405020304" pitchFamily="18" charset="0"/>
                <a:cs typeface="Times New Roman" panose="02020603050405020304" pitchFamily="18" charset="0"/>
              </a:rPr>
              <a:t>Teaching American Indian Students.</a:t>
            </a:r>
            <a:r>
              <a:rPr lang="en-US" altLang="en-US" sz="2000" dirty="0">
                <a:latin typeface="Times New Roman" panose="02020603050405020304" pitchFamily="18" charset="0"/>
                <a:cs typeface="Times New Roman" panose="02020603050405020304" pitchFamily="18" charset="0"/>
              </a:rPr>
              <a:t> Norman, OK:</a:t>
            </a:r>
          </a:p>
          <a:p>
            <a:pPr>
              <a:spcBef>
                <a:spcPct val="0"/>
              </a:spcBef>
              <a:buFontTx/>
              <a:buNone/>
              <a:defRPr/>
            </a:pPr>
            <a:r>
              <a:rPr lang="en-US" altLang="en-US" sz="2000" dirty="0">
                <a:latin typeface="Times New Roman" panose="02020603050405020304" pitchFamily="18" charset="0"/>
                <a:cs typeface="Times New Roman" panose="02020603050405020304" pitchFamily="18" charset="0"/>
              </a:rPr>
              <a:t>	University of Oklahoma Press.</a:t>
            </a:r>
          </a:p>
          <a:p>
            <a:pPr>
              <a:spcBef>
                <a:spcPct val="0"/>
              </a:spcBef>
              <a:buFontTx/>
              <a:buNone/>
              <a:defRPr/>
            </a:pPr>
            <a:endParaRPr lang="en-US" altLang="en-US" sz="2000" dirty="0">
              <a:solidFill>
                <a:srgbClr val="000000"/>
              </a:solidFill>
              <a:latin typeface="Times" pitchFamily="2" charset="0"/>
            </a:endParaRPr>
          </a:p>
        </p:txBody>
      </p:sp>
    </p:spTree>
    <p:extLst>
      <p:ext uri="{BB962C8B-B14F-4D97-AF65-F5344CB8AC3E}">
        <p14:creationId xmlns:p14="http://schemas.microsoft.com/office/powerpoint/2010/main" val="219311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F84B-9DC4-0E67-BF80-3BF8EBCCEC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15F02A-1CC2-079D-78CA-C81A2CA8A56E}"/>
              </a:ext>
            </a:extLst>
          </p:cNvPr>
          <p:cNvSpPr>
            <a:spLocks noGrp="1"/>
          </p:cNvSpPr>
          <p:nvPr>
            <p:ph idx="1"/>
          </p:nvPr>
        </p:nvSpPr>
        <p:spPr>
          <a:xfrm>
            <a:off x="0" y="0"/>
            <a:ext cx="9144000" cy="6858000"/>
          </a:xfrm>
        </p:spPr>
        <p:txBody>
          <a:bodyPr/>
          <a:lstStyle/>
          <a:p>
            <a:pPr marL="0" indent="0" algn="l">
              <a:buNone/>
            </a:pPr>
            <a:r>
              <a:rPr lang="en-US" sz="2800" b="0" i="0" u="none" strike="noStrike" dirty="0">
                <a:effectLst/>
                <a:latin typeface="Graphik Web"/>
              </a:rPr>
              <a:t>	Is using social media making our kids unhappy? Evidence is mounting that there is a link between social media and </a:t>
            </a:r>
            <a:r>
              <a:rPr lang="en-US" sz="2800" b="0" i="0" u="sng" strike="noStrike" dirty="0">
                <a:effectLst/>
                <a:latin typeface="Graphik Web"/>
                <a:hlinkClick r:id="rId2"/>
              </a:rPr>
              <a:t>depression</a:t>
            </a:r>
            <a:r>
              <a:rPr lang="en-US" sz="2800" b="0" i="0" u="none" strike="noStrike" dirty="0">
                <a:effectLst/>
                <a:latin typeface="Graphik Web"/>
              </a:rPr>
              <a:t>. In several studies, </a:t>
            </a:r>
            <a:r>
              <a:rPr lang="en-US" sz="2800" b="0" i="0" u="sng" strike="noStrike" dirty="0">
                <a:effectLst/>
                <a:latin typeface="Graphik Web"/>
                <a:hlinkClick r:id="rId3"/>
              </a:rPr>
              <a:t>teenage</a:t>
            </a:r>
            <a:r>
              <a:rPr lang="en-US" sz="2800" b="0" i="0" u="none" strike="noStrike" dirty="0">
                <a:effectLst/>
                <a:latin typeface="Graphik Web"/>
              </a:rPr>
              <a:t> and </a:t>
            </a:r>
            <a:r>
              <a:rPr lang="en-US" sz="2800" b="0" i="0" u="sng" strike="noStrike" dirty="0">
                <a:effectLst/>
                <a:latin typeface="Graphik Web"/>
                <a:hlinkClick r:id="rId4"/>
              </a:rPr>
              <a:t>young adult</a:t>
            </a:r>
            <a:r>
              <a:rPr lang="en-US" sz="2800" b="0" i="0" u="none" strike="noStrike" dirty="0">
                <a:effectLst/>
                <a:latin typeface="Graphik Web"/>
              </a:rPr>
              <a:t> users who spend the most time on Instagram, Facebook and other platforms were shown to have a substantially (from 13 to 66 percent) higher rate of reported depression than those who spent the least time.</a:t>
            </a:r>
          </a:p>
          <a:p>
            <a:pPr marL="0" indent="0" algn="l">
              <a:buNone/>
            </a:pPr>
            <a:r>
              <a:rPr lang="en-US" sz="2800" b="0" i="0" u="none" strike="noStrike" dirty="0">
                <a:effectLst/>
                <a:latin typeface="Graphik Web"/>
              </a:rPr>
              <a:t>	Does that mean that Instagram and TikTok are actually</a:t>
            </a:r>
            <a:r>
              <a:rPr lang="en-US" sz="2800" b="0" i="1" u="none" strike="noStrike" dirty="0">
                <a:effectLst/>
                <a:latin typeface="Graphik Web"/>
              </a:rPr>
              <a:t> causing </a:t>
            </a:r>
            <a:r>
              <a:rPr lang="en-US" sz="2800" b="0" i="0" u="none" strike="noStrike" dirty="0">
                <a:effectLst/>
                <a:latin typeface="Graphik Web"/>
              </a:rPr>
              <a:t>depression? These studies show a correlation, not causation. But it’s worth a serious look at how social media</a:t>
            </a:r>
            <a:r>
              <a:rPr lang="en-US" sz="2800" b="0" i="0" u="sng" strike="noStrike" dirty="0">
                <a:effectLst/>
                <a:latin typeface="Graphik Web"/>
                <a:hlinkClick r:id="rId5"/>
              </a:rPr>
              <a:t> could be affecting teenagers and young adults</a:t>
            </a:r>
            <a:r>
              <a:rPr lang="en-US" sz="2800" b="0" i="0" u="none" strike="noStrike" dirty="0">
                <a:effectLst/>
                <a:latin typeface="Graphik Web"/>
              </a:rPr>
              <a:t> negatively. Some schools are banning cell phones.</a:t>
            </a:r>
          </a:p>
          <a:p>
            <a:pPr marL="0" indent="0" algn="l">
              <a:buNone/>
            </a:pPr>
            <a:endParaRPr lang="en-US" sz="2800" b="0" i="0" u="none" strike="noStrike" dirty="0">
              <a:effectLst/>
              <a:latin typeface="Graphik Web"/>
            </a:endParaRPr>
          </a:p>
          <a:p>
            <a:pPr marL="0" indent="0" algn="ctr">
              <a:buNone/>
            </a:pPr>
            <a:r>
              <a:rPr lang="en-US" sz="1800" dirty="0">
                <a:hlinkClick r:id="rId6"/>
              </a:rPr>
              <a:t>https://</a:t>
            </a:r>
            <a:r>
              <a:rPr lang="en-US" sz="1800" dirty="0" err="1">
                <a:hlinkClick r:id="rId6"/>
              </a:rPr>
              <a:t>childmind.org</a:t>
            </a:r>
            <a:r>
              <a:rPr lang="en-US" sz="1800" dirty="0">
                <a:hlinkClick r:id="rId6"/>
              </a:rPr>
              <a:t>/article/is-social-media-use-causing-depression/</a:t>
            </a:r>
            <a:endParaRPr lang="en-US" sz="1800" dirty="0"/>
          </a:p>
        </p:txBody>
      </p:sp>
    </p:spTree>
    <p:extLst>
      <p:ext uri="{BB962C8B-B14F-4D97-AF65-F5344CB8AC3E}">
        <p14:creationId xmlns:p14="http://schemas.microsoft.com/office/powerpoint/2010/main" val="3148501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2">
            <a:extLst>
              <a:ext uri="{FF2B5EF4-FFF2-40B4-BE49-F238E27FC236}">
                <a16:creationId xmlns:a16="http://schemas.microsoft.com/office/drawing/2014/main" id="{79C054E0-4BF0-B080-3508-10E2E8B85FA0}"/>
              </a:ext>
            </a:extLst>
          </p:cNvPr>
          <p:cNvSpPr txBox="1">
            <a:spLocks noChangeArrowheads="1"/>
          </p:cNvSpPr>
          <p:nvPr/>
        </p:nvSpPr>
        <p:spPr bwMode="auto">
          <a:xfrm>
            <a:off x="0" y="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Whitbeck, L.B., Hoyt, D.R., </a:t>
            </a:r>
            <a:r>
              <a:rPr lang="en-US" altLang="en-US" sz="2000" dirty="0" err="1">
                <a:solidFill>
                  <a:srgbClr val="000000"/>
                </a:solidFill>
                <a:latin typeface="Times New Roman" panose="02020603050405020304" pitchFamily="18" charset="0"/>
                <a:cs typeface="Times New Roman" panose="02020603050405020304" pitchFamily="18" charset="0"/>
              </a:rPr>
              <a:t>Stubben</a:t>
            </a:r>
            <a:r>
              <a:rPr lang="en-US" altLang="en-US" sz="2000" dirty="0">
                <a:solidFill>
                  <a:srgbClr val="000000"/>
                </a:solidFill>
                <a:latin typeface="Times New Roman" panose="02020603050405020304" pitchFamily="18" charset="0"/>
                <a:cs typeface="Times New Roman" panose="02020603050405020304" pitchFamily="18" charset="0"/>
              </a:rPr>
              <a:t>, D.R., </a:t>
            </a:r>
            <a:r>
              <a:rPr lang="en-US" altLang="en-US" sz="2000" dirty="0" err="1">
                <a:solidFill>
                  <a:srgbClr val="000000"/>
                </a:solidFill>
                <a:latin typeface="Times New Roman" panose="02020603050405020304" pitchFamily="18" charset="0"/>
                <a:cs typeface="Times New Roman" panose="02020603050405020304" pitchFamily="18" charset="0"/>
              </a:rPr>
              <a:t>LaFromboise</a:t>
            </a:r>
            <a:r>
              <a:rPr lang="en-US" altLang="en-US" sz="2000" dirty="0">
                <a:solidFill>
                  <a:srgbClr val="000000"/>
                </a:solidFill>
                <a:latin typeface="Times New Roman" panose="02020603050405020304" pitchFamily="18" charset="0"/>
                <a:cs typeface="Times New Roman" panose="02020603050405020304" pitchFamily="18" charset="0"/>
              </a:rPr>
              <a:t>, T. 2001. Traditional</a:t>
            </a:r>
          </a:p>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	Culture and Academic Success Among American Indian Children in the</a:t>
            </a:r>
          </a:p>
          <a:p>
            <a:pPr>
              <a:spcBef>
                <a:spcPct val="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	upper Midwest. </a:t>
            </a:r>
            <a:r>
              <a:rPr lang="en-US" altLang="en-US" sz="2000" i="1" dirty="0">
                <a:solidFill>
                  <a:srgbClr val="000000"/>
                </a:solidFill>
                <a:latin typeface="Times New Roman" panose="02020603050405020304" pitchFamily="18" charset="0"/>
                <a:cs typeface="Times New Roman" panose="02020603050405020304" pitchFamily="18" charset="0"/>
              </a:rPr>
              <a:t>Journal of American Indian Education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i="1" dirty="0">
                <a:solidFill>
                  <a:srgbClr val="000000"/>
                </a:solidFill>
                <a:latin typeface="Times New Roman" panose="02020603050405020304" pitchFamily="18" charset="0"/>
                <a:cs typeface="Times New Roman" panose="02020603050405020304" pitchFamily="18" charset="0"/>
              </a:rPr>
              <a:t>40</a:t>
            </a:r>
            <a:r>
              <a:rPr lang="en-US" altLang="en-US" sz="2000" dirty="0">
                <a:solidFill>
                  <a:srgbClr val="000000"/>
                </a:solidFill>
                <a:latin typeface="Times New Roman" panose="02020603050405020304" pitchFamily="18" charset="0"/>
                <a:cs typeface="Times New Roman" panose="02020603050405020304" pitchFamily="18" charset="0"/>
              </a:rPr>
              <a:t>(2):48-60.</a:t>
            </a:r>
          </a:p>
        </p:txBody>
      </p:sp>
    </p:spTree>
    <p:extLst>
      <p:ext uri="{BB962C8B-B14F-4D97-AF65-F5344CB8AC3E}">
        <p14:creationId xmlns:p14="http://schemas.microsoft.com/office/powerpoint/2010/main" val="702030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DBA6F62B-946F-DB76-E646-DE0FCCC5CA3B}"/>
              </a:ext>
            </a:extLst>
          </p:cNvPr>
          <p:cNvSpPr>
            <a:spLocks noGrp="1" noChangeArrowheads="1"/>
          </p:cNvSpPr>
          <p:nvPr>
            <p:ph type="ctrTitle"/>
          </p:nvPr>
        </p:nvSpPr>
        <p:spPr/>
        <p:txBody>
          <a:bodyPr/>
          <a:lstStyle/>
          <a:p>
            <a:endParaRPr lang="en-US" altLang="en-US">
              <a:ea typeface="ＭＳ Ｐゴシック" panose="020B0600070205080204" pitchFamily="34" charset="-128"/>
            </a:endParaRPr>
          </a:p>
        </p:txBody>
      </p:sp>
      <p:sp>
        <p:nvSpPr>
          <p:cNvPr id="86018" name="Subtitle 2">
            <a:extLst>
              <a:ext uri="{FF2B5EF4-FFF2-40B4-BE49-F238E27FC236}">
                <a16:creationId xmlns:a16="http://schemas.microsoft.com/office/drawing/2014/main" id="{3C9FF832-D992-0C9D-48AB-1B4AF9444FA0}"/>
              </a:ext>
            </a:extLst>
          </p:cNvPr>
          <p:cNvSpPr>
            <a:spLocks noGrp="1" noChangeArrowheads="1"/>
          </p:cNvSpPr>
          <p:nvPr>
            <p:ph type="subTitle" idx="1"/>
          </p:nvPr>
        </p:nvSpPr>
        <p:spPr/>
        <p:txBody>
          <a:bodyPr/>
          <a:lstStyle/>
          <a:p>
            <a:endParaRPr lang="en-US" altLang="en-US">
              <a:ea typeface="ＭＳ Ｐゴシック" panose="020B0600070205080204" pitchFamily="34" charset="-128"/>
            </a:endParaRPr>
          </a:p>
        </p:txBody>
      </p:sp>
      <p:pic>
        <p:nvPicPr>
          <p:cNvPr id="86019" name="Picture 3">
            <a:extLst>
              <a:ext uri="{FF2B5EF4-FFF2-40B4-BE49-F238E27FC236}">
                <a16:creationId xmlns:a16="http://schemas.microsoft.com/office/drawing/2014/main" id="{4E04D36F-DCEB-C3EB-C6E5-B57964D81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C143C3AC-4E6C-11CF-134A-8209C330501B}"/>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87042" name="Content Placeholder 3">
            <a:extLst>
              <a:ext uri="{FF2B5EF4-FFF2-40B4-BE49-F238E27FC236}">
                <a16:creationId xmlns:a16="http://schemas.microsoft.com/office/drawing/2014/main" id="{A73F82D6-D8EC-D140-5107-DB883306DC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9191625" cy="6893719"/>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56F335B6-A25B-65DE-5132-8F218540E9EA}"/>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88066" name="Content Placeholder 3">
            <a:extLst>
              <a:ext uri="{FF2B5EF4-FFF2-40B4-BE49-F238E27FC236}">
                <a16:creationId xmlns:a16="http://schemas.microsoft.com/office/drawing/2014/main" id="{D5CF7812-2218-441A-2693-A2A0B64F33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
            <a:ext cx="9199202" cy="6898344"/>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1610627B-19E1-A73F-DC48-6ADD6EDE9B4E}"/>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89090" name="Content Placeholder 3">
            <a:extLst>
              <a:ext uri="{FF2B5EF4-FFF2-40B4-BE49-F238E27FC236}">
                <a16:creationId xmlns:a16="http://schemas.microsoft.com/office/drawing/2014/main" id="{BAD6EAEC-1FCF-1C8E-1430-A2C28EAEAB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612" y="-38101"/>
            <a:ext cx="9218612" cy="6913959"/>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EDA11743-1DAA-A7AB-22DA-6C5997341000}"/>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90114" name="Content Placeholder 3">
            <a:extLst>
              <a:ext uri="{FF2B5EF4-FFF2-40B4-BE49-F238E27FC236}">
                <a16:creationId xmlns:a16="http://schemas.microsoft.com/office/drawing/2014/main" id="{5845FA97-E982-842F-952A-58D8A0C702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89DA7AFA-3297-01F1-14A1-E713E230BB05}"/>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91138" name="Content Placeholder 3">
            <a:extLst>
              <a:ext uri="{FF2B5EF4-FFF2-40B4-BE49-F238E27FC236}">
                <a16:creationId xmlns:a16="http://schemas.microsoft.com/office/drawing/2014/main" id="{E070BA4A-72F6-0A8C-1708-3456D37D0A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850" y="1"/>
            <a:ext cx="9213850" cy="6910388"/>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7550FB0D-A2AE-BC8E-0686-47AE4B62B7CD}"/>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92162" name="Content Placeholder 3">
            <a:extLst>
              <a:ext uri="{FF2B5EF4-FFF2-40B4-BE49-F238E27FC236}">
                <a16:creationId xmlns:a16="http://schemas.microsoft.com/office/drawing/2014/main" id="{C9184CD8-D7EE-DF46-874A-EE3E23E794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62" y="0"/>
            <a:ext cx="9144000" cy="68580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C0A1228D-312D-D7EA-E465-1C692769E8F8}"/>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93186" name="Content Placeholder 3">
            <a:extLst>
              <a:ext uri="{FF2B5EF4-FFF2-40B4-BE49-F238E27FC236}">
                <a16:creationId xmlns:a16="http://schemas.microsoft.com/office/drawing/2014/main" id="{5AA954A2-4189-9D78-2DC1-AA840CAB49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26"/>
            <a:ext cx="9143999" cy="6859051"/>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C85E0058-6944-2F6D-C2A1-605E2FB90D55}"/>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94210" name="Content Placeholder 3">
            <a:extLst>
              <a:ext uri="{FF2B5EF4-FFF2-40B4-BE49-F238E27FC236}">
                <a16:creationId xmlns:a16="http://schemas.microsoft.com/office/drawing/2014/main" id="{6A300D29-52C4-82E7-8DA8-0F4CC8192C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8465"/>
            <a:ext cx="9144000" cy="685694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AF9ADA35-C88E-7D01-9B97-929CA307F103}"/>
              </a:ext>
            </a:extLst>
          </p:cNvPr>
          <p:cNvSpPr>
            <a:spLocks noGrp="1" noChangeArrowheads="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458A8A07-AB11-5848-B57D-C781D1B41E7C}"/>
              </a:ext>
            </a:extLst>
          </p:cNvPr>
          <p:cNvSpPr>
            <a:spLocks noGrp="1"/>
          </p:cNvSpPr>
          <p:nvPr>
            <p:ph idx="1"/>
          </p:nvPr>
        </p:nvSpPr>
        <p:spPr>
          <a:xfrm>
            <a:off x="0" y="0"/>
            <a:ext cx="9144000" cy="6126163"/>
          </a:xfrm>
        </p:spPr>
        <p:txBody>
          <a:bodyPr/>
          <a:lstStyle/>
          <a:p>
            <a:pPr marL="0" indent="0">
              <a:buFontTx/>
              <a:buNone/>
              <a:defRPr/>
            </a:pPr>
            <a:r>
              <a:rPr lang="en-US" sz="2800" dirty="0">
                <a:solidFill>
                  <a:schemeClr val="bg2">
                    <a:lumMod val="50000"/>
                  </a:schemeClr>
                </a:solidFill>
              </a:rPr>
              <a:t>	</a:t>
            </a:r>
            <a:r>
              <a:rPr lang="en-US" sz="2800" dirty="0">
                <a:solidFill>
                  <a:srgbClr val="FF0000"/>
                </a:solidFill>
              </a:rPr>
              <a:t>Why are so many American white men killing themselves and others? </a:t>
            </a:r>
            <a:r>
              <a:rPr lang="en-US" sz="2800" dirty="0">
                <a:solidFill>
                  <a:schemeClr val="bg2">
                    <a:lumMod val="50000"/>
                  </a:schemeClr>
                </a:solidFill>
              </a:rPr>
              <a:t>Princeton researchers Anne Case and Angus Deaton refer to these as “deaths of despair” and trace the causes to various social problems—especially the economic problems of unemployment. “These deaths of despair have been accompanied by reduced labor force participation, reduced marriage rates, increases in reports of poor health and poor mental health. So we are beginning to thread a story in that it’s possible that [the trend is] consistent with </a:t>
            </a:r>
            <a:r>
              <a:rPr lang="en-US" sz="2800" dirty="0">
                <a:solidFill>
                  <a:srgbClr val="FF0000"/>
                </a:solidFill>
              </a:rPr>
              <a:t>the labor market collapsing for people with less than a college degree</a:t>
            </a:r>
            <a:r>
              <a:rPr lang="en-US" sz="2800" dirty="0">
                <a:solidFill>
                  <a:schemeClr val="bg2">
                    <a:lumMod val="50000"/>
                  </a:schemeClr>
                </a:solidFill>
              </a:rPr>
              <a:t>. In turn, those people are being less able to form stable marriages, and in turn that has effects on the kind of economic and social supports that people need in order to thrive.” --</a:t>
            </a:r>
            <a:r>
              <a:rPr lang="en-US" sz="2800" i="1" dirty="0">
                <a:solidFill>
                  <a:schemeClr val="bg2">
                    <a:lumMod val="50000"/>
                  </a:schemeClr>
                </a:solidFill>
              </a:rPr>
              <a:t>The Killing of the American White Male</a:t>
            </a:r>
            <a:r>
              <a:rPr lang="en-US" sz="2800" dirty="0">
                <a:solidFill>
                  <a:schemeClr val="bg2">
                    <a:lumMod val="50000"/>
                  </a:schemeClr>
                </a:solidFill>
              </a:rPr>
              <a:t>, April 3, 2018 by D. </a:t>
            </a:r>
            <a:r>
              <a:rPr lang="en-US" sz="2800" dirty="0" err="1">
                <a:solidFill>
                  <a:schemeClr val="bg2">
                    <a:lumMod val="50000"/>
                  </a:schemeClr>
                </a:solidFill>
              </a:rPr>
              <a:t>Longenecker</a:t>
            </a:r>
            <a:endParaRPr lang="en-US" sz="2800" dirty="0">
              <a:solidFill>
                <a:schemeClr val="bg2">
                  <a:lumMod val="50000"/>
                </a:schemeClr>
              </a:solidFill>
            </a:endParaRPr>
          </a:p>
          <a:p>
            <a:pPr>
              <a:defRPr/>
            </a:pPr>
            <a:endParaRPr lang="en-US" dirty="0"/>
          </a:p>
        </p:txBody>
      </p:sp>
      <p:sp>
        <p:nvSpPr>
          <p:cNvPr id="21507" name="Slide Number Placeholder 3">
            <a:extLst>
              <a:ext uri="{FF2B5EF4-FFF2-40B4-BE49-F238E27FC236}">
                <a16:creationId xmlns:a16="http://schemas.microsoft.com/office/drawing/2014/main" id="{A416E7F6-B420-A308-3F68-70346D2766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DFD2DE3-E39B-8843-83E1-F2382ECE69BD}" type="slidenum">
              <a:rPr lang="en-US" altLang="en-US" sz="1400"/>
              <a:pPr>
                <a:spcBef>
                  <a:spcPct val="0"/>
                </a:spcBef>
                <a:buFontTx/>
                <a:buNone/>
              </a:pPr>
              <a:t>6</a:t>
            </a:fld>
            <a:endParaRPr lang="en-US" altLang="en-US" sz="1400"/>
          </a:p>
        </p:txBody>
      </p:sp>
    </p:spTree>
    <p:extLst>
      <p:ext uri="{BB962C8B-B14F-4D97-AF65-F5344CB8AC3E}">
        <p14:creationId xmlns:p14="http://schemas.microsoft.com/office/powerpoint/2010/main" val="839199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C366-C330-179A-61F6-E4E90BEFC887}"/>
              </a:ext>
            </a:extLst>
          </p:cNvPr>
          <p:cNvSpPr>
            <a:spLocks noGrp="1"/>
          </p:cNvSpPr>
          <p:nvPr>
            <p:ph type="ctrTitle"/>
          </p:nvPr>
        </p:nvSpPr>
        <p:spPr>
          <a:xfrm>
            <a:off x="0" y="304800"/>
            <a:ext cx="9144000" cy="2362200"/>
          </a:xfrm>
        </p:spPr>
        <p:txBody>
          <a:bodyPr>
            <a:normAutofit/>
          </a:bodyPr>
          <a:lstStyle/>
          <a:p>
            <a:pPr>
              <a:defRPr/>
            </a:pPr>
            <a:r>
              <a:rPr lang="en-US" dirty="0"/>
              <a:t>Jocks &amp; Burnouts Subcultures</a:t>
            </a:r>
            <a:br>
              <a:rPr lang="en-US" dirty="0"/>
            </a:br>
            <a:r>
              <a:rPr lang="en-US" dirty="0"/>
              <a:t>Penelope Eckert</a:t>
            </a:r>
          </a:p>
        </p:txBody>
      </p:sp>
      <p:sp>
        <p:nvSpPr>
          <p:cNvPr id="82946" name="Subtitle 2">
            <a:extLst>
              <a:ext uri="{FF2B5EF4-FFF2-40B4-BE49-F238E27FC236}">
                <a16:creationId xmlns:a16="http://schemas.microsoft.com/office/drawing/2014/main" id="{7FFFD432-ACC1-E4BA-77CC-2DEDFBA32AFB}"/>
              </a:ext>
            </a:extLst>
          </p:cNvPr>
          <p:cNvSpPr>
            <a:spLocks noGrp="1" noChangeArrowheads="1"/>
          </p:cNvSpPr>
          <p:nvPr>
            <p:ph type="subTitle" idx="1"/>
          </p:nvPr>
        </p:nvSpPr>
        <p:spPr>
          <a:xfrm>
            <a:off x="1295400" y="2819400"/>
            <a:ext cx="6705600" cy="2817813"/>
          </a:xfrm>
        </p:spPr>
        <p:txBody>
          <a:bodyPr/>
          <a:lstStyle/>
          <a:p>
            <a:pPr marL="342900" indent="-342900" algn="l">
              <a:buFont typeface="Wingdings" pitchFamily="2" charset="2"/>
              <a:buChar char="§"/>
            </a:pPr>
            <a:r>
              <a:rPr lang="en-US" altLang="en-US" dirty="0">
                <a:ea typeface="ＭＳ Ｐゴシック" panose="020B0600070205080204" pitchFamily="34" charset="-128"/>
              </a:rPr>
              <a:t>Jocks: Middle Class, see school as access to things important in life.</a:t>
            </a:r>
          </a:p>
          <a:p>
            <a:pPr marL="342900" indent="-342900" algn="l">
              <a:buFont typeface="Wingdings" pitchFamily="2" charset="2"/>
              <a:buChar char="§"/>
            </a:pPr>
            <a:endParaRPr lang="en-US" altLang="en-US" dirty="0">
              <a:ea typeface="ＭＳ Ｐゴシック" panose="020B0600070205080204" pitchFamily="34" charset="-128"/>
            </a:endParaRPr>
          </a:p>
          <a:p>
            <a:pPr marL="342900" indent="-342900" algn="l">
              <a:buFont typeface="Wingdings" pitchFamily="2" charset="2"/>
              <a:buChar char="§"/>
            </a:pPr>
            <a:r>
              <a:rPr lang="en-US" altLang="en-US" dirty="0">
                <a:ea typeface="ＭＳ Ｐゴシック" panose="020B0600070205080204" pitchFamily="34" charset="-128"/>
              </a:rPr>
              <a:t>Burnouts: Working Class, see schools as repressive and not meeting their needs.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64D6A311-5A2C-408B-F317-48A2413D250A}"/>
              </a:ext>
            </a:extLst>
          </p:cNvPr>
          <p:cNvSpPr>
            <a:spLocks noGrp="1" noChangeArrowheads="1"/>
          </p:cNvSpPr>
          <p:nvPr>
            <p:ph type="ctrTitle"/>
          </p:nvPr>
        </p:nvSpPr>
        <p:spPr>
          <a:xfrm>
            <a:off x="0" y="1181100"/>
            <a:ext cx="9144000" cy="1677988"/>
          </a:xfrm>
        </p:spPr>
        <p:txBody>
          <a:bodyPr/>
          <a:lstStyle/>
          <a:p>
            <a:r>
              <a:rPr lang="en-US" altLang="en-US">
                <a:ea typeface="ＭＳ Ｐゴシック" panose="020B0600070205080204" pitchFamily="34" charset="-128"/>
              </a:rPr>
              <a:t>Social Class &amp; School Knowledge</a:t>
            </a:r>
            <a:br>
              <a:rPr lang="en-US" altLang="en-US">
                <a:ea typeface="ＭＳ Ｐゴシック" panose="020B0600070205080204" pitchFamily="34" charset="-128"/>
              </a:rPr>
            </a:br>
            <a:r>
              <a:rPr lang="en-US" altLang="en-US">
                <a:ea typeface="ＭＳ Ｐゴシック" panose="020B0600070205080204" pitchFamily="34" charset="-128"/>
              </a:rPr>
              <a:t>Jean Anyon</a:t>
            </a:r>
          </a:p>
        </p:txBody>
      </p:sp>
      <p:sp>
        <p:nvSpPr>
          <p:cNvPr id="83970" name="Subtitle 2">
            <a:extLst>
              <a:ext uri="{FF2B5EF4-FFF2-40B4-BE49-F238E27FC236}">
                <a16:creationId xmlns:a16="http://schemas.microsoft.com/office/drawing/2014/main" id="{A8B18221-DB13-3160-DA2F-85F893077FF1}"/>
              </a:ext>
            </a:extLst>
          </p:cNvPr>
          <p:cNvSpPr>
            <a:spLocks noGrp="1" noChangeArrowheads="1"/>
          </p:cNvSpPr>
          <p:nvPr>
            <p:ph type="subTitle" idx="1"/>
          </p:nvPr>
        </p:nvSpPr>
        <p:spPr>
          <a:xfrm>
            <a:off x="685800" y="3467100"/>
            <a:ext cx="7772400" cy="2019300"/>
          </a:xfrm>
        </p:spPr>
        <p:txBody>
          <a:bodyPr/>
          <a:lstStyle/>
          <a:p>
            <a:r>
              <a:rPr lang="en-US" altLang="en-US" dirty="0">
                <a:solidFill>
                  <a:srgbClr val="000000"/>
                </a:solidFill>
                <a:ea typeface="ＭＳ Ｐゴシック" panose="020B0600070205080204" pitchFamily="34" charset="-128"/>
              </a:rPr>
              <a:t>Working-Class Schools</a:t>
            </a:r>
          </a:p>
          <a:p>
            <a:r>
              <a:rPr lang="en-US" altLang="en-US" dirty="0">
                <a:solidFill>
                  <a:srgbClr val="000000"/>
                </a:solidFill>
                <a:ea typeface="ＭＳ Ｐゴシック" panose="020B0600070205080204" pitchFamily="34" charset="-128"/>
              </a:rPr>
              <a:t>Middle-Class Schools</a:t>
            </a:r>
          </a:p>
          <a:p>
            <a:r>
              <a:rPr lang="en-US" altLang="en-US" dirty="0">
                <a:solidFill>
                  <a:srgbClr val="000000"/>
                </a:solidFill>
                <a:ea typeface="ＭＳ Ｐゴシック" panose="020B0600070205080204" pitchFamily="34" charset="-128"/>
              </a:rPr>
              <a:t>Affluent-Professional Schools</a:t>
            </a:r>
          </a:p>
          <a:p>
            <a:r>
              <a:rPr lang="en-US" altLang="en-US" dirty="0">
                <a:solidFill>
                  <a:srgbClr val="000000"/>
                </a:solidFill>
                <a:ea typeface="ＭＳ Ｐゴシック" panose="020B0600070205080204" pitchFamily="34" charset="-128"/>
              </a:rPr>
              <a:t>Executive-Elite Schools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8D9C998D-2E96-9BCF-987B-0C02E7AE1114}"/>
              </a:ext>
            </a:extLst>
          </p:cNvPr>
          <p:cNvSpPr>
            <a:spLocks noGrp="1" noChangeArrowheads="1"/>
          </p:cNvSpPr>
          <p:nvPr>
            <p:ph type="ctrTitle"/>
          </p:nvPr>
        </p:nvSpPr>
        <p:spPr>
          <a:xfrm>
            <a:off x="76200" y="1590675"/>
            <a:ext cx="9067800" cy="3514725"/>
          </a:xfrm>
        </p:spPr>
        <p:txBody>
          <a:bodyPr/>
          <a:lstStyle/>
          <a:p>
            <a:pPr algn="l">
              <a:tabLst>
                <a:tab pos="342900" algn="l"/>
              </a:tabLst>
            </a:pPr>
            <a:r>
              <a:rPr lang="en-US" altLang="en-US" sz="3200" dirty="0">
                <a:ea typeface="ＭＳ Ｐゴシック" panose="020B0600070205080204" pitchFamily="34" charset="-128"/>
              </a:rPr>
              <a:t>Scholarship Ladder: Taking the talented poor and co-opting them into the upper class so they don’t become revolutionaries and try to organize the lower class.</a:t>
            </a:r>
            <a:br>
              <a:rPr lang="en-US" altLang="en-US" sz="3200" dirty="0">
                <a:ea typeface="ＭＳ Ｐゴシック" panose="020B0600070205080204" pitchFamily="34" charset="-128"/>
              </a:rPr>
            </a:br>
            <a:br>
              <a:rPr lang="en-US" altLang="en-US" sz="3200" dirty="0">
                <a:ea typeface="ＭＳ Ｐゴシック" panose="020B0600070205080204" pitchFamily="34" charset="-128"/>
              </a:rPr>
            </a:br>
            <a:r>
              <a:rPr lang="en-US" altLang="en-US" sz="3200" dirty="0">
                <a:ea typeface="ＭＳ Ｐゴシック" panose="020B0600070205080204" pitchFamily="34" charset="-128"/>
              </a:rPr>
              <a:t>Is there a level playing field today offering equal opportunity for all?</a:t>
            </a:r>
          </a:p>
        </p:txBody>
      </p:sp>
      <p:sp>
        <p:nvSpPr>
          <p:cNvPr id="84994" name="Subtitle 2">
            <a:extLst>
              <a:ext uri="{FF2B5EF4-FFF2-40B4-BE49-F238E27FC236}">
                <a16:creationId xmlns:a16="http://schemas.microsoft.com/office/drawing/2014/main" id="{C5496FA6-36F8-CEB3-FDC3-77F01FCEC9CE}"/>
              </a:ext>
            </a:extLst>
          </p:cNvPr>
          <p:cNvSpPr>
            <a:spLocks noGrp="1" noChangeArrowheads="1"/>
          </p:cNvSpPr>
          <p:nvPr>
            <p:ph type="subTitle" idx="1"/>
          </p:nvPr>
        </p:nvSpPr>
        <p:spPr>
          <a:xfrm>
            <a:off x="0" y="5638799"/>
            <a:ext cx="9144000" cy="830997"/>
          </a:xfrm>
        </p:spPr>
        <p:txBody>
          <a:bodyPr/>
          <a:lstStyle/>
          <a:p>
            <a:r>
              <a:rPr lang="en-US" altLang="en-US" sz="3000" dirty="0">
                <a:solidFill>
                  <a:srgbClr val="FF0000"/>
                </a:solidFill>
                <a:ea typeface="ＭＳ Ｐゴシック" panose="020B0600070205080204" pitchFamily="34" charset="-128"/>
              </a:rPr>
              <a:t>Equity vs. Equality</a:t>
            </a:r>
          </a:p>
        </p:txBody>
      </p:sp>
      <p:sp>
        <p:nvSpPr>
          <p:cNvPr id="84995" name="TextBox 3">
            <a:extLst>
              <a:ext uri="{FF2B5EF4-FFF2-40B4-BE49-F238E27FC236}">
                <a16:creationId xmlns:a16="http://schemas.microsoft.com/office/drawing/2014/main" id="{E6476EA1-4EED-F62C-7444-DDE1C32161CB}"/>
              </a:ext>
            </a:extLst>
          </p:cNvPr>
          <p:cNvSpPr txBox="1">
            <a:spLocks noChangeArrowheads="1"/>
          </p:cNvSpPr>
          <p:nvPr/>
        </p:nvSpPr>
        <p:spPr bwMode="auto">
          <a:xfrm>
            <a:off x="0" y="457200"/>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3600" b="1" dirty="0"/>
              <a:t>Tracking Within and Between Schools</a:t>
            </a:r>
            <a:br>
              <a:rPr lang="en-US" altLang="en-US" sz="900" dirty="0"/>
            </a:br>
            <a:br>
              <a:rPr lang="en-US" altLang="en-US" sz="900" dirty="0"/>
            </a:br>
            <a:endParaRPr lang="en-US" alt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91F8-4DAC-5EE4-A087-1FDEC6769D3E}"/>
              </a:ext>
            </a:extLst>
          </p:cNvPr>
          <p:cNvSpPr>
            <a:spLocks noGrp="1"/>
          </p:cNvSpPr>
          <p:nvPr>
            <p:ph type="title"/>
          </p:nvPr>
        </p:nvSpPr>
        <p:spPr>
          <a:xfrm>
            <a:off x="0" y="-76200"/>
            <a:ext cx="9144000" cy="1143000"/>
          </a:xfrm>
        </p:spPr>
        <p:txBody>
          <a:bodyPr/>
          <a:lstStyle/>
          <a:p>
            <a:r>
              <a:rPr lang="en-US" dirty="0"/>
              <a:t>Self-esteem</a:t>
            </a:r>
          </a:p>
        </p:txBody>
      </p:sp>
      <p:sp>
        <p:nvSpPr>
          <p:cNvPr id="3" name="Content Placeholder 2">
            <a:extLst>
              <a:ext uri="{FF2B5EF4-FFF2-40B4-BE49-F238E27FC236}">
                <a16:creationId xmlns:a16="http://schemas.microsoft.com/office/drawing/2014/main" id="{0F2EF720-D4AB-19E0-2631-90C983B09614}"/>
              </a:ext>
            </a:extLst>
          </p:cNvPr>
          <p:cNvSpPr>
            <a:spLocks noGrp="1"/>
          </p:cNvSpPr>
          <p:nvPr>
            <p:ph idx="1"/>
          </p:nvPr>
        </p:nvSpPr>
        <p:spPr>
          <a:xfrm>
            <a:off x="304800" y="838200"/>
            <a:ext cx="8610600" cy="5562600"/>
          </a:xfrm>
        </p:spPr>
        <p:txBody>
          <a:bodyPr/>
          <a:lstStyle/>
          <a:p>
            <a:pPr marL="0" marR="0" indent="0">
              <a:spcBef>
                <a:spcPts val="0"/>
              </a:spcBef>
              <a:spcAft>
                <a:spcPts val="0"/>
              </a:spcAft>
              <a:buNone/>
            </a:pPr>
            <a:r>
              <a:rPr lang="en-US" sz="2800" kern="100" dirty="0">
                <a:effectLst/>
                <a:latin typeface="Arial" panose="020B0604020202020204" pitchFamily="34" charset="0"/>
                <a:ea typeface="Calibri" panose="020F0502020204030204" pitchFamily="34" charset="0"/>
                <a:cs typeface="Arial" panose="020B0604020202020204" pitchFamily="34" charset="0"/>
              </a:rPr>
              <a:t>Self-esteem is liberally sprinkled throughout American English. Every talk show host, every talk show guest has uttered the word. “I overate because I had low self-esteem.” “I allowed my partner to abuse me because I had low self-esteem.” I eagerly await the day when someone says, “I overeat because I am surrounded by food ads and fast-food outlets that sell nothing but high-fat, unhealthy food, and as a poor person it is more difficult to buy fresh fruits and vegetables and take time to prepare them.” </a:t>
            </a:r>
          </a:p>
          <a:p>
            <a:pPr marL="0" marR="0" indent="0">
              <a:spcBef>
                <a:spcPts val="0"/>
              </a:spcBef>
              <a:spcAft>
                <a:spcPts val="0"/>
              </a:spcAft>
              <a:buNone/>
            </a:pPr>
            <a:r>
              <a:rPr lang="en-US" sz="2800" kern="100" dirty="0">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800" kern="100" dirty="0">
                <a:effectLst/>
                <a:latin typeface="Arial" panose="020B0604020202020204" pitchFamily="34" charset="0"/>
                <a:ea typeface="Calibri" panose="020F0502020204030204" pitchFamily="34" charset="0"/>
                <a:cs typeface="Arial" panose="020B0604020202020204" pitchFamily="34" charset="0"/>
              </a:rPr>
              <a:t>--Gloria </a:t>
            </a:r>
            <a:r>
              <a:rPr lang="en-US" sz="2800" kern="100" dirty="0" err="1">
                <a:effectLst/>
                <a:latin typeface="Arial" panose="020B0604020202020204" pitchFamily="34" charset="0"/>
                <a:ea typeface="Calibri" panose="020F0502020204030204" pitchFamily="34" charset="0"/>
                <a:cs typeface="Arial" panose="020B0604020202020204" pitchFamily="34" charset="0"/>
              </a:rPr>
              <a:t>Ladison</a:t>
            </a:r>
            <a:r>
              <a:rPr lang="en-US" sz="2800" kern="100" dirty="0">
                <a:effectLst/>
                <a:latin typeface="Arial" panose="020B0604020202020204" pitchFamily="34" charset="0"/>
                <a:ea typeface="Calibri" panose="020F0502020204030204" pitchFamily="34" charset="0"/>
                <a:cs typeface="Arial" panose="020B0604020202020204" pitchFamily="34" charset="0"/>
              </a:rPr>
              <a:t>-Billings</a:t>
            </a:r>
          </a:p>
          <a:p>
            <a:pPr marL="0" marR="0" indent="0">
              <a:spcBef>
                <a:spcPts val="0"/>
              </a:spcBef>
              <a:spcAft>
                <a:spcPts val="0"/>
              </a:spcAft>
              <a:buNone/>
            </a:pPr>
            <a:r>
              <a:rPr lang="en-US" sz="2800" kern="100" dirty="0">
                <a:latin typeface="Arial" panose="020B0604020202020204" pitchFamily="34" charset="0"/>
                <a:ea typeface="Calibri" panose="020F0502020204030204" pitchFamily="34" charset="0"/>
                <a:cs typeface="Arial" panose="020B0604020202020204" pitchFamily="34" charset="0"/>
              </a:rPr>
              <a:t>  </a:t>
            </a:r>
            <a:r>
              <a:rPr lang="en-US" sz="2800" i="1" kern="100" dirty="0">
                <a:latin typeface="Arial" panose="020B0604020202020204" pitchFamily="34" charset="0"/>
                <a:ea typeface="Calibri" panose="020F0502020204030204" pitchFamily="34" charset="0"/>
                <a:cs typeface="Arial" panose="020B0604020202020204" pitchFamily="34" charset="0"/>
              </a:rPr>
              <a:t>Culturally Relevant Pedagogy</a:t>
            </a:r>
            <a:r>
              <a:rPr lang="en-US" sz="2800" kern="100" dirty="0">
                <a:latin typeface="Arial" panose="020B0604020202020204" pitchFamily="34" charset="0"/>
                <a:ea typeface="Calibri" panose="020F0502020204030204" pitchFamily="34" charset="0"/>
                <a:cs typeface="Arial" panose="020B0604020202020204" pitchFamily="34" charset="0"/>
              </a:rPr>
              <a:t>, 2021</a:t>
            </a:r>
            <a:endParaRPr lang="en-US" sz="28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5852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a:extLst>
              <a:ext uri="{FF2B5EF4-FFF2-40B4-BE49-F238E27FC236}">
                <a16:creationId xmlns:a16="http://schemas.microsoft.com/office/drawing/2014/main" id="{5DA2D056-6053-6312-A0D0-BCC421A653E0}"/>
              </a:ext>
            </a:extLst>
          </p:cNvPr>
          <p:cNvSpPr txBox="1">
            <a:spLocks noChangeArrowheads="1"/>
          </p:cNvSpPr>
          <p:nvPr/>
        </p:nvSpPr>
        <p:spPr bwMode="auto">
          <a:xfrm>
            <a:off x="228600" y="304800"/>
            <a:ext cx="8915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dirty="0">
                <a:solidFill>
                  <a:srgbClr val="000000"/>
                </a:solidFill>
              </a:rPr>
              <a:t>Hap Gilliland  devotes a whole chapter to self esteem in his book </a:t>
            </a:r>
            <a:r>
              <a:rPr lang="en-US" altLang="en-US" sz="3600" i="1" dirty="0">
                <a:solidFill>
                  <a:srgbClr val="000000"/>
                </a:solidFill>
              </a:rPr>
              <a:t>Teaching the Native American</a:t>
            </a:r>
            <a:r>
              <a:rPr lang="en-US" altLang="en-US" sz="3600" dirty="0">
                <a:solidFill>
                  <a:srgbClr val="000000"/>
                </a:solidFill>
              </a:rPr>
              <a:t> and concludes: </a:t>
            </a:r>
            <a:r>
              <a:rPr lang="ja-JP" altLang="en-US" sz="3600">
                <a:solidFill>
                  <a:srgbClr val="000000"/>
                </a:solidFill>
              </a:rPr>
              <a:t>“</a:t>
            </a:r>
            <a:r>
              <a:rPr lang="en-US" altLang="ja-JP" sz="3600" dirty="0">
                <a:solidFill>
                  <a:srgbClr val="000000"/>
                </a:solidFill>
              </a:rPr>
              <a:t>Self-esteem is the most important factor in achievement.</a:t>
            </a:r>
            <a:r>
              <a:rPr lang="ja-JP" altLang="en-US" sz="3600">
                <a:solidFill>
                  <a:srgbClr val="000000"/>
                </a:solidFill>
              </a:rPr>
              <a:t>”</a:t>
            </a:r>
            <a:endParaRPr lang="en-US" altLang="ja-JP" sz="3600" dirty="0">
              <a:solidFill>
                <a:srgbClr val="000000"/>
              </a:solidFill>
            </a:endParaRPr>
          </a:p>
          <a:p>
            <a:pPr algn="ctr" eaLnBrk="1" hangingPunct="1">
              <a:spcBef>
                <a:spcPct val="0"/>
              </a:spcBef>
              <a:buFontTx/>
              <a:buNone/>
            </a:pPr>
            <a:r>
              <a:rPr lang="en-US" altLang="en-US" sz="2000" dirty="0">
                <a:solidFill>
                  <a:srgbClr val="000000"/>
                </a:solidFill>
                <a:hlinkClick r:id="rId3"/>
              </a:rPr>
              <a:t>https://www.youtube.com/watch?v=B8XYmA_8-H4</a:t>
            </a:r>
            <a:endParaRPr lang="en-US" altLang="en-US" sz="2000" dirty="0">
              <a:solidFill>
                <a:srgbClr val="000000"/>
              </a:solidFill>
            </a:endParaRPr>
          </a:p>
        </p:txBody>
      </p:sp>
      <p:sp>
        <p:nvSpPr>
          <p:cNvPr id="28675" name="Text Box 3">
            <a:extLst>
              <a:ext uri="{FF2B5EF4-FFF2-40B4-BE49-F238E27FC236}">
                <a16:creationId xmlns:a16="http://schemas.microsoft.com/office/drawing/2014/main" id="{672F52F5-0C5C-3EBE-BBE3-B49A29F1C40A}"/>
              </a:ext>
            </a:extLst>
          </p:cNvPr>
          <p:cNvSpPr txBox="1">
            <a:spLocks noChangeArrowheads="1"/>
          </p:cNvSpPr>
          <p:nvPr/>
        </p:nvSpPr>
        <p:spPr bwMode="auto">
          <a:xfrm>
            <a:off x="228600" y="3733800"/>
            <a:ext cx="891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a:solidFill>
                  <a:srgbClr val="000000"/>
                </a:solidFill>
              </a:rPr>
              <a:t>In contrast, the Hopi Tribe</a:t>
            </a:r>
            <a:r>
              <a:rPr lang="ja-JP" altLang="en-US" sz="3600">
                <a:solidFill>
                  <a:srgbClr val="000000"/>
                </a:solidFill>
              </a:rPr>
              <a:t>’</a:t>
            </a:r>
            <a:r>
              <a:rPr lang="en-US" altLang="ja-JP" sz="3600">
                <a:solidFill>
                  <a:srgbClr val="000000"/>
                </a:solidFill>
              </a:rPr>
              <a:t>s home page in the past noted that their </a:t>
            </a:r>
            <a:r>
              <a:rPr lang="ja-JP" altLang="en-US" sz="3600">
                <a:solidFill>
                  <a:srgbClr val="000000"/>
                </a:solidFill>
              </a:rPr>
              <a:t>“</a:t>
            </a:r>
            <a:r>
              <a:rPr lang="en-US" altLang="ja-JP" sz="3600">
                <a:solidFill>
                  <a:srgbClr val="000000"/>
                </a:solidFill>
              </a:rPr>
              <a:t>lifeway…is based on humility, cooperation, respect and earth stewardship.</a:t>
            </a:r>
            <a:r>
              <a:rPr lang="ja-JP" altLang="en-US" sz="3600">
                <a:solidFill>
                  <a:srgbClr val="000000"/>
                </a:solidFill>
              </a:rPr>
              <a:t>”</a:t>
            </a:r>
            <a:endParaRPr lang="en-US" altLang="en-US" sz="3600"/>
          </a:p>
        </p:txBody>
      </p:sp>
    </p:spTree>
    <p:extLst>
      <p:ext uri="{BB962C8B-B14F-4D97-AF65-F5344CB8AC3E}">
        <p14:creationId xmlns:p14="http://schemas.microsoft.com/office/powerpoint/2010/main" val="356997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a:extLst>
              <a:ext uri="{FF2B5EF4-FFF2-40B4-BE49-F238E27FC236}">
                <a16:creationId xmlns:a16="http://schemas.microsoft.com/office/drawing/2014/main" id="{01EA6984-8FF5-AC7B-F4A3-93DFF82F9A10}"/>
              </a:ext>
            </a:extLst>
          </p:cNvPr>
          <p:cNvSpPr txBox="1">
            <a:spLocks noChangeArrowheads="1"/>
          </p:cNvSpPr>
          <p:nvPr/>
        </p:nvSpPr>
        <p:spPr bwMode="auto">
          <a:xfrm>
            <a:off x="304800" y="430213"/>
            <a:ext cx="88392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4000" dirty="0">
                <a:solidFill>
                  <a:srgbClr val="000000"/>
                </a:solidFill>
              </a:rPr>
              <a:t>The National Museum of the American Indian</a:t>
            </a:r>
            <a:r>
              <a:rPr lang="ja-JP" altLang="en-US" sz="4000">
                <a:solidFill>
                  <a:srgbClr val="000000"/>
                </a:solidFill>
              </a:rPr>
              <a:t>’</a:t>
            </a:r>
            <a:r>
              <a:rPr lang="en-US" altLang="ja-JP" sz="4000" dirty="0">
                <a:solidFill>
                  <a:srgbClr val="000000"/>
                </a:solidFill>
              </a:rPr>
              <a:t>s </a:t>
            </a:r>
            <a:r>
              <a:rPr lang="en-US" altLang="ja-JP" sz="4000" dirty="0" err="1">
                <a:solidFill>
                  <a:srgbClr val="000000"/>
                </a:solidFill>
              </a:rPr>
              <a:t>Anishanabe</a:t>
            </a:r>
            <a:r>
              <a:rPr lang="en-US" altLang="ja-JP" sz="4000" dirty="0">
                <a:solidFill>
                  <a:srgbClr val="000000"/>
                </a:solidFill>
              </a:rPr>
              <a:t> exhibit notes the teachings of </a:t>
            </a:r>
            <a:r>
              <a:rPr lang="en-US" altLang="ja-JP" sz="4000" dirty="0"/>
              <a:t>their Seven Grandfathers include, along with wisdom, love, respect, bravery, honesty and truth, the teaching of </a:t>
            </a:r>
            <a:r>
              <a:rPr lang="en-US" altLang="ja-JP" sz="4000" dirty="0" err="1"/>
              <a:t>dbaadendizin</a:t>
            </a:r>
            <a:r>
              <a:rPr lang="en-US" altLang="ja-JP" sz="4000" dirty="0"/>
              <a:t> — humility: You are equal to others, but you are not better.</a:t>
            </a:r>
          </a:p>
          <a:p>
            <a:pPr>
              <a:spcBef>
                <a:spcPct val="0"/>
              </a:spcBef>
              <a:buFont typeface="Times" pitchFamily="2" charset="0"/>
              <a:buNone/>
            </a:pPr>
            <a:endParaRPr lang="en-US" altLang="en-US" b="1" dirty="0">
              <a:latin typeface="Times" pitchFamily="2" charset="0"/>
            </a:endParaRPr>
          </a:p>
          <a:p>
            <a:pPr algn="ctr">
              <a:spcBef>
                <a:spcPct val="0"/>
              </a:spcBef>
              <a:buFont typeface="Times" pitchFamily="2" charset="0"/>
              <a:buNone/>
            </a:pPr>
            <a:r>
              <a:rPr lang="en-US" altLang="en-US" b="1" dirty="0">
                <a:cs typeface="Arial" panose="020B0604020202020204" pitchFamily="34" charset="0"/>
              </a:rPr>
              <a:t>Standing In vs. Standing Out</a:t>
            </a:r>
          </a:p>
        </p:txBody>
      </p:sp>
    </p:spTree>
    <p:extLst>
      <p:ext uri="{BB962C8B-B14F-4D97-AF65-F5344CB8AC3E}">
        <p14:creationId xmlns:p14="http://schemas.microsoft.com/office/powerpoint/2010/main" val="1729210531"/>
      </p:ext>
    </p:extLst>
  </p:cSld>
  <p:clrMapOvr>
    <a:masterClrMapping/>
  </p:clrMapOvr>
</p:sld>
</file>

<file path=ppt/theme/theme1.xml><?xml version="1.0" encoding="utf-8"?>
<a:theme xmlns:a="http://schemas.openxmlformats.org/drawingml/2006/main" name="Default Design">
  <a:themeElements>
    <a:clrScheme name="">
      <a:dk1>
        <a:srgbClr val="000000"/>
      </a:dk1>
      <a:lt1>
        <a:srgbClr val="EDF2F8"/>
      </a:lt1>
      <a:dk2>
        <a:srgbClr val="000000"/>
      </a:dk2>
      <a:lt2>
        <a:srgbClr val="969696"/>
      </a:lt2>
      <a:accent1>
        <a:srgbClr val="FFFFFF"/>
      </a:accent1>
      <a:accent2>
        <a:srgbClr val="8DC6FF"/>
      </a:accent2>
      <a:accent3>
        <a:srgbClr val="F4F7FB"/>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DCF5F8"/>
    </a:lt1>
    <a:dk2>
      <a:srgbClr val="000000"/>
    </a:dk2>
    <a:lt2>
      <a:srgbClr val="969696"/>
    </a:lt2>
    <a:accent1>
      <a:srgbClr val="FFFFFF"/>
    </a:accent1>
    <a:accent2>
      <a:srgbClr val="8DC6FF"/>
    </a:accent2>
    <a:accent3>
      <a:srgbClr val="EBF9FB"/>
    </a:accent3>
    <a:accent4>
      <a:srgbClr val="000000"/>
    </a:accent4>
    <a:accent5>
      <a:srgbClr val="FFFFFF"/>
    </a:accent5>
    <a:accent6>
      <a:srgbClr val="7FB3E7"/>
    </a:accent6>
    <a:hlink>
      <a:srgbClr val="0066CC"/>
    </a:hlink>
    <a:folHlink>
      <a:srgbClr val="00A800"/>
    </a:folHlink>
  </a:clrScheme>
</a:themeOverride>
</file>

<file path=ppt/theme/themeOverride2.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ppt/theme/themeOverride3.xml><?xml version="1.0" encoding="utf-8"?>
<a:themeOverride xmlns:a="http://schemas.openxmlformats.org/drawingml/2006/main">
  <a:clrScheme name="">
    <a:dk1>
      <a:srgbClr val="000000"/>
    </a:dk1>
    <a:lt1>
      <a:srgbClr val="000099"/>
    </a:lt1>
    <a:dk2>
      <a:srgbClr val="CCFFFF"/>
    </a:dk2>
    <a:lt2>
      <a:srgbClr val="003366"/>
    </a:lt2>
    <a:accent1>
      <a:srgbClr val="3366CC"/>
    </a:accent1>
    <a:accent2>
      <a:srgbClr val="00B000"/>
    </a:accent2>
    <a:accent3>
      <a:srgbClr val="AAAACA"/>
    </a:accent3>
    <a:accent4>
      <a:srgbClr val="000000"/>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otalTime>3928</TotalTime>
  <Words>3780</Words>
  <Application>Microsoft Macintosh PowerPoint</Application>
  <PresentationFormat>Letter Paper (8.5x11 in)</PresentationFormat>
  <Paragraphs>271</Paragraphs>
  <Slides>62</Slides>
  <Notes>32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7" baseType="lpstr">
      <vt:lpstr>ＭＳ Ｐゴシック</vt:lpstr>
      <vt:lpstr>Arial</vt:lpstr>
      <vt:lpstr>Google Sans</vt:lpstr>
      <vt:lpstr>Graphik Web</vt:lpstr>
      <vt:lpstr>HI Arial</vt:lpstr>
      <vt:lpstr>HI Arial Black</vt:lpstr>
      <vt:lpstr>HI Arial Bold</vt:lpstr>
      <vt:lpstr>HI Arial Bold Italic</vt:lpstr>
      <vt:lpstr>HI New Century Schlbk</vt:lpstr>
      <vt:lpstr>Times</vt:lpstr>
      <vt:lpstr>Times New Roman</vt:lpstr>
      <vt:lpstr>Wingdings</vt:lpstr>
      <vt:lpstr>Zapf Dingbats</vt:lpstr>
      <vt:lpstr>Default Design</vt:lpstr>
      <vt:lpstr>Document</vt:lpstr>
      <vt:lpstr>Ethnic &amp; Self Identity: Humility vs. Self Esteem</vt:lpstr>
      <vt:lpstr>PowerPoint Presentation</vt:lpstr>
      <vt:lpstr>What Is It In Modern American Culture/Campus Culture Causing These Trends?</vt:lpstr>
      <vt:lpstr>PowerPoint Presentation</vt:lpstr>
      <vt:lpstr>PowerPoint Presentation</vt:lpstr>
      <vt:lpstr>PowerPoint Presentation</vt:lpstr>
      <vt:lpstr>Self-esteem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Judging School Performance 2005 PDK/Gallup Poll </vt:lpstr>
      <vt:lpstr>Foundations of Resilience Iris Heavy Runner</vt:lpstr>
      <vt:lpstr>PowerPoint Presentation</vt:lpstr>
      <vt:lpstr>PowerPoint Presentation</vt:lpstr>
      <vt:lpstr>PowerPoint Presentation</vt:lpstr>
      <vt:lpstr>PowerPoint Presentation</vt:lpstr>
      <vt:lpstr> I picked up this card at the 22nd BMEEC in Alaska in1996 and still carry it in my wallet. </vt:lpstr>
      <vt:lpstr> Similar lists of values can be found for Indigenous peoples around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Jocks &amp; Burnouts Subcultures Penelope Eckert</vt:lpstr>
      <vt:lpstr>Social Class &amp; School Knowledge Jean Anyon</vt:lpstr>
      <vt:lpstr>Scholarship Ladder: Taking the talented poor and co-opting them into the upper class so they don’t become revolutionaries and try to organize the lower class.  Is there a level playing field today offering equal opportunity for all?</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Arizona University</dc:title>
  <dc:creator>Karen Appleby</dc:creator>
  <cp:lastModifiedBy>Jon Allan Reyhner</cp:lastModifiedBy>
  <cp:revision>614</cp:revision>
  <cp:lastPrinted>2009-01-15T19:51:27Z</cp:lastPrinted>
  <dcterms:created xsi:type="dcterms:W3CDTF">2010-09-08T15:52:46Z</dcterms:created>
  <dcterms:modified xsi:type="dcterms:W3CDTF">2025-12-30T20:11:58Z</dcterms:modified>
</cp:coreProperties>
</file>