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9" r:id="rId4"/>
    <p:sldId id="258" r:id="rId5"/>
    <p:sldId id="257" r:id="rId6"/>
    <p:sldId id="260" r:id="rId7"/>
    <p:sldId id="261" r:id="rId8"/>
    <p:sldId id="271" r:id="rId9"/>
    <p:sldId id="262" r:id="rId10"/>
    <p:sldId id="268" r:id="rId11"/>
    <p:sldId id="264" r:id="rId12"/>
    <p:sldId id="270" r:id="rId13"/>
    <p:sldId id="263" r:id="rId14"/>
    <p:sldId id="272" r:id="rId15"/>
    <p:sldId id="273" r:id="rId16"/>
    <p:sldId id="265" r:id="rId17"/>
    <p:sldId id="274" r:id="rId18"/>
    <p:sldId id="266"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D6B3E0-2842-41C8-8A43-03C94754E08D}"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158921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6B3E0-2842-41C8-8A43-03C94754E08D}"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389854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6B3E0-2842-41C8-8A43-03C94754E08D}"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302957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6B3E0-2842-41C8-8A43-03C94754E08D}"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89617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D6B3E0-2842-41C8-8A43-03C94754E08D}"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108995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D6B3E0-2842-41C8-8A43-03C94754E08D}"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367758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D6B3E0-2842-41C8-8A43-03C94754E08D}" type="datetimeFigureOut">
              <a:rPr lang="en-US" smtClean="0"/>
              <a:t>4/14/2021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4110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D6B3E0-2842-41C8-8A43-03C94754E08D}" type="datetimeFigureOut">
              <a:rPr lang="en-US" smtClean="0"/>
              <a:t>4/14/2021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292989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6B3E0-2842-41C8-8A43-03C94754E08D}" type="datetimeFigureOut">
              <a:rPr lang="en-US" smtClean="0"/>
              <a:t>4/14/2021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97225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D6B3E0-2842-41C8-8A43-03C94754E08D}"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2442802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D6B3E0-2842-41C8-8A43-03C94754E08D}"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62ECF-E5B4-438A-B85A-754151F2E1FA}" type="slidenum">
              <a:rPr lang="en-US" smtClean="0"/>
              <a:t>‹#›</a:t>
            </a:fld>
            <a:endParaRPr lang="en-US"/>
          </a:p>
        </p:txBody>
      </p:sp>
    </p:spTree>
    <p:extLst>
      <p:ext uri="{BB962C8B-B14F-4D97-AF65-F5344CB8AC3E}">
        <p14:creationId xmlns:p14="http://schemas.microsoft.com/office/powerpoint/2010/main" val="375172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9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6B3E0-2842-41C8-8A43-03C94754E08D}" type="datetimeFigureOut">
              <a:rPr lang="en-US" smtClean="0"/>
              <a:t>4/14/2021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2ECF-E5B4-438A-B85A-754151F2E1FA}" type="slidenum">
              <a:rPr lang="en-US" smtClean="0"/>
              <a:t>‹#›</a:t>
            </a:fld>
            <a:endParaRPr lang="en-US"/>
          </a:p>
        </p:txBody>
      </p:sp>
    </p:spTree>
    <p:extLst>
      <p:ext uri="{BB962C8B-B14F-4D97-AF65-F5344CB8AC3E}">
        <p14:creationId xmlns:p14="http://schemas.microsoft.com/office/powerpoint/2010/main" val="3412149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spncricinfo.com/story/players-officials-take-a-knee-in-black-lives-matter-gesture-before-first-test-1226422" TargetMode="External"/><Relationship Id="rId2" Type="http://schemas.openxmlformats.org/officeDocument/2006/relationships/hyperlink" Target="https://www.youtube.com/watch?v=MaJfif0Dq8Q" TargetMode="External"/><Relationship Id="rId1" Type="http://schemas.openxmlformats.org/officeDocument/2006/relationships/slideLayout" Target="../slideLayouts/slideLayout2.xml"/><Relationship Id="rId4" Type="http://schemas.openxmlformats.org/officeDocument/2006/relationships/hyperlink" Target="https://www.theguardian.com/sport/2020/nov/21/how-black-lives-matter-exposed-old-wounds-in-south-african-crick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sport/2020/oct/29/ebony-rainford-brent-cricket-surrey-england-bame-players" TargetMode="External"/><Relationship Id="rId2" Type="http://schemas.openxmlformats.org/officeDocument/2006/relationships/hyperlink" Target="https://jan.ucc.nau.edu/~sj6/Neither%20cricketers%20nor%20ladies.pdf" TargetMode="Externa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jan.ucc.nau.edu/~sj6/virtuallythere.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heguardian.com/sport/gallery/2015/feb/15/cricket-world-cup-india-v-pakistan-watched-by-a-billion-people-in-pictures"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Cricket, Colonialism, and Nationalism</a:t>
            </a:r>
          </a:p>
        </p:txBody>
      </p:sp>
      <p:sp>
        <p:nvSpPr>
          <p:cNvPr id="3" name="Subtitle 2"/>
          <p:cNvSpPr>
            <a:spLocks noGrp="1"/>
          </p:cNvSpPr>
          <p:nvPr>
            <p:ph type="subTitle" idx="1"/>
          </p:nvPr>
        </p:nvSpPr>
        <p:spPr/>
        <p:txBody>
          <a:bodyPr/>
          <a:lstStyle/>
          <a:p>
            <a:r>
              <a:rPr lang="en-US" dirty="0"/>
              <a:t>Sanjay Joshi, Professor of History, NAU</a:t>
            </a:r>
          </a:p>
          <a:p>
            <a:r>
              <a:rPr lang="en-US" dirty="0"/>
              <a:t>April 14, 2021</a:t>
            </a:r>
          </a:p>
          <a:p>
            <a:r>
              <a:rPr lang="en-US" dirty="0"/>
              <a:t>… over Zoom, of course!</a:t>
            </a:r>
          </a:p>
        </p:txBody>
      </p:sp>
    </p:spTree>
    <p:extLst>
      <p:ext uri="{BB962C8B-B14F-4D97-AF65-F5344CB8AC3E}">
        <p14:creationId xmlns:p14="http://schemas.microsoft.com/office/powerpoint/2010/main" val="353618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Specificities of Empire	</a:t>
            </a:r>
          </a:p>
        </p:txBody>
      </p:sp>
      <p:sp>
        <p:nvSpPr>
          <p:cNvPr id="3" name="Content Placeholder 2"/>
          <p:cNvSpPr>
            <a:spLocks noGrp="1"/>
          </p:cNvSpPr>
          <p:nvPr>
            <p:ph idx="1"/>
          </p:nvPr>
        </p:nvSpPr>
        <p:spPr>
          <a:xfrm>
            <a:off x="-1" y="1367246"/>
            <a:ext cx="12078790" cy="5329645"/>
          </a:xfrm>
        </p:spPr>
        <p:txBody>
          <a:bodyPr>
            <a:normAutofit lnSpcReduction="10000"/>
          </a:bodyPr>
          <a:lstStyle/>
          <a:p>
            <a:r>
              <a:rPr lang="en-US" dirty="0"/>
              <a:t>Cricket could not be the same across the empire, because the nature of colonialism itself was different</a:t>
            </a:r>
          </a:p>
          <a:p>
            <a:r>
              <a:rPr lang="en-US" dirty="0"/>
              <a:t>In SETTLER colonies (e.g. North America or Australia) where native populations decimated, cricket remained the preserve of the white settler elite</a:t>
            </a:r>
          </a:p>
          <a:p>
            <a:r>
              <a:rPr lang="en-US" dirty="0"/>
              <a:t>Its history was different in other settler colonies, </a:t>
            </a:r>
          </a:p>
          <a:p>
            <a:pPr lvl="1"/>
            <a:r>
              <a:rPr lang="en-US" dirty="0"/>
              <a:t>e.g. South Africa where there was a both a conflict between settler populations (English and Boer) and a significant surviving indigenous African population</a:t>
            </a:r>
          </a:p>
          <a:p>
            <a:pPr lvl="1"/>
            <a:r>
              <a:rPr lang="en-US" dirty="0"/>
              <a:t>Or in the Caribbean, where slavery meant the introduction of a new population</a:t>
            </a:r>
          </a:p>
          <a:p>
            <a:r>
              <a:rPr lang="en-US" dirty="0"/>
              <a:t>It was again quite different in places like the Indian subcontinent (termed “exploitation colonies,” as though settler colonies were not exploited!) where a very small group of colonizers ruled over millions of natives</a:t>
            </a:r>
          </a:p>
          <a:p>
            <a:r>
              <a:rPr lang="en-US" dirty="0"/>
              <a:t>In all cases though, the relationship between cricket and empire was foundational</a:t>
            </a:r>
          </a:p>
        </p:txBody>
      </p:sp>
    </p:spTree>
    <p:extLst>
      <p:ext uri="{BB962C8B-B14F-4D97-AF65-F5344CB8AC3E}">
        <p14:creationId xmlns:p14="http://schemas.microsoft.com/office/powerpoint/2010/main" val="51862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5" y="365125"/>
            <a:ext cx="10981508" cy="1325563"/>
          </a:xfrm>
        </p:spPr>
        <p:txBody>
          <a:bodyPr/>
          <a:lstStyle/>
          <a:p>
            <a:r>
              <a:rPr lang="en-US" dirty="0"/>
              <a:t>Cricket in Settler Colonies: Nascent Nationalism</a:t>
            </a:r>
          </a:p>
        </p:txBody>
      </p:sp>
      <p:sp>
        <p:nvSpPr>
          <p:cNvPr id="7" name="Content Placeholder 6"/>
          <p:cNvSpPr>
            <a:spLocks noGrp="1"/>
          </p:cNvSpPr>
          <p:nvPr>
            <p:ph idx="1"/>
          </p:nvPr>
        </p:nvSpPr>
        <p:spPr>
          <a:xfrm>
            <a:off x="243839" y="1384663"/>
            <a:ext cx="11808823" cy="5216434"/>
          </a:xfrm>
        </p:spPr>
        <p:txBody>
          <a:bodyPr>
            <a:normAutofit/>
          </a:bodyPr>
          <a:lstStyle/>
          <a:p>
            <a:pPr lvl="0"/>
            <a:r>
              <a:rPr lang="en-US" sz="2600" dirty="0">
                <a:solidFill>
                  <a:prstClr val="black"/>
                </a:solidFill>
              </a:rPr>
              <a:t>The nature of colonization did end up shaping the history of cricket in different locations, in ways that are all connected with something we can call “nationalism”</a:t>
            </a:r>
          </a:p>
          <a:p>
            <a:r>
              <a:rPr lang="en-US" dirty="0"/>
              <a:t>By and large, settler colonies saw the game limited to elites.  But, as the </a:t>
            </a:r>
            <a:r>
              <a:rPr lang="en-US" b="1" dirty="0"/>
              <a:t>settlers themselves drew away from the imperial metropole, cricket became a way to define their own difference, aka nationalism</a:t>
            </a:r>
          </a:p>
          <a:p>
            <a:r>
              <a:rPr lang="en-US" dirty="0"/>
              <a:t>Some scholars argue that post-Civil War nationalist sentiments were an important part of the decline of cricket in the USA, with the promotion of baseball as a more American bat and ball game</a:t>
            </a:r>
          </a:p>
          <a:p>
            <a:r>
              <a:rPr lang="en-US" dirty="0"/>
              <a:t>In South Africa, although both European settlers (Dutch and English) initially played the game, but conflicts (Boer War!) and English ascendance limited Boer participation for a while</a:t>
            </a:r>
          </a:p>
        </p:txBody>
      </p:sp>
    </p:spTree>
    <p:extLst>
      <p:ext uri="{BB962C8B-B14F-4D97-AF65-F5344CB8AC3E}">
        <p14:creationId xmlns:p14="http://schemas.microsoft.com/office/powerpoint/2010/main" val="491763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Cricket and Australian-ness</a:t>
            </a:r>
          </a:p>
        </p:txBody>
      </p:sp>
      <p:sp>
        <p:nvSpPr>
          <p:cNvPr id="3" name="Content Placeholder 2"/>
          <p:cNvSpPr>
            <a:spLocks noGrp="1"/>
          </p:cNvSpPr>
          <p:nvPr>
            <p:ph sz="half" idx="1"/>
          </p:nvPr>
        </p:nvSpPr>
        <p:spPr>
          <a:xfrm>
            <a:off x="1" y="1341120"/>
            <a:ext cx="9588136" cy="5516879"/>
          </a:xfrm>
        </p:spPr>
        <p:txBody>
          <a:bodyPr>
            <a:normAutofit lnSpcReduction="10000"/>
          </a:bodyPr>
          <a:lstStyle/>
          <a:p>
            <a:r>
              <a:rPr lang="en-US" dirty="0"/>
              <a:t>In Australia, cricket evolved to define </a:t>
            </a:r>
            <a:r>
              <a:rPr lang="en-US" b="1" dirty="0"/>
              <a:t>white </a:t>
            </a:r>
            <a:r>
              <a:rPr lang="en-US" b="1" i="1" dirty="0"/>
              <a:t>Australian</a:t>
            </a:r>
            <a:r>
              <a:rPr lang="en-US" b="1" dirty="0"/>
              <a:t> masculinity</a:t>
            </a:r>
            <a:r>
              <a:rPr lang="en-US" dirty="0"/>
              <a:t>, which, in the late 19th C, emerged most evidently in cricket </a:t>
            </a:r>
            <a:r>
              <a:rPr lang="en-US" b="1" dirty="0"/>
              <a:t>competition</a:t>
            </a:r>
            <a:r>
              <a:rPr lang="en-US" dirty="0"/>
              <a:t> with England</a:t>
            </a:r>
          </a:p>
          <a:p>
            <a:pPr lvl="1"/>
            <a:r>
              <a:rPr lang="en-US" dirty="0"/>
              <a:t>This, despite the fact that the first Australian sports tour ever was by an Aboriginal cricket team in 1860 to England</a:t>
            </a:r>
          </a:p>
          <a:p>
            <a:r>
              <a:rPr lang="en-US" dirty="0"/>
              <a:t>The contest for “ the Ashes” (from a satirical 1882 newspaper report after Australia first defeated England in a test match in England), remains a high point in the cricket calendar of both countries even today</a:t>
            </a:r>
          </a:p>
          <a:p>
            <a:r>
              <a:rPr lang="en-US" b="1" dirty="0" smtClean="0"/>
              <a:t>Bodyline: </a:t>
            </a:r>
            <a:r>
              <a:rPr lang="en-US" dirty="0" smtClean="0"/>
              <a:t>A </a:t>
            </a:r>
            <a:r>
              <a:rPr lang="en-US" dirty="0"/>
              <a:t>1932-33 tour of Australia by England, where England used </a:t>
            </a:r>
            <a:r>
              <a:rPr lang="en-US" dirty="0" err="1"/>
              <a:t>intimidatory</a:t>
            </a:r>
            <a:r>
              <a:rPr lang="en-US" dirty="0"/>
              <a:t> tactics to restrict Australian batsmen, led to accusations of unsportsmanlike conduct by the hosts.  This escalated conflicts to a point where the two countries considered breaking off diplomatic relations!</a:t>
            </a:r>
          </a:p>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9710738" y="2822311"/>
            <a:ext cx="2201862" cy="2935816"/>
          </a:xfrm>
          <a:prstGeom prst="rect">
            <a:avLst/>
          </a:prstGeom>
        </p:spPr>
      </p:pic>
    </p:spTree>
    <p:extLst>
      <p:ext uri="{BB962C8B-B14F-4D97-AF65-F5344CB8AC3E}">
        <p14:creationId xmlns:p14="http://schemas.microsoft.com/office/powerpoint/2010/main" val="2220348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Cricket, Empire, and Whiteness</a:t>
            </a:r>
          </a:p>
        </p:txBody>
      </p:sp>
      <p:sp>
        <p:nvSpPr>
          <p:cNvPr id="7" name="Content Placeholder 6"/>
          <p:cNvSpPr>
            <a:spLocks noGrp="1"/>
          </p:cNvSpPr>
          <p:nvPr>
            <p:ph idx="1"/>
          </p:nvPr>
        </p:nvSpPr>
        <p:spPr>
          <a:xfrm>
            <a:off x="261257" y="1393370"/>
            <a:ext cx="11782697" cy="5338355"/>
          </a:xfrm>
        </p:spPr>
        <p:txBody>
          <a:bodyPr>
            <a:normAutofit fontScale="92500" lnSpcReduction="20000"/>
          </a:bodyPr>
          <a:lstStyle/>
          <a:p>
            <a:r>
              <a:rPr lang="en-US" dirty="0"/>
              <a:t>Imperial heritage therefore ensured that cricket had a long history associating the game with whiteness </a:t>
            </a:r>
          </a:p>
          <a:p>
            <a:r>
              <a:rPr lang="en-US" dirty="0"/>
              <a:t>Although non-white populations did play the game in settler colonies, it was </a:t>
            </a:r>
            <a:r>
              <a:rPr lang="en-US" b="1" dirty="0"/>
              <a:t>a game associated primarily with the privileged white settlers</a:t>
            </a:r>
            <a:r>
              <a:rPr lang="en-US" dirty="0"/>
              <a:t> – in Australia, New Zealand, South Africa, Rhodesia and other settler colonies</a:t>
            </a:r>
          </a:p>
          <a:p>
            <a:r>
              <a:rPr lang="en-US" dirty="0"/>
              <a:t>Colored populations did take up the game, think of the Aboriginal tour of 1860, but often suffered racist slights about their abilities</a:t>
            </a:r>
          </a:p>
          <a:p>
            <a:r>
              <a:rPr lang="en-US" b="1" dirty="0"/>
              <a:t>Cricket in the imperial mind was associated with the nebulous term “character” and the belief that black and brown men, and all women, were lacking in that </a:t>
            </a:r>
          </a:p>
          <a:p>
            <a:r>
              <a:rPr lang="en-US" dirty="0"/>
              <a:t>Institutionally, of course, cricket was run by upper class, white, men</a:t>
            </a:r>
          </a:p>
          <a:p>
            <a:r>
              <a:rPr lang="en-US" dirty="0"/>
              <a:t>Rules for all games set by the Marylebone Cricket Club of London since 1774</a:t>
            </a:r>
          </a:p>
          <a:p>
            <a:r>
              <a:rPr lang="en-US" dirty="0"/>
              <a:t>In 1909 England, Australia and South Africa set up the </a:t>
            </a:r>
            <a:r>
              <a:rPr lang="en-US" b="1" dirty="0"/>
              <a:t>Imperial Cricket Conference </a:t>
            </a:r>
            <a:r>
              <a:rPr lang="en-US" dirty="0"/>
              <a:t>to regulate international cricket</a:t>
            </a:r>
          </a:p>
          <a:p>
            <a:pPr lvl="1"/>
            <a:r>
              <a:rPr lang="en-US" dirty="0"/>
              <a:t>In 1969 this became the International Cricket Council (ICC) that regulates all international cricket today</a:t>
            </a:r>
          </a:p>
        </p:txBody>
      </p:sp>
    </p:spTree>
    <p:extLst>
      <p:ext uri="{BB962C8B-B14F-4D97-AF65-F5344CB8AC3E}">
        <p14:creationId xmlns:p14="http://schemas.microsoft.com/office/powerpoint/2010/main" val="45391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Racist Legacies</a:t>
            </a:r>
          </a:p>
        </p:txBody>
      </p:sp>
      <p:sp>
        <p:nvSpPr>
          <p:cNvPr id="3" name="Content Placeholder 2"/>
          <p:cNvSpPr>
            <a:spLocks noGrp="1"/>
          </p:cNvSpPr>
          <p:nvPr>
            <p:ph idx="1"/>
          </p:nvPr>
        </p:nvSpPr>
        <p:spPr>
          <a:xfrm>
            <a:off x="130629" y="1323703"/>
            <a:ext cx="11956868" cy="5364480"/>
          </a:xfrm>
        </p:spPr>
        <p:txBody>
          <a:bodyPr>
            <a:normAutofit lnSpcReduction="10000"/>
          </a:bodyPr>
          <a:lstStyle/>
          <a:p>
            <a:r>
              <a:rPr lang="en-US" dirty="0"/>
              <a:t>Racist Imperial legacies continued to mar the landscape of cricket </a:t>
            </a:r>
          </a:p>
          <a:p>
            <a:r>
              <a:rPr lang="en-US" dirty="0"/>
              <a:t>Only a white man allowed to captain the West Indies as late as the 1960s, when a region-wide agitation led to Frank Worrell being appointed captain</a:t>
            </a:r>
          </a:p>
          <a:p>
            <a:r>
              <a:rPr lang="en-US" dirty="0"/>
              <a:t>Apartheid twisted all levels of social and cultural practices in South Africa, and only after 1994 have black, white, and colored players been allowed to play together</a:t>
            </a:r>
          </a:p>
          <a:p>
            <a:r>
              <a:rPr lang="en-US" dirty="0"/>
              <a:t>Association with whiteness has allowed racist cultures to breed in cricket, teams from India and the West Indies are often racially abused by crowds in England and Australia, and earlier, by players as well</a:t>
            </a:r>
          </a:p>
          <a:p>
            <a:r>
              <a:rPr lang="en-US" dirty="0"/>
              <a:t>There remains </a:t>
            </a:r>
            <a:r>
              <a:rPr lang="en-US" dirty="0">
                <a:hlinkClick r:id="rId2"/>
              </a:rPr>
              <a:t>institutionalized racism in English cricket</a:t>
            </a:r>
            <a:r>
              <a:rPr lang="en-US" dirty="0"/>
              <a:t>, creating sometimes insurmountable racist barriers </a:t>
            </a:r>
          </a:p>
          <a:p>
            <a:r>
              <a:rPr lang="en-US" dirty="0"/>
              <a:t>The BLM movement has </a:t>
            </a:r>
            <a:r>
              <a:rPr lang="en-US" dirty="0">
                <a:hlinkClick r:id="rId3"/>
              </a:rPr>
              <a:t>resonated with cricketers </a:t>
            </a:r>
            <a:r>
              <a:rPr lang="en-US" dirty="0"/>
              <a:t>but also </a:t>
            </a:r>
            <a:r>
              <a:rPr lang="en-US" dirty="0">
                <a:hlinkClick r:id="rId4"/>
              </a:rPr>
              <a:t>opened up old racial divides</a:t>
            </a:r>
            <a:endParaRPr lang="en-US" dirty="0"/>
          </a:p>
          <a:p>
            <a:endParaRPr lang="en-US" dirty="0"/>
          </a:p>
        </p:txBody>
      </p:sp>
    </p:spTree>
    <p:extLst>
      <p:ext uri="{BB962C8B-B14F-4D97-AF65-F5344CB8AC3E}">
        <p14:creationId xmlns:p14="http://schemas.microsoft.com/office/powerpoint/2010/main" val="4008342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Women, Cricket and cultures of Masculinity</a:t>
            </a:r>
          </a:p>
        </p:txBody>
      </p:sp>
      <p:sp>
        <p:nvSpPr>
          <p:cNvPr id="3" name="Content Placeholder 2"/>
          <p:cNvSpPr>
            <a:spLocks noGrp="1"/>
          </p:cNvSpPr>
          <p:nvPr>
            <p:ph sz="half" idx="1"/>
          </p:nvPr>
        </p:nvSpPr>
        <p:spPr>
          <a:xfrm>
            <a:off x="-60959" y="1471748"/>
            <a:ext cx="8430486" cy="5386251"/>
          </a:xfrm>
        </p:spPr>
        <p:txBody>
          <a:bodyPr>
            <a:normAutofit fontScale="92500" lnSpcReduction="20000"/>
          </a:bodyPr>
          <a:lstStyle/>
          <a:p>
            <a:r>
              <a:rPr lang="en-US" dirty="0"/>
              <a:t>Women have been playing cricket almost as long as men, but you would not know that from most accounts of the game!</a:t>
            </a:r>
          </a:p>
          <a:p>
            <a:r>
              <a:rPr lang="en-US" dirty="0"/>
              <a:t>The imperial masculinity I have discussed has also written women out of the history of the sport tellingly referred to as “the gentlemen’s game”</a:t>
            </a:r>
          </a:p>
          <a:p>
            <a:r>
              <a:rPr lang="en-US" dirty="0"/>
              <a:t>Misogyny ruled the corridors of power and women players dismissed as “</a:t>
            </a:r>
            <a:r>
              <a:rPr lang="en-US" dirty="0">
                <a:hlinkClick r:id="rId2"/>
              </a:rPr>
              <a:t>neither cricketers nor ladies</a:t>
            </a:r>
            <a:r>
              <a:rPr lang="en-US" dirty="0"/>
              <a:t>”</a:t>
            </a:r>
          </a:p>
          <a:p>
            <a:r>
              <a:rPr lang="en-US" dirty="0"/>
              <a:t>But the first county (regional) women’s match in England was played in 1811 with large </a:t>
            </a:r>
            <a:r>
              <a:rPr lang="en-US" dirty="0" smtClean="0"/>
              <a:t>crowds, </a:t>
            </a:r>
            <a:r>
              <a:rPr lang="en-US" dirty="0"/>
              <a:t>and women, across the empire, participated in cricket with little acknowledgement of it in the “gentleman’s game”</a:t>
            </a:r>
          </a:p>
          <a:p>
            <a:r>
              <a:rPr lang="en-US" dirty="0"/>
              <a:t>The intersection of imperialism and its adjunct racism though, has continued to shape the women’s game too, as Ebony </a:t>
            </a:r>
            <a:r>
              <a:rPr lang="en-US" dirty="0" err="1"/>
              <a:t>Rainford</a:t>
            </a:r>
            <a:r>
              <a:rPr lang="en-US" dirty="0"/>
              <a:t>-Brent, the first black woman to play for England, </a:t>
            </a:r>
            <a:r>
              <a:rPr lang="en-US" dirty="0">
                <a:hlinkClick r:id="rId3"/>
              </a:rPr>
              <a:t>recently pointed out</a:t>
            </a:r>
            <a:endParaRPr lang="en-US" dirty="0"/>
          </a:p>
          <a:p>
            <a:endParaRPr lang="en-US" dirty="0"/>
          </a:p>
        </p:txBody>
      </p:sp>
      <p:pic>
        <p:nvPicPr>
          <p:cNvPr id="5" name="Content Placeholder 4"/>
          <p:cNvPicPr>
            <a:picLocks noGrp="1" noChangeAspect="1"/>
          </p:cNvPicPr>
          <p:nvPr>
            <p:ph sz="half" idx="2"/>
          </p:nvPr>
        </p:nvPicPr>
        <p:blipFill>
          <a:blip r:embed="rId4"/>
          <a:stretch>
            <a:fillRect/>
          </a:stretch>
        </p:blipFill>
        <p:spPr>
          <a:xfrm>
            <a:off x="8369527" y="1573191"/>
            <a:ext cx="2897187" cy="1865943"/>
          </a:xfrm>
          <a:prstGeom prst="rect">
            <a:avLst/>
          </a:prstGeom>
        </p:spPr>
      </p:pic>
      <p:sp>
        <p:nvSpPr>
          <p:cNvPr id="6" name="TextBox 5"/>
          <p:cNvSpPr txBox="1"/>
          <p:nvPr/>
        </p:nvSpPr>
        <p:spPr>
          <a:xfrm>
            <a:off x="8743406" y="3439134"/>
            <a:ext cx="2368731" cy="369332"/>
          </a:xfrm>
          <a:prstGeom prst="rect">
            <a:avLst/>
          </a:prstGeom>
          <a:noFill/>
        </p:spPr>
        <p:txBody>
          <a:bodyPr wrap="square" rtlCol="0">
            <a:spAutoFit/>
          </a:bodyPr>
          <a:lstStyle/>
          <a:p>
            <a:r>
              <a:rPr lang="en-US" dirty="0"/>
              <a:t>A 1779 women’s match</a:t>
            </a:r>
          </a:p>
        </p:txBody>
      </p:sp>
      <p:pic>
        <p:nvPicPr>
          <p:cNvPr id="7" name="Picture 6"/>
          <p:cNvPicPr>
            <a:picLocks noChangeAspect="1"/>
          </p:cNvPicPr>
          <p:nvPr/>
        </p:nvPicPr>
        <p:blipFill>
          <a:blip r:embed="rId5"/>
          <a:stretch>
            <a:fillRect/>
          </a:stretch>
        </p:blipFill>
        <p:spPr>
          <a:xfrm>
            <a:off x="9405258" y="3764794"/>
            <a:ext cx="1547948" cy="1383772"/>
          </a:xfrm>
          <a:prstGeom prst="rect">
            <a:avLst/>
          </a:prstGeom>
        </p:spPr>
      </p:pic>
      <p:pic>
        <p:nvPicPr>
          <p:cNvPr id="9" name="Picture 8"/>
          <p:cNvPicPr>
            <a:picLocks noChangeAspect="1"/>
          </p:cNvPicPr>
          <p:nvPr/>
        </p:nvPicPr>
        <p:blipFill>
          <a:blip r:embed="rId6"/>
          <a:stretch>
            <a:fillRect/>
          </a:stretch>
        </p:blipFill>
        <p:spPr>
          <a:xfrm>
            <a:off x="8648699" y="5183924"/>
            <a:ext cx="2705100" cy="1685925"/>
          </a:xfrm>
          <a:prstGeom prst="rect">
            <a:avLst/>
          </a:prstGeom>
        </p:spPr>
      </p:pic>
    </p:spTree>
    <p:extLst>
      <p:ext uri="{BB962C8B-B14F-4D97-AF65-F5344CB8AC3E}">
        <p14:creationId xmlns:p14="http://schemas.microsoft.com/office/powerpoint/2010/main" val="59547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87087"/>
            <a:ext cx="11625943" cy="1289958"/>
          </a:xfrm>
        </p:spPr>
        <p:txBody>
          <a:bodyPr/>
          <a:lstStyle/>
          <a:p>
            <a:r>
              <a:rPr lang="en-US" dirty="0"/>
              <a:t>Cricket and Colonialism in the Indian Subcontinent</a:t>
            </a:r>
          </a:p>
        </p:txBody>
      </p:sp>
      <p:sp>
        <p:nvSpPr>
          <p:cNvPr id="7" name="Content Placeholder 6"/>
          <p:cNvSpPr>
            <a:spLocks noGrp="1"/>
          </p:cNvSpPr>
          <p:nvPr>
            <p:ph sz="half" idx="1"/>
          </p:nvPr>
        </p:nvSpPr>
        <p:spPr>
          <a:xfrm>
            <a:off x="78377" y="1506584"/>
            <a:ext cx="8752114" cy="5268685"/>
          </a:xfrm>
        </p:spPr>
        <p:txBody>
          <a:bodyPr>
            <a:normAutofit lnSpcReduction="10000"/>
          </a:bodyPr>
          <a:lstStyle/>
          <a:p>
            <a:r>
              <a:rPr lang="en-US" dirty="0"/>
              <a:t>Spend a little more time on this because nationalism drove the rise of cricket in the subcontinent, and has made it the new epicenter of world cricket today</a:t>
            </a:r>
          </a:p>
          <a:p>
            <a:r>
              <a:rPr lang="en-US" dirty="0" err="1"/>
              <a:t>Parsis</a:t>
            </a:r>
            <a:r>
              <a:rPr lang="en-US" dirty="0"/>
              <a:t>, who migrated to India from Persia in the 7</a:t>
            </a:r>
            <a:r>
              <a:rPr lang="en-US" baseline="30000" dirty="0"/>
              <a:t>th</a:t>
            </a:r>
            <a:r>
              <a:rPr lang="en-US" dirty="0"/>
              <a:t> C, were the first Indians to take up cricket in the 1830s</a:t>
            </a:r>
          </a:p>
          <a:p>
            <a:r>
              <a:rPr lang="en-US" dirty="0"/>
              <a:t>They were followed by other groups, and what started as emulation of the British rulers turned to a forum for competition, among themselves and with the rulers! </a:t>
            </a:r>
          </a:p>
          <a:p>
            <a:r>
              <a:rPr lang="en-US" dirty="0"/>
              <a:t>The best known Indian cricketer of the 19</a:t>
            </a:r>
            <a:r>
              <a:rPr lang="en-US" baseline="30000" dirty="0"/>
              <a:t>th</a:t>
            </a:r>
            <a:r>
              <a:rPr lang="en-US" dirty="0"/>
              <a:t> C though, played for England. </a:t>
            </a:r>
            <a:r>
              <a:rPr lang="en-US" b="1" dirty="0"/>
              <a:t>K.S. </a:t>
            </a:r>
            <a:r>
              <a:rPr lang="en-US" b="1" dirty="0" err="1"/>
              <a:t>Ranjitsinhji</a:t>
            </a:r>
            <a:r>
              <a:rPr lang="en-US" dirty="0"/>
              <a:t> parleyed his cricket skills to be instated as the ruler of the princely state of </a:t>
            </a:r>
            <a:r>
              <a:rPr lang="en-US" dirty="0" err="1"/>
              <a:t>Nawanagar</a:t>
            </a:r>
            <a:r>
              <a:rPr lang="en-US" dirty="0"/>
              <a:t> even though the succession was a disputed one</a:t>
            </a:r>
          </a:p>
          <a:p>
            <a:endParaRPr lang="en-US" dirty="0"/>
          </a:p>
        </p:txBody>
      </p:sp>
      <p:pic>
        <p:nvPicPr>
          <p:cNvPr id="9" name="Content Placeholder 8"/>
          <p:cNvPicPr>
            <a:picLocks noGrp="1" noChangeAspect="1"/>
          </p:cNvPicPr>
          <p:nvPr>
            <p:ph sz="half" idx="2"/>
          </p:nvPr>
        </p:nvPicPr>
        <p:blipFill>
          <a:blip r:embed="rId2"/>
          <a:stretch>
            <a:fillRect/>
          </a:stretch>
        </p:blipFill>
        <p:spPr>
          <a:xfrm>
            <a:off x="8853895" y="1506584"/>
            <a:ext cx="3009900" cy="1524000"/>
          </a:xfrm>
          <a:prstGeom prst="rect">
            <a:avLst/>
          </a:prstGeom>
        </p:spPr>
      </p:pic>
      <p:pic>
        <p:nvPicPr>
          <p:cNvPr id="10" name="Picture 9"/>
          <p:cNvPicPr>
            <a:picLocks noChangeAspect="1"/>
          </p:cNvPicPr>
          <p:nvPr/>
        </p:nvPicPr>
        <p:blipFill>
          <a:blip r:embed="rId3"/>
          <a:stretch>
            <a:fillRect/>
          </a:stretch>
        </p:blipFill>
        <p:spPr>
          <a:xfrm>
            <a:off x="8930095" y="3160123"/>
            <a:ext cx="2857500" cy="1600200"/>
          </a:xfrm>
          <a:prstGeom prst="rect">
            <a:avLst/>
          </a:prstGeom>
        </p:spPr>
      </p:pic>
      <p:pic>
        <p:nvPicPr>
          <p:cNvPr id="11" name="Picture 10"/>
          <p:cNvPicPr>
            <a:picLocks noChangeAspect="1"/>
          </p:cNvPicPr>
          <p:nvPr/>
        </p:nvPicPr>
        <p:blipFill>
          <a:blip r:embed="rId4"/>
          <a:stretch>
            <a:fillRect/>
          </a:stretch>
        </p:blipFill>
        <p:spPr>
          <a:xfrm>
            <a:off x="9477782" y="4523694"/>
            <a:ext cx="1762125" cy="2600325"/>
          </a:xfrm>
          <a:prstGeom prst="rect">
            <a:avLst/>
          </a:prstGeom>
        </p:spPr>
      </p:pic>
    </p:spTree>
    <p:extLst>
      <p:ext uri="{BB962C8B-B14F-4D97-AF65-F5344CB8AC3E}">
        <p14:creationId xmlns:p14="http://schemas.microsoft.com/office/powerpoint/2010/main" val="2220206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Cricket and Nationalism in India</a:t>
            </a:r>
          </a:p>
        </p:txBody>
      </p:sp>
      <p:sp>
        <p:nvSpPr>
          <p:cNvPr id="3" name="Content Placeholder 2"/>
          <p:cNvSpPr>
            <a:spLocks noGrp="1"/>
          </p:cNvSpPr>
          <p:nvPr>
            <p:ph sz="half" idx="1"/>
          </p:nvPr>
        </p:nvSpPr>
        <p:spPr>
          <a:xfrm>
            <a:off x="159657" y="1458686"/>
            <a:ext cx="8853713" cy="5304971"/>
          </a:xfrm>
        </p:spPr>
        <p:txBody>
          <a:bodyPr>
            <a:normAutofit fontScale="92500" lnSpcReduction="20000"/>
          </a:bodyPr>
          <a:lstStyle/>
          <a:p>
            <a:r>
              <a:rPr lang="en-US" dirty="0"/>
              <a:t>Thanks in part to the British, Indian cricket in the early 20</a:t>
            </a:r>
            <a:r>
              <a:rPr lang="en-US" baseline="30000" dirty="0"/>
              <a:t>th</a:t>
            </a:r>
            <a:r>
              <a:rPr lang="en-US" dirty="0"/>
              <a:t> C was organized along religious and ethnic lines</a:t>
            </a:r>
          </a:p>
          <a:p>
            <a:r>
              <a:rPr lang="en-US" dirty="0"/>
              <a:t>The Quadrangular Tournament between Europeans, </a:t>
            </a:r>
            <a:r>
              <a:rPr lang="en-US" dirty="0" err="1"/>
              <a:t>Parsis</a:t>
            </a:r>
            <a:r>
              <a:rPr lang="en-US" dirty="0"/>
              <a:t>, Hindus and Muslims drew huge crowds</a:t>
            </a:r>
          </a:p>
          <a:p>
            <a:r>
              <a:rPr lang="en-US" dirty="0"/>
              <a:t>Beating the Europeans (British) created particular joy for the others!</a:t>
            </a:r>
          </a:p>
          <a:p>
            <a:r>
              <a:rPr lang="en-US" dirty="0"/>
              <a:t>While sponsored by Indian princes as well as businessmen, cricket also allowed for otherwise marginal figures such as the Dalit </a:t>
            </a:r>
            <a:r>
              <a:rPr lang="en-US" dirty="0" smtClean="0"/>
              <a:t>(“untouchable”) cricketer </a:t>
            </a:r>
            <a:r>
              <a:rPr lang="en-US" dirty="0" err="1"/>
              <a:t>Palwankar</a:t>
            </a:r>
            <a:r>
              <a:rPr lang="en-US" dirty="0"/>
              <a:t> Baloo to emerge as an Indian heroes</a:t>
            </a:r>
          </a:p>
          <a:p>
            <a:r>
              <a:rPr lang="en-US" dirty="0"/>
              <a:t>Baloo and his two brothers represented an “all-India” team that toured England in 1911</a:t>
            </a:r>
          </a:p>
          <a:p>
            <a:r>
              <a:rPr lang="en-US" dirty="0"/>
              <a:t>Given cricket’s popularity, became a national passion, particularly after mass media, first radio, then satellite TV, and now internet and smart phones bring cricket to </a:t>
            </a:r>
            <a:r>
              <a:rPr lang="en-US" b="1" dirty="0"/>
              <a:t>1.4 billion people</a:t>
            </a:r>
            <a:r>
              <a:rPr lang="en-US" dirty="0"/>
              <a:t>!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9180513" y="3738849"/>
            <a:ext cx="2173287" cy="1217040"/>
          </a:xfrm>
          <a:prstGeom prst="rect">
            <a:avLst/>
          </a:prstGeom>
        </p:spPr>
      </p:pic>
      <p:pic>
        <p:nvPicPr>
          <p:cNvPr id="6" name="Picture 5"/>
          <p:cNvPicPr>
            <a:picLocks noChangeAspect="1"/>
          </p:cNvPicPr>
          <p:nvPr/>
        </p:nvPicPr>
        <p:blipFill>
          <a:blip r:embed="rId3"/>
          <a:stretch>
            <a:fillRect/>
          </a:stretch>
        </p:blipFill>
        <p:spPr>
          <a:xfrm>
            <a:off x="9099260" y="2111828"/>
            <a:ext cx="2335792" cy="1313883"/>
          </a:xfrm>
          <a:prstGeom prst="rect">
            <a:avLst/>
          </a:prstGeom>
        </p:spPr>
      </p:pic>
    </p:spTree>
    <p:extLst>
      <p:ext uri="{BB962C8B-B14F-4D97-AF65-F5344CB8AC3E}">
        <p14:creationId xmlns:p14="http://schemas.microsoft.com/office/powerpoint/2010/main" val="1922366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 as Hub of Global Cricket</a:t>
            </a:r>
          </a:p>
        </p:txBody>
      </p:sp>
      <p:sp>
        <p:nvSpPr>
          <p:cNvPr id="7" name="Content Placeholder 6"/>
          <p:cNvSpPr>
            <a:spLocks noGrp="1"/>
          </p:cNvSpPr>
          <p:nvPr>
            <p:ph sz="half" idx="1"/>
          </p:nvPr>
        </p:nvSpPr>
        <p:spPr>
          <a:xfrm>
            <a:off x="1" y="1593669"/>
            <a:ext cx="8168638" cy="5120640"/>
          </a:xfrm>
        </p:spPr>
        <p:txBody>
          <a:bodyPr>
            <a:normAutofit fontScale="85000" lnSpcReduction="20000"/>
          </a:bodyPr>
          <a:lstStyle/>
          <a:p>
            <a:r>
              <a:rPr lang="en-US" dirty="0"/>
              <a:t>The huge market that cricket can allow advertisers to reach is what made India crucial to global cricket, the money from an Indian tour can make or break the finances of almost any other cricket board in the world</a:t>
            </a:r>
          </a:p>
          <a:p>
            <a:r>
              <a:rPr lang="en-US" dirty="0"/>
              <a:t>The Indian Premier League (IPL), a successful club-based cricket tournament, has made the Indian Cricket Board by far the richest in the world</a:t>
            </a:r>
          </a:p>
          <a:p>
            <a:r>
              <a:rPr lang="en-US" dirty="0"/>
              <a:t>Even before the IPL the huge popularity of cricket and the large reach of advertising through cricket had already made India one of the biggest players in the financial world of cricket</a:t>
            </a:r>
          </a:p>
          <a:p>
            <a:r>
              <a:rPr lang="en-US" dirty="0"/>
              <a:t>Using their financial muscle and garnering support from smaller cricketing countries (Bangladesh, Sri Lanka, Zimbabwe) the Indian board secured rights to host the Cricket World Cup in 1987.  England hosted all of them before 1987!</a:t>
            </a:r>
          </a:p>
          <a:p>
            <a:r>
              <a:rPr lang="en-US" dirty="0"/>
              <a:t>Today, India is clearly the hub of global cricket, and its influence in dictating terms to former Imperial Cricket Conference members has provoked its share of resentment </a:t>
            </a:r>
          </a:p>
          <a:p>
            <a:endParaRPr lang="en-US" dirty="0"/>
          </a:p>
        </p:txBody>
      </p:sp>
      <p:pic>
        <p:nvPicPr>
          <p:cNvPr id="10" name="Content Placeholder 9"/>
          <p:cNvPicPr>
            <a:picLocks noGrp="1" noChangeAspect="1"/>
          </p:cNvPicPr>
          <p:nvPr>
            <p:ph sz="half" idx="2"/>
          </p:nvPr>
        </p:nvPicPr>
        <p:blipFill>
          <a:blip r:embed="rId2"/>
          <a:stretch>
            <a:fillRect/>
          </a:stretch>
        </p:blipFill>
        <p:spPr>
          <a:xfrm>
            <a:off x="8644346" y="2919843"/>
            <a:ext cx="2857500" cy="1600200"/>
          </a:xfrm>
          <a:prstGeom prst="rect">
            <a:avLst/>
          </a:prstGeom>
        </p:spPr>
      </p:pic>
      <p:pic>
        <p:nvPicPr>
          <p:cNvPr id="11" name="Picture 10"/>
          <p:cNvPicPr>
            <a:picLocks noChangeAspect="1"/>
          </p:cNvPicPr>
          <p:nvPr/>
        </p:nvPicPr>
        <p:blipFill>
          <a:blip r:embed="rId3"/>
          <a:stretch>
            <a:fillRect/>
          </a:stretch>
        </p:blipFill>
        <p:spPr>
          <a:xfrm>
            <a:off x="8706122" y="1398950"/>
            <a:ext cx="2495550" cy="1343025"/>
          </a:xfrm>
          <a:prstGeom prst="rect">
            <a:avLst/>
          </a:prstGeom>
        </p:spPr>
      </p:pic>
      <p:pic>
        <p:nvPicPr>
          <p:cNvPr id="12" name="Picture 11"/>
          <p:cNvPicPr>
            <a:picLocks noChangeAspect="1"/>
          </p:cNvPicPr>
          <p:nvPr/>
        </p:nvPicPr>
        <p:blipFill>
          <a:blip r:embed="rId4"/>
          <a:stretch>
            <a:fillRect/>
          </a:stretch>
        </p:blipFill>
        <p:spPr>
          <a:xfrm>
            <a:off x="8706122" y="4697911"/>
            <a:ext cx="3398901" cy="1885769"/>
          </a:xfrm>
          <a:prstGeom prst="rect">
            <a:avLst/>
          </a:prstGeom>
        </p:spPr>
      </p:pic>
    </p:spTree>
    <p:extLst>
      <p:ext uri="{BB962C8B-B14F-4D97-AF65-F5344CB8AC3E}">
        <p14:creationId xmlns:p14="http://schemas.microsoft.com/office/powerpoint/2010/main" val="613196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Cricket in the US: Rise, decline and… revival?</a:t>
            </a:r>
          </a:p>
        </p:txBody>
      </p:sp>
      <p:sp>
        <p:nvSpPr>
          <p:cNvPr id="7" name="Content Placeholder 6"/>
          <p:cNvSpPr>
            <a:spLocks noGrp="1"/>
          </p:cNvSpPr>
          <p:nvPr>
            <p:ph sz="half" idx="1"/>
          </p:nvPr>
        </p:nvSpPr>
        <p:spPr>
          <a:xfrm>
            <a:off x="0" y="1589314"/>
            <a:ext cx="8563428" cy="5196115"/>
          </a:xfrm>
        </p:spPr>
        <p:txBody>
          <a:bodyPr>
            <a:normAutofit fontScale="77500" lnSpcReduction="20000"/>
          </a:bodyPr>
          <a:lstStyle/>
          <a:p>
            <a:r>
              <a:rPr lang="en-US" dirty="0"/>
              <a:t>From the global, lets move back more to the local</a:t>
            </a:r>
          </a:p>
          <a:p>
            <a:r>
              <a:rPr lang="en-US" dirty="0"/>
              <a:t>Cricket used to be big in N. America until the mid to late 19</a:t>
            </a:r>
            <a:r>
              <a:rPr lang="en-US" baseline="30000" dirty="0"/>
              <a:t>th</a:t>
            </a:r>
            <a:r>
              <a:rPr lang="en-US" dirty="0"/>
              <a:t> C</a:t>
            </a:r>
          </a:p>
          <a:p>
            <a:r>
              <a:rPr lang="en-US" dirty="0"/>
              <a:t>In fact, the first </a:t>
            </a:r>
            <a:r>
              <a:rPr lang="en-US" b="1" dirty="0"/>
              <a:t>ever </a:t>
            </a:r>
            <a:r>
              <a:rPr lang="en-US" dirty="0"/>
              <a:t>international cricket game was played between the USA and Canada in 1844 at the St George's Cricket Club in New York</a:t>
            </a:r>
          </a:p>
          <a:p>
            <a:r>
              <a:rPr lang="en-US" dirty="0"/>
              <a:t>Scholars dispute the reasons for its decline, variously citing the elitism of the cricket establishment, the rise of nationalism, cricket’s inflexibility, complexity, and requiring of long hours of play as opposed to greater adaptability of the (supposedly) indigenous bat and ball game, baseball</a:t>
            </a:r>
          </a:p>
          <a:p>
            <a:r>
              <a:rPr lang="en-US" dirty="0"/>
              <a:t>Our millennium though, has seen a revival of sorts!</a:t>
            </a:r>
          </a:p>
          <a:p>
            <a:r>
              <a:rPr lang="en-US" dirty="0"/>
              <a:t>In 2008, </a:t>
            </a:r>
            <a:r>
              <a:rPr lang="en-US" i="1" dirty="0"/>
              <a:t>Sports Illustrated </a:t>
            </a:r>
            <a:r>
              <a:rPr lang="en-US" dirty="0"/>
              <a:t>reported that cricket was the second fastest growing sport in the US, only possibly behind lacrosse.  In 2010, there were reportedly 15 million fans, 30,000 registered players, 950 clubs, and 48 cricket leagues in the US</a:t>
            </a:r>
          </a:p>
          <a:p>
            <a:r>
              <a:rPr lang="en-US" dirty="0"/>
              <a:t>Undoubtedly the Cricket Jacks who brought me here today are part of this trend, as perhaps are many who are still here at the end of this long talk!!</a:t>
            </a:r>
          </a:p>
        </p:txBody>
      </p:sp>
      <p:pic>
        <p:nvPicPr>
          <p:cNvPr id="4" name="Content Placeholder 3"/>
          <p:cNvPicPr>
            <a:picLocks noGrp="1" noChangeAspect="1"/>
          </p:cNvPicPr>
          <p:nvPr>
            <p:ph sz="half" idx="2"/>
          </p:nvPr>
        </p:nvPicPr>
        <p:blipFill>
          <a:blip r:embed="rId2"/>
          <a:stretch>
            <a:fillRect/>
          </a:stretch>
        </p:blipFill>
        <p:spPr>
          <a:xfrm>
            <a:off x="9165772" y="4176994"/>
            <a:ext cx="2532743" cy="1461806"/>
          </a:xfrm>
          <a:prstGeom prst="rect">
            <a:avLst/>
          </a:prstGeom>
        </p:spPr>
      </p:pic>
      <p:sp>
        <p:nvSpPr>
          <p:cNvPr id="5" name="TextBox 4"/>
          <p:cNvSpPr txBox="1"/>
          <p:nvPr/>
        </p:nvSpPr>
        <p:spPr>
          <a:xfrm>
            <a:off x="9165772" y="5638800"/>
            <a:ext cx="2445658" cy="276999"/>
          </a:xfrm>
          <a:prstGeom prst="rect">
            <a:avLst/>
          </a:prstGeom>
          <a:noFill/>
        </p:spPr>
        <p:txBody>
          <a:bodyPr wrap="square" rtlCol="0">
            <a:spAutoFit/>
          </a:bodyPr>
          <a:lstStyle/>
          <a:p>
            <a:r>
              <a:rPr lang="en-US" sz="1200" dirty="0" smtClean="0"/>
              <a:t>MLC stadium, Grand </a:t>
            </a:r>
            <a:r>
              <a:rPr lang="en-US" sz="1200" dirty="0"/>
              <a:t>Prairie</a:t>
            </a:r>
          </a:p>
        </p:txBody>
      </p:sp>
      <p:pic>
        <p:nvPicPr>
          <p:cNvPr id="6" name="Picture 5"/>
          <p:cNvPicPr>
            <a:picLocks noChangeAspect="1"/>
          </p:cNvPicPr>
          <p:nvPr/>
        </p:nvPicPr>
        <p:blipFill>
          <a:blip r:embed="rId3"/>
          <a:stretch>
            <a:fillRect/>
          </a:stretch>
        </p:blipFill>
        <p:spPr>
          <a:xfrm>
            <a:off x="9212188" y="1502228"/>
            <a:ext cx="2352826" cy="1749198"/>
          </a:xfrm>
          <a:prstGeom prst="rect">
            <a:avLst/>
          </a:prstGeom>
        </p:spPr>
      </p:pic>
      <p:sp>
        <p:nvSpPr>
          <p:cNvPr id="8" name="TextBox 7"/>
          <p:cNvSpPr txBox="1"/>
          <p:nvPr/>
        </p:nvSpPr>
        <p:spPr>
          <a:xfrm>
            <a:off x="8962571" y="3410857"/>
            <a:ext cx="3120572" cy="307777"/>
          </a:xfrm>
          <a:prstGeom prst="rect">
            <a:avLst/>
          </a:prstGeom>
          <a:noFill/>
        </p:spPr>
        <p:txBody>
          <a:bodyPr wrap="square" rtlCol="0">
            <a:spAutoFit/>
          </a:bodyPr>
          <a:lstStyle/>
          <a:p>
            <a:r>
              <a:rPr lang="en-US" sz="1400" dirty="0" smtClean="0"/>
              <a:t>USACA cricket stadium, Lauderdale FL</a:t>
            </a:r>
            <a:endParaRPr lang="en-US" sz="1400" dirty="0"/>
          </a:p>
        </p:txBody>
      </p:sp>
    </p:spTree>
    <p:extLst>
      <p:ext uri="{BB962C8B-B14F-4D97-AF65-F5344CB8AC3E}">
        <p14:creationId xmlns:p14="http://schemas.microsoft.com/office/powerpoint/2010/main" val="2462112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 and Caveats	</a:t>
            </a:r>
          </a:p>
        </p:txBody>
      </p:sp>
      <p:sp>
        <p:nvSpPr>
          <p:cNvPr id="3" name="Content Placeholder 2"/>
          <p:cNvSpPr>
            <a:spLocks noGrp="1"/>
          </p:cNvSpPr>
          <p:nvPr>
            <p:ph idx="1"/>
          </p:nvPr>
        </p:nvSpPr>
        <p:spPr>
          <a:xfrm>
            <a:off x="60960" y="1314994"/>
            <a:ext cx="11913325" cy="5634446"/>
          </a:xfrm>
        </p:spPr>
        <p:txBody>
          <a:bodyPr>
            <a:normAutofit lnSpcReduction="10000"/>
          </a:bodyPr>
          <a:lstStyle/>
          <a:p>
            <a:r>
              <a:rPr lang="en-US" dirty="0"/>
              <a:t>If you want someone to blame for this event, blame the Jacks Cricket Club!</a:t>
            </a:r>
          </a:p>
          <a:p>
            <a:r>
              <a:rPr lang="en-US" dirty="0"/>
              <a:t>As they started playing again, I happened to share with </a:t>
            </a:r>
            <a:r>
              <a:rPr lang="en-US" dirty="0" err="1"/>
              <a:t>Raghavendra</a:t>
            </a:r>
            <a:r>
              <a:rPr lang="en-US" dirty="0"/>
              <a:t> Singh (</a:t>
            </a:r>
            <a:r>
              <a:rPr lang="en-US" dirty="0" err="1"/>
              <a:t>Ragh</a:t>
            </a:r>
            <a:r>
              <a:rPr lang="en-US" dirty="0"/>
              <a:t>) of CIE, some information about a course I was teaching with this title. From that conversation came the request for this talk</a:t>
            </a:r>
          </a:p>
          <a:p>
            <a:pPr lvl="1"/>
            <a:r>
              <a:rPr lang="en-US" dirty="0"/>
              <a:t>  Thanks </a:t>
            </a:r>
            <a:r>
              <a:rPr lang="en-US" dirty="0" err="1"/>
              <a:t>Ragh</a:t>
            </a:r>
            <a:r>
              <a:rPr lang="en-US" dirty="0"/>
              <a:t>, for pushing me to do this, and to Dylan for getting the logistics together for the talk</a:t>
            </a:r>
          </a:p>
          <a:p>
            <a:r>
              <a:rPr lang="en-US" dirty="0"/>
              <a:t>Shameless plug time! If any of you are interested, the course will be offered again in spring 2022</a:t>
            </a:r>
            <a:endParaRPr lang="en-US" dirty="0">
              <a:solidFill>
                <a:prstClr val="black"/>
              </a:solidFill>
            </a:endParaRPr>
          </a:p>
          <a:p>
            <a:r>
              <a:rPr lang="en-US" dirty="0" smtClean="0"/>
              <a:t>This is a course I have been wantin</a:t>
            </a:r>
            <a:r>
              <a:rPr lang="en-US" dirty="0" smtClean="0"/>
              <a:t>g to teach for ever, and I draw most of today’s </a:t>
            </a:r>
            <a:r>
              <a:rPr lang="en-US" dirty="0" smtClean="0"/>
              <a:t>presentation for material I was fortunate to share with my students! </a:t>
            </a:r>
            <a:endParaRPr lang="en-US" dirty="0"/>
          </a:p>
          <a:p>
            <a:r>
              <a:rPr lang="en-US" dirty="0"/>
              <a:t>My own research into cricket has been </a:t>
            </a:r>
            <a:r>
              <a:rPr lang="en-US" dirty="0" smtClean="0"/>
              <a:t>somewhat different so far, e.g., </a:t>
            </a:r>
            <a:r>
              <a:rPr lang="en-US" dirty="0">
                <a:hlinkClick r:id="rId2"/>
              </a:rPr>
              <a:t>an essay on the history of one of the earliest websites on cricket</a:t>
            </a:r>
            <a:r>
              <a:rPr lang="en-US" dirty="0"/>
              <a:t>!</a:t>
            </a:r>
          </a:p>
          <a:p>
            <a:r>
              <a:rPr lang="en-US" dirty="0"/>
              <a:t>Teaching this course, though, has opened my eyes to many possibilities!</a:t>
            </a:r>
          </a:p>
        </p:txBody>
      </p:sp>
    </p:spTree>
    <p:extLst>
      <p:ext uri="{BB962C8B-B14F-4D97-AF65-F5344CB8AC3E}">
        <p14:creationId xmlns:p14="http://schemas.microsoft.com/office/powerpoint/2010/main" val="339166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Context	</a:t>
            </a:r>
          </a:p>
        </p:txBody>
      </p:sp>
      <p:sp>
        <p:nvSpPr>
          <p:cNvPr id="3" name="Content Placeholder 2"/>
          <p:cNvSpPr>
            <a:spLocks noGrp="1"/>
          </p:cNvSpPr>
          <p:nvPr>
            <p:ph sz="half" idx="1"/>
          </p:nvPr>
        </p:nvSpPr>
        <p:spPr>
          <a:xfrm>
            <a:off x="278674" y="1524000"/>
            <a:ext cx="6828422" cy="4841966"/>
          </a:xfrm>
        </p:spPr>
        <p:txBody>
          <a:bodyPr>
            <a:normAutofit lnSpcReduction="10000"/>
          </a:bodyPr>
          <a:lstStyle/>
          <a:p>
            <a:r>
              <a:rPr lang="en-US" dirty="0"/>
              <a:t>Most folks in America tend to think of cricket as a quaint, old fashioned game associated with the English upper classes</a:t>
            </a:r>
          </a:p>
          <a:p>
            <a:pPr lvl="1"/>
            <a:r>
              <a:rPr lang="en-US" dirty="0"/>
              <a:t>A quaintness emphasized perhaps by the fact the players take a break for </a:t>
            </a:r>
            <a:r>
              <a:rPr lang="en-US" i="1" dirty="0"/>
              <a:t>TEA !</a:t>
            </a:r>
          </a:p>
          <a:p>
            <a:pPr lvl="1"/>
            <a:r>
              <a:rPr lang="en-US" dirty="0"/>
              <a:t>George B. Kirsch says, “Today, when many Americans see the word “cricket,” </a:t>
            </a:r>
            <a:r>
              <a:rPr lang="en-US" b="1" dirty="0"/>
              <a:t>they think of an insect</a:t>
            </a:r>
            <a:r>
              <a:rPr lang="en-US" dirty="0"/>
              <a:t>. Or, more tellingly, as Simon Worrall stated in the </a:t>
            </a:r>
            <a:r>
              <a:rPr lang="en-US" i="1" dirty="0"/>
              <a:t>Smithsonian</a:t>
            </a:r>
            <a:r>
              <a:rPr lang="en-US" dirty="0"/>
              <a:t> in 2006, they “dismiss cricket as </a:t>
            </a:r>
            <a:r>
              <a:rPr lang="en-US" b="1" dirty="0"/>
              <a:t>an elitist game played by girlie-men</a:t>
            </a:r>
            <a:r>
              <a:rPr lang="en-US" dirty="0"/>
              <a:t>.”</a:t>
            </a:r>
          </a:p>
          <a:p>
            <a:r>
              <a:rPr lang="en-US" i="1" dirty="0"/>
              <a:t>But </a:t>
            </a:r>
            <a:r>
              <a:rPr lang="en-US" dirty="0" smtClean="0"/>
              <a:t>cricket, actually, </a:t>
            </a:r>
            <a:r>
              <a:rPr lang="en-US" dirty="0"/>
              <a:t>has the </a:t>
            </a:r>
            <a:r>
              <a:rPr lang="en-US" b="1" dirty="0"/>
              <a:t>second largest popular viewership of all sports in the world</a:t>
            </a:r>
            <a:r>
              <a:rPr lang="en-US" dirty="0"/>
              <a:t>, </a:t>
            </a:r>
            <a:r>
              <a:rPr lang="en-US" dirty="0" smtClean="0"/>
              <a:t>next only </a:t>
            </a:r>
            <a:r>
              <a:rPr lang="en-US" dirty="0"/>
              <a:t>to soccer</a:t>
            </a:r>
            <a:endParaRPr lang="en-US" i="1" dirty="0"/>
          </a:p>
        </p:txBody>
      </p:sp>
      <p:pic>
        <p:nvPicPr>
          <p:cNvPr id="5" name="Content Placeholder 4"/>
          <p:cNvPicPr>
            <a:picLocks noGrp="1" noChangeAspect="1"/>
          </p:cNvPicPr>
          <p:nvPr>
            <p:ph sz="half" idx="2"/>
          </p:nvPr>
        </p:nvPicPr>
        <p:blipFill>
          <a:blip r:embed="rId2"/>
          <a:stretch>
            <a:fillRect/>
          </a:stretch>
        </p:blipFill>
        <p:spPr>
          <a:xfrm>
            <a:off x="7107096" y="2055223"/>
            <a:ext cx="4580326" cy="3047999"/>
          </a:xfrm>
          <a:prstGeom prst="rect">
            <a:avLst/>
          </a:prstGeom>
        </p:spPr>
      </p:pic>
    </p:spTree>
    <p:extLst>
      <p:ext uri="{BB962C8B-B14F-4D97-AF65-F5344CB8AC3E}">
        <p14:creationId xmlns:p14="http://schemas.microsoft.com/office/powerpoint/2010/main" val="251378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Question</a:t>
            </a:r>
          </a:p>
        </p:txBody>
      </p:sp>
      <p:sp>
        <p:nvSpPr>
          <p:cNvPr id="6" name="Content Placeholder 5"/>
          <p:cNvSpPr>
            <a:spLocks noGrp="1"/>
          </p:cNvSpPr>
          <p:nvPr>
            <p:ph sz="half" idx="1"/>
          </p:nvPr>
        </p:nvSpPr>
        <p:spPr>
          <a:xfrm>
            <a:off x="0" y="1690688"/>
            <a:ext cx="6019800" cy="4802476"/>
          </a:xfrm>
        </p:spPr>
        <p:txBody>
          <a:bodyPr>
            <a:normAutofit/>
          </a:bodyPr>
          <a:lstStyle/>
          <a:p>
            <a:r>
              <a:rPr lang="en-US" dirty="0">
                <a:hlinkClick r:id="rId2"/>
              </a:rPr>
              <a:t>An estimated </a:t>
            </a:r>
            <a:r>
              <a:rPr lang="en-US" b="1" i="1" dirty="0">
                <a:hlinkClick r:id="rId2"/>
              </a:rPr>
              <a:t>one billion people</a:t>
            </a:r>
            <a:r>
              <a:rPr lang="en-US" dirty="0"/>
              <a:t> </a:t>
            </a:r>
            <a:r>
              <a:rPr lang="en-US" dirty="0" smtClean="0"/>
              <a:t>-- mostly </a:t>
            </a:r>
            <a:r>
              <a:rPr lang="en-US" dirty="0"/>
              <a:t>from the Indian subcontinent </a:t>
            </a:r>
            <a:r>
              <a:rPr lang="en-US" dirty="0" smtClean="0"/>
              <a:t>-- watched </a:t>
            </a:r>
            <a:r>
              <a:rPr lang="en-US" dirty="0"/>
              <a:t>one of games during the Cricket World Cup of 2015</a:t>
            </a:r>
          </a:p>
          <a:p>
            <a:r>
              <a:rPr lang="en-US" dirty="0"/>
              <a:t>How did a bat and ball game started in the villages of medieval England get this global reach?</a:t>
            </a:r>
          </a:p>
          <a:p>
            <a:r>
              <a:rPr lang="en-US" dirty="0"/>
              <a:t>Answer: </a:t>
            </a:r>
            <a:r>
              <a:rPr lang="en-US" b="1" dirty="0"/>
              <a:t>Colonialism and Nationalism</a:t>
            </a:r>
          </a:p>
          <a:p>
            <a:endParaRPr lang="en-US" dirty="0"/>
          </a:p>
        </p:txBody>
      </p:sp>
      <p:pic>
        <p:nvPicPr>
          <p:cNvPr id="8" name="Content Placeholder 7"/>
          <p:cNvPicPr>
            <a:picLocks noGrp="1" noChangeAspect="1"/>
          </p:cNvPicPr>
          <p:nvPr>
            <p:ph sz="half" idx="2"/>
          </p:nvPr>
        </p:nvPicPr>
        <p:blipFill>
          <a:blip r:embed="rId3"/>
          <a:stretch>
            <a:fillRect/>
          </a:stretch>
        </p:blipFill>
        <p:spPr>
          <a:xfrm>
            <a:off x="6300957" y="3535680"/>
            <a:ext cx="5244431" cy="3260893"/>
          </a:xfrm>
          <a:prstGeom prst="rect">
            <a:avLst/>
          </a:prstGeom>
        </p:spPr>
      </p:pic>
      <p:pic>
        <p:nvPicPr>
          <p:cNvPr id="9" name="Picture 8"/>
          <p:cNvPicPr>
            <a:picLocks noChangeAspect="1"/>
          </p:cNvPicPr>
          <p:nvPr/>
        </p:nvPicPr>
        <p:blipFill>
          <a:blip r:embed="rId4"/>
          <a:stretch>
            <a:fillRect/>
          </a:stretch>
        </p:blipFill>
        <p:spPr>
          <a:xfrm>
            <a:off x="6366902" y="707245"/>
            <a:ext cx="5178486" cy="3149991"/>
          </a:xfrm>
          <a:prstGeom prst="rect">
            <a:avLst/>
          </a:prstGeom>
        </p:spPr>
      </p:pic>
    </p:spTree>
    <p:extLst>
      <p:ext uri="{BB962C8B-B14F-4D97-AF65-F5344CB8AC3E}">
        <p14:creationId xmlns:p14="http://schemas.microsoft.com/office/powerpoint/2010/main" val="1370161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or to quote the master!</a:t>
            </a:r>
          </a:p>
        </p:txBody>
      </p:sp>
      <p:sp>
        <p:nvSpPr>
          <p:cNvPr id="5" name="Content Placeholder 4"/>
          <p:cNvSpPr>
            <a:spLocks noGrp="1"/>
          </p:cNvSpPr>
          <p:nvPr>
            <p:ph sz="half" idx="1"/>
          </p:nvPr>
        </p:nvSpPr>
        <p:spPr>
          <a:xfrm>
            <a:off x="838199" y="1825624"/>
            <a:ext cx="6429375" cy="5032375"/>
          </a:xfrm>
        </p:spPr>
        <p:txBody>
          <a:bodyPr>
            <a:normAutofit fontScale="92500" lnSpcReduction="10000"/>
          </a:bodyPr>
          <a:lstStyle/>
          <a:p>
            <a:pPr marL="0" indent="0">
              <a:buNone/>
            </a:pPr>
            <a:r>
              <a:rPr lang="en-US" sz="6000" dirty="0"/>
              <a:t>“What do they know of cricket who only cricket know?”</a:t>
            </a:r>
          </a:p>
          <a:p>
            <a:pPr marL="0" indent="0">
              <a:buNone/>
            </a:pPr>
            <a:r>
              <a:rPr lang="en-US" sz="4000" dirty="0"/>
              <a:t>C.L.R. James, </a:t>
            </a:r>
            <a:r>
              <a:rPr lang="en-US" sz="4000" i="1" dirty="0"/>
              <a:t>Beyond a Boundary</a:t>
            </a:r>
          </a:p>
          <a:p>
            <a:pPr marL="0" indent="0">
              <a:buNone/>
            </a:pPr>
            <a:r>
              <a:rPr lang="en-US" sz="3500" dirty="0"/>
              <a:t>Born in Trinidad in the Caribbean, James’ is one of the pioneering works locating cricket in a larger social and cultural history</a:t>
            </a:r>
          </a:p>
        </p:txBody>
      </p:sp>
      <p:pic>
        <p:nvPicPr>
          <p:cNvPr id="7" name="Content Placeholder 6"/>
          <p:cNvPicPr>
            <a:picLocks noGrp="1" noChangeAspect="1"/>
          </p:cNvPicPr>
          <p:nvPr>
            <p:ph sz="half" idx="2"/>
          </p:nvPr>
        </p:nvPicPr>
        <p:blipFill>
          <a:blip r:embed="rId2"/>
          <a:stretch>
            <a:fillRect/>
          </a:stretch>
        </p:blipFill>
        <p:spPr>
          <a:xfrm>
            <a:off x="8105775" y="1963724"/>
            <a:ext cx="3076575" cy="4404714"/>
          </a:xfrm>
          <a:prstGeom prst="rect">
            <a:avLst/>
          </a:prstGeom>
        </p:spPr>
      </p:pic>
    </p:spTree>
    <p:extLst>
      <p:ext uri="{BB962C8B-B14F-4D97-AF65-F5344CB8AC3E}">
        <p14:creationId xmlns:p14="http://schemas.microsoft.com/office/powerpoint/2010/main" val="242420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Cricket, Empire and Nation </a:t>
            </a:r>
          </a:p>
        </p:txBody>
      </p:sp>
      <p:sp>
        <p:nvSpPr>
          <p:cNvPr id="3" name="Content Placeholder 2"/>
          <p:cNvSpPr>
            <a:spLocks noGrp="1"/>
          </p:cNvSpPr>
          <p:nvPr>
            <p:ph sz="half" idx="1"/>
          </p:nvPr>
        </p:nvSpPr>
        <p:spPr/>
        <p:txBody>
          <a:bodyPr/>
          <a:lstStyle/>
          <a:p>
            <a:r>
              <a:rPr lang="en-US" dirty="0"/>
              <a:t>Cricket’s spread was a direct product of the British Empire, and much of its popularity was the product of nationalism</a:t>
            </a:r>
          </a:p>
          <a:p>
            <a:r>
              <a:rPr lang="en-US" dirty="0"/>
              <a:t>Arguably, its decline in some parts of the world like the United States was also a product of nationalism</a:t>
            </a:r>
          </a:p>
          <a:p>
            <a:pPr lvl="1"/>
            <a:r>
              <a:rPr lang="en-US" dirty="0"/>
              <a:t>=&gt; A team from Boston, MA ca. 1850s</a:t>
            </a:r>
          </a:p>
        </p:txBody>
      </p:sp>
      <p:pic>
        <p:nvPicPr>
          <p:cNvPr id="5" name="Content Placeholder 4"/>
          <p:cNvPicPr>
            <a:picLocks noGrp="1" noChangeAspect="1"/>
          </p:cNvPicPr>
          <p:nvPr>
            <p:ph sz="half" idx="2"/>
          </p:nvPr>
        </p:nvPicPr>
        <p:blipFill>
          <a:blip r:embed="rId2"/>
          <a:stretch>
            <a:fillRect/>
          </a:stretch>
        </p:blipFill>
        <p:spPr>
          <a:xfrm>
            <a:off x="6428246" y="2185851"/>
            <a:ext cx="5546690" cy="3135086"/>
          </a:xfrm>
          <a:prstGeom prst="rect">
            <a:avLst/>
          </a:prstGeom>
        </p:spPr>
      </p:pic>
    </p:spTree>
    <p:extLst>
      <p:ext uri="{BB962C8B-B14F-4D97-AF65-F5344CB8AC3E}">
        <p14:creationId xmlns:p14="http://schemas.microsoft.com/office/powerpoint/2010/main" val="263591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Mapping Cricket and Empire</a:t>
            </a:r>
          </a:p>
        </p:txBody>
      </p:sp>
      <p:sp>
        <p:nvSpPr>
          <p:cNvPr id="7" name="Text Placeholder 6"/>
          <p:cNvSpPr>
            <a:spLocks noGrp="1"/>
          </p:cNvSpPr>
          <p:nvPr>
            <p:ph type="body" idx="1"/>
          </p:nvPr>
        </p:nvSpPr>
        <p:spPr/>
        <p:txBody>
          <a:bodyPr/>
          <a:lstStyle/>
          <a:p>
            <a:r>
              <a:rPr lang="en-US" dirty="0"/>
              <a:t>British Empire ca. 1900</a:t>
            </a:r>
          </a:p>
        </p:txBody>
      </p:sp>
      <p:pic>
        <p:nvPicPr>
          <p:cNvPr id="5" name="Content Placeholder 4"/>
          <p:cNvPicPr>
            <a:picLocks noGrp="1" noChangeAspect="1"/>
          </p:cNvPicPr>
          <p:nvPr>
            <p:ph sz="half" idx="2"/>
          </p:nvPr>
        </p:nvPicPr>
        <p:blipFill>
          <a:blip r:embed="rId2"/>
          <a:stretch>
            <a:fillRect/>
          </a:stretch>
        </p:blipFill>
        <p:spPr>
          <a:xfrm>
            <a:off x="126951" y="2698476"/>
            <a:ext cx="6024572" cy="2622461"/>
          </a:xfrm>
          <a:prstGeom prst="rect">
            <a:avLst/>
          </a:prstGeom>
        </p:spPr>
      </p:pic>
      <p:sp>
        <p:nvSpPr>
          <p:cNvPr id="8" name="Text Placeholder 7"/>
          <p:cNvSpPr>
            <a:spLocks noGrp="1"/>
          </p:cNvSpPr>
          <p:nvPr>
            <p:ph type="body" sz="quarter" idx="3"/>
          </p:nvPr>
        </p:nvSpPr>
        <p:spPr/>
        <p:txBody>
          <a:bodyPr/>
          <a:lstStyle/>
          <a:p>
            <a:r>
              <a:rPr lang="en-US" dirty="0"/>
              <a:t>Major and Minor Cricket Playing Countries Today</a:t>
            </a:r>
          </a:p>
        </p:txBody>
      </p:sp>
      <p:pic>
        <p:nvPicPr>
          <p:cNvPr id="10" name="Content Placeholder 9"/>
          <p:cNvPicPr>
            <a:picLocks noGrp="1" noChangeAspect="1"/>
          </p:cNvPicPr>
          <p:nvPr>
            <p:ph sz="quarter" idx="4"/>
          </p:nvPr>
        </p:nvPicPr>
        <p:blipFill>
          <a:blip r:embed="rId3"/>
          <a:stretch>
            <a:fillRect/>
          </a:stretch>
        </p:blipFill>
        <p:spPr>
          <a:xfrm>
            <a:off x="6164154" y="2698476"/>
            <a:ext cx="5966539" cy="2622461"/>
          </a:xfrm>
          <a:prstGeom prst="rect">
            <a:avLst/>
          </a:prstGeom>
        </p:spPr>
      </p:pic>
    </p:spTree>
    <p:extLst>
      <p:ext uri="{BB962C8B-B14F-4D97-AF65-F5344CB8AC3E}">
        <p14:creationId xmlns:p14="http://schemas.microsoft.com/office/powerpoint/2010/main" val="397857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Not Cricket!</a:t>
            </a:r>
          </a:p>
        </p:txBody>
      </p:sp>
      <p:sp>
        <p:nvSpPr>
          <p:cNvPr id="7" name="Content Placeholder 6"/>
          <p:cNvSpPr>
            <a:spLocks noGrp="1"/>
          </p:cNvSpPr>
          <p:nvPr>
            <p:ph idx="1"/>
          </p:nvPr>
        </p:nvSpPr>
        <p:spPr>
          <a:xfrm>
            <a:off x="0" y="1219200"/>
            <a:ext cx="12191999" cy="5638800"/>
          </a:xfrm>
        </p:spPr>
        <p:txBody>
          <a:bodyPr>
            <a:normAutofit lnSpcReduction="10000"/>
          </a:bodyPr>
          <a:lstStyle/>
          <a:p>
            <a:r>
              <a:rPr lang="en-US" dirty="0"/>
              <a:t>Other than breaking for tea, there is also a mystique, a myth, about the sport as a “Gentleman’s game”</a:t>
            </a:r>
          </a:p>
          <a:p>
            <a:r>
              <a:rPr lang="en-US" dirty="0"/>
              <a:t>This has much to do with cricket’s honor code, an unwritten (but oft-repeated) maxim “it’s not whether you win or lose, but how you play the game”</a:t>
            </a:r>
          </a:p>
          <a:p>
            <a:r>
              <a:rPr lang="en-US" dirty="0"/>
              <a:t>Cricket, we are told, has to be played “with a straight bat” where a “gentleman” never disputes an umpire’s decision, respects an opponent, and always plays within the (unwritten, and therefore nebulous) “spirit of the game”</a:t>
            </a:r>
          </a:p>
          <a:p>
            <a:r>
              <a:rPr lang="en-US" dirty="0"/>
              <a:t>This has little to do with either the real history, or most of the real way in which the game actually has been played, but has become a shibboleth of the sport</a:t>
            </a:r>
          </a:p>
          <a:p>
            <a:r>
              <a:rPr lang="en-US" dirty="0"/>
              <a:t>Cricket’s origins in the 18</a:t>
            </a:r>
            <a:r>
              <a:rPr lang="en-US" baseline="30000" dirty="0"/>
              <a:t>th</a:t>
            </a:r>
            <a:r>
              <a:rPr lang="en-US" dirty="0"/>
              <a:t> century saw widespread gambling and fixing of cricket matches; that was a reason why uniform rules had to be created for the sport</a:t>
            </a:r>
          </a:p>
          <a:p>
            <a:r>
              <a:rPr lang="en-US" dirty="0"/>
              <a:t>The myth around cricket was created in the 19</a:t>
            </a:r>
            <a:r>
              <a:rPr lang="en-US" baseline="30000" dirty="0"/>
              <a:t>th</a:t>
            </a:r>
            <a:r>
              <a:rPr lang="en-US" dirty="0"/>
              <a:t> C, when cricket was made a central part of the British “public [fee-paying] schools” that prepared a cadre of young men for “service to Crown and Empire”</a:t>
            </a:r>
          </a:p>
        </p:txBody>
      </p:sp>
    </p:spTree>
    <p:extLst>
      <p:ext uri="{BB962C8B-B14F-4D97-AF65-F5344CB8AC3E}">
        <p14:creationId xmlns:p14="http://schemas.microsoft.com/office/powerpoint/2010/main" val="185260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Cricket and the British Empire</a:t>
            </a:r>
          </a:p>
        </p:txBody>
      </p:sp>
      <p:sp>
        <p:nvSpPr>
          <p:cNvPr id="10" name="Content Placeholder 9"/>
          <p:cNvSpPr>
            <a:spLocks noGrp="1"/>
          </p:cNvSpPr>
          <p:nvPr>
            <p:ph sz="half" idx="1"/>
          </p:nvPr>
        </p:nvSpPr>
        <p:spPr>
          <a:xfrm>
            <a:off x="-1080655" y="1375954"/>
            <a:ext cx="10059191" cy="5763755"/>
          </a:xfrm>
        </p:spPr>
        <p:txBody>
          <a:bodyPr>
            <a:normAutofit fontScale="92500" lnSpcReduction="20000"/>
          </a:bodyPr>
          <a:lstStyle/>
          <a:p>
            <a:r>
              <a:rPr lang="en-US" dirty="0"/>
              <a:t>Cricket performed different roles for the empire over time</a:t>
            </a:r>
          </a:p>
          <a:p>
            <a:r>
              <a:rPr lang="en-US" dirty="0"/>
              <a:t>It trained generations of young British boys in becoming </a:t>
            </a:r>
            <a:r>
              <a:rPr lang="en-US" dirty="0" smtClean="0"/>
              <a:t>“… worthy </a:t>
            </a:r>
            <a:r>
              <a:rPr lang="en-US" dirty="0"/>
              <a:t>imperialists, destined to lead the world in an age of empire and expansion.”</a:t>
            </a:r>
          </a:p>
          <a:p>
            <a:r>
              <a:rPr lang="en-US" dirty="0"/>
              <a:t>Cricket was meant to toughen them up for the jobs demanded by empire, cultivating </a:t>
            </a:r>
            <a:r>
              <a:rPr lang="en-US" b="1" dirty="0"/>
              <a:t>respect for rules, a subordination of the self in service of the team</a:t>
            </a:r>
            <a:r>
              <a:rPr lang="en-US" dirty="0"/>
              <a:t>, and gave them that undefinable thing, </a:t>
            </a:r>
            <a:r>
              <a:rPr lang="en-US" b="1" dirty="0"/>
              <a:t>“character</a:t>
            </a:r>
            <a:r>
              <a:rPr lang="en-US" dirty="0"/>
              <a:t>” </a:t>
            </a:r>
          </a:p>
          <a:p>
            <a:r>
              <a:rPr lang="en-US" dirty="0"/>
              <a:t>Initially cricket distinguished the colonizers from the colonized, emphasizing the superiority of white, colonial masculinities</a:t>
            </a:r>
          </a:p>
          <a:p>
            <a:r>
              <a:rPr lang="en-US" dirty="0"/>
              <a:t>It was then meant to discipline the colonized into a new ethos where they  acknowledged the physical and moral superiority of colonizers</a:t>
            </a:r>
            <a:r>
              <a:rPr lang="en-US" dirty="0" smtClean="0"/>
              <a:t>, yet, </a:t>
            </a:r>
            <a:r>
              <a:rPr lang="en-US" dirty="0"/>
              <a:t>“permitting </a:t>
            </a:r>
            <a:r>
              <a:rPr lang="en-US" b="1" dirty="0"/>
              <a:t>chosen inhabitants of empire to develop and maintain emotional ties within an ordered, secure </a:t>
            </a:r>
            <a:r>
              <a:rPr lang="en-US" b="1" dirty="0" smtClean="0"/>
              <a:t>environment</a:t>
            </a:r>
            <a:r>
              <a:rPr lang="en-US" dirty="0" smtClean="0"/>
              <a:t>” </a:t>
            </a:r>
            <a:endParaRPr lang="en-US" dirty="0"/>
          </a:p>
          <a:p>
            <a:r>
              <a:rPr lang="en-US" dirty="0"/>
              <a:t>As CLR James, a </a:t>
            </a:r>
            <a:r>
              <a:rPr lang="en-US" dirty="0" smtClean="0"/>
              <a:t>critic </a:t>
            </a:r>
            <a:r>
              <a:rPr lang="en-US" dirty="0"/>
              <a:t>of </a:t>
            </a:r>
            <a:r>
              <a:rPr lang="en-US" dirty="0" smtClean="0"/>
              <a:t>Imperialism </a:t>
            </a:r>
            <a:r>
              <a:rPr lang="en-US" dirty="0"/>
              <a:t>but enthusiastic </a:t>
            </a:r>
            <a:r>
              <a:rPr lang="en-US" dirty="0" smtClean="0"/>
              <a:t>cricketer, said, </a:t>
            </a:r>
            <a:r>
              <a:rPr lang="en-US" b="1" dirty="0"/>
              <a:t>cricket was a major bulwark against social and political change in the Caribbean</a:t>
            </a:r>
          </a:p>
        </p:txBody>
      </p:sp>
      <p:pic>
        <p:nvPicPr>
          <p:cNvPr id="12" name="Content Placeholder 11"/>
          <p:cNvPicPr>
            <a:picLocks noGrp="1" noChangeAspect="1"/>
          </p:cNvPicPr>
          <p:nvPr>
            <p:ph sz="half" idx="2"/>
          </p:nvPr>
        </p:nvPicPr>
        <p:blipFill>
          <a:blip r:embed="rId2"/>
          <a:stretch>
            <a:fillRect/>
          </a:stretch>
        </p:blipFill>
        <p:spPr>
          <a:xfrm>
            <a:off x="8978536" y="2786743"/>
            <a:ext cx="3029541" cy="3867870"/>
          </a:xfrm>
          <a:prstGeom prst="rect">
            <a:avLst/>
          </a:prstGeom>
        </p:spPr>
      </p:pic>
      <p:pic>
        <p:nvPicPr>
          <p:cNvPr id="14" name="Picture 13"/>
          <p:cNvPicPr>
            <a:picLocks noChangeAspect="1"/>
          </p:cNvPicPr>
          <p:nvPr/>
        </p:nvPicPr>
        <p:blipFill>
          <a:blip r:embed="rId3"/>
          <a:stretch>
            <a:fillRect/>
          </a:stretch>
        </p:blipFill>
        <p:spPr>
          <a:xfrm>
            <a:off x="9051334" y="621660"/>
            <a:ext cx="2956743" cy="2214703"/>
          </a:xfrm>
          <a:prstGeom prst="rect">
            <a:avLst/>
          </a:prstGeom>
        </p:spPr>
      </p:pic>
    </p:spTree>
    <p:extLst>
      <p:ext uri="{BB962C8B-B14F-4D97-AF65-F5344CB8AC3E}">
        <p14:creationId xmlns:p14="http://schemas.microsoft.com/office/powerpoint/2010/main" val="2044665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2417</Words>
  <Application>Microsoft Office PowerPoint</Application>
  <PresentationFormat>Widescreen</PresentationFormat>
  <Paragraphs>115</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Cricket, Colonialism, and Nationalism</vt:lpstr>
      <vt:lpstr>Acknowledgements and Caveats </vt:lpstr>
      <vt:lpstr>The Context </vt:lpstr>
      <vt:lpstr>The Question</vt:lpstr>
      <vt:lpstr>… or to quote the master!</vt:lpstr>
      <vt:lpstr>Cricket, Empire and Nation </vt:lpstr>
      <vt:lpstr>Mapping Cricket and Empire</vt:lpstr>
      <vt:lpstr>It’s Not Cricket!</vt:lpstr>
      <vt:lpstr>Cricket and the British Empire</vt:lpstr>
      <vt:lpstr>Specificities of Empire </vt:lpstr>
      <vt:lpstr>Cricket in Settler Colonies: Nascent Nationalism</vt:lpstr>
      <vt:lpstr>Cricket and Australian-ness</vt:lpstr>
      <vt:lpstr>Cricket, Empire, and Whiteness</vt:lpstr>
      <vt:lpstr>Racist Legacies</vt:lpstr>
      <vt:lpstr>Women, Cricket and cultures of Masculinity</vt:lpstr>
      <vt:lpstr>Cricket and Colonialism in the Indian Subcontinent</vt:lpstr>
      <vt:lpstr>Cricket and Nationalism in India</vt:lpstr>
      <vt:lpstr>India as Hub of Global Cricket</vt:lpstr>
      <vt:lpstr>Cricket in the US: Rise, decline and… revival?</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 Joshi</dc:creator>
  <cp:lastModifiedBy>Sanjay Joshi</cp:lastModifiedBy>
  <cp:revision>82</cp:revision>
  <dcterms:created xsi:type="dcterms:W3CDTF">2021-04-09T19:48:46Z</dcterms:created>
  <dcterms:modified xsi:type="dcterms:W3CDTF">2021-04-14T23:46:10Z</dcterms:modified>
</cp:coreProperties>
</file>