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2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8069E6-9EEF-4505-9D53-E696546EC1B1}"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ABB18-D0EB-4999-ADE1-406F1B29941D}" type="slidenum">
              <a:rPr lang="en-US" smtClean="0"/>
              <a:t>‹#›</a:t>
            </a:fld>
            <a:endParaRPr lang="en-US"/>
          </a:p>
        </p:txBody>
      </p:sp>
    </p:spTree>
    <p:extLst>
      <p:ext uri="{BB962C8B-B14F-4D97-AF65-F5344CB8AC3E}">
        <p14:creationId xmlns:p14="http://schemas.microsoft.com/office/powerpoint/2010/main" val="228840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069E6-9EEF-4505-9D53-E696546EC1B1}"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ABB18-D0EB-4999-ADE1-406F1B29941D}" type="slidenum">
              <a:rPr lang="en-US" smtClean="0"/>
              <a:t>‹#›</a:t>
            </a:fld>
            <a:endParaRPr lang="en-US"/>
          </a:p>
        </p:txBody>
      </p:sp>
    </p:spTree>
    <p:extLst>
      <p:ext uri="{BB962C8B-B14F-4D97-AF65-F5344CB8AC3E}">
        <p14:creationId xmlns:p14="http://schemas.microsoft.com/office/powerpoint/2010/main" val="60457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069E6-9EEF-4505-9D53-E696546EC1B1}"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ABB18-D0EB-4999-ADE1-406F1B29941D}" type="slidenum">
              <a:rPr lang="en-US" smtClean="0"/>
              <a:t>‹#›</a:t>
            </a:fld>
            <a:endParaRPr lang="en-US"/>
          </a:p>
        </p:txBody>
      </p:sp>
    </p:spTree>
    <p:extLst>
      <p:ext uri="{BB962C8B-B14F-4D97-AF65-F5344CB8AC3E}">
        <p14:creationId xmlns:p14="http://schemas.microsoft.com/office/powerpoint/2010/main" val="336318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069E6-9EEF-4505-9D53-E696546EC1B1}"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ABB18-D0EB-4999-ADE1-406F1B29941D}" type="slidenum">
              <a:rPr lang="en-US" smtClean="0"/>
              <a:t>‹#›</a:t>
            </a:fld>
            <a:endParaRPr lang="en-US"/>
          </a:p>
        </p:txBody>
      </p:sp>
    </p:spTree>
    <p:extLst>
      <p:ext uri="{BB962C8B-B14F-4D97-AF65-F5344CB8AC3E}">
        <p14:creationId xmlns:p14="http://schemas.microsoft.com/office/powerpoint/2010/main" val="3044757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8069E6-9EEF-4505-9D53-E696546EC1B1}"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ABB18-D0EB-4999-ADE1-406F1B29941D}" type="slidenum">
              <a:rPr lang="en-US" smtClean="0"/>
              <a:t>‹#›</a:t>
            </a:fld>
            <a:endParaRPr lang="en-US"/>
          </a:p>
        </p:txBody>
      </p:sp>
    </p:spTree>
    <p:extLst>
      <p:ext uri="{BB962C8B-B14F-4D97-AF65-F5344CB8AC3E}">
        <p14:creationId xmlns:p14="http://schemas.microsoft.com/office/powerpoint/2010/main" val="55757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8069E6-9EEF-4505-9D53-E696546EC1B1}"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ABB18-D0EB-4999-ADE1-406F1B29941D}" type="slidenum">
              <a:rPr lang="en-US" smtClean="0"/>
              <a:t>‹#›</a:t>
            </a:fld>
            <a:endParaRPr lang="en-US"/>
          </a:p>
        </p:txBody>
      </p:sp>
    </p:spTree>
    <p:extLst>
      <p:ext uri="{BB962C8B-B14F-4D97-AF65-F5344CB8AC3E}">
        <p14:creationId xmlns:p14="http://schemas.microsoft.com/office/powerpoint/2010/main" val="1066827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8069E6-9EEF-4505-9D53-E696546EC1B1}"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DABB18-D0EB-4999-ADE1-406F1B29941D}" type="slidenum">
              <a:rPr lang="en-US" smtClean="0"/>
              <a:t>‹#›</a:t>
            </a:fld>
            <a:endParaRPr lang="en-US"/>
          </a:p>
        </p:txBody>
      </p:sp>
    </p:spTree>
    <p:extLst>
      <p:ext uri="{BB962C8B-B14F-4D97-AF65-F5344CB8AC3E}">
        <p14:creationId xmlns:p14="http://schemas.microsoft.com/office/powerpoint/2010/main" val="285400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8069E6-9EEF-4505-9D53-E696546EC1B1}"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DABB18-D0EB-4999-ADE1-406F1B29941D}" type="slidenum">
              <a:rPr lang="en-US" smtClean="0"/>
              <a:t>‹#›</a:t>
            </a:fld>
            <a:endParaRPr lang="en-US"/>
          </a:p>
        </p:txBody>
      </p:sp>
    </p:spTree>
    <p:extLst>
      <p:ext uri="{BB962C8B-B14F-4D97-AF65-F5344CB8AC3E}">
        <p14:creationId xmlns:p14="http://schemas.microsoft.com/office/powerpoint/2010/main" val="375848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8069E6-9EEF-4505-9D53-E696546EC1B1}"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DABB18-D0EB-4999-ADE1-406F1B29941D}" type="slidenum">
              <a:rPr lang="en-US" smtClean="0"/>
              <a:t>‹#›</a:t>
            </a:fld>
            <a:endParaRPr lang="en-US"/>
          </a:p>
        </p:txBody>
      </p:sp>
    </p:spTree>
    <p:extLst>
      <p:ext uri="{BB962C8B-B14F-4D97-AF65-F5344CB8AC3E}">
        <p14:creationId xmlns:p14="http://schemas.microsoft.com/office/powerpoint/2010/main" val="1527967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8069E6-9EEF-4505-9D53-E696546EC1B1}"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ABB18-D0EB-4999-ADE1-406F1B29941D}" type="slidenum">
              <a:rPr lang="en-US" smtClean="0"/>
              <a:t>‹#›</a:t>
            </a:fld>
            <a:endParaRPr lang="en-US"/>
          </a:p>
        </p:txBody>
      </p:sp>
    </p:spTree>
    <p:extLst>
      <p:ext uri="{BB962C8B-B14F-4D97-AF65-F5344CB8AC3E}">
        <p14:creationId xmlns:p14="http://schemas.microsoft.com/office/powerpoint/2010/main" val="929261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8069E6-9EEF-4505-9D53-E696546EC1B1}"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ABB18-D0EB-4999-ADE1-406F1B29941D}" type="slidenum">
              <a:rPr lang="en-US" smtClean="0"/>
              <a:t>‹#›</a:t>
            </a:fld>
            <a:endParaRPr lang="en-US"/>
          </a:p>
        </p:txBody>
      </p:sp>
    </p:spTree>
    <p:extLst>
      <p:ext uri="{BB962C8B-B14F-4D97-AF65-F5344CB8AC3E}">
        <p14:creationId xmlns:p14="http://schemas.microsoft.com/office/powerpoint/2010/main" val="4172949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4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069E6-9EEF-4505-9D53-E696546EC1B1}" type="datetimeFigureOut">
              <a:rPr lang="en-US" smtClean="0"/>
              <a:t>1/18/2022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ABB18-D0EB-4999-ADE1-406F1B29941D}" type="slidenum">
              <a:rPr lang="en-US" smtClean="0"/>
              <a:t>‹#›</a:t>
            </a:fld>
            <a:endParaRPr lang="en-US"/>
          </a:p>
        </p:txBody>
      </p:sp>
    </p:spTree>
    <p:extLst>
      <p:ext uri="{BB962C8B-B14F-4D97-AF65-F5344CB8AC3E}">
        <p14:creationId xmlns:p14="http://schemas.microsoft.com/office/powerpoint/2010/main" val="2428582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mapsofindia.com/maps/india/prepartitionmap.htm" TargetMode="External"/><Relationship Id="rId2" Type="http://schemas.openxmlformats.org/officeDocument/2006/relationships/hyperlink" Target="https://i.guim.co.uk/img/static/sys-images/Guardian/About/General/2011/10/19/1319043639713/A-map-of-c-1900-showing-B-007.jpg?width=1200&amp;height=630&amp;quality=85&amp;auto=format&amp;fit=crop&amp;overlay-align=bottom%2Cleft&amp;overlay-width=100p&amp;overlay-base64=L2ltZy9zdGF0aWMvb3ZlcmxheXMvdGctZGVmYXVsdC5wbmc&amp;enable=upscale&amp;s=585cd2aada4d302c6312909dcfd6fbf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Historical Contexts for </a:t>
            </a:r>
            <a:r>
              <a:rPr lang="en-US" i="1" dirty="0" err="1" smtClean="0"/>
              <a:t>Lagaan</a:t>
            </a:r>
            <a:r>
              <a:rPr lang="en-US" dirty="0" smtClean="0"/>
              <a:t> and Cricket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0010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History and Geography</a:t>
            </a:r>
            <a:endParaRPr lang="en-US" dirty="0"/>
          </a:p>
        </p:txBody>
      </p:sp>
      <p:sp>
        <p:nvSpPr>
          <p:cNvPr id="3" name="Content Placeholder 2"/>
          <p:cNvSpPr>
            <a:spLocks noGrp="1"/>
          </p:cNvSpPr>
          <p:nvPr>
            <p:ph idx="1"/>
          </p:nvPr>
        </p:nvSpPr>
        <p:spPr>
          <a:xfrm>
            <a:off x="238125" y="1266824"/>
            <a:ext cx="11849100" cy="5476875"/>
          </a:xfrm>
        </p:spPr>
        <p:txBody>
          <a:bodyPr/>
          <a:lstStyle/>
          <a:p>
            <a:r>
              <a:rPr lang="en-US" dirty="0" smtClean="0"/>
              <a:t>Film set 1893, </a:t>
            </a:r>
            <a:r>
              <a:rPr lang="en-US" dirty="0" smtClean="0">
                <a:hlinkClick r:id="rId2"/>
              </a:rPr>
              <a:t>high noon of British Empire</a:t>
            </a:r>
            <a:r>
              <a:rPr lang="en-US" dirty="0" smtClean="0"/>
              <a:t>… Sun never sets etc.</a:t>
            </a:r>
          </a:p>
          <a:p>
            <a:r>
              <a:rPr lang="en-US" dirty="0" smtClean="0"/>
              <a:t> </a:t>
            </a:r>
            <a:r>
              <a:rPr lang="en-US" dirty="0"/>
              <a:t>Empire in India, start late 1700s, with efforts of what was initially a trading company, </a:t>
            </a:r>
            <a:r>
              <a:rPr lang="en-US" dirty="0" smtClean="0"/>
              <a:t>The East India Company (EIC), </a:t>
            </a:r>
            <a:r>
              <a:rPr lang="en-US" dirty="0"/>
              <a:t>slowly expanded, large parts of subcontinent by </a:t>
            </a:r>
            <a:r>
              <a:rPr lang="en-US" dirty="0" smtClean="0"/>
              <a:t>1830s</a:t>
            </a:r>
          </a:p>
          <a:p>
            <a:r>
              <a:rPr lang="en-US" dirty="0" smtClean="0"/>
              <a:t> </a:t>
            </a:r>
            <a:r>
              <a:rPr lang="en-US" dirty="0"/>
              <a:t>Important to note, this was not, could not be SETTLER colonialism like </a:t>
            </a:r>
            <a:r>
              <a:rPr lang="en-US" dirty="0" err="1"/>
              <a:t>Namerica</a:t>
            </a:r>
            <a:r>
              <a:rPr lang="en-US" dirty="0"/>
              <a:t> or Australia.  Existing population large and political systems strong.  Took control of the TOP of the political, economic </a:t>
            </a:r>
            <a:r>
              <a:rPr lang="en-US" dirty="0" smtClean="0"/>
              <a:t>system</a:t>
            </a:r>
          </a:p>
          <a:p>
            <a:r>
              <a:rPr lang="en-US" dirty="0"/>
              <a:t>1857 saw a HUGE armed uprising,  almost </a:t>
            </a:r>
            <a:r>
              <a:rPr lang="en-US" dirty="0" smtClean="0"/>
              <a:t>removed British.  </a:t>
            </a:r>
            <a:r>
              <a:rPr lang="en-US" dirty="0"/>
              <a:t>But won, and two pronged strategy after.  ONE, viciously put down, </a:t>
            </a:r>
            <a:r>
              <a:rPr lang="en-US" b="1" i="1" dirty="0"/>
              <a:t>led to increase in racist behavior</a:t>
            </a:r>
            <a:r>
              <a:rPr lang="en-US" dirty="0"/>
              <a:t>, and TWO </a:t>
            </a:r>
            <a:r>
              <a:rPr lang="en-US" b="1" i="1" dirty="0"/>
              <a:t>secure allies among the ruling class</a:t>
            </a:r>
            <a:r>
              <a:rPr lang="en-US" dirty="0"/>
              <a:t>.  Left many small and large </a:t>
            </a:r>
            <a:r>
              <a:rPr lang="en-US" dirty="0">
                <a:hlinkClick r:id="rId3"/>
              </a:rPr>
              <a:t>Indian princes in nominal control of their territories</a:t>
            </a:r>
            <a:r>
              <a:rPr lang="en-US" dirty="0"/>
              <a:t>, as long as they recognize BRITISH PARAMOUNTCY</a:t>
            </a:r>
          </a:p>
        </p:txBody>
      </p:sp>
    </p:spTree>
    <p:extLst>
      <p:ext uri="{BB962C8B-B14F-4D97-AF65-F5344CB8AC3E}">
        <p14:creationId xmlns:p14="http://schemas.microsoft.com/office/powerpoint/2010/main" val="266864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Princely India and </a:t>
            </a:r>
            <a:r>
              <a:rPr lang="en-US" dirty="0" err="1" smtClean="0"/>
              <a:t>Lagaan</a:t>
            </a:r>
            <a:endParaRPr lang="en-US" dirty="0"/>
          </a:p>
        </p:txBody>
      </p:sp>
      <p:sp>
        <p:nvSpPr>
          <p:cNvPr id="3" name="Content Placeholder 2"/>
          <p:cNvSpPr>
            <a:spLocks noGrp="1"/>
          </p:cNvSpPr>
          <p:nvPr>
            <p:ph idx="1"/>
          </p:nvPr>
        </p:nvSpPr>
        <p:spPr/>
        <p:txBody>
          <a:bodyPr/>
          <a:lstStyle/>
          <a:p>
            <a:r>
              <a:rPr lang="en-US" dirty="0"/>
              <a:t>We can see </a:t>
            </a:r>
            <a:r>
              <a:rPr lang="en-US" dirty="0" smtClean="0"/>
              <a:t>both racism and alliances </a:t>
            </a:r>
            <a:r>
              <a:rPr lang="en-US" dirty="0"/>
              <a:t>in operation in the film, </a:t>
            </a:r>
            <a:r>
              <a:rPr lang="en-US" dirty="0" smtClean="0"/>
              <a:t>Capt. </a:t>
            </a:r>
            <a:r>
              <a:rPr lang="en-US" dirty="0"/>
              <a:t>Russell </a:t>
            </a:r>
            <a:r>
              <a:rPr lang="en-US" dirty="0" smtClean="0"/>
              <a:t>on the one hand, </a:t>
            </a:r>
            <a:r>
              <a:rPr lang="en-US" dirty="0"/>
              <a:t>and the Raja or </a:t>
            </a:r>
            <a:r>
              <a:rPr lang="en-US" dirty="0" smtClean="0"/>
              <a:t>King, </a:t>
            </a:r>
            <a:r>
              <a:rPr lang="en-US" dirty="0" err="1"/>
              <a:t>Puran</a:t>
            </a:r>
            <a:r>
              <a:rPr lang="en-US" dirty="0"/>
              <a:t> </a:t>
            </a:r>
            <a:r>
              <a:rPr lang="en-US" dirty="0" smtClean="0"/>
              <a:t>Singh</a:t>
            </a:r>
            <a:endParaRPr lang="en-US" dirty="0"/>
          </a:p>
          <a:p>
            <a:r>
              <a:rPr lang="en-US" dirty="0" smtClean="0"/>
              <a:t>Princes</a:t>
            </a:r>
            <a:r>
              <a:rPr lang="en-US" dirty="0"/>
              <a:t>, nominally independent, but as you can see from film, dependent.  In return for “protection” (which they did not have the option to refuse!) They had to pay a tax.  The tax obviously came from peasants, agricultural pop.  Tax called </a:t>
            </a:r>
            <a:r>
              <a:rPr lang="en-US" i="1" dirty="0" err="1"/>
              <a:t>Lagaan</a:t>
            </a:r>
            <a:endParaRPr lang="en-US" i="1" dirty="0"/>
          </a:p>
        </p:txBody>
      </p:sp>
    </p:spTree>
    <p:extLst>
      <p:ext uri="{BB962C8B-B14F-4D97-AF65-F5344CB8AC3E}">
        <p14:creationId xmlns:p14="http://schemas.microsoft.com/office/powerpoint/2010/main" val="79510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Context Class Caste Region Religion</a:t>
            </a:r>
            <a:endParaRPr lang="en-US" dirty="0"/>
          </a:p>
        </p:txBody>
      </p:sp>
      <p:sp>
        <p:nvSpPr>
          <p:cNvPr id="3" name="Content Placeholder 2"/>
          <p:cNvSpPr>
            <a:spLocks noGrp="1"/>
          </p:cNvSpPr>
          <p:nvPr>
            <p:ph idx="1"/>
          </p:nvPr>
        </p:nvSpPr>
        <p:spPr>
          <a:xfrm>
            <a:off x="0" y="1371599"/>
            <a:ext cx="12192000" cy="5934075"/>
          </a:xfrm>
        </p:spPr>
        <p:txBody>
          <a:bodyPr>
            <a:normAutofit fontScale="85000" lnSpcReduction="20000"/>
          </a:bodyPr>
          <a:lstStyle/>
          <a:p>
            <a:r>
              <a:rPr lang="en-US" dirty="0"/>
              <a:t>India primarily agrarian.  Villages.   Hierarchies of class (economics) caste (culture and politics) and gender.  See many in the </a:t>
            </a:r>
            <a:r>
              <a:rPr lang="en-US" dirty="0" smtClean="0"/>
              <a:t>film</a:t>
            </a:r>
            <a:endParaRPr lang="en-US" dirty="0"/>
          </a:p>
          <a:p>
            <a:r>
              <a:rPr lang="en-US" dirty="0" smtClean="0"/>
              <a:t>Not </a:t>
            </a:r>
            <a:r>
              <a:rPr lang="en-US" dirty="0"/>
              <a:t>bore you with a long lecture on history of caste. For the moment, think of it as analogous to race in the US.  Inequality based on birth.  Cannot change.  Justified by ideology of inherent </a:t>
            </a:r>
            <a:r>
              <a:rPr lang="en-US" dirty="0" smtClean="0"/>
              <a:t>inequality  </a:t>
            </a:r>
            <a:endParaRPr lang="en-US" dirty="0"/>
          </a:p>
          <a:p>
            <a:r>
              <a:rPr lang="en-US" dirty="0" smtClean="0"/>
              <a:t>Analogous is not </a:t>
            </a:r>
            <a:r>
              <a:rPr lang="en-US" dirty="0"/>
              <a:t>IDENTICAL.  So </a:t>
            </a:r>
            <a:r>
              <a:rPr lang="en-US" dirty="0" smtClean="0"/>
              <a:t>important </a:t>
            </a:r>
            <a:r>
              <a:rPr lang="en-US" dirty="0"/>
              <a:t>differences. Different strata or levels, hierarchical.  NOMINALLY based on ideas of purity and pollution.  Those at the top, Brahmins or priests, not necessarily the richest or powerful, but the PUREST.  Those at the very bottom considered so IMPURE that their very touch is considered polluting. Those are the people considered UNTOUCHABLES</a:t>
            </a:r>
          </a:p>
          <a:p>
            <a:r>
              <a:rPr lang="en-US" dirty="0" err="1" smtClean="0"/>
              <a:t>Kachra</a:t>
            </a:r>
            <a:r>
              <a:rPr lang="en-US" dirty="0" smtClean="0"/>
              <a:t> </a:t>
            </a:r>
            <a:r>
              <a:rPr lang="en-US" dirty="0"/>
              <a:t>(word MEANS “garbage”) is an untouchable, and you can see how that operates.  Most of the team members consider it unthinkable that they play on the same team with an untouchable, and it took </a:t>
            </a:r>
            <a:r>
              <a:rPr lang="en-US" dirty="0" err="1"/>
              <a:t>Bhuwan</a:t>
            </a:r>
            <a:r>
              <a:rPr lang="en-US" dirty="0"/>
              <a:t> a lot of effort to get him to play with the </a:t>
            </a:r>
            <a:r>
              <a:rPr lang="en-US" dirty="0" smtClean="0"/>
              <a:t>team</a:t>
            </a:r>
          </a:p>
          <a:p>
            <a:r>
              <a:rPr lang="en-US" dirty="0"/>
              <a:t>RELIGION many in India, Hindu (caste) Muslims (sects) Sikhs, Jain </a:t>
            </a:r>
            <a:r>
              <a:rPr lang="en-US" dirty="0" err="1"/>
              <a:t>etc</a:t>
            </a:r>
            <a:r>
              <a:rPr lang="en-US" dirty="0"/>
              <a:t> </a:t>
            </a:r>
            <a:r>
              <a:rPr lang="en-US" dirty="0" smtClean="0"/>
              <a:t>etc.  ISMAIL </a:t>
            </a:r>
            <a:r>
              <a:rPr lang="en-US" dirty="0"/>
              <a:t>= Muslim DEVA = Sikh</a:t>
            </a:r>
          </a:p>
          <a:p>
            <a:r>
              <a:rPr lang="en-US" dirty="0" smtClean="0"/>
              <a:t>REGION: Though </a:t>
            </a:r>
            <a:r>
              <a:rPr lang="en-US" dirty="0"/>
              <a:t>most from the same village DEVA is not</a:t>
            </a:r>
          </a:p>
          <a:p>
            <a:r>
              <a:rPr lang="en-US" dirty="0" smtClean="0"/>
              <a:t>So </a:t>
            </a:r>
            <a:r>
              <a:rPr lang="en-US" dirty="0"/>
              <a:t>a coming together of CASTE REGION and RELIGION to defeat the Brits.  That’s the nationalist message of the film.  Pretty much what Indian nationalists at the time were saying too</a:t>
            </a:r>
            <a:r>
              <a:rPr lang="en-US" dirty="0" smtClean="0"/>
              <a:t>!</a:t>
            </a:r>
            <a:endParaRPr lang="en-US" dirty="0"/>
          </a:p>
          <a:p>
            <a:endParaRPr lang="en-US" dirty="0"/>
          </a:p>
        </p:txBody>
      </p:sp>
    </p:spTree>
    <p:extLst>
      <p:ext uri="{BB962C8B-B14F-4D97-AF65-F5344CB8AC3E}">
        <p14:creationId xmlns:p14="http://schemas.microsoft.com/office/powerpoint/2010/main" val="1785640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context Agriculture and Economics</a:t>
            </a:r>
            <a:endParaRPr lang="en-US" dirty="0"/>
          </a:p>
        </p:txBody>
      </p:sp>
      <p:sp>
        <p:nvSpPr>
          <p:cNvPr id="3" name="Content Placeholder 2"/>
          <p:cNvSpPr>
            <a:spLocks noGrp="1"/>
          </p:cNvSpPr>
          <p:nvPr>
            <p:ph idx="1"/>
          </p:nvPr>
        </p:nvSpPr>
        <p:spPr>
          <a:xfrm>
            <a:off x="76200" y="1514474"/>
            <a:ext cx="12115800" cy="5343525"/>
          </a:xfrm>
        </p:spPr>
        <p:txBody>
          <a:bodyPr>
            <a:normAutofit fontScale="92500" lnSpcReduction="20000"/>
          </a:bodyPr>
          <a:lstStyle/>
          <a:p>
            <a:r>
              <a:rPr lang="en-US" dirty="0"/>
              <a:t>From 18</a:t>
            </a:r>
            <a:r>
              <a:rPr lang="en-US" baseline="30000" dirty="0"/>
              <a:t>th</a:t>
            </a:r>
            <a:r>
              <a:rPr lang="en-US" dirty="0"/>
              <a:t> C to end of rule, British empire was about making a profit.  Lots about pride and glory and all of that.  But ultimately, colonialism was an ECONOMIC enterprise.  Started because conquest was profitable for EIC, ended because it was no longer possible to make a profit from empire after </a:t>
            </a:r>
            <a:r>
              <a:rPr lang="en-US" dirty="0" smtClean="0"/>
              <a:t>WWII</a:t>
            </a:r>
            <a:endParaRPr lang="en-US" dirty="0"/>
          </a:p>
          <a:p>
            <a:r>
              <a:rPr lang="en-US" dirty="0"/>
              <a:t>Land revenue, until 1930s almost, largest source of revenue for the British (other big economic factor was India as market for British goods)</a:t>
            </a:r>
          </a:p>
          <a:p>
            <a:r>
              <a:rPr lang="en-US" dirty="0" smtClean="0"/>
              <a:t>Collected </a:t>
            </a:r>
            <a:r>
              <a:rPr lang="en-US" dirty="0"/>
              <a:t>from </a:t>
            </a:r>
            <a:r>
              <a:rPr lang="en-US" dirty="0" smtClean="0"/>
              <a:t>landlords </a:t>
            </a:r>
            <a:r>
              <a:rPr lang="en-US" dirty="0"/>
              <a:t>(or King) who in turn extract from peasants </a:t>
            </a:r>
          </a:p>
          <a:p>
            <a:r>
              <a:rPr lang="en-US" dirty="0" smtClean="0"/>
              <a:t>Agriculture</a:t>
            </a:r>
            <a:r>
              <a:rPr lang="en-US" dirty="0"/>
              <a:t>, rain dependent.  Still is.  Hot summer, rains monsoons follow, farmers depend on that.  Failure means drought, couple of drought years could mean starvation or famine.</a:t>
            </a:r>
          </a:p>
          <a:p>
            <a:r>
              <a:rPr lang="en-US" dirty="0" smtClean="0"/>
              <a:t>Traditional </a:t>
            </a:r>
            <a:r>
              <a:rPr lang="en-US" dirty="0"/>
              <a:t>rulers, before British, would be flexible with revenue demand. But British were not.  Mike Davis</a:t>
            </a:r>
            <a:r>
              <a:rPr lang="en-US" i="1" dirty="0"/>
              <a:t> Late Victorian Holocausts</a:t>
            </a:r>
            <a:r>
              <a:rPr lang="en-US" dirty="0"/>
              <a:t>, discussed Famines as a result of British policy in India</a:t>
            </a:r>
          </a:p>
          <a:p>
            <a:r>
              <a:rPr lang="en-US" dirty="0" smtClean="0"/>
              <a:t>So </a:t>
            </a:r>
            <a:r>
              <a:rPr lang="en-US" dirty="0"/>
              <a:t>film does have a real historical context, but NO SUCH PLACE as </a:t>
            </a:r>
            <a:r>
              <a:rPr lang="en-US" dirty="0" err="1"/>
              <a:t>Champaner</a:t>
            </a:r>
            <a:r>
              <a:rPr lang="en-US" dirty="0"/>
              <a:t> NO SUCH CRICKET match, and a lowly CAPTAIN in the military not have authority to increase or decrease Taxes.</a:t>
            </a:r>
          </a:p>
          <a:p>
            <a:endParaRPr lang="en-US" dirty="0"/>
          </a:p>
        </p:txBody>
      </p:sp>
    </p:spTree>
    <p:extLst>
      <p:ext uri="{BB962C8B-B14F-4D97-AF65-F5344CB8AC3E}">
        <p14:creationId xmlns:p14="http://schemas.microsoft.com/office/powerpoint/2010/main" val="3287976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Historical context of cricket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Villagers were NOT the </a:t>
            </a:r>
            <a:r>
              <a:rPr lang="en-US" dirty="0"/>
              <a:t>first to take to cricket!  </a:t>
            </a:r>
            <a:endParaRPr lang="en-US" dirty="0" smtClean="0"/>
          </a:p>
          <a:p>
            <a:r>
              <a:rPr lang="en-US" dirty="0" smtClean="0"/>
              <a:t>1870s</a:t>
            </a:r>
            <a:r>
              <a:rPr lang="en-US" dirty="0"/>
              <a:t>, </a:t>
            </a:r>
            <a:r>
              <a:rPr lang="en-US" dirty="0" err="1"/>
              <a:t>Parsis</a:t>
            </a:r>
            <a:r>
              <a:rPr lang="en-US" dirty="0"/>
              <a:t> or Zoroastrians of Bombay, </a:t>
            </a:r>
            <a:r>
              <a:rPr lang="en-US" dirty="0" smtClean="0"/>
              <a:t>an urban</a:t>
            </a:r>
            <a:r>
              <a:rPr lang="en-US" dirty="0"/>
              <a:t>, merchant </a:t>
            </a:r>
            <a:r>
              <a:rPr lang="en-US" dirty="0" smtClean="0"/>
              <a:t>group were.  </a:t>
            </a:r>
            <a:r>
              <a:rPr lang="en-US" dirty="0" err="1" smtClean="0"/>
              <a:t>Parsis</a:t>
            </a:r>
            <a:r>
              <a:rPr lang="en-US" dirty="0" smtClean="0"/>
              <a:t>, </a:t>
            </a:r>
            <a:r>
              <a:rPr lang="en-US" dirty="0" err="1" smtClean="0"/>
              <a:t>gighly</a:t>
            </a:r>
            <a:r>
              <a:rPr lang="en-US" dirty="0" smtClean="0"/>
              <a:t> </a:t>
            </a:r>
            <a:r>
              <a:rPr lang="en-US" dirty="0"/>
              <a:t>westernized, studied in schools and colleges set up by British </a:t>
            </a:r>
            <a:r>
              <a:rPr lang="en-US" dirty="0" smtClean="0"/>
              <a:t>, and were </a:t>
            </a:r>
            <a:r>
              <a:rPr lang="en-US" dirty="0"/>
              <a:t>the first </a:t>
            </a:r>
            <a:r>
              <a:rPr lang="en-US" dirty="0" smtClean="0"/>
              <a:t>group to </a:t>
            </a:r>
            <a:r>
              <a:rPr lang="en-US" dirty="0"/>
              <a:t>take up cricket.  As you will read later, other URBAN groups of Indians </a:t>
            </a:r>
            <a:r>
              <a:rPr lang="en-US" dirty="0" smtClean="0"/>
              <a:t>followed</a:t>
            </a:r>
          </a:p>
          <a:p>
            <a:r>
              <a:rPr lang="en-US" dirty="0" smtClean="0"/>
              <a:t>Princes </a:t>
            </a:r>
            <a:r>
              <a:rPr lang="en-US" dirty="0"/>
              <a:t>were patrons, occasionally players.  But the most famous cricketing Prince, </a:t>
            </a:r>
            <a:r>
              <a:rPr lang="en-US" dirty="0" err="1"/>
              <a:t>Ranjitsinghji</a:t>
            </a:r>
            <a:r>
              <a:rPr lang="en-US" dirty="0"/>
              <a:t> (more about him later in course) played for </a:t>
            </a:r>
            <a:r>
              <a:rPr lang="en-US" dirty="0" smtClean="0"/>
              <a:t>ENGLAND</a:t>
            </a:r>
          </a:p>
          <a:p>
            <a:r>
              <a:rPr lang="en-US" smtClean="0"/>
              <a:t>In </a:t>
            </a:r>
            <a:r>
              <a:rPr lang="en-US" dirty="0"/>
              <a:t>fact, around 1893, the time of this match, he was playing for state or regional teams in England, (counties) and played first match for England in </a:t>
            </a:r>
            <a:r>
              <a:rPr lang="en-US"/>
              <a:t>1896</a:t>
            </a:r>
            <a:r>
              <a:rPr lang="en-US" smtClean="0"/>
              <a:t>!</a:t>
            </a:r>
            <a:endParaRPr lang="en-US" dirty="0"/>
          </a:p>
          <a:p>
            <a:r>
              <a:rPr lang="en-US" dirty="0"/>
              <a:t>But, according to the article I had you read, the POINT of </a:t>
            </a:r>
            <a:r>
              <a:rPr lang="en-US" dirty="0" err="1"/>
              <a:t>hte</a:t>
            </a:r>
            <a:r>
              <a:rPr lang="en-US" dirty="0"/>
              <a:t> film was to defy the conventions of history. </a:t>
            </a:r>
          </a:p>
        </p:txBody>
      </p:sp>
    </p:spTree>
    <p:extLst>
      <p:ext uri="{BB962C8B-B14F-4D97-AF65-F5344CB8AC3E}">
        <p14:creationId xmlns:p14="http://schemas.microsoft.com/office/powerpoint/2010/main" val="1359193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869</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Historical Contexts for Lagaan and Cricket </vt:lpstr>
      <vt:lpstr>Political History and Geography</vt:lpstr>
      <vt:lpstr>Princely India and Lagaan</vt:lpstr>
      <vt:lpstr>Historical Context Class Caste Region Religion</vt:lpstr>
      <vt:lpstr>Historical context Agriculture and Economics</vt:lpstr>
      <vt:lpstr>Historical context of cricket</vt:lpstr>
    </vt:vector>
  </TitlesOfParts>
  <Company>Northern Arizona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Contexts for Lagaan and Cricket</dc:title>
  <dc:creator>Sanjay Joshi</dc:creator>
  <cp:lastModifiedBy>Sanjay Joshi</cp:lastModifiedBy>
  <cp:revision>6</cp:revision>
  <dcterms:created xsi:type="dcterms:W3CDTF">2022-01-18T22:12:59Z</dcterms:created>
  <dcterms:modified xsi:type="dcterms:W3CDTF">2022-01-18T22:26:40Z</dcterms:modified>
</cp:coreProperties>
</file>