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607D8C-37F6-4328-B62C-C0E80FF33C1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4CD51-CB62-4E27-94D3-7136DA8871B5}" type="slidenum">
              <a:rPr lang="en-US" smtClean="0"/>
              <a:t>‹#›</a:t>
            </a:fld>
            <a:endParaRPr lang="en-US"/>
          </a:p>
        </p:txBody>
      </p:sp>
    </p:spTree>
    <p:extLst>
      <p:ext uri="{BB962C8B-B14F-4D97-AF65-F5344CB8AC3E}">
        <p14:creationId xmlns:p14="http://schemas.microsoft.com/office/powerpoint/2010/main" val="274268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07D8C-37F6-4328-B62C-C0E80FF33C1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4CD51-CB62-4E27-94D3-7136DA8871B5}" type="slidenum">
              <a:rPr lang="en-US" smtClean="0"/>
              <a:t>‹#›</a:t>
            </a:fld>
            <a:endParaRPr lang="en-US"/>
          </a:p>
        </p:txBody>
      </p:sp>
    </p:spTree>
    <p:extLst>
      <p:ext uri="{BB962C8B-B14F-4D97-AF65-F5344CB8AC3E}">
        <p14:creationId xmlns:p14="http://schemas.microsoft.com/office/powerpoint/2010/main" val="217652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07D8C-37F6-4328-B62C-C0E80FF33C1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4CD51-CB62-4E27-94D3-7136DA8871B5}" type="slidenum">
              <a:rPr lang="en-US" smtClean="0"/>
              <a:t>‹#›</a:t>
            </a:fld>
            <a:endParaRPr lang="en-US"/>
          </a:p>
        </p:txBody>
      </p:sp>
    </p:spTree>
    <p:extLst>
      <p:ext uri="{BB962C8B-B14F-4D97-AF65-F5344CB8AC3E}">
        <p14:creationId xmlns:p14="http://schemas.microsoft.com/office/powerpoint/2010/main" val="3734645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6C69CE-E94F-4928-A2CA-23A7D6EA267E}"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D7AA6-2C15-4F1E-8AA2-813298D94091}" type="slidenum">
              <a:rPr lang="en-US" smtClean="0"/>
              <a:t>‹#›</a:t>
            </a:fld>
            <a:endParaRPr lang="en-US"/>
          </a:p>
        </p:txBody>
      </p:sp>
    </p:spTree>
    <p:extLst>
      <p:ext uri="{BB962C8B-B14F-4D97-AF65-F5344CB8AC3E}">
        <p14:creationId xmlns:p14="http://schemas.microsoft.com/office/powerpoint/2010/main" val="49895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C69CE-E94F-4928-A2CA-23A7D6EA267E}"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D7AA6-2C15-4F1E-8AA2-813298D94091}" type="slidenum">
              <a:rPr lang="en-US" smtClean="0"/>
              <a:t>‹#›</a:t>
            </a:fld>
            <a:endParaRPr lang="en-US"/>
          </a:p>
        </p:txBody>
      </p:sp>
    </p:spTree>
    <p:extLst>
      <p:ext uri="{BB962C8B-B14F-4D97-AF65-F5344CB8AC3E}">
        <p14:creationId xmlns:p14="http://schemas.microsoft.com/office/powerpoint/2010/main" val="2708043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6C69CE-E94F-4928-A2CA-23A7D6EA267E}"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D7AA6-2C15-4F1E-8AA2-813298D94091}" type="slidenum">
              <a:rPr lang="en-US" smtClean="0"/>
              <a:t>‹#›</a:t>
            </a:fld>
            <a:endParaRPr lang="en-US"/>
          </a:p>
        </p:txBody>
      </p:sp>
    </p:spTree>
    <p:extLst>
      <p:ext uri="{BB962C8B-B14F-4D97-AF65-F5344CB8AC3E}">
        <p14:creationId xmlns:p14="http://schemas.microsoft.com/office/powerpoint/2010/main" val="3284546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6C69CE-E94F-4928-A2CA-23A7D6EA267E}"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D7AA6-2C15-4F1E-8AA2-813298D94091}" type="slidenum">
              <a:rPr lang="en-US" smtClean="0"/>
              <a:t>‹#›</a:t>
            </a:fld>
            <a:endParaRPr lang="en-US"/>
          </a:p>
        </p:txBody>
      </p:sp>
    </p:spTree>
    <p:extLst>
      <p:ext uri="{BB962C8B-B14F-4D97-AF65-F5344CB8AC3E}">
        <p14:creationId xmlns:p14="http://schemas.microsoft.com/office/powerpoint/2010/main" val="747818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6C69CE-E94F-4928-A2CA-23A7D6EA267E}"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D7AA6-2C15-4F1E-8AA2-813298D94091}" type="slidenum">
              <a:rPr lang="en-US" smtClean="0"/>
              <a:t>‹#›</a:t>
            </a:fld>
            <a:endParaRPr lang="en-US"/>
          </a:p>
        </p:txBody>
      </p:sp>
    </p:spTree>
    <p:extLst>
      <p:ext uri="{BB962C8B-B14F-4D97-AF65-F5344CB8AC3E}">
        <p14:creationId xmlns:p14="http://schemas.microsoft.com/office/powerpoint/2010/main" val="4102185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6C69CE-E94F-4928-A2CA-23A7D6EA267E}"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D7AA6-2C15-4F1E-8AA2-813298D94091}" type="slidenum">
              <a:rPr lang="en-US" smtClean="0"/>
              <a:t>‹#›</a:t>
            </a:fld>
            <a:endParaRPr lang="en-US"/>
          </a:p>
        </p:txBody>
      </p:sp>
    </p:spTree>
    <p:extLst>
      <p:ext uri="{BB962C8B-B14F-4D97-AF65-F5344CB8AC3E}">
        <p14:creationId xmlns:p14="http://schemas.microsoft.com/office/powerpoint/2010/main" val="3729287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C69CE-E94F-4928-A2CA-23A7D6EA267E}"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D7AA6-2C15-4F1E-8AA2-813298D94091}" type="slidenum">
              <a:rPr lang="en-US" smtClean="0"/>
              <a:t>‹#›</a:t>
            </a:fld>
            <a:endParaRPr lang="en-US"/>
          </a:p>
        </p:txBody>
      </p:sp>
    </p:spTree>
    <p:extLst>
      <p:ext uri="{BB962C8B-B14F-4D97-AF65-F5344CB8AC3E}">
        <p14:creationId xmlns:p14="http://schemas.microsoft.com/office/powerpoint/2010/main" val="319802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6C69CE-E94F-4928-A2CA-23A7D6EA267E}"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D7AA6-2C15-4F1E-8AA2-813298D94091}" type="slidenum">
              <a:rPr lang="en-US" smtClean="0"/>
              <a:t>‹#›</a:t>
            </a:fld>
            <a:endParaRPr lang="en-US"/>
          </a:p>
        </p:txBody>
      </p:sp>
    </p:spTree>
    <p:extLst>
      <p:ext uri="{BB962C8B-B14F-4D97-AF65-F5344CB8AC3E}">
        <p14:creationId xmlns:p14="http://schemas.microsoft.com/office/powerpoint/2010/main" val="74568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07D8C-37F6-4328-B62C-C0E80FF33C1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4CD51-CB62-4E27-94D3-7136DA8871B5}" type="slidenum">
              <a:rPr lang="en-US" smtClean="0"/>
              <a:t>‹#›</a:t>
            </a:fld>
            <a:endParaRPr lang="en-US"/>
          </a:p>
        </p:txBody>
      </p:sp>
    </p:spTree>
    <p:extLst>
      <p:ext uri="{BB962C8B-B14F-4D97-AF65-F5344CB8AC3E}">
        <p14:creationId xmlns:p14="http://schemas.microsoft.com/office/powerpoint/2010/main" val="2680649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6C69CE-E94F-4928-A2CA-23A7D6EA267E}"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D7AA6-2C15-4F1E-8AA2-813298D94091}" type="slidenum">
              <a:rPr lang="en-US" smtClean="0"/>
              <a:t>‹#›</a:t>
            </a:fld>
            <a:endParaRPr lang="en-US"/>
          </a:p>
        </p:txBody>
      </p:sp>
    </p:spTree>
    <p:extLst>
      <p:ext uri="{BB962C8B-B14F-4D97-AF65-F5344CB8AC3E}">
        <p14:creationId xmlns:p14="http://schemas.microsoft.com/office/powerpoint/2010/main" val="3689058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C69CE-E94F-4928-A2CA-23A7D6EA267E}"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D7AA6-2C15-4F1E-8AA2-813298D94091}" type="slidenum">
              <a:rPr lang="en-US" smtClean="0"/>
              <a:t>‹#›</a:t>
            </a:fld>
            <a:endParaRPr lang="en-US"/>
          </a:p>
        </p:txBody>
      </p:sp>
    </p:spTree>
    <p:extLst>
      <p:ext uri="{BB962C8B-B14F-4D97-AF65-F5344CB8AC3E}">
        <p14:creationId xmlns:p14="http://schemas.microsoft.com/office/powerpoint/2010/main" val="3921165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C69CE-E94F-4928-A2CA-23A7D6EA267E}"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D7AA6-2C15-4F1E-8AA2-813298D94091}" type="slidenum">
              <a:rPr lang="en-US" smtClean="0"/>
              <a:t>‹#›</a:t>
            </a:fld>
            <a:endParaRPr lang="en-US"/>
          </a:p>
        </p:txBody>
      </p:sp>
    </p:spTree>
    <p:extLst>
      <p:ext uri="{BB962C8B-B14F-4D97-AF65-F5344CB8AC3E}">
        <p14:creationId xmlns:p14="http://schemas.microsoft.com/office/powerpoint/2010/main" val="114882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607D8C-37F6-4328-B62C-C0E80FF33C1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4CD51-CB62-4E27-94D3-7136DA8871B5}" type="slidenum">
              <a:rPr lang="en-US" smtClean="0"/>
              <a:t>‹#›</a:t>
            </a:fld>
            <a:endParaRPr lang="en-US"/>
          </a:p>
        </p:txBody>
      </p:sp>
    </p:spTree>
    <p:extLst>
      <p:ext uri="{BB962C8B-B14F-4D97-AF65-F5344CB8AC3E}">
        <p14:creationId xmlns:p14="http://schemas.microsoft.com/office/powerpoint/2010/main" val="306487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607D8C-37F6-4328-B62C-C0E80FF33C1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4CD51-CB62-4E27-94D3-7136DA8871B5}" type="slidenum">
              <a:rPr lang="en-US" smtClean="0"/>
              <a:t>‹#›</a:t>
            </a:fld>
            <a:endParaRPr lang="en-US"/>
          </a:p>
        </p:txBody>
      </p:sp>
    </p:spTree>
    <p:extLst>
      <p:ext uri="{BB962C8B-B14F-4D97-AF65-F5344CB8AC3E}">
        <p14:creationId xmlns:p14="http://schemas.microsoft.com/office/powerpoint/2010/main" val="360593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607D8C-37F6-4328-B62C-C0E80FF33C1F}"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74CD51-CB62-4E27-94D3-7136DA8871B5}" type="slidenum">
              <a:rPr lang="en-US" smtClean="0"/>
              <a:t>‹#›</a:t>
            </a:fld>
            <a:endParaRPr lang="en-US"/>
          </a:p>
        </p:txBody>
      </p:sp>
    </p:spTree>
    <p:extLst>
      <p:ext uri="{BB962C8B-B14F-4D97-AF65-F5344CB8AC3E}">
        <p14:creationId xmlns:p14="http://schemas.microsoft.com/office/powerpoint/2010/main" val="290545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607D8C-37F6-4328-B62C-C0E80FF33C1F}"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74CD51-CB62-4E27-94D3-7136DA8871B5}" type="slidenum">
              <a:rPr lang="en-US" smtClean="0"/>
              <a:t>‹#›</a:t>
            </a:fld>
            <a:endParaRPr lang="en-US"/>
          </a:p>
        </p:txBody>
      </p:sp>
    </p:spTree>
    <p:extLst>
      <p:ext uri="{BB962C8B-B14F-4D97-AF65-F5344CB8AC3E}">
        <p14:creationId xmlns:p14="http://schemas.microsoft.com/office/powerpoint/2010/main" val="128259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07D8C-37F6-4328-B62C-C0E80FF33C1F}"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74CD51-CB62-4E27-94D3-7136DA8871B5}" type="slidenum">
              <a:rPr lang="en-US" smtClean="0"/>
              <a:t>‹#›</a:t>
            </a:fld>
            <a:endParaRPr lang="en-US"/>
          </a:p>
        </p:txBody>
      </p:sp>
    </p:spTree>
    <p:extLst>
      <p:ext uri="{BB962C8B-B14F-4D97-AF65-F5344CB8AC3E}">
        <p14:creationId xmlns:p14="http://schemas.microsoft.com/office/powerpoint/2010/main" val="308377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607D8C-37F6-4328-B62C-C0E80FF33C1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4CD51-CB62-4E27-94D3-7136DA8871B5}" type="slidenum">
              <a:rPr lang="en-US" smtClean="0"/>
              <a:t>‹#›</a:t>
            </a:fld>
            <a:endParaRPr lang="en-US"/>
          </a:p>
        </p:txBody>
      </p:sp>
    </p:spTree>
    <p:extLst>
      <p:ext uri="{BB962C8B-B14F-4D97-AF65-F5344CB8AC3E}">
        <p14:creationId xmlns:p14="http://schemas.microsoft.com/office/powerpoint/2010/main" val="25740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607D8C-37F6-4328-B62C-C0E80FF33C1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4CD51-CB62-4E27-94D3-7136DA8871B5}" type="slidenum">
              <a:rPr lang="en-US" smtClean="0"/>
              <a:t>‹#›</a:t>
            </a:fld>
            <a:endParaRPr lang="en-US"/>
          </a:p>
        </p:txBody>
      </p:sp>
    </p:spTree>
    <p:extLst>
      <p:ext uri="{BB962C8B-B14F-4D97-AF65-F5344CB8AC3E}">
        <p14:creationId xmlns:p14="http://schemas.microsoft.com/office/powerpoint/2010/main" val="249980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07D8C-37F6-4328-B62C-C0E80FF33C1F}" type="datetimeFigureOut">
              <a:rPr lang="en-US" smtClean="0"/>
              <a:t>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4CD51-CB62-4E27-94D3-7136DA8871B5}" type="slidenum">
              <a:rPr lang="en-US" smtClean="0"/>
              <a:t>‹#›</a:t>
            </a:fld>
            <a:endParaRPr lang="en-US"/>
          </a:p>
        </p:txBody>
      </p:sp>
    </p:spTree>
    <p:extLst>
      <p:ext uri="{BB962C8B-B14F-4D97-AF65-F5344CB8AC3E}">
        <p14:creationId xmlns:p14="http://schemas.microsoft.com/office/powerpoint/2010/main" val="3884897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72000" b="-7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C69CE-E94F-4928-A2CA-23A7D6EA267E}" type="datetimeFigureOut">
              <a:rPr lang="en-US" smtClean="0"/>
              <a:t>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D7AA6-2C15-4F1E-8AA2-813298D94091}" type="slidenum">
              <a:rPr lang="en-US" smtClean="0"/>
              <a:t>‹#›</a:t>
            </a:fld>
            <a:endParaRPr lang="en-US"/>
          </a:p>
        </p:txBody>
      </p:sp>
    </p:spTree>
    <p:extLst>
      <p:ext uri="{BB962C8B-B14F-4D97-AF65-F5344CB8AC3E}">
        <p14:creationId xmlns:p14="http://schemas.microsoft.com/office/powerpoint/2010/main" val="3400493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www.columbia.edu/itc/mealac/pritchett/00islamlinks/txt_jinnah_assembly_1947.html"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search?q=india+us+comparison+map&amp;oe=utf-8&amp;aq=t&amp;rls=org.mozilla:en-US:official&amp;client=firefox-a&amp;um=1&amp;ie=UTF-8&amp;hl=en&amp;tbm=isch&amp;source=og&amp;sa=N&amp;tab=wi&amp;ei=TTkeUpjzIOiK2gXT8oCwBA&amp;biw=1920&amp;bih=916&amp;sei=KToeUobqCoK6igKh9oCICA#facrc=_&amp;imgrc=hY4CIbYbEVQh4M%3A%3BQ5UCaDywu4bHyM%3Bhttp%253A%252F%252F4.bp.blogspot.com%252F-SAK_uSArN5s%252FTfcoKP9aO1I%252FAAAAAAAAAFs%252FdS5jU8zXQy8%252Fs1600%252Findia%252Band%252Bus.png%3Bhttp%253A%252F%252Fjan.ucc.nau.edu%252F~sj6%252FHIS249Pre-Mod" TargetMode="External"/><Relationship Id="rId2" Type="http://schemas.openxmlformats.org/officeDocument/2006/relationships/hyperlink" Target="https://www.google.com/maps/@7.0113799,82.0602858,4z?hl=en" TargetMode="Externa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i.ytimg.com/vi/czqPLuIQRDg/maxresdefault.jpg" TargetMode="External"/><Relationship Id="rId2" Type="http://schemas.openxmlformats.org/officeDocument/2006/relationships/hyperlink" Target="https://qph.fs.quoracdn.net/main-qimg-a85d8c6fe197814dd138d28cdda0aa4a.webp"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qph.fs.quoracdn.net/main-qimg-a85d8c6fe197814dd138d28cdda0aa4a.webp"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maps/@20.0127399,64.4523598,8209494m/data=!3m1!1e3" TargetMode="External"/><Relationship Id="rId2" Type="http://schemas.openxmlformats.org/officeDocument/2006/relationships/hyperlink" Target="https://en.wikipedia.org/wiki/Demographics_of_India#/media/File:India_population_density_map_en.svg"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INDIA:  Diversity and Unity	</a:t>
            </a:r>
          </a:p>
        </p:txBody>
      </p:sp>
      <p:sp>
        <p:nvSpPr>
          <p:cNvPr id="3" name="Subtitle 2"/>
          <p:cNvSpPr>
            <a:spLocks noGrp="1"/>
          </p:cNvSpPr>
          <p:nvPr>
            <p:ph type="subTitle" idx="1"/>
          </p:nvPr>
        </p:nvSpPr>
        <p:spPr/>
        <p:txBody>
          <a:bodyPr/>
          <a:lstStyle/>
          <a:p>
            <a:r>
              <a:rPr lang="en-US" dirty="0"/>
              <a:t>UNITY IN DIVERSITY?</a:t>
            </a:r>
          </a:p>
        </p:txBody>
      </p:sp>
    </p:spTree>
    <p:extLst>
      <p:ext uri="{BB962C8B-B14F-4D97-AF65-F5344CB8AC3E}">
        <p14:creationId xmlns:p14="http://schemas.microsoft.com/office/powerpoint/2010/main" val="225653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CASTE  (more later)</a:t>
            </a:r>
          </a:p>
        </p:txBody>
      </p:sp>
      <p:sp>
        <p:nvSpPr>
          <p:cNvPr id="3" name="Content Placeholder 2"/>
          <p:cNvSpPr>
            <a:spLocks noGrp="1"/>
          </p:cNvSpPr>
          <p:nvPr>
            <p:ph idx="1"/>
          </p:nvPr>
        </p:nvSpPr>
        <p:spPr/>
        <p:txBody>
          <a:bodyPr/>
          <a:lstStyle/>
          <a:p>
            <a:r>
              <a:rPr lang="en-US" dirty="0"/>
              <a:t>Four VARNA</a:t>
            </a:r>
          </a:p>
          <a:p>
            <a:r>
              <a:rPr lang="en-US" dirty="0"/>
              <a:t>1000s of JATIs</a:t>
            </a:r>
          </a:p>
          <a:p>
            <a:r>
              <a:rPr lang="en-US" dirty="0"/>
              <a:t>Primarily HINDU, but caste-like formations in others</a:t>
            </a:r>
          </a:p>
          <a:p>
            <a:pPr marL="0" indent="0">
              <a:buNone/>
            </a:pPr>
            <a:endParaRPr lang="en-US" dirty="0"/>
          </a:p>
        </p:txBody>
      </p:sp>
      <p:pic>
        <p:nvPicPr>
          <p:cNvPr id="4" name="Picture 3"/>
          <p:cNvPicPr>
            <a:picLocks noChangeAspect="1"/>
          </p:cNvPicPr>
          <p:nvPr/>
        </p:nvPicPr>
        <p:blipFill>
          <a:blip r:embed="rId2"/>
          <a:stretch>
            <a:fillRect/>
          </a:stretch>
        </p:blipFill>
        <p:spPr>
          <a:xfrm>
            <a:off x="1192204" y="3438525"/>
            <a:ext cx="2323086" cy="2453072"/>
          </a:xfrm>
          <a:prstGeom prst="rect">
            <a:avLst/>
          </a:prstGeom>
        </p:spPr>
      </p:pic>
      <p:pic>
        <p:nvPicPr>
          <p:cNvPr id="5" name="Picture 4"/>
          <p:cNvPicPr>
            <a:picLocks noChangeAspect="1"/>
          </p:cNvPicPr>
          <p:nvPr/>
        </p:nvPicPr>
        <p:blipFill>
          <a:blip r:embed="rId3"/>
          <a:stretch>
            <a:fillRect/>
          </a:stretch>
        </p:blipFill>
        <p:spPr>
          <a:xfrm>
            <a:off x="5497540" y="3562350"/>
            <a:ext cx="3407051" cy="2749550"/>
          </a:xfrm>
          <a:prstGeom prst="rect">
            <a:avLst/>
          </a:prstGeom>
        </p:spPr>
      </p:pic>
    </p:spTree>
    <p:extLst>
      <p:ext uri="{BB962C8B-B14F-4D97-AF65-F5344CB8AC3E}">
        <p14:creationId xmlns:p14="http://schemas.microsoft.com/office/powerpoint/2010/main" val="181506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a:t>
            </a:r>
          </a:p>
        </p:txBody>
      </p:sp>
      <p:sp>
        <p:nvSpPr>
          <p:cNvPr id="3" name="Content Placeholder 2"/>
          <p:cNvSpPr>
            <a:spLocks noGrp="1"/>
          </p:cNvSpPr>
          <p:nvPr>
            <p:ph idx="1"/>
          </p:nvPr>
        </p:nvSpPr>
        <p:spPr>
          <a:xfrm>
            <a:off x="485775" y="1390650"/>
            <a:ext cx="10868025" cy="4786313"/>
          </a:xfrm>
        </p:spPr>
        <p:txBody>
          <a:bodyPr/>
          <a:lstStyle/>
          <a:p>
            <a:r>
              <a:rPr lang="en-US" dirty="0"/>
              <a:t>Most of the world’s major religions have significant representation in India</a:t>
            </a:r>
          </a:p>
          <a:p>
            <a:r>
              <a:rPr lang="en-US" dirty="0"/>
              <a:t>70-80% of the population identifies as Hindu</a:t>
            </a:r>
          </a:p>
          <a:p>
            <a:r>
              <a:rPr lang="en-US" dirty="0"/>
              <a:t>14-15% Muslim  (world’s third largest of Muslims by country, and around 10% of the entire Muslim population)</a:t>
            </a:r>
          </a:p>
          <a:p>
            <a:r>
              <a:rPr lang="en-US" dirty="0"/>
              <a:t>Christianity  Small percentages, but significant public presence, some connections to colonialism, but also because of influence in education</a:t>
            </a:r>
          </a:p>
          <a:p>
            <a:r>
              <a:rPr lang="en-US" dirty="0"/>
              <a:t>Judaism  Declined after outmigration post WWII</a:t>
            </a:r>
          </a:p>
          <a:p>
            <a:r>
              <a:rPr lang="en-US" dirty="0"/>
              <a:t>Indic Religions such as BUDDHISM, JAINISM, SIKHISM etc., all have a </a:t>
            </a:r>
            <a:r>
              <a:rPr lang="en-US"/>
              <a:t>significant presence</a:t>
            </a:r>
            <a:endParaRPr lang="en-US" dirty="0"/>
          </a:p>
        </p:txBody>
      </p:sp>
    </p:spTree>
    <p:extLst>
      <p:ext uri="{BB962C8B-B14F-4D97-AF65-F5344CB8AC3E}">
        <p14:creationId xmlns:p14="http://schemas.microsoft.com/office/powerpoint/2010/main" val="298621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Disparities:  “Class”</a:t>
            </a:r>
          </a:p>
        </p:txBody>
      </p:sp>
      <p:sp>
        <p:nvSpPr>
          <p:cNvPr id="3" name="Content Placeholder 2"/>
          <p:cNvSpPr>
            <a:spLocks noGrp="1"/>
          </p:cNvSpPr>
          <p:nvPr>
            <p:ph idx="1"/>
          </p:nvPr>
        </p:nvSpPr>
        <p:spPr>
          <a:xfrm>
            <a:off x="661851" y="1825624"/>
            <a:ext cx="10691949" cy="4845141"/>
          </a:xfrm>
        </p:spPr>
        <p:txBody>
          <a:bodyPr/>
          <a:lstStyle/>
          <a:p>
            <a:r>
              <a:rPr lang="en-US" dirty="0"/>
              <a:t>Enormous economic disparities</a:t>
            </a:r>
          </a:p>
          <a:p>
            <a:r>
              <a:rPr lang="en-US" dirty="0"/>
              <a:t>Third largest population of billionaires (US$ calculations) BUT also 26% of the population living below an artificially low “poverty line”</a:t>
            </a:r>
          </a:p>
          <a:p>
            <a:r>
              <a:rPr lang="en-US" dirty="0"/>
              <a:t>Huge disparities in landholding (over 60% of the population is connected with agricultural occupations)</a:t>
            </a:r>
          </a:p>
          <a:p>
            <a:r>
              <a:rPr lang="en-US" dirty="0"/>
              <a:t>Over time this disparity has led to a variety of protests, some of it (e.g. the “Naxalites”) taking to revolutionary activity to create a more economically just society</a:t>
            </a:r>
          </a:p>
          <a:p>
            <a:r>
              <a:rPr lang="en-US" dirty="0"/>
              <a:t>But even in “mainstream” politics, poverty and inequality have been important issues since 1947</a:t>
            </a:r>
          </a:p>
        </p:txBody>
      </p:sp>
    </p:spTree>
    <p:extLst>
      <p:ext uri="{BB962C8B-B14F-4D97-AF65-F5344CB8AC3E}">
        <p14:creationId xmlns:p14="http://schemas.microsoft.com/office/powerpoint/2010/main" val="83687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Unity: History</a:t>
            </a:r>
          </a:p>
        </p:txBody>
      </p:sp>
      <p:sp>
        <p:nvSpPr>
          <p:cNvPr id="3" name="Content Placeholder 2"/>
          <p:cNvSpPr>
            <a:spLocks noGrp="1"/>
          </p:cNvSpPr>
          <p:nvPr>
            <p:ph idx="1"/>
          </p:nvPr>
        </p:nvSpPr>
        <p:spPr>
          <a:xfrm>
            <a:off x="230819" y="1358283"/>
            <a:ext cx="11398929" cy="5134592"/>
          </a:xfrm>
        </p:spPr>
        <p:txBody>
          <a:bodyPr>
            <a:normAutofit/>
          </a:bodyPr>
          <a:lstStyle/>
          <a:p>
            <a:r>
              <a:rPr lang="en-US" dirty="0"/>
              <a:t>“India” as a political entity only came into being in 1947, but a long history of cultural unity preceded that although political unity was only sporadic</a:t>
            </a:r>
          </a:p>
          <a:p>
            <a:r>
              <a:rPr lang="en-US" dirty="0"/>
              <a:t>Pre-colonial political leadership knew how to manage diversity, without resorting to majoritarianism</a:t>
            </a:r>
          </a:p>
          <a:p>
            <a:pPr lvl="1"/>
            <a:r>
              <a:rPr lang="en-US" dirty="0"/>
              <a:t>Islam a part of Indian social fabric since ca. 700 CE, never any question of a separate Muslim country</a:t>
            </a:r>
          </a:p>
          <a:p>
            <a:pPr lvl="1"/>
            <a:r>
              <a:rPr lang="en-US" dirty="0"/>
              <a:t>Hindus held important roles in many Muslim rulers’ kingdoms and vice versa</a:t>
            </a:r>
          </a:p>
          <a:p>
            <a:r>
              <a:rPr lang="en-US" dirty="0"/>
              <a:t>Basically, religion was not the basis for a POLITICAL identity in pre-colonial India</a:t>
            </a:r>
          </a:p>
          <a:p>
            <a:r>
              <a:rPr lang="en-US" dirty="0"/>
              <a:t>British colonialism solely responsible for the creation of religion as political identity which led to </a:t>
            </a:r>
            <a:r>
              <a:rPr lang="en-US" b="1" dirty="0"/>
              <a:t>Partition</a:t>
            </a:r>
            <a:r>
              <a:rPr lang="en-US" dirty="0"/>
              <a:t> in 1947 (more on that, soon, unfortunately!)</a:t>
            </a:r>
          </a:p>
          <a:p>
            <a:endParaRPr lang="en-US" dirty="0"/>
          </a:p>
          <a:p>
            <a:endParaRPr lang="en-US" dirty="0"/>
          </a:p>
        </p:txBody>
      </p:sp>
    </p:spTree>
    <p:extLst>
      <p:ext uri="{BB962C8B-B14F-4D97-AF65-F5344CB8AC3E}">
        <p14:creationId xmlns:p14="http://schemas.microsoft.com/office/powerpoint/2010/main" val="9230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BFA-669F-4E70-A307-830EFD622F06}"/>
              </a:ext>
            </a:extLst>
          </p:cNvPr>
          <p:cNvSpPr>
            <a:spLocks noGrp="1"/>
          </p:cNvSpPr>
          <p:nvPr>
            <p:ph type="title"/>
          </p:nvPr>
        </p:nvSpPr>
        <p:spPr/>
        <p:txBody>
          <a:bodyPr/>
          <a:lstStyle/>
          <a:p>
            <a:r>
              <a:rPr lang="en-US" dirty="0"/>
              <a:t>Sources of Unity: Democracy</a:t>
            </a:r>
          </a:p>
        </p:txBody>
      </p:sp>
      <p:sp>
        <p:nvSpPr>
          <p:cNvPr id="3" name="Content Placeholder 2">
            <a:extLst>
              <a:ext uri="{FF2B5EF4-FFF2-40B4-BE49-F238E27FC236}">
                <a16:creationId xmlns:a16="http://schemas.microsoft.com/office/drawing/2014/main" id="{1207DDE3-52FE-4FF4-BA08-5A1A3A588AA1}"/>
              </a:ext>
            </a:extLst>
          </p:cNvPr>
          <p:cNvSpPr>
            <a:spLocks noGrp="1"/>
          </p:cNvSpPr>
          <p:nvPr>
            <p:ph idx="1"/>
          </p:nvPr>
        </p:nvSpPr>
        <p:spPr>
          <a:xfrm>
            <a:off x="284085" y="1411550"/>
            <a:ext cx="11469950" cy="5326601"/>
          </a:xfrm>
        </p:spPr>
        <p:txBody>
          <a:bodyPr>
            <a:normAutofit lnSpcReduction="10000"/>
          </a:bodyPr>
          <a:lstStyle/>
          <a:p>
            <a:r>
              <a:rPr lang="en-US" dirty="0"/>
              <a:t>About post-independence India Guha says, “At no other time or place in human history have social conflicts been so richly diverse, so vigorously articulated, so eloquently manifested in art and literature, or addressed with such directness by the political system and the media.” (10)</a:t>
            </a:r>
          </a:p>
          <a:p>
            <a:r>
              <a:rPr lang="en-US" dirty="0"/>
              <a:t>The forces that divide India are many, but equally so are those that keep in together</a:t>
            </a:r>
          </a:p>
          <a:p>
            <a:r>
              <a:rPr lang="en-US" dirty="0"/>
              <a:t>In this book Guha argues that despite its diversity, huge differences across regions, religions, castes, classes and sexes, it is ULTIMATELY the successful working of a major democratic experiment that has kept India together.  </a:t>
            </a:r>
          </a:p>
          <a:p>
            <a:r>
              <a:rPr lang="en-US" dirty="0"/>
              <a:t>Along with the American and French revolutions, “one of three great experiments of world history”</a:t>
            </a:r>
          </a:p>
          <a:p>
            <a:r>
              <a:rPr lang="en-US" dirty="0"/>
              <a:t>But “democracy” means more than simply voting in elections, it also depends on the political imagination of India itself </a:t>
            </a:r>
          </a:p>
        </p:txBody>
      </p:sp>
    </p:spTree>
    <p:extLst>
      <p:ext uri="{BB962C8B-B14F-4D97-AF65-F5344CB8AC3E}">
        <p14:creationId xmlns:p14="http://schemas.microsoft.com/office/powerpoint/2010/main" val="86654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Politics:  Ideologies and Imagining of India</a:t>
            </a:r>
          </a:p>
        </p:txBody>
      </p:sp>
      <p:sp>
        <p:nvSpPr>
          <p:cNvPr id="3" name="Content Placeholder 2"/>
          <p:cNvSpPr>
            <a:spLocks noGrp="1"/>
          </p:cNvSpPr>
          <p:nvPr>
            <p:ph idx="1"/>
          </p:nvPr>
        </p:nvSpPr>
        <p:spPr>
          <a:xfrm>
            <a:off x="133165" y="1287262"/>
            <a:ext cx="11780668" cy="5486400"/>
          </a:xfrm>
        </p:spPr>
        <p:txBody>
          <a:bodyPr>
            <a:normAutofit fontScale="92500" lnSpcReduction="20000"/>
          </a:bodyPr>
          <a:lstStyle/>
          <a:p>
            <a:r>
              <a:rPr lang="en-US" dirty="0"/>
              <a:t>As important as the fact that *all* Indian people were given a vote at the start of the republic was the ideological orientation of early nationalist leaders such as Gandhi and Nehru</a:t>
            </a:r>
          </a:p>
          <a:p>
            <a:r>
              <a:rPr lang="en-US" dirty="0"/>
              <a:t>The two had their differences, but on one issue they were as one: that regardless of what other parties or individuals believed, their idea of India was one where Indian-ness – legal citizenship or cultural belonging -- was not tied to a single religion, region, language or caste</a:t>
            </a:r>
          </a:p>
          <a:p>
            <a:r>
              <a:rPr lang="en-US" dirty="0"/>
              <a:t>Ironically, this was an idea shared across the new border by Mohammad Ali Jinnah, the founder of Pakistan </a:t>
            </a:r>
            <a:r>
              <a:rPr lang="en-US" dirty="0">
                <a:hlinkClick r:id="rId2"/>
              </a:rPr>
              <a:t>who said in his opening speech to the new nation</a:t>
            </a:r>
            <a:endParaRPr lang="en-US" dirty="0"/>
          </a:p>
          <a:p>
            <a:pPr lvl="1"/>
            <a:r>
              <a:rPr lang="en-US" sz="2200" i="1" dirty="0"/>
              <a:t>You are free; you are free to go to your temples, you are free to go to your mosques or to any other place or worship in this State of Pakistan. You may belong to any religion or caste or creed -- that has nothing to do with the business of the State</a:t>
            </a:r>
          </a:p>
          <a:p>
            <a:r>
              <a:rPr lang="en-US" dirty="0"/>
              <a:t>Not everyone agreed with them, but a handful of extremists were enough to assassinate Mahatma Gandhi in January 1948</a:t>
            </a:r>
          </a:p>
          <a:p>
            <a:r>
              <a:rPr lang="en-US" dirty="0"/>
              <a:t>Indian democracy though, overwhelmingly chose Nehru and an inclusive vision of a diverse India, rather than a vision of a Hindu nationalist India when the first General Elections were held in 1952</a:t>
            </a:r>
          </a:p>
        </p:txBody>
      </p:sp>
    </p:spTree>
    <p:extLst>
      <p:ext uri="{BB962C8B-B14F-4D97-AF65-F5344CB8AC3E}">
        <p14:creationId xmlns:p14="http://schemas.microsoft.com/office/powerpoint/2010/main" val="156254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EDD2-DB3E-4517-B32E-08D96680362A}"/>
              </a:ext>
            </a:extLst>
          </p:cNvPr>
          <p:cNvSpPr>
            <a:spLocks noGrp="1"/>
          </p:cNvSpPr>
          <p:nvPr>
            <p:ph type="title"/>
          </p:nvPr>
        </p:nvSpPr>
        <p:spPr/>
        <p:txBody>
          <a:bodyPr/>
          <a:lstStyle/>
          <a:p>
            <a:r>
              <a:rPr lang="en-US" dirty="0"/>
              <a:t>Gandhi-Nehru’s vision of an inclusive India	</a:t>
            </a:r>
          </a:p>
        </p:txBody>
      </p:sp>
      <p:sp>
        <p:nvSpPr>
          <p:cNvPr id="3" name="Content Placeholder 2">
            <a:extLst>
              <a:ext uri="{FF2B5EF4-FFF2-40B4-BE49-F238E27FC236}">
                <a16:creationId xmlns:a16="http://schemas.microsoft.com/office/drawing/2014/main" id="{0C3AD533-36D6-40DD-8CC9-3CEC68563FB3}"/>
              </a:ext>
            </a:extLst>
          </p:cNvPr>
          <p:cNvSpPr>
            <a:spLocks noGrp="1"/>
          </p:cNvSpPr>
          <p:nvPr>
            <p:ph idx="1"/>
          </p:nvPr>
        </p:nvSpPr>
        <p:spPr>
          <a:xfrm>
            <a:off x="355107" y="1825624"/>
            <a:ext cx="10998693" cy="5032375"/>
          </a:xfrm>
        </p:spPr>
        <p:txBody>
          <a:bodyPr>
            <a:normAutofit fontScale="92500"/>
          </a:bodyPr>
          <a:lstStyle/>
          <a:p>
            <a:r>
              <a:rPr lang="en-US" dirty="0"/>
              <a:t>Jawaharlal Nehru’s cabinet was inclusive, included those who “were lifelong adversaries of the Congress…. Gandhi had reminded them that ‘freedom comes to India, not to the Congress’, urging the formation of a Cabinet that included the ablest men regardless of party affiliation” (22)</a:t>
            </a:r>
          </a:p>
          <a:p>
            <a:r>
              <a:rPr lang="en-US" dirty="0"/>
              <a:t>But Gandhi unhappy, partition and the accompanying violence had robbed him of any joy in the celebration of independence</a:t>
            </a:r>
          </a:p>
          <a:p>
            <a:r>
              <a:rPr lang="en-US" dirty="0"/>
              <a:t>“At the initiative of Gandhi and Nehru, the Congress now passed a resolution on ‘the rights of minorities’…. it still believed that ‘India is a land of many religions and many races, and must remain so’… India would be ‘a democratic secular State where all citizens enjoy full rights and are equally entitled to the protection of the State, irrespective of the religion to which they belong’. The Congress wished to ‘assure the minorities in India that it will continue to protect, to the best of its ability, their citizen rights against aggression’.” (35)</a:t>
            </a:r>
          </a:p>
          <a:p>
            <a:endParaRPr lang="en-US" dirty="0"/>
          </a:p>
        </p:txBody>
      </p:sp>
    </p:spTree>
    <p:extLst>
      <p:ext uri="{BB962C8B-B14F-4D97-AF65-F5344CB8AC3E}">
        <p14:creationId xmlns:p14="http://schemas.microsoft.com/office/powerpoint/2010/main" val="402593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B159-DD0F-4526-BE85-7AFB1674CE38}"/>
              </a:ext>
            </a:extLst>
          </p:cNvPr>
          <p:cNvSpPr>
            <a:spLocks noGrp="1"/>
          </p:cNvSpPr>
          <p:nvPr>
            <p:ph type="title"/>
          </p:nvPr>
        </p:nvSpPr>
        <p:spPr/>
        <p:txBody>
          <a:bodyPr/>
          <a:lstStyle/>
          <a:p>
            <a:r>
              <a:rPr lang="en-US" dirty="0"/>
              <a:t>The Hindu Nationalists Differ</a:t>
            </a:r>
          </a:p>
        </p:txBody>
      </p:sp>
      <p:sp>
        <p:nvSpPr>
          <p:cNvPr id="3" name="Content Placeholder 2">
            <a:extLst>
              <a:ext uri="{FF2B5EF4-FFF2-40B4-BE49-F238E27FC236}">
                <a16:creationId xmlns:a16="http://schemas.microsoft.com/office/drawing/2014/main" id="{9EA4355E-22A0-43DF-87B5-BD96142F0005}"/>
              </a:ext>
            </a:extLst>
          </p:cNvPr>
          <p:cNvSpPr>
            <a:spLocks noGrp="1"/>
          </p:cNvSpPr>
          <p:nvPr>
            <p:ph idx="1"/>
          </p:nvPr>
        </p:nvSpPr>
        <p:spPr>
          <a:xfrm>
            <a:off x="106532" y="1322772"/>
            <a:ext cx="11780668" cy="5535227"/>
          </a:xfrm>
        </p:spPr>
        <p:txBody>
          <a:bodyPr>
            <a:normAutofit fontScale="92500"/>
          </a:bodyPr>
          <a:lstStyle/>
          <a:p>
            <a:r>
              <a:rPr lang="en-US" dirty="0"/>
              <a:t>The </a:t>
            </a:r>
            <a:r>
              <a:rPr lang="en-US" dirty="0" err="1"/>
              <a:t>Rashtriya</a:t>
            </a:r>
            <a:r>
              <a:rPr lang="en-US" dirty="0"/>
              <a:t> Swayamsevak Sangh (RSS) explicitly opposed “the idea of a secular state that would not discriminate on the basis of religion.”</a:t>
            </a:r>
          </a:p>
          <a:p>
            <a:r>
              <a:rPr lang="en-US" dirty="0"/>
              <a:t>The founder of the RSS, GOLWAKLAR, believed:</a:t>
            </a:r>
          </a:p>
          <a:p>
            <a:pPr lvl="1"/>
            <a:r>
              <a:rPr lang="en-US" dirty="0"/>
              <a:t>The non-Hindu people of Hindustan must either adopt Hindu culture and language, must learn and respect and hold in reverence the Hindu religion, must entertain no idea but of those of glorification of the Hindu race and culture . . . in a word they must cease to be foreigners, or may stay in the country, wholly subordinated to the Hindu nation, claiming nothing, deserving no privileges, far less any preferential treatment – not even citizens’ rights (35)</a:t>
            </a:r>
          </a:p>
          <a:p>
            <a:r>
              <a:rPr lang="en-US" dirty="0"/>
              <a:t>The RSS had support from refugees, some of whom even shouted “let him die” as they marched past a location where Gandhi was fasting for peace. Gandhi believed </a:t>
            </a:r>
          </a:p>
          <a:p>
            <a:pPr lvl="1"/>
            <a:r>
              <a:rPr lang="en-US" dirty="0"/>
              <a:t>“that, though geographically and politically India is divided into two, at heart we shall ever be friends and brothers helping and respecting one another and be one for the outside world”</a:t>
            </a:r>
          </a:p>
          <a:p>
            <a:r>
              <a:rPr lang="en-US" dirty="0"/>
              <a:t>On January 30, 1948, a Hindu nationalist shot the Mahatma to death</a:t>
            </a:r>
          </a:p>
        </p:txBody>
      </p:sp>
    </p:spTree>
    <p:extLst>
      <p:ext uri="{BB962C8B-B14F-4D97-AF65-F5344CB8AC3E}">
        <p14:creationId xmlns:p14="http://schemas.microsoft.com/office/powerpoint/2010/main" val="278536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Diversity	</a:t>
            </a:r>
          </a:p>
        </p:txBody>
      </p:sp>
      <p:sp>
        <p:nvSpPr>
          <p:cNvPr id="3" name="Content Placeholder 2"/>
          <p:cNvSpPr>
            <a:spLocks noGrp="1"/>
          </p:cNvSpPr>
          <p:nvPr>
            <p:ph idx="1"/>
          </p:nvPr>
        </p:nvSpPr>
        <p:spPr/>
        <p:txBody>
          <a:bodyPr/>
          <a:lstStyle/>
          <a:p>
            <a:r>
              <a:rPr lang="en-US" dirty="0"/>
              <a:t>MANY!</a:t>
            </a:r>
          </a:p>
          <a:p>
            <a:r>
              <a:rPr lang="en-US" dirty="0"/>
              <a:t>GEOGRAPHY</a:t>
            </a:r>
          </a:p>
          <a:p>
            <a:r>
              <a:rPr lang="en-US" dirty="0"/>
              <a:t>SOCIETY</a:t>
            </a:r>
          </a:p>
          <a:p>
            <a:pPr lvl="1"/>
            <a:r>
              <a:rPr lang="en-US" dirty="0"/>
              <a:t>LANGUAGE</a:t>
            </a:r>
          </a:p>
          <a:p>
            <a:pPr lvl="1"/>
            <a:r>
              <a:rPr lang="en-US" dirty="0"/>
              <a:t>CASTE</a:t>
            </a:r>
          </a:p>
          <a:p>
            <a:pPr lvl="1"/>
            <a:r>
              <a:rPr lang="en-US" dirty="0"/>
              <a:t>GENDER</a:t>
            </a:r>
          </a:p>
          <a:p>
            <a:pPr lvl="1"/>
            <a:r>
              <a:rPr lang="en-US" dirty="0"/>
              <a:t>RELIGION</a:t>
            </a:r>
          </a:p>
          <a:p>
            <a:r>
              <a:rPr lang="en-US" dirty="0"/>
              <a:t>ECONOMIC REALITIES</a:t>
            </a:r>
          </a:p>
          <a:p>
            <a:r>
              <a:rPr lang="en-US" dirty="0"/>
              <a:t>POLITICS and IDEOLOGIES</a:t>
            </a:r>
          </a:p>
        </p:txBody>
      </p:sp>
    </p:spTree>
    <p:extLst>
      <p:ext uri="{BB962C8B-B14F-4D97-AF65-F5344CB8AC3E}">
        <p14:creationId xmlns:p14="http://schemas.microsoft.com/office/powerpoint/2010/main" val="90561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3" name="Content Placeholder 2"/>
          <p:cNvSpPr>
            <a:spLocks noGrp="1"/>
          </p:cNvSpPr>
          <p:nvPr>
            <p:ph idx="1"/>
          </p:nvPr>
        </p:nvSpPr>
        <p:spPr/>
        <p:txBody>
          <a:bodyPr/>
          <a:lstStyle/>
          <a:p>
            <a:r>
              <a:rPr lang="en-US" dirty="0"/>
              <a:t>INDIA</a:t>
            </a:r>
          </a:p>
          <a:p>
            <a:r>
              <a:rPr lang="en-US" dirty="0"/>
              <a:t>SOUTH ASIA (not SOUTH EAST Asia)</a:t>
            </a:r>
          </a:p>
          <a:p>
            <a:r>
              <a:rPr lang="en-US" dirty="0"/>
              <a:t>INDIAN SUBCONTINENT  </a:t>
            </a:r>
          </a:p>
          <a:p>
            <a:r>
              <a:rPr lang="en-US" dirty="0"/>
              <a:t>ALL REFER TO THE SAME ENTITY and will be used interchangeably for much of this course</a:t>
            </a:r>
          </a:p>
          <a:p>
            <a:pPr marL="0" indent="0">
              <a:buNone/>
            </a:pPr>
            <a:endParaRPr lang="en-US" dirty="0"/>
          </a:p>
        </p:txBody>
      </p:sp>
    </p:spTree>
    <p:extLst>
      <p:ext uri="{BB962C8B-B14F-4D97-AF65-F5344CB8AC3E}">
        <p14:creationId xmlns:p14="http://schemas.microsoft.com/office/powerpoint/2010/main" val="403570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Geologic and Historical </a:t>
            </a:r>
          </a:p>
        </p:txBody>
      </p:sp>
      <p:sp>
        <p:nvSpPr>
          <p:cNvPr id="3" name="Content Placeholder 2"/>
          <p:cNvSpPr>
            <a:spLocks noGrp="1"/>
          </p:cNvSpPr>
          <p:nvPr>
            <p:ph idx="1"/>
          </p:nvPr>
        </p:nvSpPr>
        <p:spPr>
          <a:xfrm>
            <a:off x="838200" y="1272746"/>
            <a:ext cx="10515600" cy="5325762"/>
          </a:xfrm>
        </p:spPr>
        <p:txBody>
          <a:bodyPr>
            <a:normAutofit lnSpcReduction="10000"/>
          </a:bodyPr>
          <a:lstStyle/>
          <a:p>
            <a:r>
              <a:rPr lang="en-US" dirty="0"/>
              <a:t>Much history is about time. We measure HISTORY mostly in terms of human settlements in a region.  But geologically, a few thousand years make little difference</a:t>
            </a:r>
          </a:p>
          <a:p>
            <a:r>
              <a:rPr lang="en-US" dirty="0"/>
              <a:t>First, Pangea, single mass</a:t>
            </a:r>
          </a:p>
          <a:p>
            <a:r>
              <a:rPr lang="en-US" dirty="0"/>
              <a:t>About 180 million years ago GONDWANALAND (</a:t>
            </a:r>
            <a:r>
              <a:rPr lang="en-US" dirty="0" err="1"/>
              <a:t>S.America</a:t>
            </a:r>
            <a:r>
              <a:rPr lang="en-US" dirty="0"/>
              <a:t>/</a:t>
            </a:r>
            <a:r>
              <a:rPr lang="en-US" dirty="0" err="1"/>
              <a:t>Anatarctica</a:t>
            </a:r>
            <a:r>
              <a:rPr lang="en-US" dirty="0"/>
              <a:t>/Africa and India part of same landmass)</a:t>
            </a:r>
          </a:p>
          <a:p>
            <a:r>
              <a:rPr lang="en-US" dirty="0"/>
              <a:t>About 54 million years ago, the Indian landmass, bumped into the Asian plate</a:t>
            </a:r>
          </a:p>
          <a:p>
            <a:r>
              <a:rPr lang="en-US" dirty="0"/>
              <a:t> Himalayan mountains result of the "bump", slow, rate of growth estimated at 2cm per century</a:t>
            </a:r>
          </a:p>
          <a:p>
            <a:r>
              <a:rPr lang="en-US" dirty="0"/>
              <a:t>Current Geography shaped by that  “bump” pretty stable for the last 50 million years</a:t>
            </a:r>
          </a:p>
          <a:p>
            <a:r>
              <a:rPr lang="en-US" dirty="0"/>
              <a:t>First HUMANS, 400 - 700,000 years ago</a:t>
            </a:r>
          </a:p>
          <a:p>
            <a:endParaRPr lang="en-US" dirty="0"/>
          </a:p>
          <a:p>
            <a:endParaRPr lang="en-US" dirty="0"/>
          </a:p>
        </p:txBody>
      </p:sp>
    </p:spTree>
    <p:extLst>
      <p:ext uri="{BB962C8B-B14F-4D97-AF65-F5344CB8AC3E}">
        <p14:creationId xmlns:p14="http://schemas.microsoft.com/office/powerpoint/2010/main" val="41911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Geography</a:t>
            </a:r>
          </a:p>
        </p:txBody>
      </p:sp>
      <p:sp>
        <p:nvSpPr>
          <p:cNvPr id="3" name="Content Placeholder 2"/>
          <p:cNvSpPr>
            <a:spLocks noGrp="1"/>
          </p:cNvSpPr>
          <p:nvPr>
            <p:ph sz="half" idx="1"/>
          </p:nvPr>
        </p:nvSpPr>
        <p:spPr>
          <a:xfrm>
            <a:off x="838200" y="2338251"/>
            <a:ext cx="2623457" cy="3838712"/>
          </a:xfrm>
        </p:spPr>
        <p:txBody>
          <a:bodyPr/>
          <a:lstStyle/>
          <a:p>
            <a:r>
              <a:rPr lang="en-US" dirty="0">
                <a:hlinkClick r:id="rId2"/>
              </a:rPr>
              <a:t>Where</a:t>
            </a:r>
            <a:endParaRPr lang="en-US" dirty="0"/>
          </a:p>
          <a:p>
            <a:r>
              <a:rPr lang="en-US" dirty="0"/>
              <a:t>How large?</a:t>
            </a:r>
          </a:p>
          <a:p>
            <a:pPr lvl="1"/>
            <a:r>
              <a:rPr lang="en-US" dirty="0">
                <a:hlinkClick r:id="rId3"/>
              </a:rPr>
              <a:t>Compare</a:t>
            </a:r>
            <a:endParaRPr lang="en-US" dirty="0"/>
          </a:p>
          <a:p>
            <a:pPr lvl="1"/>
            <a:endParaRPr lang="en-US" dirty="0"/>
          </a:p>
        </p:txBody>
      </p:sp>
      <p:pic>
        <p:nvPicPr>
          <p:cNvPr id="5" name="Content Placeholder 4"/>
          <p:cNvPicPr>
            <a:picLocks noGrp="1" noChangeAspect="1"/>
          </p:cNvPicPr>
          <p:nvPr>
            <p:ph sz="half" idx="2"/>
          </p:nvPr>
        </p:nvPicPr>
        <p:blipFill>
          <a:blip r:embed="rId4"/>
          <a:stretch>
            <a:fillRect/>
          </a:stretch>
        </p:blipFill>
        <p:spPr>
          <a:xfrm>
            <a:off x="4956973" y="0"/>
            <a:ext cx="6182842" cy="7014753"/>
          </a:xfrm>
          <a:prstGeom prst="rect">
            <a:avLst/>
          </a:prstGeom>
        </p:spPr>
      </p:pic>
    </p:spTree>
    <p:extLst>
      <p:ext uri="{BB962C8B-B14F-4D97-AF65-F5344CB8AC3E}">
        <p14:creationId xmlns:p14="http://schemas.microsoft.com/office/powerpoint/2010/main" val="370475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
            <a:ext cx="10515600" cy="770709"/>
          </a:xfrm>
        </p:spPr>
        <p:txBody>
          <a:bodyPr/>
          <a:lstStyle/>
          <a:p>
            <a:r>
              <a:rPr lang="en-US" dirty="0"/>
              <a:t>Geography</a:t>
            </a:r>
          </a:p>
        </p:txBody>
      </p:sp>
      <p:sp>
        <p:nvSpPr>
          <p:cNvPr id="6" name="Content Placeholder 5"/>
          <p:cNvSpPr>
            <a:spLocks noGrp="1"/>
          </p:cNvSpPr>
          <p:nvPr>
            <p:ph idx="1"/>
          </p:nvPr>
        </p:nvSpPr>
        <p:spPr>
          <a:xfrm>
            <a:off x="838200" y="770710"/>
            <a:ext cx="10515600" cy="6087290"/>
          </a:xfrm>
        </p:spPr>
        <p:txBody>
          <a:bodyPr>
            <a:normAutofit lnSpcReduction="10000"/>
          </a:bodyPr>
          <a:lstStyle/>
          <a:p>
            <a:pPr marL="0" lvl="0" indent="0">
              <a:buNone/>
            </a:pPr>
            <a:r>
              <a:rPr lang="en-US" dirty="0">
                <a:solidFill>
                  <a:prstClr val="black"/>
                </a:solidFill>
                <a:hlinkClick r:id="rId2"/>
              </a:rPr>
              <a:t>Features</a:t>
            </a:r>
            <a:endParaRPr lang="en-US" dirty="0">
              <a:solidFill>
                <a:prstClr val="black"/>
              </a:solidFill>
            </a:endParaRPr>
          </a:p>
          <a:p>
            <a:pPr marL="0" lvl="0" indent="0">
              <a:buNone/>
            </a:pPr>
            <a:r>
              <a:rPr lang="en-US" dirty="0">
                <a:solidFill>
                  <a:prstClr val="black"/>
                </a:solidFill>
              </a:rPr>
              <a:t>	Mountains</a:t>
            </a:r>
          </a:p>
          <a:p>
            <a:pPr marL="0" lvl="0" indent="0">
              <a:buNone/>
            </a:pPr>
            <a:r>
              <a:rPr lang="en-US" dirty="0">
                <a:solidFill>
                  <a:prstClr val="black"/>
                </a:solidFill>
              </a:rPr>
              <a:t>	Seas</a:t>
            </a:r>
          </a:p>
          <a:p>
            <a:pPr marL="0" lvl="0" indent="0">
              <a:buNone/>
            </a:pPr>
            <a:r>
              <a:rPr lang="en-US" dirty="0">
                <a:solidFill>
                  <a:prstClr val="black"/>
                </a:solidFill>
              </a:rPr>
              <a:t>	Desert(s)</a:t>
            </a:r>
          </a:p>
          <a:p>
            <a:pPr marL="0" lvl="0" indent="0">
              <a:buNone/>
            </a:pPr>
            <a:r>
              <a:rPr lang="en-US" dirty="0">
                <a:solidFill>
                  <a:prstClr val="black"/>
                </a:solidFill>
              </a:rPr>
              <a:t>	Forest</a:t>
            </a:r>
          </a:p>
          <a:p>
            <a:pPr marL="0" lvl="0" indent="0">
              <a:buNone/>
            </a:pPr>
            <a:r>
              <a:rPr lang="en-US" dirty="0">
                <a:solidFill>
                  <a:prstClr val="black"/>
                </a:solidFill>
              </a:rPr>
              <a:t>Geographical Basis of</a:t>
            </a:r>
          </a:p>
          <a:p>
            <a:pPr marL="457200" lvl="1" indent="0">
              <a:buNone/>
            </a:pPr>
            <a:r>
              <a:rPr lang="en-US" sz="2800" b="1" dirty="0">
                <a:solidFill>
                  <a:prstClr val="black"/>
                </a:solidFill>
              </a:rPr>
              <a:t>UNITY:  Mountains, Seas, Deserts give a certain “unity” to subcontinent</a:t>
            </a:r>
          </a:p>
          <a:p>
            <a:pPr marL="457200" lvl="1" indent="0">
              <a:buNone/>
            </a:pPr>
            <a:r>
              <a:rPr lang="en-US" sz="2800" b="1" i="1" dirty="0">
                <a:solidFill>
                  <a:prstClr val="black"/>
                </a:solidFill>
              </a:rPr>
              <a:t>and</a:t>
            </a:r>
          </a:p>
          <a:p>
            <a:pPr marL="457200" lvl="1" indent="0">
              <a:buNone/>
            </a:pPr>
            <a:r>
              <a:rPr lang="en-US" sz="2800" b="1" dirty="0">
                <a:solidFill>
                  <a:prstClr val="black"/>
                </a:solidFill>
              </a:rPr>
              <a:t>DIVERSITY: 22 different languages, </a:t>
            </a:r>
            <a:r>
              <a:rPr lang="en-US" sz="2800" b="1" dirty="0">
                <a:solidFill>
                  <a:prstClr val="black"/>
                </a:solidFill>
                <a:hlinkClick r:id="rId3"/>
              </a:rPr>
              <a:t>13 different scripts </a:t>
            </a:r>
            <a:r>
              <a:rPr lang="en-US" sz="2800" b="1" dirty="0">
                <a:solidFill>
                  <a:prstClr val="black"/>
                </a:solidFill>
              </a:rPr>
              <a:t>; Most major world religions, differences in culture, diet, clothing, etc.</a:t>
            </a:r>
          </a:p>
          <a:p>
            <a:pPr marL="457200" lvl="1" indent="0">
              <a:buNone/>
            </a:pPr>
            <a:endParaRPr lang="en-US" sz="2800" b="1" dirty="0">
              <a:solidFill>
                <a:prstClr val="black"/>
              </a:solidFill>
            </a:endParaRPr>
          </a:p>
          <a:p>
            <a:pPr marL="457200" lvl="1" indent="0">
              <a:buNone/>
            </a:pPr>
            <a:r>
              <a:rPr lang="en-US" sz="2800" b="1" dirty="0">
                <a:solidFill>
                  <a:prstClr val="black"/>
                </a:solidFill>
              </a:rPr>
              <a:t>UNITY</a:t>
            </a:r>
            <a:r>
              <a:rPr lang="en-US" sz="2800" b="1" i="1" dirty="0">
                <a:solidFill>
                  <a:prstClr val="black"/>
                </a:solidFill>
              </a:rPr>
              <a:t> IN </a:t>
            </a:r>
            <a:r>
              <a:rPr lang="en-US" sz="2800" b="1" dirty="0">
                <a:solidFill>
                  <a:prstClr val="black"/>
                </a:solidFill>
              </a:rPr>
              <a:t>DIVERSITY was slogan of Indian nationalists, and a focus of this course!</a:t>
            </a:r>
          </a:p>
          <a:p>
            <a:pPr marL="0" indent="0">
              <a:buNone/>
            </a:pPr>
            <a:endParaRPr lang="en-US" dirty="0"/>
          </a:p>
        </p:txBody>
      </p:sp>
    </p:spTree>
    <p:extLst>
      <p:ext uri="{BB962C8B-B14F-4D97-AF65-F5344CB8AC3E}">
        <p14:creationId xmlns:p14="http://schemas.microsoft.com/office/powerpoint/2010/main" val="244006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Regions</a:t>
            </a:r>
          </a:p>
        </p:txBody>
      </p:sp>
      <p:sp>
        <p:nvSpPr>
          <p:cNvPr id="3" name="Content Placeholder 2"/>
          <p:cNvSpPr>
            <a:spLocks noGrp="1"/>
          </p:cNvSpPr>
          <p:nvPr>
            <p:ph idx="1"/>
          </p:nvPr>
        </p:nvSpPr>
        <p:spPr/>
        <p:txBody>
          <a:bodyPr/>
          <a:lstStyle/>
          <a:p>
            <a:r>
              <a:rPr lang="en-US" dirty="0">
                <a:hlinkClick r:id="rId2"/>
              </a:rPr>
              <a:t>Main regions </a:t>
            </a:r>
            <a:r>
              <a:rPr lang="en-US" dirty="0"/>
              <a:t>(will ignore the “sub-regions” for now)</a:t>
            </a:r>
          </a:p>
          <a:p>
            <a:pPr marL="0" indent="0">
              <a:buNone/>
            </a:pPr>
            <a:r>
              <a:rPr lang="en-US" dirty="0"/>
              <a:t>	Himalayan </a:t>
            </a:r>
          </a:p>
          <a:p>
            <a:pPr marL="0" indent="0">
              <a:buNone/>
            </a:pPr>
            <a:r>
              <a:rPr lang="en-US" dirty="0"/>
              <a:t>	Indo-Gangetic plain</a:t>
            </a:r>
          </a:p>
          <a:p>
            <a:pPr marL="0" indent="0">
              <a:buNone/>
            </a:pPr>
            <a:r>
              <a:rPr lang="en-US" dirty="0"/>
              <a:t>	Peninsular India (Intermediary Zone for </a:t>
            </a:r>
            <a:r>
              <a:rPr lang="en-US" dirty="0" err="1"/>
              <a:t>Kulke</a:t>
            </a:r>
            <a:r>
              <a:rPr lang="en-US" dirty="0"/>
              <a:t> and </a:t>
            </a:r>
            <a:r>
              <a:rPr lang="en-US" dirty="0" err="1"/>
              <a:t>Rothermund</a:t>
            </a:r>
            <a:r>
              <a:rPr lang="en-US" dirty="0"/>
              <a:t>)</a:t>
            </a:r>
          </a:p>
          <a:p>
            <a:pPr marL="0" indent="0">
              <a:buNone/>
            </a:pPr>
            <a:r>
              <a:rPr lang="en-US" dirty="0"/>
              <a:t>	Coastal India</a:t>
            </a:r>
          </a:p>
          <a:p>
            <a:endParaRPr lang="en-US" dirty="0"/>
          </a:p>
        </p:txBody>
      </p:sp>
    </p:spTree>
    <p:extLst>
      <p:ext uri="{BB962C8B-B14F-4D97-AF65-F5344CB8AC3E}">
        <p14:creationId xmlns:p14="http://schemas.microsoft.com/office/powerpoint/2010/main" val="43308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5664"/>
          </a:xfrm>
        </p:spPr>
        <p:txBody>
          <a:bodyPr/>
          <a:lstStyle/>
          <a:p>
            <a:r>
              <a:rPr lang="en-US" dirty="0">
                <a:solidFill>
                  <a:prstClr val="black"/>
                </a:solidFill>
              </a:rPr>
              <a:t>Geography and History</a:t>
            </a:r>
            <a:endParaRPr lang="en-US" dirty="0"/>
          </a:p>
        </p:txBody>
      </p:sp>
      <p:sp>
        <p:nvSpPr>
          <p:cNvPr id="3" name="Content Placeholder 2"/>
          <p:cNvSpPr>
            <a:spLocks noGrp="1"/>
          </p:cNvSpPr>
          <p:nvPr>
            <p:ph idx="1"/>
          </p:nvPr>
        </p:nvSpPr>
        <p:spPr>
          <a:xfrm>
            <a:off x="838200" y="1410790"/>
            <a:ext cx="10515600" cy="5212079"/>
          </a:xfrm>
        </p:spPr>
        <p:txBody>
          <a:bodyPr>
            <a:normAutofit/>
          </a:bodyPr>
          <a:lstStyle/>
          <a:p>
            <a:r>
              <a:rPr lang="en-US" dirty="0"/>
              <a:t>Geography has determined patterns of human settlement</a:t>
            </a:r>
          </a:p>
          <a:p>
            <a:pPr lvl="1"/>
            <a:r>
              <a:rPr lang="en-US" dirty="0"/>
              <a:t>compare </a:t>
            </a:r>
            <a:r>
              <a:rPr lang="en-US" dirty="0">
                <a:hlinkClick r:id="rId2"/>
              </a:rPr>
              <a:t>map of current population </a:t>
            </a:r>
            <a:r>
              <a:rPr lang="en-US" dirty="0"/>
              <a:t>density with </a:t>
            </a:r>
            <a:r>
              <a:rPr lang="en-US" dirty="0">
                <a:hlinkClick r:id="rId3"/>
              </a:rPr>
              <a:t>maps of physical geography</a:t>
            </a:r>
            <a:endParaRPr lang="en-US" dirty="0"/>
          </a:p>
          <a:p>
            <a:r>
              <a:rPr lang="en-US" dirty="0"/>
              <a:t>Shows why some regions have been central to history of region</a:t>
            </a:r>
          </a:p>
          <a:p>
            <a:pPr lvl="1"/>
            <a:r>
              <a:rPr lang="en-US" dirty="0"/>
              <a:t>Indo-Gangetic plain </a:t>
            </a:r>
          </a:p>
          <a:p>
            <a:pPr lvl="1"/>
            <a:r>
              <a:rPr lang="en-US" dirty="0"/>
              <a:t>Some coastal concentrations</a:t>
            </a:r>
          </a:p>
          <a:p>
            <a:pPr lvl="1"/>
            <a:r>
              <a:rPr lang="en-US" dirty="0"/>
              <a:t>Connect with Monsoonal flows</a:t>
            </a:r>
          </a:p>
          <a:p>
            <a:r>
              <a:rPr lang="en-US" dirty="0"/>
              <a:t>Indo-Gangetic plains = rivers =&gt; well irrigated, fertile soil</a:t>
            </a:r>
          </a:p>
          <a:p>
            <a:pPr lvl="1"/>
            <a:r>
              <a:rPr lang="en-US" dirty="0"/>
              <a:t>West desert, low</a:t>
            </a:r>
          </a:p>
          <a:p>
            <a:pPr lvl="1"/>
            <a:r>
              <a:rPr lang="en-US" dirty="0"/>
              <a:t>North mountains, low</a:t>
            </a:r>
          </a:p>
          <a:p>
            <a:pPr lvl="1"/>
            <a:r>
              <a:rPr lang="en-US" dirty="0"/>
              <a:t>These regions not as much “movers and shakers” of the history we will study</a:t>
            </a:r>
          </a:p>
          <a:p>
            <a:r>
              <a:rPr lang="en-US" dirty="0"/>
              <a:t>Topography often responsible for patterns of history</a:t>
            </a:r>
          </a:p>
          <a:p>
            <a:endParaRPr lang="en-US" dirty="0"/>
          </a:p>
        </p:txBody>
      </p:sp>
    </p:spTree>
    <p:extLst>
      <p:ext uri="{BB962C8B-B14F-4D97-AF65-F5344CB8AC3E}">
        <p14:creationId xmlns:p14="http://schemas.microsoft.com/office/powerpoint/2010/main" val="50190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t>
            </a:r>
          </a:p>
        </p:txBody>
      </p:sp>
      <p:sp>
        <p:nvSpPr>
          <p:cNvPr id="3" name="Content Placeholder 2"/>
          <p:cNvSpPr>
            <a:spLocks noGrp="1"/>
          </p:cNvSpPr>
          <p:nvPr>
            <p:ph idx="1"/>
          </p:nvPr>
        </p:nvSpPr>
        <p:spPr>
          <a:xfrm>
            <a:off x="533400" y="1825624"/>
            <a:ext cx="10820400" cy="5032375"/>
          </a:xfrm>
        </p:spPr>
        <p:txBody>
          <a:bodyPr/>
          <a:lstStyle/>
          <a:p>
            <a:r>
              <a:rPr lang="en-US" dirty="0"/>
              <a:t>22 different Languages and 1000s of dialects are recognized by the Indian constitution as official languages  </a:t>
            </a:r>
          </a:p>
          <a:p>
            <a:r>
              <a:rPr lang="en-US" dirty="0"/>
              <a:t>HINDI (note the I) largest, around 60% speak</a:t>
            </a:r>
          </a:p>
          <a:p>
            <a:r>
              <a:rPr lang="en-US" dirty="0"/>
              <a:t>Written in at least 11 different scripts</a:t>
            </a:r>
          </a:p>
          <a:p>
            <a:endParaRPr lang="en-US" dirty="0"/>
          </a:p>
        </p:txBody>
      </p:sp>
      <p:pic>
        <p:nvPicPr>
          <p:cNvPr id="4" name="Picture 3"/>
          <p:cNvPicPr>
            <a:picLocks noChangeAspect="1"/>
          </p:cNvPicPr>
          <p:nvPr/>
        </p:nvPicPr>
        <p:blipFill>
          <a:blip r:embed="rId2"/>
          <a:stretch>
            <a:fillRect/>
          </a:stretch>
        </p:blipFill>
        <p:spPr>
          <a:xfrm>
            <a:off x="4457699" y="3738662"/>
            <a:ext cx="3524249" cy="2863452"/>
          </a:xfrm>
          <a:prstGeom prst="rect">
            <a:avLst/>
          </a:prstGeom>
        </p:spPr>
      </p:pic>
    </p:spTree>
    <p:extLst>
      <p:ext uri="{BB962C8B-B14F-4D97-AF65-F5344CB8AC3E}">
        <p14:creationId xmlns:p14="http://schemas.microsoft.com/office/powerpoint/2010/main" val="2294124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1520</Words>
  <Application>Microsoft Office PowerPoint</Application>
  <PresentationFormat>Widescreen</PresentationFormat>
  <Paragraphs>111</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1_Office Theme</vt:lpstr>
      <vt:lpstr>INDIA:  Diversity and Unity </vt:lpstr>
      <vt:lpstr>SOURCES of Diversity </vt:lpstr>
      <vt:lpstr>Terms</vt:lpstr>
      <vt:lpstr>TIME:  Geologic and Historical </vt:lpstr>
      <vt:lpstr>Basic Geography</vt:lpstr>
      <vt:lpstr>Geography</vt:lpstr>
      <vt:lpstr>Regions</vt:lpstr>
      <vt:lpstr>Geography and History</vt:lpstr>
      <vt:lpstr>LANGUAGE </vt:lpstr>
      <vt:lpstr>CASTE  (more later)</vt:lpstr>
      <vt:lpstr>RELIGION</vt:lpstr>
      <vt:lpstr>ECONOMIC Disparities:  “Class”</vt:lpstr>
      <vt:lpstr>Sources of Unity: History</vt:lpstr>
      <vt:lpstr>Sources of Unity: Democracy</vt:lpstr>
      <vt:lpstr>Politics:  Ideologies and Imagining of India</vt:lpstr>
      <vt:lpstr>Gandhi-Nehru’s vision of an inclusive India </vt:lpstr>
      <vt:lpstr>The Hindu Nationalists Differ</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  Diversity and Unity</dc:title>
  <dc:creator>Sanjay Joshi</dc:creator>
  <cp:lastModifiedBy>Sanjay Joshi</cp:lastModifiedBy>
  <cp:revision>17</cp:revision>
  <dcterms:created xsi:type="dcterms:W3CDTF">2022-01-13T19:29:18Z</dcterms:created>
  <dcterms:modified xsi:type="dcterms:W3CDTF">2022-01-16T21:51:46Z</dcterms:modified>
</cp:coreProperties>
</file>