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86" r:id="rId3"/>
    <p:sldId id="257" r:id="rId4"/>
    <p:sldId id="268" r:id="rId5"/>
    <p:sldId id="270" r:id="rId6"/>
    <p:sldId id="271" r:id="rId7"/>
    <p:sldId id="267" r:id="rId8"/>
    <p:sldId id="283" r:id="rId9"/>
    <p:sldId id="287" r:id="rId10"/>
    <p:sldId id="284" r:id="rId11"/>
    <p:sldId id="290" r:id="rId12"/>
    <p:sldId id="285" r:id="rId13"/>
    <p:sldId id="272" r:id="rId14"/>
    <p:sldId id="279" r:id="rId15"/>
    <p:sldId id="278" r:id="rId16"/>
    <p:sldId id="291" r:id="rId17"/>
    <p:sldId id="273" r:id="rId18"/>
    <p:sldId id="274" r:id="rId19"/>
    <p:sldId id="276" r:id="rId20"/>
    <p:sldId id="282" r:id="rId21"/>
    <p:sldId id="292" r:id="rId22"/>
    <p:sldId id="293" r:id="rId23"/>
    <p:sldId id="294" r:id="rId24"/>
    <p:sldId id="2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3" d="100"/>
          <a:sy n="83" d="100"/>
        </p:scale>
        <p:origin x="68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6C69CE-E94F-4928-A2CA-23A7D6EA267E}" type="datetimeFigureOut">
              <a:rPr lang="en-US" smtClean="0"/>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357871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6C69CE-E94F-4928-A2CA-23A7D6EA267E}" type="datetimeFigureOut">
              <a:rPr lang="en-US" smtClean="0"/>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246705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6C69CE-E94F-4928-A2CA-23A7D6EA267E}" type="datetimeFigureOut">
              <a:rPr lang="en-US" smtClean="0"/>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3668541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6C69CE-E94F-4928-A2CA-23A7D6EA267E}" type="datetimeFigureOut">
              <a:rPr lang="en-US" smtClean="0"/>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4102988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6C69CE-E94F-4928-A2CA-23A7D6EA267E}" type="datetimeFigureOut">
              <a:rPr lang="en-US" smtClean="0"/>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2947253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6C69CE-E94F-4928-A2CA-23A7D6EA267E}" type="datetimeFigureOut">
              <a:rPr lang="en-US" smtClean="0"/>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1602850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6C69CE-E94F-4928-A2CA-23A7D6EA267E}" type="datetimeFigureOut">
              <a:rPr lang="en-US" smtClean="0"/>
              <a:t>3/2/2025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21320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6C69CE-E94F-4928-A2CA-23A7D6EA267E}" type="datetimeFigureOut">
              <a:rPr lang="en-US" smtClean="0"/>
              <a:t>3/2/2025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2268149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C69CE-E94F-4928-A2CA-23A7D6EA267E}" type="datetimeFigureOut">
              <a:rPr lang="en-US" smtClean="0"/>
              <a:t>3/2/2025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56423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6C69CE-E94F-4928-A2CA-23A7D6EA267E}" type="datetimeFigureOut">
              <a:rPr lang="en-US" smtClean="0"/>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3932544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6C69CE-E94F-4928-A2CA-23A7D6EA267E}" type="datetimeFigureOut">
              <a:rPr lang="en-US" smtClean="0"/>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D7AA6-2C15-4F1E-8AA2-813298D94091}" type="slidenum">
              <a:rPr lang="en-US" smtClean="0"/>
              <a:t>‹#›</a:t>
            </a:fld>
            <a:endParaRPr lang="en-US"/>
          </a:p>
        </p:txBody>
      </p:sp>
    </p:spTree>
    <p:extLst>
      <p:ext uri="{BB962C8B-B14F-4D97-AF65-F5344CB8AC3E}">
        <p14:creationId xmlns:p14="http://schemas.microsoft.com/office/powerpoint/2010/main" val="422193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3000"/>
            <a:lum/>
          </a:blip>
          <a:srcRect/>
          <a:stretch>
            <a:fillRect t="-72000" b="-7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C69CE-E94F-4928-A2CA-23A7D6EA267E}" type="datetimeFigureOut">
              <a:rPr lang="en-US" smtClean="0"/>
              <a:t>3/2/2025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D7AA6-2C15-4F1E-8AA2-813298D94091}" type="slidenum">
              <a:rPr lang="en-US" smtClean="0"/>
              <a:t>‹#›</a:t>
            </a:fld>
            <a:endParaRPr lang="en-US"/>
          </a:p>
        </p:txBody>
      </p:sp>
    </p:spTree>
    <p:extLst>
      <p:ext uri="{BB962C8B-B14F-4D97-AF65-F5344CB8AC3E}">
        <p14:creationId xmlns:p14="http://schemas.microsoft.com/office/powerpoint/2010/main" val="4270343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theprint.in/economy/modi-2-0-among-lowest-growth-periods-since-1991-says-former-finance-secretary-subhash-garg/1969309/" TargetMode="External"/><Relationship Id="rId7" Type="http://schemas.openxmlformats.org/officeDocument/2006/relationships/hyperlink" Target="https://www.aljazeera.com/news/2021/3/4/india-went-from-free-to-partly-free-in-2020-freedom-house" TargetMode="External"/><Relationship Id="rId2" Type="http://schemas.openxmlformats.org/officeDocument/2006/relationships/hyperlink" Target="https://time.com/6969626/india-modi-economy-election/" TargetMode="External"/><Relationship Id="rId1" Type="http://schemas.openxmlformats.org/officeDocument/2006/relationships/slideLayout" Target="../slideLayouts/slideLayout2.xml"/><Relationship Id="rId6" Type="http://schemas.openxmlformats.org/officeDocument/2006/relationships/hyperlink" Target="https://www.bbc.com/news/world-asia-india-56393944" TargetMode="External"/><Relationship Id="rId5" Type="http://schemas.openxmlformats.org/officeDocument/2006/relationships/hyperlink" Target="https://thewire.in/government/indias-poor-showing-on-development-indices-punctures-bjps-viksit-bharat-claim" TargetMode="External"/><Relationship Id="rId4" Type="http://schemas.openxmlformats.org/officeDocument/2006/relationships/hyperlink" Target="https://www.economist.com/business/2024/01/24/indias-businessmen-like-narendra-modi-they-also-fear-hi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hindustantimes.com/india-news/maga-and-miga-meet-to-make-mega-modi-101739557552404.html" TargetMode="External"/><Relationship Id="rId2" Type="http://schemas.openxmlformats.org/officeDocument/2006/relationships/hyperlink" Target="https://www.deccanherald.com/india/explained-what-is-viksit-bharat-2047-and-what-does-it-aim-to-achieve-292044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reddit.com/media?url=https%3A%2F%2Fexternal-preview.redd.it%2FiOnq7y16eQ755tNlf13qKqcqfUHLcTz1IT_wOmxa5G0.jpg%3Fauto%3Dwebp%26s%3D669098f1903f85b47e319a791d5dd4c23978cfcd" TargetMode="External"/><Relationship Id="rId2" Type="http://schemas.openxmlformats.org/officeDocument/2006/relationships/hyperlink" Target="https://www.google.com/maps/@7.0113799,82.0602858,4z?hl=en" TargetMode="Externa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dn.britannica.com/30/256930-050-4F263D40/Lion-Capital-of-Ashoka-Sarnath-India.jpg?w=300" TargetMode="External"/><Relationship Id="rId2" Type="http://schemas.openxmlformats.org/officeDocument/2006/relationships/hyperlink" Target="https://qph.fs.quoracdn.net/main-qimg-805e065a00e73dece74181778be9bf6e-c"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A7B4F-959D-B8BF-D025-46DAF4ABF175}"/>
              </a:ext>
            </a:extLst>
          </p:cNvPr>
          <p:cNvSpPr>
            <a:spLocks noGrp="1"/>
          </p:cNvSpPr>
          <p:nvPr>
            <p:ph type="ctrTitle"/>
          </p:nvPr>
        </p:nvSpPr>
        <p:spPr/>
        <p:txBody>
          <a:bodyPr/>
          <a:lstStyle/>
          <a:p>
            <a:r>
              <a:rPr lang="en-US" dirty="0"/>
              <a:t>What does India teach us about Diversity?</a:t>
            </a:r>
          </a:p>
        </p:txBody>
      </p:sp>
      <p:sp>
        <p:nvSpPr>
          <p:cNvPr id="3" name="Subtitle 2">
            <a:extLst>
              <a:ext uri="{FF2B5EF4-FFF2-40B4-BE49-F238E27FC236}">
                <a16:creationId xmlns:a16="http://schemas.microsoft.com/office/drawing/2014/main" id="{6D46244D-FB8C-BFC5-9EAB-80372C9AFF71}"/>
              </a:ext>
            </a:extLst>
          </p:cNvPr>
          <p:cNvSpPr>
            <a:spLocks noGrp="1"/>
          </p:cNvSpPr>
          <p:nvPr>
            <p:ph type="subTitle" idx="1"/>
          </p:nvPr>
        </p:nvSpPr>
        <p:spPr>
          <a:xfrm>
            <a:off x="1524000" y="3602037"/>
            <a:ext cx="9144000" cy="2133599"/>
          </a:xfrm>
        </p:spPr>
        <p:txBody>
          <a:bodyPr>
            <a:normAutofit fontScale="92500" lnSpcReduction="10000"/>
          </a:bodyPr>
          <a:lstStyle/>
          <a:p>
            <a:r>
              <a:rPr lang="en-US" dirty="0"/>
              <a:t>Sanjay Joshi, Northern Arizona University</a:t>
            </a:r>
          </a:p>
          <a:p>
            <a:r>
              <a:rPr lang="en-US" dirty="0"/>
              <a:t>Presentation for OLLI, Yavapai Community College, Sedona Campus</a:t>
            </a:r>
          </a:p>
          <a:p>
            <a:r>
              <a:rPr lang="en-US" dirty="0"/>
              <a:t>March 12, 2025</a:t>
            </a:r>
          </a:p>
          <a:p>
            <a:r>
              <a:rPr lang="en-US" b="1" i="1" dirty="0">
                <a:solidFill>
                  <a:srgbClr val="FF0000"/>
                </a:solidFill>
              </a:rPr>
              <a:t>Trigger Warning: If terms like diversity make you angry, if a discussion about weird places like India upset you, you may want to skip the talk and go directly to dinner!  </a:t>
            </a:r>
          </a:p>
        </p:txBody>
      </p:sp>
    </p:spTree>
    <p:extLst>
      <p:ext uri="{BB962C8B-B14F-4D97-AF65-F5344CB8AC3E}">
        <p14:creationId xmlns:p14="http://schemas.microsoft.com/office/powerpoint/2010/main" val="4066813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E449-E9DE-EB6C-22E3-90540AAEE14C}"/>
              </a:ext>
            </a:extLst>
          </p:cNvPr>
          <p:cNvSpPr>
            <a:spLocks noGrp="1"/>
          </p:cNvSpPr>
          <p:nvPr>
            <p:ph type="title"/>
          </p:nvPr>
        </p:nvSpPr>
        <p:spPr>
          <a:xfrm>
            <a:off x="838200" y="365125"/>
            <a:ext cx="10515600" cy="1172273"/>
          </a:xfrm>
        </p:spPr>
        <p:txBody>
          <a:bodyPr>
            <a:normAutofit fontScale="90000"/>
          </a:bodyPr>
          <a:lstStyle/>
          <a:p>
            <a:r>
              <a:rPr lang="en-US" dirty="0"/>
              <a:t>Ashoka (Mauryan Dynasty) 268 B.C.E to 232 B.C.E.</a:t>
            </a:r>
          </a:p>
        </p:txBody>
      </p:sp>
      <p:sp>
        <p:nvSpPr>
          <p:cNvPr id="3" name="Content Placeholder 2">
            <a:extLst>
              <a:ext uri="{FF2B5EF4-FFF2-40B4-BE49-F238E27FC236}">
                <a16:creationId xmlns:a16="http://schemas.microsoft.com/office/drawing/2014/main" id="{65937156-FDB5-5B1B-EA8D-7F1C54BFBF0B}"/>
              </a:ext>
            </a:extLst>
          </p:cNvPr>
          <p:cNvSpPr>
            <a:spLocks noGrp="1"/>
          </p:cNvSpPr>
          <p:nvPr>
            <p:ph sz="half" idx="1"/>
          </p:nvPr>
        </p:nvSpPr>
        <p:spPr>
          <a:xfrm>
            <a:off x="838200" y="1537398"/>
            <a:ext cx="5181600" cy="4955477"/>
          </a:xfrm>
        </p:spPr>
        <p:txBody>
          <a:bodyPr>
            <a:normAutofit/>
          </a:bodyPr>
          <a:lstStyle/>
          <a:p>
            <a:r>
              <a:rPr lang="en-US" dirty="0"/>
              <a:t>Rather than impose his will on the population he respected all religious sects and through his edicts exhorted them to respect the ideas of others</a:t>
            </a:r>
          </a:p>
          <a:p>
            <a:r>
              <a:rPr lang="en-US" dirty="0"/>
              <a:t>Peace and persuasion rather than force were his post-Kalinga-war tactics</a:t>
            </a:r>
          </a:p>
          <a:p>
            <a:endParaRPr lang="en-US" dirty="0"/>
          </a:p>
          <a:p>
            <a:endParaRPr lang="en-US" dirty="0"/>
          </a:p>
        </p:txBody>
      </p:sp>
      <p:pic>
        <p:nvPicPr>
          <p:cNvPr id="5" name="Content Placeholder 4">
            <a:extLst>
              <a:ext uri="{FF2B5EF4-FFF2-40B4-BE49-F238E27FC236}">
                <a16:creationId xmlns:a16="http://schemas.microsoft.com/office/drawing/2014/main" id="{8FA2BE3C-900E-08A7-54C1-E59D6B7A6BC9}"/>
              </a:ext>
            </a:extLst>
          </p:cNvPr>
          <p:cNvPicPr>
            <a:picLocks noGrp="1" noChangeAspect="1"/>
          </p:cNvPicPr>
          <p:nvPr>
            <p:ph sz="half" idx="2"/>
          </p:nvPr>
        </p:nvPicPr>
        <p:blipFill>
          <a:blip r:embed="rId2"/>
          <a:stretch>
            <a:fillRect/>
          </a:stretch>
        </p:blipFill>
        <p:spPr>
          <a:xfrm>
            <a:off x="8257309" y="1537398"/>
            <a:ext cx="3147526" cy="2935527"/>
          </a:xfrm>
          <a:prstGeom prst="rect">
            <a:avLst/>
          </a:prstGeom>
        </p:spPr>
      </p:pic>
      <p:pic>
        <p:nvPicPr>
          <p:cNvPr id="7" name="Picture 6" descr="A statue of a lion&#10;&#10;AI-generated content may be incorrect.">
            <a:extLst>
              <a:ext uri="{FF2B5EF4-FFF2-40B4-BE49-F238E27FC236}">
                <a16:creationId xmlns:a16="http://schemas.microsoft.com/office/drawing/2014/main" id="{65582E39-F131-76AE-F738-C5CD63854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0253" y="2806531"/>
            <a:ext cx="2358016" cy="3466284"/>
          </a:xfrm>
          <a:prstGeom prst="rect">
            <a:avLst/>
          </a:prstGeom>
        </p:spPr>
      </p:pic>
    </p:spTree>
    <p:extLst>
      <p:ext uri="{BB962C8B-B14F-4D97-AF65-F5344CB8AC3E}">
        <p14:creationId xmlns:p14="http://schemas.microsoft.com/office/powerpoint/2010/main" val="3189769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26EA4-8A25-1F64-9D61-D2904AEAE142}"/>
              </a:ext>
            </a:extLst>
          </p:cNvPr>
          <p:cNvSpPr>
            <a:spLocks noGrp="1"/>
          </p:cNvSpPr>
          <p:nvPr>
            <p:ph type="title"/>
          </p:nvPr>
        </p:nvSpPr>
        <p:spPr/>
        <p:txBody>
          <a:bodyPr/>
          <a:lstStyle/>
          <a:p>
            <a:r>
              <a:rPr lang="en-US" dirty="0"/>
              <a:t>Akbar: Reigned1556 to 1605 </a:t>
            </a:r>
          </a:p>
        </p:txBody>
      </p:sp>
      <p:sp>
        <p:nvSpPr>
          <p:cNvPr id="3" name="Content Placeholder 2">
            <a:extLst>
              <a:ext uri="{FF2B5EF4-FFF2-40B4-BE49-F238E27FC236}">
                <a16:creationId xmlns:a16="http://schemas.microsoft.com/office/drawing/2014/main" id="{F255E91B-3B3D-F4DF-3B80-2E23036AE456}"/>
              </a:ext>
            </a:extLst>
          </p:cNvPr>
          <p:cNvSpPr>
            <a:spLocks noGrp="1"/>
          </p:cNvSpPr>
          <p:nvPr>
            <p:ph sz="half" idx="1"/>
          </p:nvPr>
        </p:nvSpPr>
        <p:spPr>
          <a:xfrm>
            <a:off x="0" y="1825625"/>
            <a:ext cx="8305634" cy="4946964"/>
          </a:xfrm>
        </p:spPr>
        <p:txBody>
          <a:bodyPr>
            <a:normAutofit fontScale="92500" lnSpcReduction="10000"/>
          </a:bodyPr>
          <a:lstStyle/>
          <a:p>
            <a:r>
              <a:rPr lang="en-US" dirty="0"/>
              <a:t>Born a Sunni Muslim, grandson of the founder of the Mughal Dynasty</a:t>
            </a:r>
          </a:p>
          <a:p>
            <a:pPr lvl="1"/>
            <a:r>
              <a:rPr lang="en-US" dirty="0"/>
              <a:t>So rich and powerful were the Mughals that Europeans who visited came to use their name to signify anyone with wealth and power: hence Hollywood  “Mogul” e.g.</a:t>
            </a:r>
          </a:p>
          <a:p>
            <a:r>
              <a:rPr lang="en-US" dirty="0"/>
              <a:t>Significantly expanded the empire</a:t>
            </a:r>
          </a:p>
          <a:p>
            <a:r>
              <a:rPr lang="en-US" dirty="0"/>
              <a:t>Developed new ways of collecting taxes, that made his empire one of the riches places in the world in his time</a:t>
            </a:r>
          </a:p>
          <a:p>
            <a:r>
              <a:rPr lang="en-US" dirty="0"/>
              <a:t>Collected around him advisors from all different ethnicities and religion</a:t>
            </a:r>
          </a:p>
          <a:p>
            <a:pPr lvl="1"/>
            <a:r>
              <a:rPr lang="en-US" dirty="0"/>
              <a:t>Tax System created by Raja </a:t>
            </a:r>
            <a:r>
              <a:rPr lang="en-US" dirty="0" err="1"/>
              <a:t>Todar</a:t>
            </a:r>
            <a:r>
              <a:rPr lang="en-US" dirty="0"/>
              <a:t> Mal, a Hindu </a:t>
            </a:r>
            <a:r>
              <a:rPr lang="en-US" dirty="0" err="1"/>
              <a:t>Kayastha</a:t>
            </a:r>
            <a:endParaRPr lang="en-US" dirty="0"/>
          </a:p>
          <a:p>
            <a:pPr lvl="1"/>
            <a:r>
              <a:rPr lang="en-US" dirty="0"/>
              <a:t>Closest advisor was a Brahmin, Birbal</a:t>
            </a:r>
          </a:p>
          <a:p>
            <a:pPr lvl="1"/>
            <a:r>
              <a:rPr lang="en-US" dirty="0"/>
              <a:t>Commander of his army was a Rajput Hindu, Man Singh</a:t>
            </a:r>
          </a:p>
          <a:p>
            <a:endParaRPr lang="en-US" dirty="0"/>
          </a:p>
        </p:txBody>
      </p:sp>
      <p:pic>
        <p:nvPicPr>
          <p:cNvPr id="6" name="Content Placeholder 5">
            <a:extLst>
              <a:ext uri="{FF2B5EF4-FFF2-40B4-BE49-F238E27FC236}">
                <a16:creationId xmlns:a16="http://schemas.microsoft.com/office/drawing/2014/main" id="{DAED5371-3B1E-52A6-7BDE-A32A1E7A5AAA}"/>
              </a:ext>
            </a:extLst>
          </p:cNvPr>
          <p:cNvPicPr>
            <a:picLocks noGrp="1" noChangeAspect="1"/>
          </p:cNvPicPr>
          <p:nvPr>
            <p:ph sz="half" idx="2"/>
          </p:nvPr>
        </p:nvPicPr>
        <p:blipFill>
          <a:blip r:embed="rId2"/>
          <a:stretch>
            <a:fillRect/>
          </a:stretch>
        </p:blipFill>
        <p:spPr>
          <a:xfrm>
            <a:off x="8305634" y="1825625"/>
            <a:ext cx="3467014" cy="4351338"/>
          </a:xfrm>
        </p:spPr>
      </p:pic>
    </p:spTree>
    <p:extLst>
      <p:ext uri="{BB962C8B-B14F-4D97-AF65-F5344CB8AC3E}">
        <p14:creationId xmlns:p14="http://schemas.microsoft.com/office/powerpoint/2010/main" val="2169775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9319-3E93-CEBA-1D08-1E190C4E1116}"/>
              </a:ext>
            </a:extLst>
          </p:cNvPr>
          <p:cNvSpPr>
            <a:spLocks noGrp="1"/>
          </p:cNvSpPr>
          <p:nvPr>
            <p:ph type="title"/>
          </p:nvPr>
        </p:nvSpPr>
        <p:spPr>
          <a:xfrm>
            <a:off x="838200" y="1"/>
            <a:ext cx="10515600" cy="1117599"/>
          </a:xfrm>
        </p:spPr>
        <p:txBody>
          <a:bodyPr/>
          <a:lstStyle/>
          <a:p>
            <a:r>
              <a:rPr lang="en-US" dirty="0"/>
              <a:t>Akbar and Religious Diversity</a:t>
            </a:r>
          </a:p>
        </p:txBody>
      </p:sp>
      <p:sp>
        <p:nvSpPr>
          <p:cNvPr id="3" name="Content Placeholder 2">
            <a:extLst>
              <a:ext uri="{FF2B5EF4-FFF2-40B4-BE49-F238E27FC236}">
                <a16:creationId xmlns:a16="http://schemas.microsoft.com/office/drawing/2014/main" id="{E95BF71A-2EDC-2BA4-3353-351B253906AD}"/>
              </a:ext>
            </a:extLst>
          </p:cNvPr>
          <p:cNvSpPr>
            <a:spLocks noGrp="1"/>
          </p:cNvSpPr>
          <p:nvPr>
            <p:ph sz="half" idx="1"/>
          </p:nvPr>
        </p:nvSpPr>
        <p:spPr>
          <a:xfrm>
            <a:off x="-73890" y="1117600"/>
            <a:ext cx="5745018" cy="5740399"/>
          </a:xfrm>
        </p:spPr>
        <p:txBody>
          <a:bodyPr>
            <a:normAutofit lnSpcReduction="10000"/>
          </a:bodyPr>
          <a:lstStyle/>
          <a:p>
            <a:r>
              <a:rPr lang="en-US" dirty="0"/>
              <a:t>Advocated SULH I KUL (peace with all)</a:t>
            </a:r>
          </a:p>
          <a:p>
            <a:r>
              <a:rPr lang="en-US" dirty="0"/>
              <a:t>Married Hindu Rajput princesses </a:t>
            </a:r>
          </a:p>
          <a:p>
            <a:r>
              <a:rPr lang="en-US" dirty="0"/>
              <a:t>Built the  </a:t>
            </a:r>
            <a:r>
              <a:rPr lang="en-US" dirty="0" err="1"/>
              <a:t>Ibadat</a:t>
            </a:r>
            <a:r>
              <a:rPr lang="en-US" dirty="0"/>
              <a:t> Khana ("House of Worship") where theologians and mystics of different faiths discussed matters of spirituality with the emperor</a:t>
            </a:r>
          </a:p>
          <a:p>
            <a:r>
              <a:rPr lang="en-US" dirty="0"/>
              <a:t>Combined different religious doctrines into a new ethical, moral code </a:t>
            </a:r>
            <a:r>
              <a:rPr lang="en-US" i="1" dirty="0"/>
              <a:t>Din-</a:t>
            </a:r>
            <a:r>
              <a:rPr lang="en-US" i="1" dirty="0" err="1"/>
              <a:t>i</a:t>
            </a:r>
            <a:r>
              <a:rPr lang="en-US" i="1" dirty="0"/>
              <a:t>-Ilahi</a:t>
            </a:r>
            <a:r>
              <a:rPr lang="en-US" dirty="0"/>
              <a:t> (a new religion?)</a:t>
            </a:r>
          </a:p>
          <a:p>
            <a:r>
              <a:rPr lang="en-US" dirty="0"/>
              <a:t>Comparison: Europe torn apart by religious wars at that time (Catholic counter-reformation 1545)</a:t>
            </a:r>
          </a:p>
          <a:p>
            <a:endParaRPr lang="en-US" dirty="0"/>
          </a:p>
        </p:txBody>
      </p:sp>
      <p:sp>
        <p:nvSpPr>
          <p:cNvPr id="4" name="Content Placeholder 3">
            <a:extLst>
              <a:ext uri="{FF2B5EF4-FFF2-40B4-BE49-F238E27FC236}">
                <a16:creationId xmlns:a16="http://schemas.microsoft.com/office/drawing/2014/main" id="{097FEECF-A0AB-C23D-DC2D-8AE42C2461B2}"/>
              </a:ext>
            </a:extLst>
          </p:cNvPr>
          <p:cNvSpPr>
            <a:spLocks noGrp="1"/>
          </p:cNvSpPr>
          <p:nvPr>
            <p:ph sz="half" idx="2"/>
          </p:nvPr>
        </p:nvSpPr>
        <p:spPr>
          <a:xfrm>
            <a:off x="5608782" y="1117600"/>
            <a:ext cx="5745018" cy="5597235"/>
          </a:xfrm>
        </p:spPr>
        <p:txBody>
          <a:bodyPr>
            <a:normAutofit lnSpcReduction="10000"/>
          </a:bodyPr>
          <a:lstStyle/>
          <a:p>
            <a:r>
              <a:rPr lang="en-US" b="1" dirty="0"/>
              <a:t>IBADAT KHANA at Fatehpur Sikri</a:t>
            </a:r>
          </a:p>
          <a:p>
            <a:endParaRPr lang="en-US" dirty="0"/>
          </a:p>
        </p:txBody>
      </p:sp>
      <p:pic>
        <p:nvPicPr>
          <p:cNvPr id="10" name="Picture 9">
            <a:extLst>
              <a:ext uri="{FF2B5EF4-FFF2-40B4-BE49-F238E27FC236}">
                <a16:creationId xmlns:a16="http://schemas.microsoft.com/office/drawing/2014/main" id="{BCE997F2-D424-01B9-1729-C28548397068}"/>
              </a:ext>
            </a:extLst>
          </p:cNvPr>
          <p:cNvPicPr>
            <a:picLocks noChangeAspect="1"/>
          </p:cNvPicPr>
          <p:nvPr/>
        </p:nvPicPr>
        <p:blipFill>
          <a:blip r:embed="rId2"/>
          <a:stretch>
            <a:fillRect/>
          </a:stretch>
        </p:blipFill>
        <p:spPr>
          <a:xfrm>
            <a:off x="5863438" y="1728983"/>
            <a:ext cx="5545778" cy="4011417"/>
          </a:xfrm>
          <a:prstGeom prst="rect">
            <a:avLst/>
          </a:prstGeom>
        </p:spPr>
      </p:pic>
    </p:spTree>
    <p:extLst>
      <p:ext uri="{BB962C8B-B14F-4D97-AF65-F5344CB8AC3E}">
        <p14:creationId xmlns:p14="http://schemas.microsoft.com/office/powerpoint/2010/main" val="2992365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19" y="0"/>
            <a:ext cx="11508599" cy="1126837"/>
          </a:xfrm>
        </p:spPr>
        <p:txBody>
          <a:bodyPr/>
          <a:lstStyle/>
          <a:p>
            <a:r>
              <a:rPr lang="en-US" dirty="0"/>
              <a:t>Was this the result of their personal “greatness”?</a:t>
            </a:r>
          </a:p>
        </p:txBody>
      </p:sp>
      <p:sp>
        <p:nvSpPr>
          <p:cNvPr id="3" name="Content Placeholder 2"/>
          <p:cNvSpPr>
            <a:spLocks noGrp="1"/>
          </p:cNvSpPr>
          <p:nvPr>
            <p:ph idx="1"/>
          </p:nvPr>
        </p:nvSpPr>
        <p:spPr>
          <a:xfrm>
            <a:off x="628073" y="1126837"/>
            <a:ext cx="10760363" cy="5652654"/>
          </a:xfrm>
        </p:spPr>
        <p:txBody>
          <a:bodyPr>
            <a:normAutofit lnSpcReduction="10000"/>
          </a:bodyPr>
          <a:lstStyle/>
          <a:p>
            <a:r>
              <a:rPr lang="en-US" dirty="0"/>
              <a:t>No!</a:t>
            </a:r>
          </a:p>
          <a:p>
            <a:r>
              <a:rPr lang="en-US" dirty="0"/>
              <a:t>While both may well have been “great men” their greatness does not explain why Ashoka and Akbar celebrated diversity and practiced inclusivity.  </a:t>
            </a:r>
          </a:p>
          <a:p>
            <a:pPr lvl="1"/>
            <a:r>
              <a:rPr lang="en-US" b="1" dirty="0">
                <a:highlight>
                  <a:srgbClr val="FFFF00"/>
                </a:highlight>
              </a:rPr>
              <a:t>Ashoka</a:t>
            </a:r>
            <a:r>
              <a:rPr lang="en-US" dirty="0"/>
              <a:t> fought for power, possibly killing his brothers in fight for throne</a:t>
            </a:r>
          </a:p>
          <a:p>
            <a:pPr lvl="2"/>
            <a:r>
              <a:rPr lang="en-US" dirty="0"/>
              <a:t>Never disbanded army despite his vows of non-violence</a:t>
            </a:r>
          </a:p>
          <a:p>
            <a:pPr lvl="1"/>
            <a:r>
              <a:rPr lang="en-US" b="1" dirty="0">
                <a:highlight>
                  <a:srgbClr val="FFFF00"/>
                </a:highlight>
              </a:rPr>
              <a:t>Akbar</a:t>
            </a:r>
            <a:r>
              <a:rPr lang="en-US" b="1" dirty="0"/>
              <a:t> </a:t>
            </a:r>
            <a:r>
              <a:rPr lang="en-US" dirty="0"/>
              <a:t>fought more than his share of wars before advocating </a:t>
            </a:r>
            <a:r>
              <a:rPr lang="en-US" dirty="0" err="1"/>
              <a:t>Sulh</a:t>
            </a:r>
            <a:r>
              <a:rPr lang="en-US" dirty="0"/>
              <a:t> I Kul.  When he captured a fortress that had held out for four months, he had 30,000 defenders massacred</a:t>
            </a:r>
          </a:p>
          <a:p>
            <a:r>
              <a:rPr lang="en-US" dirty="0"/>
              <a:t>Historical contexts and the innate diversity of the subcontinent are better explanations for their actions</a:t>
            </a:r>
          </a:p>
          <a:p>
            <a:r>
              <a:rPr lang="en-US" dirty="0"/>
              <a:t>Having conquered, there was need for consolidation.  Inclusion was the best possible strategy</a:t>
            </a:r>
          </a:p>
          <a:p>
            <a:r>
              <a:rPr lang="en-US" dirty="0"/>
              <a:t>Akbar (and Ashoka before him) knew that trying to impose a minority perspective on a diverse population would be counter-productive</a:t>
            </a:r>
          </a:p>
          <a:p>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92309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877C-8681-34A8-1CC0-1B45B18B34EC}"/>
              </a:ext>
            </a:extLst>
          </p:cNvPr>
          <p:cNvSpPr>
            <a:spLocks noGrp="1"/>
          </p:cNvSpPr>
          <p:nvPr>
            <p:ph type="title"/>
          </p:nvPr>
        </p:nvSpPr>
        <p:spPr/>
        <p:txBody>
          <a:bodyPr/>
          <a:lstStyle/>
          <a:p>
            <a:r>
              <a:rPr lang="en-US" dirty="0"/>
              <a:t>Change with British Colonialism</a:t>
            </a:r>
          </a:p>
        </p:txBody>
      </p:sp>
      <p:sp>
        <p:nvSpPr>
          <p:cNvPr id="3" name="Content Placeholder 2">
            <a:extLst>
              <a:ext uri="{FF2B5EF4-FFF2-40B4-BE49-F238E27FC236}">
                <a16:creationId xmlns:a16="http://schemas.microsoft.com/office/drawing/2014/main" id="{22B0C6CC-6339-3078-9170-975D1B5166CA}"/>
              </a:ext>
            </a:extLst>
          </p:cNvPr>
          <p:cNvSpPr>
            <a:spLocks noGrp="1"/>
          </p:cNvSpPr>
          <p:nvPr>
            <p:ph idx="1"/>
          </p:nvPr>
        </p:nvSpPr>
        <p:spPr>
          <a:xfrm>
            <a:off x="838200" y="1862571"/>
            <a:ext cx="10515600" cy="4351338"/>
          </a:xfrm>
        </p:spPr>
        <p:txBody>
          <a:bodyPr>
            <a:normAutofit lnSpcReduction="10000"/>
          </a:bodyPr>
          <a:lstStyle/>
          <a:p>
            <a:r>
              <a:rPr lang="en-US" dirty="0"/>
              <a:t>The British come to power in India taking advantage of divisions after the end of the Mughal empire (when regional identities reasserted their importance)</a:t>
            </a:r>
          </a:p>
          <a:p>
            <a:r>
              <a:rPr lang="en-US" dirty="0"/>
              <a:t>British strategy was to further divide and hence consolidate their rule</a:t>
            </a:r>
          </a:p>
          <a:p>
            <a:r>
              <a:rPr lang="en-US" dirty="0"/>
              <a:t>As previous rulers (Mughals) had been Muslims, vilification of Islam and Muslims a way of justifying their own rule</a:t>
            </a:r>
          </a:p>
          <a:p>
            <a:pPr lvl="1"/>
            <a:r>
              <a:rPr lang="en-US" dirty="0"/>
              <a:t>Islam a part of Indian social fabric since ca. 700 CE, and Hindus held important roles in many Muslim rulers’ kingdoms </a:t>
            </a:r>
            <a:r>
              <a:rPr lang="en-US" b="1" dirty="0"/>
              <a:t>and vice versa</a:t>
            </a:r>
          </a:p>
          <a:p>
            <a:r>
              <a:rPr lang="en-US" dirty="0"/>
              <a:t>But religion had never been (could not be) the basis for a POLITICAL identity in pre-colonial India</a:t>
            </a:r>
          </a:p>
          <a:p>
            <a:r>
              <a:rPr lang="en-US" dirty="0"/>
              <a:t>This was something that had to be created under colonialism</a:t>
            </a:r>
          </a:p>
          <a:p>
            <a:endParaRPr lang="en-US" dirty="0"/>
          </a:p>
          <a:p>
            <a:endParaRPr lang="en-US" dirty="0"/>
          </a:p>
          <a:p>
            <a:endParaRPr lang="en-US" dirty="0"/>
          </a:p>
        </p:txBody>
      </p:sp>
    </p:spTree>
    <p:extLst>
      <p:ext uri="{BB962C8B-B14F-4D97-AF65-F5344CB8AC3E}">
        <p14:creationId xmlns:p14="http://schemas.microsoft.com/office/powerpoint/2010/main" val="3671548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59C9-A8A4-95D2-A1B1-A97CA4CD8DB4}"/>
              </a:ext>
            </a:extLst>
          </p:cNvPr>
          <p:cNvSpPr>
            <a:spLocks noGrp="1"/>
          </p:cNvSpPr>
          <p:nvPr>
            <p:ph type="title"/>
          </p:nvPr>
        </p:nvSpPr>
        <p:spPr/>
        <p:txBody>
          <a:bodyPr/>
          <a:lstStyle/>
          <a:p>
            <a:r>
              <a:rPr lang="en-US" dirty="0"/>
              <a:t>Colonialism and Sources of </a:t>
            </a:r>
            <a:r>
              <a:rPr lang="en-US" dirty="0" err="1"/>
              <a:t>DisUnity</a:t>
            </a:r>
            <a:endParaRPr lang="en-US" dirty="0"/>
          </a:p>
        </p:txBody>
      </p:sp>
      <p:sp>
        <p:nvSpPr>
          <p:cNvPr id="3" name="Content Placeholder 2">
            <a:extLst>
              <a:ext uri="{FF2B5EF4-FFF2-40B4-BE49-F238E27FC236}">
                <a16:creationId xmlns:a16="http://schemas.microsoft.com/office/drawing/2014/main" id="{024389A1-D01C-B6B9-258F-FF903DE5D7C7}"/>
              </a:ext>
            </a:extLst>
          </p:cNvPr>
          <p:cNvSpPr>
            <a:spLocks noGrp="1"/>
          </p:cNvSpPr>
          <p:nvPr>
            <p:ph idx="1"/>
          </p:nvPr>
        </p:nvSpPr>
        <p:spPr>
          <a:xfrm>
            <a:off x="323273" y="1477818"/>
            <a:ext cx="11030527" cy="5172363"/>
          </a:xfrm>
        </p:spPr>
        <p:txBody>
          <a:bodyPr>
            <a:normAutofit/>
          </a:bodyPr>
          <a:lstStyle/>
          <a:p>
            <a:r>
              <a:rPr lang="en-US" dirty="0"/>
              <a:t>Hindu-ISM is a 19</a:t>
            </a:r>
            <a:r>
              <a:rPr lang="en-US" baseline="30000" dirty="0"/>
              <a:t>th</a:t>
            </a:r>
            <a:r>
              <a:rPr lang="en-US" dirty="0"/>
              <a:t> century word brought into being during British rule   (-ISM is a 19</a:t>
            </a:r>
            <a:r>
              <a:rPr lang="en-US" baseline="30000" dirty="0"/>
              <a:t>th</a:t>
            </a:r>
            <a:r>
              <a:rPr lang="en-US" dirty="0"/>
              <a:t> C suffix)</a:t>
            </a:r>
          </a:p>
          <a:p>
            <a:pPr lvl="1"/>
            <a:r>
              <a:rPr lang="en-US" dirty="0"/>
              <a:t>No self-identification as “Hindu” until 16</a:t>
            </a:r>
            <a:r>
              <a:rPr lang="en-US" baseline="30000" dirty="0"/>
              <a:t>th</a:t>
            </a:r>
            <a:r>
              <a:rPr lang="en-US" dirty="0"/>
              <a:t> C, as late as 1921 folks identifying as “Hindu-Mohammedan [Muslim]”</a:t>
            </a:r>
          </a:p>
          <a:p>
            <a:r>
              <a:rPr lang="en-US" dirty="0">
                <a:solidFill>
                  <a:srgbClr val="231F20"/>
                </a:solidFill>
                <a:latin typeface="Bembo_166"/>
              </a:rPr>
              <a:t>British created </a:t>
            </a:r>
            <a:r>
              <a:rPr lang="en-US" b="0" i="0" dirty="0">
                <a:solidFill>
                  <a:srgbClr val="231F20"/>
                </a:solidFill>
                <a:effectLst/>
                <a:latin typeface="Bembo_166"/>
              </a:rPr>
              <a:t>‘colonial forms of knowledge’ (</a:t>
            </a:r>
            <a:r>
              <a:rPr lang="en-US" dirty="0">
                <a:solidFill>
                  <a:srgbClr val="231F20"/>
                </a:solidFill>
                <a:latin typeface="Bembo_166"/>
              </a:rPr>
              <a:t>Cohn, 1996) </a:t>
            </a:r>
            <a:r>
              <a:rPr lang="en-US" b="0" i="0" dirty="0">
                <a:solidFill>
                  <a:srgbClr val="231F20"/>
                </a:solidFill>
                <a:effectLst/>
                <a:latin typeface="Bembo_166"/>
              </a:rPr>
              <a:t>which objectified and categorized India in discrete ways</a:t>
            </a:r>
          </a:p>
          <a:p>
            <a:pPr lvl="1"/>
            <a:r>
              <a:rPr lang="en-US" dirty="0">
                <a:solidFill>
                  <a:srgbClr val="231F20"/>
                </a:solidFill>
                <a:latin typeface="Bembo_166"/>
              </a:rPr>
              <a:t>Academic works, Censuses, and later politics, was all organized divided into religious categories</a:t>
            </a:r>
          </a:p>
          <a:p>
            <a:pPr lvl="1"/>
            <a:r>
              <a:rPr lang="en-US" b="0" i="0" dirty="0">
                <a:solidFill>
                  <a:srgbClr val="231F20"/>
                </a:solidFill>
                <a:effectLst/>
                <a:latin typeface="Bembo_166"/>
              </a:rPr>
              <a:t>These “normalize” politics based on religious identity</a:t>
            </a:r>
          </a:p>
          <a:p>
            <a:pPr lvl="1"/>
            <a:r>
              <a:rPr lang="en-US" dirty="0">
                <a:solidFill>
                  <a:srgbClr val="231F20"/>
                </a:solidFill>
                <a:latin typeface="Bembo_166"/>
              </a:rPr>
              <a:t>Indian elites, both Hindu and Muslim, see advantages for themselves in this</a:t>
            </a:r>
          </a:p>
          <a:p>
            <a:pPr lvl="1"/>
            <a:r>
              <a:rPr lang="en-US" dirty="0">
                <a:solidFill>
                  <a:srgbClr val="231F20"/>
                </a:solidFill>
                <a:latin typeface="Bembo_166"/>
              </a:rPr>
              <a:t>Some like Gandhi refuse to accept (non-cooperation and civil disobedience) but the vast majority of nationalists</a:t>
            </a:r>
            <a:endParaRPr lang="en-US" dirty="0"/>
          </a:p>
          <a:p>
            <a:endParaRPr lang="en-US" dirty="0"/>
          </a:p>
          <a:p>
            <a:endParaRPr lang="en-US" dirty="0"/>
          </a:p>
        </p:txBody>
      </p:sp>
    </p:spTree>
    <p:extLst>
      <p:ext uri="{BB962C8B-B14F-4D97-AF65-F5344CB8AC3E}">
        <p14:creationId xmlns:p14="http://schemas.microsoft.com/office/powerpoint/2010/main" val="730556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60A4-AD19-F0F4-DBC3-50832EF66F9B}"/>
              </a:ext>
            </a:extLst>
          </p:cNvPr>
          <p:cNvSpPr>
            <a:spLocks noGrp="1"/>
          </p:cNvSpPr>
          <p:nvPr>
            <p:ph type="title"/>
          </p:nvPr>
        </p:nvSpPr>
        <p:spPr/>
        <p:txBody>
          <a:bodyPr/>
          <a:lstStyle/>
          <a:p>
            <a:r>
              <a:rPr lang="en-US" dirty="0"/>
              <a:t>Partition: Divide and Quit</a:t>
            </a:r>
          </a:p>
        </p:txBody>
      </p:sp>
      <p:sp>
        <p:nvSpPr>
          <p:cNvPr id="3" name="Content Placeholder 2">
            <a:extLst>
              <a:ext uri="{FF2B5EF4-FFF2-40B4-BE49-F238E27FC236}">
                <a16:creationId xmlns:a16="http://schemas.microsoft.com/office/drawing/2014/main" id="{29F95C1C-50B6-75DB-AE7D-68C7DA8131C5}"/>
              </a:ext>
            </a:extLst>
          </p:cNvPr>
          <p:cNvSpPr>
            <a:spLocks noGrp="1"/>
          </p:cNvSpPr>
          <p:nvPr>
            <p:ph sz="half" idx="1"/>
          </p:nvPr>
        </p:nvSpPr>
        <p:spPr>
          <a:xfrm>
            <a:off x="422031" y="1825625"/>
            <a:ext cx="6320413" cy="4786190"/>
          </a:xfrm>
        </p:spPr>
        <p:txBody>
          <a:bodyPr>
            <a:normAutofit/>
          </a:bodyPr>
          <a:lstStyle/>
          <a:p>
            <a:r>
              <a:rPr lang="en-US" dirty="0"/>
              <a:t>British colonialism primarily responsible for the creation of religion as political identity and hence </a:t>
            </a:r>
            <a:r>
              <a:rPr lang="en-US" b="1" dirty="0"/>
              <a:t>Partition</a:t>
            </a:r>
            <a:r>
              <a:rPr lang="en-US" dirty="0"/>
              <a:t> in 1947</a:t>
            </a:r>
          </a:p>
          <a:p>
            <a:r>
              <a:rPr lang="en-US" dirty="0"/>
              <a:t>A million people died and 10 million forced to migrate when British leave the subcontinent divided into India and Pakistan (in two parts, E and W)</a:t>
            </a:r>
          </a:p>
          <a:p>
            <a:r>
              <a:rPr lang="en-US" dirty="0"/>
              <a:t>Indian and Pakistani nationalist leaders prefer this outcome as it gave them unchallenged power after British withdrawal</a:t>
            </a:r>
          </a:p>
          <a:p>
            <a:endParaRPr lang="en-US" dirty="0"/>
          </a:p>
        </p:txBody>
      </p:sp>
      <p:pic>
        <p:nvPicPr>
          <p:cNvPr id="5" name="Content Placeholder 4">
            <a:extLst>
              <a:ext uri="{FF2B5EF4-FFF2-40B4-BE49-F238E27FC236}">
                <a16:creationId xmlns:a16="http://schemas.microsoft.com/office/drawing/2014/main" id="{A9F770B1-0AB6-8BD7-59F7-87DBE13BD1FA}"/>
              </a:ext>
            </a:extLst>
          </p:cNvPr>
          <p:cNvPicPr>
            <a:picLocks noGrp="1" noChangeAspect="1"/>
          </p:cNvPicPr>
          <p:nvPr>
            <p:ph sz="half" idx="2"/>
          </p:nvPr>
        </p:nvPicPr>
        <p:blipFill>
          <a:blip r:embed="rId2"/>
          <a:stretch>
            <a:fillRect/>
          </a:stretch>
        </p:blipFill>
        <p:spPr>
          <a:xfrm>
            <a:off x="6828818" y="1959429"/>
            <a:ext cx="5580896" cy="4190162"/>
          </a:xfrm>
          <a:prstGeom prst="rect">
            <a:avLst/>
          </a:prstGeom>
        </p:spPr>
      </p:pic>
    </p:spTree>
    <p:extLst>
      <p:ext uri="{BB962C8B-B14F-4D97-AF65-F5344CB8AC3E}">
        <p14:creationId xmlns:p14="http://schemas.microsoft.com/office/powerpoint/2010/main" val="969209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F5BFA-669F-4E70-A307-830EFD622F06}"/>
              </a:ext>
            </a:extLst>
          </p:cNvPr>
          <p:cNvSpPr>
            <a:spLocks noGrp="1"/>
          </p:cNvSpPr>
          <p:nvPr>
            <p:ph type="title"/>
          </p:nvPr>
        </p:nvSpPr>
        <p:spPr/>
        <p:txBody>
          <a:bodyPr/>
          <a:lstStyle/>
          <a:p>
            <a:r>
              <a:rPr lang="en-US" dirty="0"/>
              <a:t>Post 1947 Sources of Unity: Democracy</a:t>
            </a:r>
          </a:p>
        </p:txBody>
      </p:sp>
      <p:sp>
        <p:nvSpPr>
          <p:cNvPr id="3" name="Content Placeholder 2">
            <a:extLst>
              <a:ext uri="{FF2B5EF4-FFF2-40B4-BE49-F238E27FC236}">
                <a16:creationId xmlns:a16="http://schemas.microsoft.com/office/drawing/2014/main" id="{1207DDE3-52FE-4FF4-BA08-5A1A3A588AA1}"/>
              </a:ext>
            </a:extLst>
          </p:cNvPr>
          <p:cNvSpPr>
            <a:spLocks noGrp="1"/>
          </p:cNvSpPr>
          <p:nvPr>
            <p:ph idx="1"/>
          </p:nvPr>
        </p:nvSpPr>
        <p:spPr>
          <a:xfrm>
            <a:off x="284085" y="1411550"/>
            <a:ext cx="11469950" cy="5326601"/>
          </a:xfrm>
        </p:spPr>
        <p:txBody>
          <a:bodyPr>
            <a:normAutofit lnSpcReduction="10000"/>
          </a:bodyPr>
          <a:lstStyle/>
          <a:p>
            <a:r>
              <a:rPr lang="en-US" dirty="0"/>
              <a:t>So, what AFTER the British leave?</a:t>
            </a:r>
          </a:p>
          <a:p>
            <a:r>
              <a:rPr lang="en-US" dirty="0"/>
              <a:t>A huge set of problems in 1947: “At no other time or place in human history have social conflicts been so richly diverse, so vigorously articulated, so eloquently manifested in art and literature, or addressed with such directness by the political system and the media.” (Guha, 2007)</a:t>
            </a:r>
          </a:p>
          <a:p>
            <a:r>
              <a:rPr lang="en-US" dirty="0"/>
              <a:t>ULTIMATELY the successful working of a major democratic experiment that kept India together at the time</a:t>
            </a:r>
          </a:p>
          <a:p>
            <a:r>
              <a:rPr lang="en-US" dirty="0"/>
              <a:t>The Constitution of 1950 was based on Universal Suffrage, no adult of any religion, caste, sex, or region was denied a vote.</a:t>
            </a:r>
          </a:p>
          <a:p>
            <a:pPr lvl="1"/>
            <a:r>
              <a:rPr lang="en-US" dirty="0"/>
              <a:t>Along with the American and French revolutions, “one of three great experiments of world history”</a:t>
            </a:r>
          </a:p>
          <a:p>
            <a:r>
              <a:rPr lang="en-US" dirty="0"/>
              <a:t>But “democracy” means more than simply voting in elections, it also depends on the political imagination of India itself </a:t>
            </a:r>
          </a:p>
        </p:txBody>
      </p:sp>
    </p:spTree>
    <p:extLst>
      <p:ext uri="{BB962C8B-B14F-4D97-AF65-F5344CB8AC3E}">
        <p14:creationId xmlns:p14="http://schemas.microsoft.com/office/powerpoint/2010/main" val="866548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Imagining India After the British</a:t>
            </a:r>
          </a:p>
        </p:txBody>
      </p:sp>
      <p:sp>
        <p:nvSpPr>
          <p:cNvPr id="3" name="Content Placeholder 2"/>
          <p:cNvSpPr>
            <a:spLocks noGrp="1"/>
          </p:cNvSpPr>
          <p:nvPr>
            <p:ph idx="1"/>
          </p:nvPr>
        </p:nvSpPr>
        <p:spPr>
          <a:xfrm>
            <a:off x="133165" y="1287262"/>
            <a:ext cx="11780668" cy="5486400"/>
          </a:xfrm>
        </p:spPr>
        <p:txBody>
          <a:bodyPr>
            <a:normAutofit lnSpcReduction="10000"/>
          </a:bodyPr>
          <a:lstStyle/>
          <a:p>
            <a:r>
              <a:rPr lang="en-US" dirty="0"/>
              <a:t>As important as the fact that *all* Indian people were given a vote at the start of the republic was the ideological orientation of early nationalist leaders, who said:</a:t>
            </a:r>
          </a:p>
          <a:p>
            <a:pPr lvl="1"/>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‘India is a land of many religions and many races, and must remain so’… India would be ‘</a:t>
            </a:r>
            <a:r>
              <a:rPr kumimoji="0" lang="en-US"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 democratic secular State where all citizens enjoy full rights and are equally entitled to the protection of the State, irrespective of the religion to which they belong</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The leaders wished to ‘assure the minorities in India that it will continue to protect, to the best of its ability, their citizen rights against aggression’.” (Guha, 2007: 35)</a:t>
            </a:r>
          </a:p>
          <a:p>
            <a:r>
              <a:rPr lang="en-US" dirty="0"/>
              <a:t>Jawaharlal Nehru and Gandhi had their differences, but on one issue they were as one: that regardless of what other parties or individuals believed, </a:t>
            </a:r>
            <a:r>
              <a:rPr lang="en-US" b="1" dirty="0"/>
              <a:t>their idea of India was one where Indian-ness – legal citizenship or cultural belonging -- was not tied to a single religion, region, language or caste. </a:t>
            </a:r>
            <a:r>
              <a:rPr lang="en-US" dirty="0">
                <a:highlight>
                  <a:srgbClr val="FFFF00"/>
                </a:highlight>
              </a:rPr>
              <a:t>Not everyone agreed with them. </a:t>
            </a:r>
          </a:p>
          <a:p>
            <a:r>
              <a:rPr lang="en-US" dirty="0"/>
              <a:t>A handful of Hindu Nationalist extremists succeeded in assassinating Mahatma Gandhi in January 1948</a:t>
            </a:r>
          </a:p>
        </p:txBody>
      </p:sp>
    </p:spTree>
    <p:extLst>
      <p:ext uri="{BB962C8B-B14F-4D97-AF65-F5344CB8AC3E}">
        <p14:creationId xmlns:p14="http://schemas.microsoft.com/office/powerpoint/2010/main" val="1562544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B159-DD0F-4526-BE85-7AFB1674CE38}"/>
              </a:ext>
            </a:extLst>
          </p:cNvPr>
          <p:cNvSpPr>
            <a:spLocks noGrp="1"/>
          </p:cNvSpPr>
          <p:nvPr>
            <p:ph type="title"/>
          </p:nvPr>
        </p:nvSpPr>
        <p:spPr/>
        <p:txBody>
          <a:bodyPr/>
          <a:lstStyle/>
          <a:p>
            <a:r>
              <a:rPr lang="en-US" dirty="0"/>
              <a:t>The Hindu Nationalists Differ</a:t>
            </a:r>
          </a:p>
        </p:txBody>
      </p:sp>
      <p:sp>
        <p:nvSpPr>
          <p:cNvPr id="3" name="Content Placeholder 2">
            <a:extLst>
              <a:ext uri="{FF2B5EF4-FFF2-40B4-BE49-F238E27FC236}">
                <a16:creationId xmlns:a16="http://schemas.microsoft.com/office/drawing/2014/main" id="{9EA4355E-22A0-43DF-87B5-BD96142F0005}"/>
              </a:ext>
            </a:extLst>
          </p:cNvPr>
          <p:cNvSpPr>
            <a:spLocks noGrp="1"/>
          </p:cNvSpPr>
          <p:nvPr>
            <p:ph idx="1"/>
          </p:nvPr>
        </p:nvSpPr>
        <p:spPr>
          <a:xfrm>
            <a:off x="406400" y="1607127"/>
            <a:ext cx="10649527" cy="5070764"/>
          </a:xfrm>
        </p:spPr>
        <p:txBody>
          <a:bodyPr>
            <a:normAutofit/>
          </a:bodyPr>
          <a:lstStyle/>
          <a:p>
            <a:r>
              <a:rPr lang="en-US" dirty="0"/>
              <a:t>The </a:t>
            </a:r>
            <a:r>
              <a:rPr lang="en-US" dirty="0" err="1"/>
              <a:t>Rashtriya</a:t>
            </a:r>
            <a:r>
              <a:rPr lang="en-US" dirty="0"/>
              <a:t> Swayamsevak Sangh (RSS) explicitly opposed “the idea of a secular state that would not discriminate on the basis of religion.”</a:t>
            </a:r>
          </a:p>
          <a:p>
            <a:r>
              <a:rPr lang="en-US" b="1" dirty="0"/>
              <a:t>Hindi </a:t>
            </a:r>
            <a:r>
              <a:rPr lang="en-US" dirty="0"/>
              <a:t>(language) </a:t>
            </a:r>
            <a:r>
              <a:rPr lang="en-US" b="1" dirty="0"/>
              <a:t>Hindu</a:t>
            </a:r>
            <a:r>
              <a:rPr lang="en-US" dirty="0"/>
              <a:t> (religion) </a:t>
            </a:r>
            <a:r>
              <a:rPr lang="en-US" b="1" dirty="0"/>
              <a:t>Hindustan </a:t>
            </a:r>
            <a:r>
              <a:rPr lang="en-US" dirty="0"/>
              <a:t>(a Hindu Nation) was their slogan</a:t>
            </a:r>
          </a:p>
          <a:p>
            <a:r>
              <a:rPr lang="en-US" dirty="0"/>
              <a:t>The most important leader of the RSS, GOLWAKLAR, believed:</a:t>
            </a:r>
          </a:p>
          <a:p>
            <a:pPr lvl="1"/>
            <a:r>
              <a:rPr lang="en-US" dirty="0"/>
              <a:t>The non-Hindu people of Hindustan must either adopt Hindu culture and language, must learn and respect and hold in reverence the Hindu religion, must entertain no idea but of those of glorification of the Hindu race and culture . . . in a word they must cease to be foreigners, or may stay in the country, wholly subordinated to the Hindu nation, claiming nothing, deserving no privileges, far less any preferential treatment – not even citizens’ rights (35)</a:t>
            </a:r>
          </a:p>
          <a:p>
            <a:r>
              <a:rPr lang="en-US" dirty="0"/>
              <a:t>On January 30, 1948, a Hindu nationalist shot the Mahatma to death</a:t>
            </a:r>
          </a:p>
        </p:txBody>
      </p:sp>
    </p:spTree>
    <p:extLst>
      <p:ext uri="{BB962C8B-B14F-4D97-AF65-F5344CB8AC3E}">
        <p14:creationId xmlns:p14="http://schemas.microsoft.com/office/powerpoint/2010/main" val="278536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85037-A741-05DF-7748-6610D2015036}"/>
              </a:ext>
            </a:extLst>
          </p:cNvPr>
          <p:cNvSpPr>
            <a:spLocks noGrp="1"/>
          </p:cNvSpPr>
          <p:nvPr>
            <p:ph type="title"/>
          </p:nvPr>
        </p:nvSpPr>
        <p:spPr/>
        <p:txBody>
          <a:bodyPr/>
          <a:lstStyle/>
          <a:p>
            <a:r>
              <a:rPr lang="en-US" dirty="0"/>
              <a:t>DEI: Diversity Equity and Inclusion	</a:t>
            </a:r>
          </a:p>
        </p:txBody>
      </p:sp>
      <p:sp>
        <p:nvSpPr>
          <p:cNvPr id="3" name="Content Placeholder 2">
            <a:extLst>
              <a:ext uri="{FF2B5EF4-FFF2-40B4-BE49-F238E27FC236}">
                <a16:creationId xmlns:a16="http://schemas.microsoft.com/office/drawing/2014/main" id="{15941A0D-E79D-11FD-7036-B55E0865CF32}"/>
              </a:ext>
            </a:extLst>
          </p:cNvPr>
          <p:cNvSpPr>
            <a:spLocks noGrp="1"/>
          </p:cNvSpPr>
          <p:nvPr>
            <p:ph idx="1"/>
          </p:nvPr>
        </p:nvSpPr>
        <p:spPr>
          <a:xfrm>
            <a:off x="535709" y="1403926"/>
            <a:ext cx="11046691" cy="5310910"/>
          </a:xfrm>
        </p:spPr>
        <p:txBody>
          <a:bodyPr>
            <a:normAutofit lnSpcReduction="10000"/>
          </a:bodyPr>
          <a:lstStyle/>
          <a:p>
            <a:r>
              <a:rPr lang="en-US" dirty="0"/>
              <a:t>In our political context an attempt to turn DEI into a term of abuse.  </a:t>
            </a:r>
          </a:p>
          <a:p>
            <a:r>
              <a:rPr lang="en-US" dirty="0"/>
              <a:t>But what is DEI, other than a belief that all people (regardless of skin color, race, sexual orientation, etc.) need to be included, to be considered as fellow humans whose opinions and identities are as important as ours?</a:t>
            </a:r>
          </a:p>
          <a:p>
            <a:r>
              <a:rPr lang="en-US" dirty="0"/>
              <a:t>Contemporary vilification</a:t>
            </a:r>
          </a:p>
          <a:p>
            <a:pPr lvl="1"/>
            <a:r>
              <a:rPr lang="en-US" dirty="0"/>
              <a:t>Both in the US and in India</a:t>
            </a:r>
          </a:p>
          <a:p>
            <a:pPr lvl="1"/>
            <a:r>
              <a:rPr lang="en-US" dirty="0"/>
              <a:t>While I won’t speak to American politics, I will briefly try to trace the history of both inclusivity and its vilification in India in this talk.</a:t>
            </a:r>
          </a:p>
          <a:p>
            <a:r>
              <a:rPr lang="en-US" dirty="0"/>
              <a:t>Lessons from Indian History?</a:t>
            </a:r>
          </a:p>
          <a:p>
            <a:pPr lvl="1"/>
            <a:r>
              <a:rPr lang="en-US" dirty="0"/>
              <a:t>Will speak of moments when diversity was celebrated and why, and a history of its undermining too</a:t>
            </a:r>
          </a:p>
          <a:p>
            <a:pPr lvl="1"/>
            <a:r>
              <a:rPr lang="en-US" dirty="0"/>
              <a:t>“Lessons”?  … Perhaps too strong a word.  It will really depend on what we want to take away from this   </a:t>
            </a:r>
          </a:p>
          <a:p>
            <a:endParaRPr lang="en-US" dirty="0"/>
          </a:p>
        </p:txBody>
      </p:sp>
    </p:spTree>
    <p:extLst>
      <p:ext uri="{BB962C8B-B14F-4D97-AF65-F5344CB8AC3E}">
        <p14:creationId xmlns:p14="http://schemas.microsoft.com/office/powerpoint/2010/main" val="3901129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A6E0-D983-E125-0B0C-D69ABD499DEF}"/>
              </a:ext>
            </a:extLst>
          </p:cNvPr>
          <p:cNvSpPr>
            <a:spLocks noGrp="1"/>
          </p:cNvSpPr>
          <p:nvPr>
            <p:ph type="title"/>
          </p:nvPr>
        </p:nvSpPr>
        <p:spPr/>
        <p:txBody>
          <a:bodyPr/>
          <a:lstStyle/>
          <a:p>
            <a:r>
              <a:rPr lang="en-US" dirty="0"/>
              <a:t>After 1952: A political overview</a:t>
            </a:r>
          </a:p>
        </p:txBody>
      </p:sp>
      <p:sp>
        <p:nvSpPr>
          <p:cNvPr id="3" name="Content Placeholder 2">
            <a:extLst>
              <a:ext uri="{FF2B5EF4-FFF2-40B4-BE49-F238E27FC236}">
                <a16:creationId xmlns:a16="http://schemas.microsoft.com/office/drawing/2014/main" id="{1CDF3DAD-5308-822D-8779-9B8BCC8B41CB}"/>
              </a:ext>
            </a:extLst>
          </p:cNvPr>
          <p:cNvSpPr>
            <a:spLocks noGrp="1"/>
          </p:cNvSpPr>
          <p:nvPr>
            <p:ph idx="1"/>
          </p:nvPr>
        </p:nvSpPr>
        <p:spPr>
          <a:xfrm>
            <a:off x="508001" y="1825624"/>
            <a:ext cx="11212944" cy="5032375"/>
          </a:xfrm>
        </p:spPr>
        <p:txBody>
          <a:bodyPr>
            <a:normAutofit fontScale="92500" lnSpcReduction="10000"/>
          </a:bodyPr>
          <a:lstStyle/>
          <a:p>
            <a:r>
              <a:rPr lang="en-US" dirty="0"/>
              <a:t>Indian democracy though, overwhelmingly chose Nehru and an inclusive vision of India, celebrating </a:t>
            </a:r>
            <a:r>
              <a:rPr lang="en-US" b="1" dirty="0">
                <a:highlight>
                  <a:srgbClr val="FFFF00"/>
                </a:highlight>
              </a:rPr>
              <a:t>“unity in diversity” </a:t>
            </a:r>
            <a:r>
              <a:rPr lang="en-US" dirty="0"/>
              <a:t>rather than the majoritarian vision of a Hindu nationalist India when the first General Elections were held in 1952</a:t>
            </a:r>
          </a:p>
          <a:p>
            <a:pPr lvl="1"/>
            <a:r>
              <a:rPr lang="en-US" dirty="0"/>
              <a:t>The Indian National Congress (INC - political party of Gandhi and Nehru) won all national elections until 1977.</a:t>
            </a:r>
          </a:p>
          <a:p>
            <a:r>
              <a:rPr lang="en-US" dirty="0"/>
              <a:t>Hindu nationalists totally marginalized particularly after Gandhi’s assassination</a:t>
            </a:r>
          </a:p>
          <a:p>
            <a:pPr lvl="1"/>
            <a:r>
              <a:rPr lang="en-US" dirty="0"/>
              <a:t>Make a comeback as part of a coalition government 1977-79, but the National Congress returns to power 1980</a:t>
            </a:r>
          </a:p>
          <a:p>
            <a:r>
              <a:rPr lang="en-US" dirty="0"/>
              <a:t>Not as popular as before, INC now resort to populist politics that opposition also picks up on</a:t>
            </a:r>
          </a:p>
          <a:p>
            <a:r>
              <a:rPr lang="en-US" dirty="0"/>
              <a:t>Riding on the wave of populist mobilization, the </a:t>
            </a:r>
            <a:r>
              <a:rPr lang="en-US" b="1" dirty="0"/>
              <a:t>Hindu Nationalist</a:t>
            </a:r>
            <a:r>
              <a:rPr lang="en-US" dirty="0"/>
              <a:t> party the Bhartiya Janata Party (BJP), forms a coalition government 1998-2004</a:t>
            </a:r>
          </a:p>
          <a:p>
            <a:r>
              <a:rPr lang="en-US" dirty="0"/>
              <a:t>2014, the BJP under </a:t>
            </a:r>
            <a:r>
              <a:rPr lang="en-US" b="1" dirty="0"/>
              <a:t>Narendra Modi </a:t>
            </a:r>
            <a:r>
              <a:rPr lang="en-US" dirty="0"/>
              <a:t>wins national elections, </a:t>
            </a:r>
            <a:r>
              <a:rPr lang="en-US" b="1" dirty="0"/>
              <a:t>re-elected in 2019 and 2024</a:t>
            </a:r>
          </a:p>
        </p:txBody>
      </p:sp>
    </p:spTree>
    <p:extLst>
      <p:ext uri="{BB962C8B-B14F-4D97-AF65-F5344CB8AC3E}">
        <p14:creationId xmlns:p14="http://schemas.microsoft.com/office/powerpoint/2010/main" val="3851227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A522-B450-7367-EEDE-8CE82F7A3CA4}"/>
              </a:ext>
            </a:extLst>
          </p:cNvPr>
          <p:cNvSpPr>
            <a:spLocks noGrp="1"/>
          </p:cNvSpPr>
          <p:nvPr>
            <p:ph type="title"/>
          </p:nvPr>
        </p:nvSpPr>
        <p:spPr>
          <a:xfrm>
            <a:off x="838200" y="1"/>
            <a:ext cx="10515600" cy="1293090"/>
          </a:xfrm>
        </p:spPr>
        <p:txBody>
          <a:bodyPr/>
          <a:lstStyle/>
          <a:p>
            <a:r>
              <a:rPr lang="en-US" dirty="0"/>
              <a:t>Modi’s India</a:t>
            </a:r>
          </a:p>
        </p:txBody>
      </p:sp>
      <p:sp>
        <p:nvSpPr>
          <p:cNvPr id="3" name="Content Placeholder 2">
            <a:extLst>
              <a:ext uri="{FF2B5EF4-FFF2-40B4-BE49-F238E27FC236}">
                <a16:creationId xmlns:a16="http://schemas.microsoft.com/office/drawing/2014/main" id="{410531D8-F878-EDFD-8578-5470BA2A6B6A}"/>
              </a:ext>
            </a:extLst>
          </p:cNvPr>
          <p:cNvSpPr>
            <a:spLocks noGrp="1"/>
          </p:cNvSpPr>
          <p:nvPr>
            <p:ph idx="1"/>
          </p:nvPr>
        </p:nvSpPr>
        <p:spPr>
          <a:xfrm>
            <a:off x="147782" y="1089892"/>
            <a:ext cx="11206018" cy="5698836"/>
          </a:xfrm>
        </p:spPr>
        <p:txBody>
          <a:bodyPr>
            <a:normAutofit fontScale="92500"/>
          </a:bodyPr>
          <a:lstStyle/>
          <a:p>
            <a:r>
              <a:rPr lang="en-US" dirty="0"/>
              <a:t>In many respects the polar opposite of Nehru’s India</a:t>
            </a:r>
          </a:p>
          <a:p>
            <a:pPr lvl="1"/>
            <a:r>
              <a:rPr lang="en-US" dirty="0"/>
              <a:t>Diversity and inclusion are anathema to Hindu nationalists who want the </a:t>
            </a:r>
            <a:r>
              <a:rPr lang="en-US" b="1" dirty="0"/>
              <a:t>Hindu majority</a:t>
            </a:r>
            <a:r>
              <a:rPr lang="en-US" dirty="0"/>
              <a:t> to reign supreme, want HINDI to be the primary language</a:t>
            </a:r>
          </a:p>
          <a:p>
            <a:pPr lvl="1"/>
            <a:r>
              <a:rPr lang="en-US" dirty="0"/>
              <a:t>Willing to use populist rabble rousing, targeting religious minorities, particularly Muslims, to create a Hindu voting bloc</a:t>
            </a:r>
          </a:p>
          <a:p>
            <a:r>
              <a:rPr lang="en-US" dirty="0"/>
              <a:t>Authoritarian in outlook</a:t>
            </a:r>
          </a:p>
          <a:p>
            <a:pPr lvl="1"/>
            <a:r>
              <a:rPr lang="en-US" dirty="0"/>
              <a:t>Jailed those who speak out, and destroyed the homes of protestors</a:t>
            </a:r>
          </a:p>
          <a:p>
            <a:pPr lvl="1"/>
            <a:r>
              <a:rPr lang="en-US" dirty="0"/>
              <a:t>Disqualified political opponents</a:t>
            </a:r>
          </a:p>
          <a:p>
            <a:pPr lvl="1"/>
            <a:r>
              <a:rPr lang="en-US" dirty="0"/>
              <a:t>Undermined the rights of states laid out in the constitution</a:t>
            </a:r>
          </a:p>
          <a:p>
            <a:r>
              <a:rPr lang="en-US" dirty="0"/>
              <a:t>Vitiated political discourse with hate speech targeting minorities</a:t>
            </a:r>
          </a:p>
          <a:p>
            <a:r>
              <a:rPr lang="en-US" dirty="0"/>
              <a:t>Undermined institutions such as an independent judiciary or statutory watchdog bodies such as the Election Commission or the Auditor-General</a:t>
            </a:r>
          </a:p>
          <a:p>
            <a:r>
              <a:rPr lang="en-US" dirty="0"/>
              <a:t>Made possible by his business associates essentially buying up the mainstream media outlets, making them propaganda arms of the government</a:t>
            </a:r>
          </a:p>
        </p:txBody>
      </p:sp>
    </p:spTree>
    <p:extLst>
      <p:ext uri="{BB962C8B-B14F-4D97-AF65-F5344CB8AC3E}">
        <p14:creationId xmlns:p14="http://schemas.microsoft.com/office/powerpoint/2010/main" val="3654178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4013-9528-350F-9B2E-E5ADF651A176}"/>
              </a:ext>
            </a:extLst>
          </p:cNvPr>
          <p:cNvSpPr>
            <a:spLocks noGrp="1"/>
          </p:cNvSpPr>
          <p:nvPr>
            <p:ph type="title"/>
          </p:nvPr>
        </p:nvSpPr>
        <p:spPr>
          <a:xfrm>
            <a:off x="838200" y="1"/>
            <a:ext cx="10515600" cy="1274617"/>
          </a:xfrm>
        </p:spPr>
        <p:txBody>
          <a:bodyPr/>
          <a:lstStyle/>
          <a:p>
            <a:r>
              <a:rPr lang="en-US" dirty="0"/>
              <a:t>Real Consequences of Hindu Nationalism</a:t>
            </a:r>
          </a:p>
        </p:txBody>
      </p:sp>
      <p:sp>
        <p:nvSpPr>
          <p:cNvPr id="3" name="Content Placeholder 2">
            <a:extLst>
              <a:ext uri="{FF2B5EF4-FFF2-40B4-BE49-F238E27FC236}">
                <a16:creationId xmlns:a16="http://schemas.microsoft.com/office/drawing/2014/main" id="{AAB8F743-9BF8-A917-20CA-2AFFAC89465E}"/>
              </a:ext>
            </a:extLst>
          </p:cNvPr>
          <p:cNvSpPr>
            <a:spLocks noGrp="1"/>
          </p:cNvSpPr>
          <p:nvPr>
            <p:ph idx="1"/>
          </p:nvPr>
        </p:nvSpPr>
        <p:spPr>
          <a:xfrm>
            <a:off x="249382" y="1274618"/>
            <a:ext cx="11104418" cy="5661891"/>
          </a:xfrm>
        </p:spPr>
        <p:txBody>
          <a:bodyPr>
            <a:normAutofit fontScale="92500" lnSpcReduction="10000"/>
          </a:bodyPr>
          <a:lstStyle/>
          <a:p>
            <a:r>
              <a:rPr lang="en-US" dirty="0"/>
              <a:t>Despite a compliant media singing the government’s praises, the last 11 years have not been great for ordinary Indians</a:t>
            </a:r>
          </a:p>
          <a:p>
            <a:r>
              <a:rPr lang="en-US" dirty="0">
                <a:latin typeface="__PT_Serif_14e21f"/>
                <a:hlinkClick r:id="rId2"/>
              </a:rPr>
              <a:t>2019-2024 </a:t>
            </a:r>
            <a:r>
              <a:rPr lang="en-US" dirty="0">
                <a:latin typeface="__PT_Serif_14e21f"/>
              </a:rPr>
              <a:t>saw </a:t>
            </a:r>
            <a:r>
              <a:rPr lang="en-US" b="0" i="0" dirty="0">
                <a:effectLst/>
                <a:latin typeface="__PT_Serif_14e21f"/>
              </a:rPr>
              <a:t>the </a:t>
            </a:r>
            <a:r>
              <a:rPr lang="en-US" b="0" i="0" dirty="0">
                <a:solidFill>
                  <a:srgbClr val="E90606"/>
                </a:solidFill>
                <a:effectLst/>
                <a:latin typeface="__PT_Serif_14e21f"/>
                <a:hlinkClick r:id="rId3"/>
              </a:rPr>
              <a:t>lowest period of GDP growth</a:t>
            </a:r>
            <a:r>
              <a:rPr lang="en-US" b="0" i="0" dirty="0">
                <a:effectLst/>
                <a:latin typeface="__PT_Serif_14e21f"/>
              </a:rPr>
              <a:t> since India liberalized its markets in the early 1990s</a:t>
            </a:r>
          </a:p>
          <a:p>
            <a:pPr lvl="1"/>
            <a:r>
              <a:rPr lang="en-US" b="0" i="0" dirty="0">
                <a:effectLst/>
                <a:latin typeface="__PT_Serif_14e21f"/>
              </a:rPr>
              <a:t>Per capita income over 2014-2014 grew </a:t>
            </a:r>
            <a:r>
              <a:rPr lang="en-US" b="0" i="0" dirty="0">
                <a:solidFill>
                  <a:srgbClr val="E90606"/>
                </a:solidFill>
                <a:effectLst/>
                <a:latin typeface="__PT_Serif_14e21f"/>
                <a:hlinkClick r:id="rId4"/>
              </a:rPr>
              <a:t>half as fast</a:t>
            </a:r>
            <a:r>
              <a:rPr lang="en-US" b="0" i="0" dirty="0">
                <a:effectLst/>
                <a:latin typeface="__PT_Serif_14e21f"/>
              </a:rPr>
              <a:t> as the previous decade under the INC government </a:t>
            </a:r>
            <a:endParaRPr lang="en-US" dirty="0"/>
          </a:p>
          <a:p>
            <a:r>
              <a:rPr lang="en-US" dirty="0"/>
              <a:t>Economic disparity has grown immensely, in an already unequal society</a:t>
            </a:r>
          </a:p>
          <a:p>
            <a:pPr lvl="1"/>
            <a:r>
              <a:rPr lang="en-US" b="0" i="0" dirty="0">
                <a:solidFill>
                  <a:srgbClr val="282828"/>
                </a:solidFill>
                <a:effectLst/>
                <a:latin typeface="Besley"/>
              </a:rPr>
              <a:t>In </a:t>
            </a:r>
            <a:r>
              <a:rPr lang="en-US" dirty="0">
                <a:solidFill>
                  <a:srgbClr val="282828"/>
                </a:solidFill>
                <a:latin typeface="Besley"/>
                <a:hlinkClick r:id="rId5"/>
              </a:rPr>
              <a:t>2022-23, 22.6% of the national income went to the top 1%</a:t>
            </a:r>
            <a:endParaRPr lang="en-US" dirty="0">
              <a:solidFill>
                <a:srgbClr val="282828"/>
              </a:solidFill>
              <a:latin typeface="Besley"/>
            </a:endParaRPr>
          </a:p>
          <a:p>
            <a:r>
              <a:rPr lang="en-US" dirty="0">
                <a:solidFill>
                  <a:srgbClr val="282828"/>
                </a:solidFill>
                <a:latin typeface="Besley"/>
              </a:rPr>
              <a:t>Unemployment is a real issue</a:t>
            </a:r>
          </a:p>
          <a:p>
            <a:pPr lvl="1"/>
            <a:r>
              <a:rPr lang="en-US" dirty="0">
                <a:solidFill>
                  <a:srgbClr val="282828"/>
                </a:solidFill>
                <a:latin typeface="Besley"/>
              </a:rPr>
              <a:t>44% of those between ages of 20-24 are unemployed</a:t>
            </a:r>
          </a:p>
          <a:p>
            <a:r>
              <a:rPr lang="en-US" b="0" i="0" dirty="0">
                <a:solidFill>
                  <a:srgbClr val="282828"/>
                </a:solidFill>
                <a:effectLst/>
                <a:latin typeface="Besley"/>
              </a:rPr>
              <a:t>India ranks 111 out of 125 countries in the Global Hunger Index</a:t>
            </a:r>
          </a:p>
          <a:p>
            <a:r>
              <a:rPr lang="en-US" dirty="0">
                <a:solidFill>
                  <a:srgbClr val="282828"/>
                </a:solidFill>
                <a:latin typeface="Besley"/>
                <a:hlinkClick r:id="rId6"/>
              </a:rPr>
              <a:t>Democracy is failing</a:t>
            </a:r>
            <a:endParaRPr lang="en-US" dirty="0">
              <a:solidFill>
                <a:srgbClr val="282828"/>
              </a:solidFill>
              <a:latin typeface="Besley"/>
            </a:endParaRPr>
          </a:p>
          <a:p>
            <a:pPr lvl="1"/>
            <a:r>
              <a:rPr lang="en-US" b="0" i="0" dirty="0">
                <a:solidFill>
                  <a:srgbClr val="000000"/>
                </a:solidFill>
                <a:effectLst/>
                <a:latin typeface="Georgia" panose="02040502050405020303" pitchFamily="18" charset="0"/>
              </a:rPr>
              <a:t>US-based  </a:t>
            </a:r>
            <a:r>
              <a:rPr lang="en-US" b="0" i="0" u="sng" dirty="0">
                <a:solidFill>
                  <a:srgbClr val="0059A5"/>
                </a:solidFill>
                <a:effectLst/>
                <a:latin typeface="Georgia" panose="02040502050405020303" pitchFamily="18" charset="0"/>
                <a:hlinkClick r:id="rId7"/>
              </a:rPr>
              <a:t>Freedom House</a:t>
            </a:r>
            <a:r>
              <a:rPr lang="en-US" b="0" i="0" dirty="0">
                <a:solidFill>
                  <a:srgbClr val="000000"/>
                </a:solidFill>
                <a:effectLst/>
                <a:latin typeface="Georgia" panose="02040502050405020303" pitchFamily="18" charset="0"/>
              </a:rPr>
              <a:t> downgraded India’s status from a free democracy to a “partially free democracy” in 2021.  Sweden’s V-Dem Institute classified India as an “electoral autocracy” on its way to further </a:t>
            </a:r>
            <a:r>
              <a:rPr lang="en-US" b="0" i="0" dirty="0" err="1">
                <a:solidFill>
                  <a:srgbClr val="000000"/>
                </a:solidFill>
                <a:effectLst/>
                <a:latin typeface="Georgia" panose="02040502050405020303" pitchFamily="18" charset="0"/>
              </a:rPr>
              <a:t>autocratization</a:t>
            </a:r>
            <a:r>
              <a:rPr lang="en-US" b="0" i="0" dirty="0">
                <a:solidFill>
                  <a:srgbClr val="000000"/>
                </a:solidFill>
                <a:effectLst/>
                <a:latin typeface="Georgia" panose="02040502050405020303" pitchFamily="18" charset="0"/>
              </a:rPr>
              <a:t> </a:t>
            </a:r>
          </a:p>
        </p:txBody>
      </p:sp>
    </p:spTree>
    <p:extLst>
      <p:ext uri="{BB962C8B-B14F-4D97-AF65-F5344CB8AC3E}">
        <p14:creationId xmlns:p14="http://schemas.microsoft.com/office/powerpoint/2010/main" val="172780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02AC-EA64-42DC-8C58-D25044C047F7}"/>
              </a:ext>
            </a:extLst>
          </p:cNvPr>
          <p:cNvSpPr>
            <a:spLocks noGrp="1"/>
          </p:cNvSpPr>
          <p:nvPr>
            <p:ph type="title"/>
          </p:nvPr>
        </p:nvSpPr>
        <p:spPr/>
        <p:txBody>
          <a:bodyPr/>
          <a:lstStyle/>
          <a:p>
            <a:r>
              <a:rPr lang="en-US" dirty="0"/>
              <a:t>Potential Consequences	</a:t>
            </a:r>
          </a:p>
        </p:txBody>
      </p:sp>
      <p:sp>
        <p:nvSpPr>
          <p:cNvPr id="3" name="Content Placeholder 2">
            <a:extLst>
              <a:ext uri="{FF2B5EF4-FFF2-40B4-BE49-F238E27FC236}">
                <a16:creationId xmlns:a16="http://schemas.microsoft.com/office/drawing/2014/main" id="{D69B2D9E-9C6C-46EC-AD99-EDD2A2995D57}"/>
              </a:ext>
            </a:extLst>
          </p:cNvPr>
          <p:cNvSpPr>
            <a:spLocks noGrp="1"/>
          </p:cNvSpPr>
          <p:nvPr>
            <p:ph idx="1"/>
          </p:nvPr>
        </p:nvSpPr>
        <p:spPr>
          <a:xfrm>
            <a:off x="95250" y="1295400"/>
            <a:ext cx="12096750" cy="5486400"/>
          </a:xfrm>
        </p:spPr>
        <p:txBody>
          <a:bodyPr>
            <a:normAutofit/>
          </a:bodyPr>
          <a:lstStyle/>
          <a:p>
            <a:r>
              <a:rPr lang="en-US" dirty="0"/>
              <a:t>Nehruvian or Gandhian inclusivism was a way of managing India’s immense diversity – following models of Ashoka and Akbar</a:t>
            </a:r>
          </a:p>
          <a:p>
            <a:r>
              <a:rPr lang="en-US" dirty="0"/>
              <a:t>Rejecting it could lead to strains, demands for break up</a:t>
            </a:r>
          </a:p>
          <a:p>
            <a:pPr lvl="1"/>
            <a:r>
              <a:rPr lang="en-US" dirty="0"/>
              <a:t>Late 1950s had seen a serious secessionist demand from southern Indian states who resented “Hindi [language] Imperialism.” Defused through active participation in democratic process, where secessionism gave way to the creation of regional political parties who contested elections</a:t>
            </a:r>
          </a:p>
          <a:p>
            <a:r>
              <a:rPr lang="en-US" dirty="0"/>
              <a:t>Alienating a significant religious majority today might encourage further secessionism in areas such as Kashmir</a:t>
            </a:r>
          </a:p>
          <a:p>
            <a:r>
              <a:rPr lang="en-US" dirty="0"/>
              <a:t>This will be exacerbated given the growing economic inequalities across India</a:t>
            </a:r>
          </a:p>
          <a:p>
            <a:r>
              <a:rPr lang="en-US" dirty="0"/>
              <a:t>Hence a real worry about India’s future under majoritarian  populism, particularly one moving towards greater autocracy each year</a:t>
            </a:r>
          </a:p>
          <a:p>
            <a:endParaRPr lang="en-US" dirty="0"/>
          </a:p>
        </p:txBody>
      </p:sp>
    </p:spTree>
    <p:extLst>
      <p:ext uri="{BB962C8B-B14F-4D97-AF65-F5344CB8AC3E}">
        <p14:creationId xmlns:p14="http://schemas.microsoft.com/office/powerpoint/2010/main" val="2464225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51AF1-BF17-47F8-BD79-5D0B6378252D}"/>
              </a:ext>
            </a:extLst>
          </p:cNvPr>
          <p:cNvSpPr>
            <a:spLocks noGrp="1"/>
          </p:cNvSpPr>
          <p:nvPr>
            <p:ph type="title"/>
          </p:nvPr>
        </p:nvSpPr>
        <p:spPr/>
        <p:txBody>
          <a:bodyPr/>
          <a:lstStyle/>
          <a:p>
            <a:r>
              <a:rPr lang="en-US" dirty="0"/>
              <a:t>Lessons?</a:t>
            </a:r>
          </a:p>
        </p:txBody>
      </p:sp>
      <p:sp>
        <p:nvSpPr>
          <p:cNvPr id="3" name="Content Placeholder 2">
            <a:extLst>
              <a:ext uri="{FF2B5EF4-FFF2-40B4-BE49-F238E27FC236}">
                <a16:creationId xmlns:a16="http://schemas.microsoft.com/office/drawing/2014/main" id="{F3D33860-B5A7-2F7E-8E57-FAF3AB3133F8}"/>
              </a:ext>
            </a:extLst>
          </p:cNvPr>
          <p:cNvSpPr>
            <a:spLocks noGrp="1"/>
          </p:cNvSpPr>
          <p:nvPr>
            <p:ph idx="1"/>
          </p:nvPr>
        </p:nvSpPr>
        <p:spPr>
          <a:xfrm>
            <a:off x="378691" y="1487056"/>
            <a:ext cx="10975109" cy="5370944"/>
          </a:xfrm>
        </p:spPr>
        <p:txBody>
          <a:bodyPr>
            <a:normAutofit lnSpcReduction="10000"/>
          </a:bodyPr>
          <a:lstStyle/>
          <a:p>
            <a:r>
              <a:rPr lang="en-US" dirty="0"/>
              <a:t>People can’t eat </a:t>
            </a:r>
            <a:r>
              <a:rPr lang="en-US" dirty="0">
                <a:hlinkClick r:id="rId2"/>
              </a:rPr>
              <a:t>slogans</a:t>
            </a:r>
            <a:r>
              <a:rPr lang="en-US" dirty="0"/>
              <a:t> … </a:t>
            </a:r>
            <a:r>
              <a:rPr lang="en-US" dirty="0">
                <a:hlinkClick r:id="rId3"/>
              </a:rPr>
              <a:t>or acronyms </a:t>
            </a:r>
            <a:endParaRPr lang="en-US" dirty="0"/>
          </a:p>
          <a:p>
            <a:r>
              <a:rPr lang="en-US" dirty="0"/>
              <a:t>Liberal democracies depend on a degree of buy-in from the people</a:t>
            </a:r>
          </a:p>
          <a:p>
            <a:r>
              <a:rPr lang="en-US" dirty="0"/>
              <a:t>If enough people feel excluded, they will look for alternatives to liberal democracy </a:t>
            </a:r>
          </a:p>
          <a:p>
            <a:r>
              <a:rPr lang="en-US" dirty="0"/>
              <a:t>For the longest time, the west used to be a template used to compare locations in the global south, western models of liberal democracy were held up as those to emulate as a post WWII world decolonized</a:t>
            </a:r>
          </a:p>
          <a:p>
            <a:r>
              <a:rPr lang="en-US" dirty="0"/>
              <a:t>I wonder though, if India of the last decade has some lessons for us living here in the US today?</a:t>
            </a:r>
          </a:p>
          <a:p>
            <a:r>
              <a:rPr lang="en-US" dirty="0"/>
              <a:t>Where will slogans, minority-baiting, global flexing of muscles take us in the next decade?  </a:t>
            </a:r>
          </a:p>
          <a:p>
            <a:r>
              <a:rPr lang="en-US" dirty="0"/>
              <a:t>As I said at the start, a lot will depend on what we WANT to take away from a possible </a:t>
            </a:r>
            <a:r>
              <a:rPr lang="en-US"/>
              <a:t>historical parallel</a:t>
            </a:r>
            <a:endParaRPr lang="en-US" dirty="0"/>
          </a:p>
        </p:txBody>
      </p:sp>
    </p:spTree>
    <p:extLst>
      <p:ext uri="{BB962C8B-B14F-4D97-AF65-F5344CB8AC3E}">
        <p14:creationId xmlns:p14="http://schemas.microsoft.com/office/powerpoint/2010/main" val="1866821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6401" y="143165"/>
            <a:ext cx="5556386" cy="1565562"/>
          </a:xfrm>
          <a:solidFill>
            <a:schemeClr val="tx2">
              <a:lumMod val="60000"/>
              <a:lumOff val="40000"/>
            </a:schemeClr>
          </a:solidFill>
        </p:spPr>
        <p:txBody>
          <a:bodyPr vert="horz" lIns="91440" tIns="45720" rIns="91440" bIns="45720" rtlCol="0" anchor="ctr">
            <a:normAutofit/>
          </a:bodyPr>
          <a:lstStyle/>
          <a:p>
            <a:r>
              <a:rPr lang="en-US" dirty="0"/>
              <a:t> India: Basic Geography</a:t>
            </a:r>
          </a:p>
        </p:txBody>
      </p:sp>
      <p:sp>
        <p:nvSpPr>
          <p:cNvPr id="3" name="Content Placeholder 2"/>
          <p:cNvSpPr>
            <a:spLocks noGrp="1"/>
          </p:cNvSpPr>
          <p:nvPr>
            <p:ph sz="half" idx="1"/>
          </p:nvPr>
        </p:nvSpPr>
        <p:spPr>
          <a:xfrm>
            <a:off x="508000" y="1708726"/>
            <a:ext cx="5454786" cy="5006110"/>
          </a:xfrm>
          <a:solidFill>
            <a:schemeClr val="accent2">
              <a:lumMod val="40000"/>
              <a:lumOff val="60000"/>
            </a:schemeClr>
          </a:solidFill>
        </p:spPr>
        <p:txBody>
          <a:bodyPr vert="horz" lIns="91440" tIns="45720" rIns="91440" bIns="45720" rtlCol="0">
            <a:normAutofit lnSpcReduction="10000"/>
          </a:bodyPr>
          <a:lstStyle/>
          <a:p>
            <a:r>
              <a:rPr lang="en-US" sz="3200" dirty="0">
                <a:hlinkClick r:id="rId2"/>
              </a:rPr>
              <a:t>Where</a:t>
            </a:r>
            <a:endParaRPr lang="en-US" sz="3200" dirty="0"/>
          </a:p>
          <a:p>
            <a:r>
              <a:rPr lang="en-US" sz="3200" dirty="0"/>
              <a:t>How large?</a:t>
            </a:r>
          </a:p>
          <a:p>
            <a:pPr lvl="1"/>
            <a:r>
              <a:rPr lang="en-US" sz="3200" dirty="0">
                <a:hlinkClick r:id="rId3"/>
              </a:rPr>
              <a:t>Compare</a:t>
            </a:r>
            <a:endParaRPr lang="en-US" sz="3200" dirty="0"/>
          </a:p>
          <a:p>
            <a:r>
              <a:rPr lang="en-US" sz="3600" dirty="0"/>
              <a:t>What?</a:t>
            </a:r>
          </a:p>
          <a:p>
            <a:pPr marL="0" lvl="0" indent="0">
              <a:buNone/>
            </a:pPr>
            <a:r>
              <a:rPr lang="en-US" sz="2400" dirty="0">
                <a:solidFill>
                  <a:prstClr val="black"/>
                </a:solidFill>
              </a:rPr>
              <a:t>Mountains/Rivers, Seas, Desert(s)</a:t>
            </a:r>
          </a:p>
          <a:p>
            <a:pPr marL="0" lvl="0" indent="0">
              <a:buNone/>
            </a:pPr>
            <a:r>
              <a:rPr lang="en-US" sz="2400" b="1" dirty="0">
                <a:solidFill>
                  <a:prstClr val="black"/>
                </a:solidFill>
              </a:rPr>
              <a:t>UNITY:  Mountains, Seas, Deserts give a certain “unity” to subcontinent</a:t>
            </a:r>
          </a:p>
          <a:p>
            <a:pPr marL="457200" lvl="1" indent="0">
              <a:buNone/>
            </a:pPr>
            <a:r>
              <a:rPr lang="en-US" sz="2400" b="1" i="1" dirty="0">
                <a:solidFill>
                  <a:prstClr val="black"/>
                </a:solidFill>
              </a:rPr>
              <a:t>And are a source of </a:t>
            </a:r>
            <a:r>
              <a:rPr lang="en-US" sz="2400" b="1" dirty="0">
                <a:solidFill>
                  <a:prstClr val="black"/>
                </a:solidFill>
              </a:rPr>
              <a:t>DIVERSITY</a:t>
            </a:r>
          </a:p>
          <a:p>
            <a:pPr marL="0" indent="0">
              <a:buNone/>
            </a:pPr>
            <a:r>
              <a:rPr lang="en-US" b="1" dirty="0">
                <a:solidFill>
                  <a:prstClr val="black"/>
                </a:solidFill>
                <a:highlight>
                  <a:srgbClr val="FFFF00"/>
                </a:highlight>
              </a:rPr>
              <a:t>UNITY</a:t>
            </a:r>
            <a:r>
              <a:rPr lang="en-US" b="1" i="1" dirty="0">
                <a:solidFill>
                  <a:prstClr val="black"/>
                </a:solidFill>
                <a:highlight>
                  <a:srgbClr val="FFFF00"/>
                </a:highlight>
              </a:rPr>
              <a:t> IN </a:t>
            </a:r>
            <a:r>
              <a:rPr lang="en-US" b="1" dirty="0">
                <a:solidFill>
                  <a:prstClr val="black"/>
                </a:solidFill>
                <a:highlight>
                  <a:srgbClr val="FFFF00"/>
                </a:highlight>
              </a:rPr>
              <a:t>DIVERSITY </a:t>
            </a:r>
            <a:r>
              <a:rPr lang="en-US" b="1" dirty="0">
                <a:solidFill>
                  <a:prstClr val="black"/>
                </a:solidFill>
              </a:rPr>
              <a:t>was slogan of Indian nationalists and something I want to explore in this lecture.</a:t>
            </a:r>
            <a:endParaRPr lang="en-US" dirty="0"/>
          </a:p>
          <a:p>
            <a:pPr marL="457200" lvl="1" indent="0">
              <a:buNone/>
            </a:pPr>
            <a:endParaRPr lang="en-US" sz="2400" dirty="0">
              <a:solidFill>
                <a:prstClr val="black"/>
              </a:solidFill>
            </a:endParaRPr>
          </a:p>
          <a:p>
            <a:pPr lvl="1"/>
            <a:endParaRPr lang="en-US" sz="2000" dirty="0"/>
          </a:p>
        </p:txBody>
      </p:sp>
      <p:pic>
        <p:nvPicPr>
          <p:cNvPr id="11" name="Content Placeholder 6">
            <a:extLst>
              <a:ext uri="{FF2B5EF4-FFF2-40B4-BE49-F238E27FC236}">
                <a16:creationId xmlns:a16="http://schemas.microsoft.com/office/drawing/2014/main" id="{B07D25B4-1C74-8E78-52F2-2D77F9B54A93}"/>
              </a:ext>
            </a:extLst>
          </p:cNvPr>
          <p:cNvPicPr>
            <a:picLocks noGrp="1" noChangeAspect="1"/>
          </p:cNvPicPr>
          <p:nvPr>
            <p:ph sz="half" idx="2"/>
          </p:nvPr>
        </p:nvPicPr>
        <p:blipFill>
          <a:blip r:embed="rId4"/>
          <a:srcRect t="3495" r="-2" b="12543"/>
          <a:stretch/>
        </p:blipFill>
        <p:spPr>
          <a:xfrm>
            <a:off x="5467927" y="10"/>
            <a:ext cx="672407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68311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Diversity 1	</a:t>
            </a:r>
          </a:p>
        </p:txBody>
      </p:sp>
      <p:sp>
        <p:nvSpPr>
          <p:cNvPr id="3" name="Content Placeholder 2"/>
          <p:cNvSpPr>
            <a:spLocks noGrp="1"/>
          </p:cNvSpPr>
          <p:nvPr>
            <p:ph idx="1"/>
          </p:nvPr>
        </p:nvSpPr>
        <p:spPr>
          <a:xfrm>
            <a:off x="533400" y="1825624"/>
            <a:ext cx="10820400" cy="5032375"/>
          </a:xfrm>
        </p:spPr>
        <p:txBody>
          <a:bodyPr/>
          <a:lstStyle/>
          <a:p>
            <a:r>
              <a:rPr lang="en-US" b="1" dirty="0"/>
              <a:t>LANGUAGE</a:t>
            </a:r>
            <a:r>
              <a:rPr lang="en-US" dirty="0"/>
              <a:t>: Internal Geography and History created many Languages</a:t>
            </a:r>
          </a:p>
          <a:p>
            <a:pPr lvl="1"/>
            <a:r>
              <a:rPr lang="en-US" dirty="0"/>
              <a:t>22 languages and 1000s of dialects are recognized by the Indian constitution as official languages  </a:t>
            </a:r>
          </a:p>
          <a:p>
            <a:pPr lvl="1"/>
            <a:r>
              <a:rPr lang="en-US" dirty="0"/>
              <a:t>Written in at least 11 different scripts</a:t>
            </a:r>
          </a:p>
          <a:p>
            <a:pPr lvl="1"/>
            <a:r>
              <a:rPr lang="en-US" dirty="0"/>
              <a:t>HINDI (note the </a:t>
            </a:r>
            <a:r>
              <a:rPr lang="en-US" b="1" dirty="0">
                <a:highlight>
                  <a:srgbClr val="FFFF00"/>
                </a:highlight>
              </a:rPr>
              <a:t>I</a:t>
            </a:r>
            <a:r>
              <a:rPr lang="en-US" dirty="0"/>
              <a:t>) largest, around 60% speak</a:t>
            </a:r>
          </a:p>
          <a:p>
            <a:r>
              <a:rPr lang="en-US" b="1" dirty="0"/>
              <a:t>CASTE</a:t>
            </a:r>
            <a:r>
              <a:rPr lang="en-US" dirty="0"/>
              <a:t> (too complex to elaborate upon today)</a:t>
            </a:r>
          </a:p>
          <a:p>
            <a:pPr lvl="1"/>
            <a:r>
              <a:rPr lang="en-US" dirty="0"/>
              <a:t>Four VARNA</a:t>
            </a:r>
          </a:p>
          <a:p>
            <a:pPr lvl="1"/>
            <a:r>
              <a:rPr lang="en-US" dirty="0"/>
              <a:t>1000s of JATIs</a:t>
            </a:r>
          </a:p>
          <a:p>
            <a:pPr lvl="1"/>
            <a:r>
              <a:rPr lang="en-US" dirty="0"/>
              <a:t>Primarily HINDU, but caste-like formations in other </a:t>
            </a:r>
          </a:p>
          <a:p>
            <a:pPr marL="457200" lvl="1" indent="0">
              <a:buNone/>
            </a:pPr>
            <a:r>
              <a:rPr lang="en-US" dirty="0"/>
              <a:t>religions too</a:t>
            </a:r>
          </a:p>
          <a:p>
            <a:pPr lvl="1"/>
            <a:endParaRPr lang="en-US" dirty="0"/>
          </a:p>
        </p:txBody>
      </p:sp>
      <p:pic>
        <p:nvPicPr>
          <p:cNvPr id="4" name="Picture 3"/>
          <p:cNvPicPr>
            <a:picLocks noChangeAspect="1"/>
          </p:cNvPicPr>
          <p:nvPr/>
        </p:nvPicPr>
        <p:blipFill>
          <a:blip r:embed="rId2"/>
          <a:stretch>
            <a:fillRect/>
          </a:stretch>
        </p:blipFill>
        <p:spPr>
          <a:xfrm>
            <a:off x="7734158" y="2612549"/>
            <a:ext cx="4457841" cy="3621996"/>
          </a:xfrm>
          <a:prstGeom prst="rect">
            <a:avLst/>
          </a:prstGeom>
        </p:spPr>
      </p:pic>
    </p:spTree>
    <p:extLst>
      <p:ext uri="{BB962C8B-B14F-4D97-AF65-F5344CB8AC3E}">
        <p14:creationId xmlns:p14="http://schemas.microsoft.com/office/powerpoint/2010/main" val="2294124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RELIGIOUS DIVERSITY</a:t>
            </a:r>
          </a:p>
        </p:txBody>
      </p:sp>
      <p:sp>
        <p:nvSpPr>
          <p:cNvPr id="3" name="Content Placeholder 2"/>
          <p:cNvSpPr>
            <a:spLocks noGrp="1"/>
          </p:cNvSpPr>
          <p:nvPr>
            <p:ph idx="1"/>
          </p:nvPr>
        </p:nvSpPr>
        <p:spPr>
          <a:xfrm>
            <a:off x="166255" y="1390650"/>
            <a:ext cx="11187545" cy="5324186"/>
          </a:xfrm>
        </p:spPr>
        <p:txBody>
          <a:bodyPr>
            <a:normAutofit/>
          </a:bodyPr>
          <a:lstStyle/>
          <a:p>
            <a:r>
              <a:rPr lang="en-US" dirty="0"/>
              <a:t>Most of the world’s major religions have significant representation in India</a:t>
            </a:r>
          </a:p>
          <a:p>
            <a:r>
              <a:rPr lang="en-US" dirty="0"/>
              <a:t>70-80% of the world’s most populous country today identify as Hindu</a:t>
            </a:r>
          </a:p>
          <a:p>
            <a:r>
              <a:rPr lang="en-US" dirty="0"/>
              <a:t>14-15% Muslim  (world’s second or third largest number of Muslims by country [only Indonesia and perhaps Bangladesh have more], and around 10% of the entire Muslim population of the world)</a:t>
            </a:r>
          </a:p>
          <a:p>
            <a:r>
              <a:rPr lang="en-US" dirty="0"/>
              <a:t>Christianity  Small percentages, but significant public presence, some connections to colonialism, but also because of influence in education</a:t>
            </a:r>
          </a:p>
          <a:p>
            <a:r>
              <a:rPr lang="en-US" dirty="0"/>
              <a:t>Judaism  Declined after outmigration post WWII</a:t>
            </a:r>
          </a:p>
          <a:p>
            <a:r>
              <a:rPr lang="en-US" dirty="0"/>
              <a:t>Indic Religions such as BUDDHISM, JAINISM, SIKHISM etc., all have a significant presence</a:t>
            </a:r>
          </a:p>
          <a:p>
            <a:r>
              <a:rPr lang="en-US" dirty="0"/>
              <a:t>Pre-“Hindu” so called “folk” religions</a:t>
            </a:r>
          </a:p>
        </p:txBody>
      </p:sp>
    </p:spTree>
    <p:extLst>
      <p:ext uri="{BB962C8B-B14F-4D97-AF65-F5344CB8AC3E}">
        <p14:creationId xmlns:p14="http://schemas.microsoft.com/office/powerpoint/2010/main" val="2986216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Disparities:  Class and Gender</a:t>
            </a:r>
          </a:p>
        </p:txBody>
      </p:sp>
      <p:sp>
        <p:nvSpPr>
          <p:cNvPr id="3" name="Content Placeholder 2"/>
          <p:cNvSpPr>
            <a:spLocks noGrp="1"/>
          </p:cNvSpPr>
          <p:nvPr>
            <p:ph idx="1"/>
          </p:nvPr>
        </p:nvSpPr>
        <p:spPr>
          <a:xfrm>
            <a:off x="661851" y="1825624"/>
            <a:ext cx="10691949" cy="4845141"/>
          </a:xfrm>
        </p:spPr>
        <p:txBody>
          <a:bodyPr>
            <a:normAutofit lnSpcReduction="10000"/>
          </a:bodyPr>
          <a:lstStyle/>
          <a:p>
            <a:r>
              <a:rPr lang="en-US" dirty="0"/>
              <a:t>Enormous economic disparities</a:t>
            </a:r>
          </a:p>
          <a:p>
            <a:r>
              <a:rPr lang="en-US" dirty="0"/>
              <a:t>Third largest global population of billionaires (US$ calculations) BUT 26% of the population living below an artificially low “poverty line”</a:t>
            </a:r>
          </a:p>
          <a:p>
            <a:r>
              <a:rPr lang="en-US" dirty="0"/>
              <a:t>Huge disparities in landholding (over 60% of the population is connected with agricultural occupations so this matters)</a:t>
            </a:r>
          </a:p>
          <a:p>
            <a:r>
              <a:rPr lang="en-US" dirty="0"/>
              <a:t>All societies are patriarchal, and India is no different</a:t>
            </a:r>
          </a:p>
          <a:p>
            <a:r>
              <a:rPr lang="en-US" dirty="0"/>
              <a:t>Women needed to be exceptional to rise to prominent positions, and a very few did, in learning, in politics, in business</a:t>
            </a:r>
          </a:p>
          <a:p>
            <a:r>
              <a:rPr lang="en-US" dirty="0"/>
              <a:t>British colonialism reinforced the most retrograde elements of Indian patriarchal traditions, reducing the spaces available to women in public life </a:t>
            </a:r>
          </a:p>
        </p:txBody>
      </p:sp>
    </p:spTree>
    <p:extLst>
      <p:ext uri="{BB962C8B-B14F-4D97-AF65-F5344CB8AC3E}">
        <p14:creationId xmlns:p14="http://schemas.microsoft.com/office/powerpoint/2010/main" val="83687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399"/>
          </a:xfrm>
        </p:spPr>
        <p:txBody>
          <a:bodyPr>
            <a:normAutofit fontScale="90000"/>
          </a:bodyPr>
          <a:lstStyle/>
          <a:p>
            <a:br>
              <a:rPr lang="en-US" b="1" dirty="0">
                <a:solidFill>
                  <a:srgbClr val="000000"/>
                </a:solidFill>
                <a:latin typeface="Times New Roman" panose="02020603050405020304" pitchFamily="18" charset="0"/>
              </a:rPr>
            </a:br>
            <a:r>
              <a:rPr lang="en-US" b="1" dirty="0">
                <a:solidFill>
                  <a:srgbClr val="000000"/>
                </a:solidFill>
                <a:latin typeface="Times New Roman" panose="02020603050405020304" pitchFamily="18" charset="0"/>
              </a:rPr>
              <a:t>India: A Long History</a:t>
            </a:r>
            <a:br>
              <a:rPr lang="en-US" b="1" dirty="0">
                <a:solidFill>
                  <a:srgbClr val="000000"/>
                </a:solidFill>
                <a:latin typeface="Times New Roman" panose="02020603050405020304" pitchFamily="18" charset="0"/>
              </a:rPr>
            </a:br>
            <a:endParaRPr lang="en-US" dirty="0"/>
          </a:p>
        </p:txBody>
      </p:sp>
      <p:sp>
        <p:nvSpPr>
          <p:cNvPr id="3" name="Content Placeholder 2"/>
          <p:cNvSpPr>
            <a:spLocks noGrp="1"/>
          </p:cNvSpPr>
          <p:nvPr>
            <p:ph idx="1"/>
          </p:nvPr>
        </p:nvSpPr>
        <p:spPr>
          <a:xfrm>
            <a:off x="838200" y="992777"/>
            <a:ext cx="10515600" cy="5865222"/>
          </a:xfrm>
        </p:spPr>
        <p:txBody>
          <a:bodyPr>
            <a:normAutofit lnSpcReduction="10000"/>
          </a:bodyPr>
          <a:lstStyle/>
          <a:p>
            <a:r>
              <a:rPr lang="en-US" b="1" dirty="0">
                <a:highlight>
                  <a:srgbClr val="FFFF00"/>
                </a:highlight>
              </a:rPr>
              <a:t>“CLASSICAL PATTERN” ca. 1500 BCE – 1100 CE </a:t>
            </a:r>
            <a:r>
              <a:rPr lang="en-US" dirty="0"/>
              <a:t> refers to:</a:t>
            </a:r>
          </a:p>
          <a:p>
            <a:pPr lvl="1"/>
            <a:r>
              <a:rPr lang="en-US" dirty="0"/>
              <a:t>POLITICAL: Kingship State formation, Empires</a:t>
            </a:r>
          </a:p>
          <a:p>
            <a:pPr lvl="1"/>
            <a:r>
              <a:rPr lang="en-US" dirty="0"/>
              <a:t>SOCIAL : formations, Varna / Caste</a:t>
            </a:r>
          </a:p>
          <a:p>
            <a:pPr lvl="1"/>
            <a:r>
              <a:rPr lang="en-US" dirty="0"/>
              <a:t>CHALLENGES : Upanishads, Buddhism, Jainism </a:t>
            </a:r>
            <a:r>
              <a:rPr lang="en-US" dirty="0" err="1"/>
              <a:t>etc</a:t>
            </a:r>
            <a:endParaRPr lang="en-US" dirty="0"/>
          </a:p>
          <a:p>
            <a:pPr lvl="1"/>
            <a:r>
              <a:rPr lang="en-US" dirty="0"/>
              <a:t>Migrations and Absorption</a:t>
            </a:r>
          </a:p>
          <a:p>
            <a:r>
              <a:rPr lang="en-US" dirty="0"/>
              <a:t>KEY to this tradition was DIVERSITY and PLURALISM</a:t>
            </a:r>
          </a:p>
          <a:p>
            <a:r>
              <a:rPr lang="en-US" dirty="0"/>
              <a:t>Long Term Pattern of political CENTRALIZATION / DECENTRALIZATION</a:t>
            </a:r>
          </a:p>
          <a:p>
            <a:r>
              <a:rPr lang="en-US" b="1" dirty="0"/>
              <a:t>REGIONAL and CULTURAL DIVERSITY</a:t>
            </a:r>
          </a:p>
          <a:p>
            <a:pPr lvl="1"/>
            <a:r>
              <a:rPr lang="en-US" dirty="0">
                <a:highlight>
                  <a:srgbClr val="FFFF00"/>
                </a:highlight>
              </a:rPr>
              <a:t>Regional Kingdoms and Languages (700-1200 BCE)</a:t>
            </a:r>
          </a:p>
          <a:p>
            <a:pPr lvl="1"/>
            <a:r>
              <a:rPr lang="en-US" dirty="0">
                <a:highlight>
                  <a:srgbClr val="FFFF00"/>
                </a:highlight>
              </a:rPr>
              <a:t>Islam 700 CE onwards</a:t>
            </a:r>
            <a:r>
              <a:rPr lang="en-US" dirty="0"/>
              <a:t>: makes a new contribution, radical egalitarianism &amp; refusal of Caste</a:t>
            </a:r>
          </a:p>
          <a:p>
            <a:pPr lvl="2"/>
            <a:r>
              <a:rPr lang="en-US" dirty="0"/>
              <a:t>Delhi Sultanates 1200-1500</a:t>
            </a:r>
          </a:p>
          <a:p>
            <a:pPr lvl="2"/>
            <a:r>
              <a:rPr lang="en-US" dirty="0"/>
              <a:t>Mughals  1526-1857</a:t>
            </a:r>
          </a:p>
          <a:p>
            <a:r>
              <a:rPr lang="en-US" dirty="0">
                <a:highlight>
                  <a:srgbClr val="FFFF00"/>
                </a:highlight>
              </a:rPr>
              <a:t>1757-1947 British Rule</a:t>
            </a:r>
            <a:r>
              <a:rPr lang="en-US" dirty="0"/>
              <a:t>: Gives us a </a:t>
            </a:r>
            <a:r>
              <a:rPr lang="en-US" b="1" i="1" u="sng" dirty="0"/>
              <a:t>SINGULAR</a:t>
            </a:r>
            <a:r>
              <a:rPr lang="en-US" b="1" i="1" dirty="0"/>
              <a:t> VISION </a:t>
            </a:r>
            <a:r>
              <a:rPr lang="en-US" b="1" dirty="0"/>
              <a:t>of India, undermining diversity</a:t>
            </a:r>
          </a:p>
        </p:txBody>
      </p:sp>
    </p:spTree>
    <p:extLst>
      <p:ext uri="{BB962C8B-B14F-4D97-AF65-F5344CB8AC3E}">
        <p14:creationId xmlns:p14="http://schemas.microsoft.com/office/powerpoint/2010/main" val="207653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90037-9721-FFA4-F7D0-68FF3E3CF507}"/>
              </a:ext>
            </a:extLst>
          </p:cNvPr>
          <p:cNvSpPr>
            <a:spLocks noGrp="1"/>
          </p:cNvSpPr>
          <p:nvPr>
            <p:ph type="title"/>
          </p:nvPr>
        </p:nvSpPr>
        <p:spPr>
          <a:xfrm>
            <a:off x="838200" y="124692"/>
            <a:ext cx="10515600" cy="1168400"/>
          </a:xfrm>
        </p:spPr>
        <p:txBody>
          <a:bodyPr/>
          <a:lstStyle/>
          <a:p>
            <a:r>
              <a:rPr lang="en-US" dirty="0"/>
              <a:t>Two Selected Examples 	</a:t>
            </a:r>
          </a:p>
        </p:txBody>
      </p:sp>
      <p:sp>
        <p:nvSpPr>
          <p:cNvPr id="3" name="Content Placeholder 2">
            <a:extLst>
              <a:ext uri="{FF2B5EF4-FFF2-40B4-BE49-F238E27FC236}">
                <a16:creationId xmlns:a16="http://schemas.microsoft.com/office/drawing/2014/main" id="{BB836491-F408-DA38-2611-C93A7201EA83}"/>
              </a:ext>
            </a:extLst>
          </p:cNvPr>
          <p:cNvSpPr>
            <a:spLocks noGrp="1"/>
          </p:cNvSpPr>
          <p:nvPr>
            <p:ph idx="1"/>
          </p:nvPr>
        </p:nvSpPr>
        <p:spPr>
          <a:xfrm>
            <a:off x="600364" y="1551709"/>
            <a:ext cx="10753436" cy="5181600"/>
          </a:xfrm>
        </p:spPr>
        <p:txBody>
          <a:bodyPr>
            <a:normAutofit/>
          </a:bodyPr>
          <a:lstStyle/>
          <a:p>
            <a:r>
              <a:rPr lang="en-US" dirty="0"/>
              <a:t>For reasons of time, I will start with only two examples of diversity from two very different epochs of Indian history.  I could point to many!</a:t>
            </a:r>
          </a:p>
          <a:p>
            <a:pPr lvl="1"/>
            <a:r>
              <a:rPr lang="en-US" dirty="0"/>
              <a:t>Emperor Ashoka’s reign in the </a:t>
            </a:r>
            <a:r>
              <a:rPr lang="en-US" b="1" dirty="0">
                <a:highlight>
                  <a:srgbClr val="FFFF00"/>
                </a:highlight>
              </a:rPr>
              <a:t>3</a:t>
            </a:r>
            <a:r>
              <a:rPr lang="en-US" b="1" baseline="30000" dirty="0">
                <a:highlight>
                  <a:srgbClr val="FFFF00"/>
                </a:highlight>
              </a:rPr>
              <a:t>rd</a:t>
            </a:r>
            <a:r>
              <a:rPr lang="en-US" b="1" dirty="0">
                <a:highlight>
                  <a:srgbClr val="FFFF00"/>
                </a:highlight>
              </a:rPr>
              <a:t> century BCE </a:t>
            </a:r>
            <a:r>
              <a:rPr lang="en-US" dirty="0"/>
              <a:t>who establishes an empire exceeding boundaries of contemporary India</a:t>
            </a:r>
          </a:p>
          <a:p>
            <a:pPr lvl="1"/>
            <a:r>
              <a:rPr lang="en-US" dirty="0"/>
              <a:t>Almost another 1700 years later, the period of Mughal rulers, who were Muslims, particularly </a:t>
            </a:r>
            <a:r>
              <a:rPr lang="en-US" b="1" dirty="0"/>
              <a:t>emperor Akbar’s reign, </a:t>
            </a:r>
            <a:r>
              <a:rPr lang="en-US" b="1" dirty="0">
                <a:highlight>
                  <a:srgbClr val="FFFF00"/>
                </a:highlight>
              </a:rPr>
              <a:t>1556 to 1605. </a:t>
            </a:r>
          </a:p>
          <a:p>
            <a:r>
              <a:rPr lang="en-US" dirty="0"/>
              <a:t>Why?  To show that pre-colonial political leadership knew the crucial importance of managing, even celebrating diversity, without resorting to majoritarianism or brute force</a:t>
            </a:r>
          </a:p>
          <a:p>
            <a:pPr lvl="1"/>
            <a:r>
              <a:rPr lang="en-US" dirty="0"/>
              <a:t>Vigorous debates between different religious ideas, but no “state religion” -- no history parallel to those of the European Inquisition</a:t>
            </a:r>
          </a:p>
          <a:p>
            <a:pPr lvl="1"/>
            <a:r>
              <a:rPr lang="en-US" dirty="0"/>
              <a:t>It was politic to be inclusive in a diverse place like India, majoritarianism and intolerance were simply not good politics or economics! </a:t>
            </a:r>
          </a:p>
          <a:p>
            <a:endParaRPr lang="en-US" dirty="0"/>
          </a:p>
          <a:p>
            <a:endParaRPr lang="en-US" dirty="0"/>
          </a:p>
          <a:p>
            <a:endParaRPr lang="en-US" b="1" dirty="0">
              <a:highlight>
                <a:srgbClr val="FFFF00"/>
              </a:highlight>
            </a:endParaRPr>
          </a:p>
        </p:txBody>
      </p:sp>
    </p:spTree>
    <p:extLst>
      <p:ext uri="{BB962C8B-B14F-4D97-AF65-F5344CB8AC3E}">
        <p14:creationId xmlns:p14="http://schemas.microsoft.com/office/powerpoint/2010/main" val="3285763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0D52-23EB-675E-FBD7-D2D815010607}"/>
              </a:ext>
            </a:extLst>
          </p:cNvPr>
          <p:cNvSpPr>
            <a:spLocks noGrp="1"/>
          </p:cNvSpPr>
          <p:nvPr>
            <p:ph type="title"/>
          </p:nvPr>
        </p:nvSpPr>
        <p:spPr/>
        <p:txBody>
          <a:bodyPr/>
          <a:lstStyle/>
          <a:p>
            <a:r>
              <a:rPr lang="en-US" dirty="0"/>
              <a:t>Ashoka The Great? 268-233</a:t>
            </a:r>
          </a:p>
        </p:txBody>
      </p:sp>
      <p:sp>
        <p:nvSpPr>
          <p:cNvPr id="3" name="Content Placeholder 2">
            <a:extLst>
              <a:ext uri="{FF2B5EF4-FFF2-40B4-BE49-F238E27FC236}">
                <a16:creationId xmlns:a16="http://schemas.microsoft.com/office/drawing/2014/main" id="{A42E69C9-853A-730F-23D1-3CFC3253F903}"/>
              </a:ext>
            </a:extLst>
          </p:cNvPr>
          <p:cNvSpPr>
            <a:spLocks noGrp="1"/>
          </p:cNvSpPr>
          <p:nvPr>
            <p:ph idx="1"/>
          </p:nvPr>
        </p:nvSpPr>
        <p:spPr>
          <a:xfrm>
            <a:off x="314036" y="1533236"/>
            <a:ext cx="11039764" cy="5255491"/>
          </a:xfrm>
        </p:spPr>
        <p:txBody>
          <a:bodyPr>
            <a:normAutofit fontScale="92500" lnSpcReduction="10000"/>
          </a:bodyPr>
          <a:lstStyle/>
          <a:p>
            <a:r>
              <a:rPr lang="en-US" dirty="0"/>
              <a:t>Grandson of founder of India’s first Imperial dynasty, the </a:t>
            </a:r>
            <a:r>
              <a:rPr lang="en-US" dirty="0" err="1"/>
              <a:t>Mauryas</a:t>
            </a:r>
            <a:endParaRPr lang="en-US" dirty="0"/>
          </a:p>
          <a:p>
            <a:r>
              <a:rPr lang="en-US" dirty="0"/>
              <a:t>Fought many wars, the most important the </a:t>
            </a:r>
            <a:r>
              <a:rPr lang="en-US" dirty="0">
                <a:hlinkClick r:id="rId2"/>
              </a:rPr>
              <a:t>campaign against KALINGA</a:t>
            </a:r>
            <a:r>
              <a:rPr lang="en-US" dirty="0"/>
              <a:t> ca. 261, a very bloody campaign, and 100,000 killed, 150K displaced</a:t>
            </a:r>
          </a:p>
          <a:p>
            <a:r>
              <a:rPr lang="en-US" dirty="0"/>
              <a:t>This experience converted Ashok to non-violence and to Buddhism. He renounces violence henceforth</a:t>
            </a:r>
          </a:p>
          <a:p>
            <a:r>
              <a:rPr lang="en-US" dirty="0"/>
              <a:t>After the war, Ashoka began his campaign of edicts, placed across his empire, urge people to follow non-violence and good moral conduct</a:t>
            </a:r>
          </a:p>
          <a:p>
            <a:pPr lvl="1"/>
            <a:r>
              <a:rPr lang="en-US" dirty="0">
                <a:hlinkClick r:id="rId3"/>
              </a:rPr>
              <a:t>His Lion Capital </a:t>
            </a:r>
            <a:r>
              <a:rPr lang="en-US" dirty="0"/>
              <a:t>found on top of one of his pillars, is also the official emblem of the Indian state today, akin to the American Eagle</a:t>
            </a:r>
          </a:p>
          <a:p>
            <a:r>
              <a:rPr lang="en-US" dirty="0"/>
              <a:t> Sent out DHAMMA MAHAMATRAS (officers to ensure right conduct) also undertakes many humanitarian measures, like planting trees along major highways, digging public wells, and making water tanks at strategic places</a:t>
            </a:r>
          </a:p>
          <a:p>
            <a:r>
              <a:rPr lang="en-US" dirty="0"/>
              <a:t>Revered by Indian nationalists, as first benevolent and humanitarian ruler, who truly cared about the people</a:t>
            </a:r>
          </a:p>
          <a:p>
            <a:endParaRPr lang="en-US" dirty="0"/>
          </a:p>
        </p:txBody>
      </p:sp>
    </p:spTree>
    <p:extLst>
      <p:ext uri="{BB962C8B-B14F-4D97-AF65-F5344CB8AC3E}">
        <p14:creationId xmlns:p14="http://schemas.microsoft.com/office/powerpoint/2010/main" val="2185276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2201</TotalTime>
  <Words>2901</Words>
  <Application>Microsoft Office PowerPoint</Application>
  <PresentationFormat>Widescreen</PresentationFormat>
  <Paragraphs>191</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__PT_Serif_14e21f</vt:lpstr>
      <vt:lpstr>Arial</vt:lpstr>
      <vt:lpstr>Bembo_166</vt:lpstr>
      <vt:lpstr>Besley</vt:lpstr>
      <vt:lpstr>Calibri</vt:lpstr>
      <vt:lpstr>Calibri Light</vt:lpstr>
      <vt:lpstr>Georgia</vt:lpstr>
      <vt:lpstr>Times New Roman</vt:lpstr>
      <vt:lpstr>Office Theme</vt:lpstr>
      <vt:lpstr>What does India teach us about Diversity?</vt:lpstr>
      <vt:lpstr>DEI: Diversity Equity and Inclusion </vt:lpstr>
      <vt:lpstr> India: Basic Geography</vt:lpstr>
      <vt:lpstr>Sources of Diversity 1 </vt:lpstr>
      <vt:lpstr>RELIGIOUS DIVERSITY</vt:lpstr>
      <vt:lpstr>Other Disparities:  Class and Gender</vt:lpstr>
      <vt:lpstr> India: A Long History </vt:lpstr>
      <vt:lpstr>Two Selected Examples  </vt:lpstr>
      <vt:lpstr>Ashoka The Great? 268-233</vt:lpstr>
      <vt:lpstr>Ashoka (Mauryan Dynasty) 268 B.C.E to 232 B.C.E.</vt:lpstr>
      <vt:lpstr>Akbar: Reigned1556 to 1605 </vt:lpstr>
      <vt:lpstr>Akbar and Religious Diversity</vt:lpstr>
      <vt:lpstr>Was this the result of their personal “greatness”?</vt:lpstr>
      <vt:lpstr>Change with British Colonialism</vt:lpstr>
      <vt:lpstr>Colonialism and Sources of DisUnity</vt:lpstr>
      <vt:lpstr>Partition: Divide and Quit</vt:lpstr>
      <vt:lpstr>Post 1947 Sources of Unity: Democracy</vt:lpstr>
      <vt:lpstr>Imagining India After the British</vt:lpstr>
      <vt:lpstr>The Hindu Nationalists Differ</vt:lpstr>
      <vt:lpstr>After 1952: A political overview</vt:lpstr>
      <vt:lpstr>Modi’s India</vt:lpstr>
      <vt:lpstr>Real Consequences of Hindu Nationalism</vt:lpstr>
      <vt:lpstr>Potential Consequences </vt:lpstr>
      <vt:lpstr>Lessons?</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India</dc:title>
  <dc:creator>Sanjay Joshi</dc:creator>
  <cp:lastModifiedBy>Sanjay Joshi</cp:lastModifiedBy>
  <cp:revision>51</cp:revision>
  <dcterms:created xsi:type="dcterms:W3CDTF">2018-08-27T17:18:30Z</dcterms:created>
  <dcterms:modified xsi:type="dcterms:W3CDTF">2025-03-03T05:20:13Z</dcterms:modified>
</cp:coreProperties>
</file>