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64" r:id="rId14"/>
    <p:sldId id="271" r:id="rId15"/>
    <p:sldId id="265"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8930CD-BFE4-4F4F-AAB1-0AF39F9F58F6}">
          <p14:sldIdLst>
            <p14:sldId id="256"/>
            <p14:sldId id="257"/>
            <p14:sldId id="258"/>
            <p14:sldId id="259"/>
            <p14:sldId id="260"/>
            <p14:sldId id="261"/>
            <p14:sldId id="262"/>
            <p14:sldId id="263"/>
            <p14:sldId id="266"/>
            <p14:sldId id="267"/>
            <p14:sldId id="268"/>
            <p14:sldId id="269"/>
            <p14:sldId id="264"/>
            <p14:sldId id="271"/>
            <p14:sldId id="265"/>
            <p14:sldId id="274"/>
            <p14:sldId id="273"/>
          </p14:sldIdLst>
        </p14:section>
        <p14:section name="Untitled Section" id="{928EC9C8-A347-493B-8D5D-15F7C34B5E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8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806709-B246-47BE-84C3-7EF76C6FFB83}"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01648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806709-B246-47BE-84C3-7EF76C6FFB83}"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168265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806709-B246-47BE-84C3-7EF76C6FFB83}"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183833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806709-B246-47BE-84C3-7EF76C6FFB83}"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00194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806709-B246-47BE-84C3-7EF76C6FFB83}"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2151880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806709-B246-47BE-84C3-7EF76C6FFB83}"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7655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806709-B246-47BE-84C3-7EF76C6FFB83}" type="datetimeFigureOut">
              <a:rPr lang="en-US" smtClean="0"/>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2197193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806709-B246-47BE-84C3-7EF76C6FFB83}" type="datetimeFigureOut">
              <a:rPr lang="en-US" smtClean="0"/>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4617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06709-B246-47BE-84C3-7EF76C6FFB83}" type="datetimeFigureOut">
              <a:rPr lang="en-US" smtClean="0"/>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143114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806709-B246-47BE-84C3-7EF76C6FFB83}"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275665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806709-B246-47BE-84C3-7EF76C6FFB83}"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43569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06709-B246-47BE-84C3-7EF76C6FFB83}" type="datetimeFigureOut">
              <a:rPr lang="en-US" smtClean="0"/>
              <a:t>9/11/2023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1472F-367D-4704-9CA5-BE9BAA5E9AFE}" type="slidenum">
              <a:rPr lang="en-US" smtClean="0"/>
              <a:t>‹#›</a:t>
            </a:fld>
            <a:endParaRPr lang="en-US"/>
          </a:p>
        </p:txBody>
      </p:sp>
    </p:spTree>
    <p:extLst>
      <p:ext uri="{BB962C8B-B14F-4D97-AF65-F5344CB8AC3E}">
        <p14:creationId xmlns:p14="http://schemas.microsoft.com/office/powerpoint/2010/main" val="60361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im.hunt.in/cg/up/Fatehpur-Sikri/City-Guide/ibadat.jpg"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nbuM0aJjVg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Mughal Empire: 1526-1739/1857?</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045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Akbar and Religion</a:t>
            </a:r>
            <a:endParaRPr lang="en-US" dirty="0"/>
          </a:p>
        </p:txBody>
      </p:sp>
      <p:sp>
        <p:nvSpPr>
          <p:cNvPr id="4" name="Content Placeholder 3"/>
          <p:cNvSpPr>
            <a:spLocks noGrp="1"/>
          </p:cNvSpPr>
          <p:nvPr>
            <p:ph sz="half" idx="1"/>
          </p:nvPr>
        </p:nvSpPr>
        <p:spPr>
          <a:xfrm>
            <a:off x="574766" y="1825624"/>
            <a:ext cx="5120640" cy="4879975"/>
          </a:xfrm>
        </p:spPr>
        <p:txBody>
          <a:bodyPr>
            <a:normAutofit fontScale="92500"/>
          </a:bodyPr>
          <a:lstStyle/>
          <a:p>
            <a:r>
              <a:rPr lang="en-US" dirty="0" smtClean="0"/>
              <a:t>Advocated SULH </a:t>
            </a:r>
            <a:r>
              <a:rPr lang="en-US" dirty="0"/>
              <a:t>I KUL (peace with </a:t>
            </a:r>
            <a:r>
              <a:rPr lang="en-US" dirty="0" smtClean="0"/>
              <a:t>all)</a:t>
            </a:r>
          </a:p>
          <a:p>
            <a:r>
              <a:rPr lang="en-US" dirty="0" smtClean="0"/>
              <a:t>Married ( aka matrimonial alliances!) with Rajput princesses </a:t>
            </a:r>
          </a:p>
          <a:p>
            <a:r>
              <a:rPr lang="en-US" dirty="0"/>
              <a:t>Built the  </a:t>
            </a:r>
            <a:r>
              <a:rPr lang="en-US" dirty="0" err="1"/>
              <a:t>Ibadat</a:t>
            </a:r>
            <a:r>
              <a:rPr lang="en-US" dirty="0"/>
              <a:t> </a:t>
            </a:r>
            <a:r>
              <a:rPr lang="en-US" dirty="0" err="1"/>
              <a:t>Khana</a:t>
            </a:r>
            <a:r>
              <a:rPr lang="en-US" dirty="0"/>
              <a:t> ("House of Worship</a:t>
            </a:r>
            <a:r>
              <a:rPr lang="en-US" dirty="0" smtClean="0"/>
              <a:t>") where theologians and mystics discussed </a:t>
            </a:r>
            <a:r>
              <a:rPr lang="en-US" dirty="0"/>
              <a:t>matters of spirituality with </a:t>
            </a:r>
            <a:r>
              <a:rPr lang="en-US" dirty="0" smtClean="0"/>
              <a:t>the emperor</a:t>
            </a:r>
          </a:p>
          <a:p>
            <a:r>
              <a:rPr lang="en-US" dirty="0" smtClean="0"/>
              <a:t>Sought to combine different doctrines into </a:t>
            </a:r>
            <a:r>
              <a:rPr lang="en-US" dirty="0"/>
              <a:t>a new </a:t>
            </a:r>
            <a:r>
              <a:rPr lang="en-US" dirty="0" smtClean="0"/>
              <a:t>ethical, moral code </a:t>
            </a:r>
            <a:r>
              <a:rPr lang="en-US" i="1" dirty="0" smtClean="0"/>
              <a:t>Din-</a:t>
            </a:r>
            <a:r>
              <a:rPr lang="en-US" i="1" dirty="0" err="1" smtClean="0"/>
              <a:t>i</a:t>
            </a:r>
            <a:r>
              <a:rPr lang="en-US" i="1" dirty="0" smtClean="0"/>
              <a:t>-</a:t>
            </a:r>
            <a:r>
              <a:rPr lang="en-US" i="1" dirty="0" err="1" smtClean="0"/>
              <a:t>Ilahi</a:t>
            </a:r>
            <a:r>
              <a:rPr lang="en-US" dirty="0" smtClean="0"/>
              <a:t> (sometimes referred to as a new religion)</a:t>
            </a:r>
          </a:p>
          <a:p>
            <a:endParaRPr lang="en-US" dirty="0"/>
          </a:p>
        </p:txBody>
      </p:sp>
      <p:sp>
        <p:nvSpPr>
          <p:cNvPr id="5" name="Content Placeholder 4"/>
          <p:cNvSpPr>
            <a:spLocks noGrp="1"/>
          </p:cNvSpPr>
          <p:nvPr>
            <p:ph sz="half" idx="2"/>
          </p:nvPr>
        </p:nvSpPr>
        <p:spPr>
          <a:xfrm>
            <a:off x="5970663" y="1825625"/>
            <a:ext cx="5383137" cy="4351338"/>
          </a:xfrm>
        </p:spPr>
        <p:txBody>
          <a:bodyPr>
            <a:normAutofit fontScale="92500"/>
          </a:bodyPr>
          <a:lstStyle/>
          <a:p>
            <a:r>
              <a:rPr lang="en-US" dirty="0" smtClean="0">
                <a:hlinkClick r:id="rId2"/>
              </a:rPr>
              <a:t>IBADAT KHANA </a:t>
            </a:r>
            <a:r>
              <a:rPr lang="en-US" dirty="0" smtClean="0"/>
              <a:t>at </a:t>
            </a:r>
            <a:r>
              <a:rPr lang="en-US" dirty="0" err="1" smtClean="0"/>
              <a:t>Fatehpur</a:t>
            </a:r>
            <a:r>
              <a:rPr lang="en-US" dirty="0" smtClean="0"/>
              <a:t> </a:t>
            </a:r>
            <a:r>
              <a:rPr lang="en-US" dirty="0" err="1" smtClean="0"/>
              <a:t>Sikri</a:t>
            </a:r>
            <a:endParaRPr lang="en-US"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5970663" y="2664823"/>
            <a:ext cx="5298227" cy="3585617"/>
          </a:xfrm>
          <a:prstGeom prst="rect">
            <a:avLst/>
          </a:prstGeom>
        </p:spPr>
      </p:pic>
    </p:spTree>
    <p:extLst>
      <p:ext uri="{BB962C8B-B14F-4D97-AF65-F5344CB8AC3E}">
        <p14:creationId xmlns:p14="http://schemas.microsoft.com/office/powerpoint/2010/main" val="2028103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Diversity under Mughals</a:t>
            </a:r>
            <a:endParaRPr lang="en-US" dirty="0"/>
          </a:p>
        </p:txBody>
      </p:sp>
      <p:sp>
        <p:nvSpPr>
          <p:cNvPr id="3" name="Content Placeholder 2"/>
          <p:cNvSpPr>
            <a:spLocks noGrp="1"/>
          </p:cNvSpPr>
          <p:nvPr>
            <p:ph idx="1"/>
          </p:nvPr>
        </p:nvSpPr>
        <p:spPr>
          <a:xfrm>
            <a:off x="838199" y="1825624"/>
            <a:ext cx="10674531" cy="4549049"/>
          </a:xfrm>
        </p:spPr>
        <p:txBody>
          <a:bodyPr>
            <a:normAutofit fontScale="92500" lnSpcReduction="20000"/>
          </a:bodyPr>
          <a:lstStyle/>
          <a:p>
            <a:r>
              <a:rPr lang="en-US" dirty="0"/>
              <a:t>Religions, diverse ones, flourished under the </a:t>
            </a:r>
            <a:r>
              <a:rPr lang="en-US" dirty="0" smtClean="0"/>
              <a:t>Mughals.  Rulers were Sunni Muslims and their faith was important to them</a:t>
            </a:r>
          </a:p>
          <a:p>
            <a:r>
              <a:rPr lang="en-US" dirty="0" smtClean="0"/>
              <a:t>But Sufi saints, mystics, often close to many of the emperors</a:t>
            </a:r>
            <a:endParaRPr lang="en-US" dirty="0"/>
          </a:p>
          <a:p>
            <a:r>
              <a:rPr lang="en-US" dirty="0" smtClean="0"/>
              <a:t>Large-scale spread </a:t>
            </a:r>
            <a:r>
              <a:rPr lang="en-US" dirty="0"/>
              <a:t>of Islam</a:t>
            </a:r>
            <a:r>
              <a:rPr lang="en-US" dirty="0" smtClean="0"/>
              <a:t>, </a:t>
            </a:r>
            <a:r>
              <a:rPr lang="en-US" dirty="0"/>
              <a:t>was through patronage of SUFI saints by in Punjab, and other PIRs in Bengal by the MUGHALS</a:t>
            </a:r>
          </a:p>
          <a:p>
            <a:r>
              <a:rPr lang="en-US" dirty="0" smtClean="0"/>
              <a:t>But </a:t>
            </a:r>
            <a:r>
              <a:rPr lang="en-US" dirty="0"/>
              <a:t>the support for Muslim saints or </a:t>
            </a:r>
            <a:r>
              <a:rPr lang="en-US" dirty="0" smtClean="0"/>
              <a:t>proselytizers </a:t>
            </a:r>
            <a:r>
              <a:rPr lang="en-US" dirty="0"/>
              <a:t>did not make AKBAR, JAHANGIR or SHAHJAHAN stop patronizing HINDU or JAIN scholars and specialists, whether it was for horoscopes, for translations of Sanskrit texts into Persian (court language of the Mughals) </a:t>
            </a:r>
          </a:p>
          <a:p>
            <a:r>
              <a:rPr lang="en-US" dirty="0" smtClean="0"/>
              <a:t>Even the much </a:t>
            </a:r>
            <a:r>
              <a:rPr lang="en-US" dirty="0"/>
              <a:t>maligned</a:t>
            </a:r>
            <a:r>
              <a:rPr lang="en-US" dirty="0" smtClean="0"/>
              <a:t> AURANGZEB </a:t>
            </a:r>
            <a:r>
              <a:rPr lang="en-US" dirty="0"/>
              <a:t>gave many grants of land to </a:t>
            </a:r>
            <a:r>
              <a:rPr lang="en-US" dirty="0" smtClean="0"/>
              <a:t>Hindu temples </a:t>
            </a:r>
            <a:r>
              <a:rPr lang="en-US" dirty="0"/>
              <a:t>and </a:t>
            </a:r>
            <a:r>
              <a:rPr lang="en-US" dirty="0" smtClean="0"/>
              <a:t>religious </a:t>
            </a:r>
            <a:r>
              <a:rPr lang="en-US" dirty="0"/>
              <a:t>institutions.  Though stop </a:t>
            </a:r>
            <a:r>
              <a:rPr lang="en-US" dirty="0" smtClean="0"/>
              <a:t>patronage of Sanskrit</a:t>
            </a:r>
            <a:r>
              <a:rPr lang="en-US" dirty="0"/>
              <a:t>, HINDI grew under his </a:t>
            </a:r>
            <a:r>
              <a:rPr lang="en-US" dirty="0" smtClean="0"/>
              <a:t>patronage</a:t>
            </a:r>
            <a:r>
              <a:rPr lang="en-US" dirty="0"/>
              <a:t> </a:t>
            </a:r>
            <a:r>
              <a:rPr lang="en-US" dirty="0" smtClean="0"/>
              <a:t>and did not stop his courtiers from being patrons of Sanskrit scholarship either</a:t>
            </a:r>
            <a:endParaRPr lang="en-US" dirty="0"/>
          </a:p>
        </p:txBody>
      </p:sp>
    </p:spTree>
    <p:extLst>
      <p:ext uri="{BB962C8B-B14F-4D97-AF65-F5344CB8AC3E}">
        <p14:creationId xmlns:p14="http://schemas.microsoft.com/office/powerpoint/2010/main" val="289140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than Eclecticism, Fusion</a:t>
            </a:r>
            <a:endParaRPr lang="en-US" dirty="0"/>
          </a:p>
        </p:txBody>
      </p:sp>
      <p:sp>
        <p:nvSpPr>
          <p:cNvPr id="3" name="Content Placeholder 2"/>
          <p:cNvSpPr>
            <a:spLocks noGrp="1"/>
          </p:cNvSpPr>
          <p:nvPr>
            <p:ph idx="1"/>
          </p:nvPr>
        </p:nvSpPr>
        <p:spPr>
          <a:xfrm>
            <a:off x="505097" y="1825624"/>
            <a:ext cx="10848703" cy="5032375"/>
          </a:xfrm>
        </p:spPr>
        <p:txBody>
          <a:bodyPr>
            <a:normAutofit/>
          </a:bodyPr>
          <a:lstStyle/>
          <a:p>
            <a:r>
              <a:rPr lang="en-US" dirty="0" smtClean="0"/>
              <a:t>Much </a:t>
            </a:r>
            <a:r>
              <a:rPr lang="en-US" dirty="0"/>
              <a:t>of what we know of as Indian today the result of Mughal </a:t>
            </a:r>
            <a:r>
              <a:rPr lang="en-US" dirty="0" smtClean="0"/>
              <a:t>influence, a fusion of older Indic with traditions associated with Persian, Arab, and Turkic cultures</a:t>
            </a:r>
            <a:endParaRPr lang="en-US" dirty="0"/>
          </a:p>
          <a:p>
            <a:r>
              <a:rPr lang="en-US" dirty="0" smtClean="0"/>
              <a:t>The </a:t>
            </a:r>
            <a:r>
              <a:rPr lang="en-US" dirty="0"/>
              <a:t>visual landscape of India, from the famous Taj Mahal. to the shape of everyday buildings, developed in a distinct way </a:t>
            </a:r>
            <a:r>
              <a:rPr lang="en-US" dirty="0" smtClean="0"/>
              <a:t>under </a:t>
            </a:r>
            <a:r>
              <a:rPr lang="en-US" dirty="0"/>
              <a:t>the </a:t>
            </a:r>
            <a:r>
              <a:rPr lang="en-US" dirty="0" smtClean="0"/>
              <a:t>Mughals</a:t>
            </a:r>
            <a:endParaRPr lang="en-US" dirty="0"/>
          </a:p>
          <a:p>
            <a:r>
              <a:rPr lang="en-US" dirty="0" smtClean="0"/>
              <a:t>Many </a:t>
            </a:r>
            <a:r>
              <a:rPr lang="en-US" dirty="0"/>
              <a:t>of aspects of everyday life in India today, are the products of the cultural synthesis </a:t>
            </a:r>
            <a:r>
              <a:rPr lang="en-US" dirty="0" smtClean="0"/>
              <a:t>that occurred under Mughal rule: Food</a:t>
            </a:r>
            <a:r>
              <a:rPr lang="en-US" dirty="0"/>
              <a:t>, music, languages, poetry, </a:t>
            </a:r>
            <a:r>
              <a:rPr lang="en-US" dirty="0" smtClean="0"/>
              <a:t>literary forms, all reveal strong influences of Mughal traditions</a:t>
            </a:r>
          </a:p>
          <a:p>
            <a:r>
              <a:rPr lang="en-US" dirty="0" smtClean="0"/>
              <a:t>Even “Bollywood,” or some of its products at least, reflect Mughal influences in a variety of ways</a:t>
            </a:r>
            <a:endParaRPr lang="en-US" dirty="0"/>
          </a:p>
          <a:p>
            <a:endParaRPr lang="en-US" dirty="0"/>
          </a:p>
        </p:txBody>
      </p:sp>
    </p:spTree>
    <p:extLst>
      <p:ext uri="{BB962C8B-B14F-4D97-AF65-F5344CB8AC3E}">
        <p14:creationId xmlns:p14="http://schemas.microsoft.com/office/powerpoint/2010/main" val="305102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06" y="113211"/>
            <a:ext cx="10230393" cy="1367247"/>
          </a:xfrm>
        </p:spPr>
        <p:txBody>
          <a:bodyPr/>
          <a:lstStyle/>
          <a:p>
            <a:r>
              <a:rPr lang="en-US" dirty="0" smtClean="0"/>
              <a:t>Context for Akbar’s Policies</a:t>
            </a:r>
            <a:endParaRPr lang="en-US" dirty="0"/>
          </a:p>
        </p:txBody>
      </p:sp>
      <p:sp>
        <p:nvSpPr>
          <p:cNvPr id="3" name="Content Placeholder 2"/>
          <p:cNvSpPr>
            <a:spLocks noGrp="1"/>
          </p:cNvSpPr>
          <p:nvPr>
            <p:ph idx="1"/>
          </p:nvPr>
        </p:nvSpPr>
        <p:spPr>
          <a:xfrm>
            <a:off x="722811" y="1262743"/>
            <a:ext cx="11077303" cy="5521234"/>
          </a:xfrm>
        </p:spPr>
        <p:txBody>
          <a:bodyPr>
            <a:normAutofit/>
          </a:bodyPr>
          <a:lstStyle/>
          <a:p>
            <a:r>
              <a:rPr lang="en-US" dirty="0" smtClean="0"/>
              <a:t>MANSABDARI allows AKBAR consolidate MUGHAL empire, and a regular source of revenue was one reason why he was able to undertake a more “tolerant” religious policy. No need for </a:t>
            </a:r>
            <a:r>
              <a:rPr lang="en-US" dirty="0" err="1" smtClean="0"/>
              <a:t>Jaziyah</a:t>
            </a:r>
            <a:r>
              <a:rPr lang="en-US" dirty="0" smtClean="0"/>
              <a:t>, that he was then able to abolish.  This also allows Akbar to follow SULH I KUL (peace </a:t>
            </a:r>
            <a:r>
              <a:rPr lang="en-US" dirty="0"/>
              <a:t>with </a:t>
            </a:r>
            <a:r>
              <a:rPr lang="en-US" dirty="0" smtClean="0"/>
              <a:t>all)</a:t>
            </a:r>
          </a:p>
          <a:p>
            <a:r>
              <a:rPr lang="en-US" dirty="0" smtClean="0"/>
              <a:t>Akbar was expanding and consolidating empire.  For that needed to win over </a:t>
            </a:r>
            <a:r>
              <a:rPr lang="en-US" dirty="0" err="1" smtClean="0"/>
              <a:t>Rajputs</a:t>
            </a:r>
            <a:r>
              <a:rPr lang="en-US" dirty="0" smtClean="0"/>
              <a:t>. That desire, though, did not prevent Akbar from military campaigns against the </a:t>
            </a:r>
            <a:r>
              <a:rPr lang="en-US" dirty="0" err="1" smtClean="0"/>
              <a:t>Rajputs</a:t>
            </a:r>
            <a:r>
              <a:rPr lang="en-US" dirty="0" smtClean="0"/>
              <a:t> who defied him. A massacre at the fort of </a:t>
            </a:r>
            <a:r>
              <a:rPr lang="en-US" dirty="0" err="1" smtClean="0"/>
              <a:t>Chittor</a:t>
            </a:r>
            <a:r>
              <a:rPr lang="en-US" dirty="0" smtClean="0"/>
              <a:t> is said to have resulted in deaths of 30,000 non-combatants</a:t>
            </a:r>
          </a:p>
          <a:p>
            <a:r>
              <a:rPr lang="en-US" dirty="0" smtClean="0"/>
              <a:t>But did have </a:t>
            </a:r>
            <a:r>
              <a:rPr lang="en-US" dirty="0" err="1" smtClean="0"/>
              <a:t>Rajputs</a:t>
            </a:r>
            <a:r>
              <a:rPr lang="en-US" dirty="0" smtClean="0"/>
              <a:t> (and other Hindus) in very important positions in his court</a:t>
            </a:r>
          </a:p>
          <a:p>
            <a:r>
              <a:rPr lang="en-US" dirty="0" smtClean="0"/>
              <a:t>Married Rajput princesses and they were allowed to worship as they pleased </a:t>
            </a:r>
          </a:p>
          <a:p>
            <a:endParaRPr lang="en-US" dirty="0" smtClean="0"/>
          </a:p>
          <a:p>
            <a:endParaRPr lang="en-US" dirty="0"/>
          </a:p>
        </p:txBody>
      </p:sp>
    </p:spTree>
    <p:extLst>
      <p:ext uri="{BB962C8B-B14F-4D97-AF65-F5344CB8AC3E}">
        <p14:creationId xmlns:p14="http://schemas.microsoft.com/office/powerpoint/2010/main" val="3228466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Aurangzeb:  The Contrasts</a:t>
            </a:r>
            <a:endParaRPr lang="en-US" dirty="0"/>
          </a:p>
        </p:txBody>
      </p:sp>
      <p:sp>
        <p:nvSpPr>
          <p:cNvPr id="5" name="Content Placeholder 4"/>
          <p:cNvSpPr>
            <a:spLocks noGrp="1"/>
          </p:cNvSpPr>
          <p:nvPr>
            <p:ph sz="half" idx="1"/>
          </p:nvPr>
        </p:nvSpPr>
        <p:spPr>
          <a:xfrm>
            <a:off x="383059" y="1825624"/>
            <a:ext cx="6845643" cy="4908807"/>
          </a:xfrm>
        </p:spPr>
        <p:txBody>
          <a:bodyPr>
            <a:normAutofit/>
          </a:bodyPr>
          <a:lstStyle/>
          <a:p>
            <a:r>
              <a:rPr lang="en-US" dirty="0" err="1" smtClean="0"/>
              <a:t>Reimposes</a:t>
            </a:r>
            <a:r>
              <a:rPr lang="en-US" dirty="0" smtClean="0"/>
              <a:t> </a:t>
            </a:r>
            <a:r>
              <a:rPr lang="en-US" dirty="0" err="1" smtClean="0"/>
              <a:t>Jaziyah</a:t>
            </a:r>
            <a:r>
              <a:rPr lang="en-US" dirty="0" smtClean="0"/>
              <a:t> (poll tax on non-Muslims)</a:t>
            </a:r>
          </a:p>
          <a:p>
            <a:r>
              <a:rPr lang="en-US" dirty="0" smtClean="0"/>
              <a:t>End patronage Sanskrit scholars (</a:t>
            </a:r>
            <a:r>
              <a:rPr lang="en-US" dirty="0" err="1" smtClean="0"/>
              <a:t>Truschke</a:t>
            </a:r>
            <a:r>
              <a:rPr lang="en-US" dirty="0" smtClean="0"/>
              <a:t>)</a:t>
            </a:r>
          </a:p>
          <a:p>
            <a:r>
              <a:rPr lang="en-US" dirty="0" smtClean="0"/>
              <a:t>Destroys Hindu temples</a:t>
            </a:r>
          </a:p>
          <a:p>
            <a:r>
              <a:rPr lang="en-US" dirty="0" smtClean="0"/>
              <a:t>Demonstrable personal Islamic piety </a:t>
            </a:r>
          </a:p>
          <a:p>
            <a:pPr marL="0" indent="0">
              <a:buNone/>
            </a:pPr>
            <a:r>
              <a:rPr lang="en-US" b="1" dirty="0" smtClean="0">
                <a:solidFill>
                  <a:srgbClr val="FF0000"/>
                </a:solidFill>
              </a:rPr>
              <a:t>BUT</a:t>
            </a:r>
          </a:p>
          <a:p>
            <a:r>
              <a:rPr lang="en-US" dirty="0" smtClean="0"/>
              <a:t>Grants land to Hindu institutions</a:t>
            </a:r>
          </a:p>
          <a:p>
            <a:r>
              <a:rPr lang="en-US" dirty="0" smtClean="0"/>
              <a:t>Patronizes HINDI, vernacular, over the classical SANSKRIT</a:t>
            </a:r>
          </a:p>
          <a:p>
            <a:r>
              <a:rPr lang="en-US" dirty="0" smtClean="0"/>
              <a:t>Retains Hindus in many important positions in his administration</a:t>
            </a:r>
          </a:p>
        </p:txBody>
      </p:sp>
      <p:pic>
        <p:nvPicPr>
          <p:cNvPr id="7" name="Content Placeholder 6"/>
          <p:cNvPicPr>
            <a:picLocks noGrp="1" noChangeAspect="1"/>
          </p:cNvPicPr>
          <p:nvPr>
            <p:ph sz="half" idx="2"/>
          </p:nvPr>
        </p:nvPicPr>
        <p:blipFill>
          <a:blip r:embed="rId2"/>
          <a:stretch>
            <a:fillRect/>
          </a:stretch>
        </p:blipFill>
        <p:spPr>
          <a:xfrm>
            <a:off x="7228703" y="1825625"/>
            <a:ext cx="4273041" cy="4133196"/>
          </a:xfrm>
          <a:prstGeom prst="rect">
            <a:avLst/>
          </a:prstGeom>
        </p:spPr>
      </p:pic>
    </p:spTree>
    <p:extLst>
      <p:ext uri="{BB962C8B-B14F-4D97-AF65-F5344CB8AC3E}">
        <p14:creationId xmlns:p14="http://schemas.microsoft.com/office/powerpoint/2010/main" val="327188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Aurangzeb, Religion, </a:t>
            </a:r>
            <a:r>
              <a:rPr lang="en-US" dirty="0" err="1" smtClean="0"/>
              <a:t>Jagirdari</a:t>
            </a:r>
            <a:r>
              <a:rPr lang="en-US" dirty="0" smtClean="0"/>
              <a:t>, and </a:t>
            </a:r>
            <a:r>
              <a:rPr lang="en-US" dirty="0" err="1" smtClean="0"/>
              <a:t>Shivaji</a:t>
            </a:r>
            <a:endParaRPr lang="en-US" dirty="0"/>
          </a:p>
        </p:txBody>
      </p:sp>
      <p:sp>
        <p:nvSpPr>
          <p:cNvPr id="3" name="Content Placeholder 2"/>
          <p:cNvSpPr>
            <a:spLocks noGrp="1"/>
          </p:cNvSpPr>
          <p:nvPr>
            <p:ph idx="1"/>
          </p:nvPr>
        </p:nvSpPr>
        <p:spPr>
          <a:xfrm>
            <a:off x="838200" y="1825624"/>
            <a:ext cx="11022874" cy="5032375"/>
          </a:xfrm>
        </p:spPr>
        <p:txBody>
          <a:bodyPr>
            <a:normAutofit fontScale="92500" lnSpcReduction="10000"/>
          </a:bodyPr>
          <a:lstStyle/>
          <a:p>
            <a:r>
              <a:rPr lang="en-US" dirty="0"/>
              <a:t> Strains in the </a:t>
            </a:r>
            <a:r>
              <a:rPr lang="en-US" dirty="0" err="1" smtClean="0"/>
              <a:t>jagirdari</a:t>
            </a:r>
            <a:r>
              <a:rPr lang="en-US" dirty="0" smtClean="0"/>
              <a:t> system </a:t>
            </a:r>
            <a:r>
              <a:rPr lang="en-US" dirty="0"/>
              <a:t>limit Aurangzeb’s options as far as religious tolerance are concerned.  </a:t>
            </a:r>
            <a:r>
              <a:rPr lang="en-US" dirty="0" err="1" smtClean="0"/>
              <a:t>Jaziyah</a:t>
            </a:r>
            <a:r>
              <a:rPr lang="en-US" dirty="0" smtClean="0"/>
              <a:t> </a:t>
            </a:r>
            <a:r>
              <a:rPr lang="en-US" dirty="0" err="1" smtClean="0"/>
              <a:t>reimposition</a:t>
            </a:r>
            <a:r>
              <a:rPr lang="en-US" dirty="0" smtClean="0"/>
              <a:t> was a financial move</a:t>
            </a:r>
            <a:endParaRPr lang="en-US" dirty="0"/>
          </a:p>
          <a:p>
            <a:r>
              <a:rPr lang="en-US" dirty="0"/>
              <a:t>Such policies may have been hurtful to Hindu subjects and leaders like SHIVAJI who wanted own domination over Deccan, quick to seize upon it, and take leadership of disaffected peasants. But in fact SHIVAJI’S taxes on peasants as high!!</a:t>
            </a:r>
          </a:p>
          <a:p>
            <a:r>
              <a:rPr lang="en-US" dirty="0"/>
              <a:t>Although </a:t>
            </a:r>
            <a:r>
              <a:rPr lang="en-US" dirty="0" err="1"/>
              <a:t>Shivaji</a:t>
            </a:r>
            <a:r>
              <a:rPr lang="en-US" dirty="0"/>
              <a:t> represented himself as a Hindu Ruler fighting against "foreign"  Mughal rule, to accept it at face value clearly preposterous. Aurangzeb was as much an Indian as </a:t>
            </a:r>
            <a:r>
              <a:rPr lang="en-US" dirty="0" err="1"/>
              <a:t>Shivaji</a:t>
            </a:r>
            <a:r>
              <a:rPr lang="en-US" dirty="0"/>
              <a:t>, even his great grandfather, Akbar, had been born and raised in </a:t>
            </a:r>
            <a:r>
              <a:rPr lang="en-US" dirty="0" smtClean="0"/>
              <a:t>India</a:t>
            </a:r>
          </a:p>
          <a:p>
            <a:r>
              <a:rPr lang="en-US" dirty="0" smtClean="0"/>
              <a:t>As many of his opponents (</a:t>
            </a:r>
            <a:r>
              <a:rPr lang="en-US" dirty="0" err="1" smtClean="0"/>
              <a:t>Shivaji</a:t>
            </a:r>
            <a:r>
              <a:rPr lang="en-US" dirty="0" smtClean="0"/>
              <a:t> a prime example) were using their religious identity to mobilize support against Aurangzeb, hardly surprising that Aurangzeb destroyed many symbols of the opposition – Hindu temples</a:t>
            </a:r>
            <a:endParaRPr lang="en-US" dirty="0"/>
          </a:p>
          <a:p>
            <a:endParaRPr lang="en-US" dirty="0"/>
          </a:p>
        </p:txBody>
      </p:sp>
    </p:spTree>
    <p:extLst>
      <p:ext uri="{BB962C8B-B14F-4D97-AF65-F5344CB8AC3E}">
        <p14:creationId xmlns:p14="http://schemas.microsoft.com/office/powerpoint/2010/main" val="3768990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76183"/>
          </a:xfrm>
        </p:spPr>
        <p:txBody>
          <a:bodyPr/>
          <a:lstStyle/>
          <a:p>
            <a:r>
              <a:rPr lang="en-US" dirty="0" smtClean="0"/>
              <a:t>Decline of Mughals and Successor States</a:t>
            </a:r>
            <a:endParaRPr lang="en-US" dirty="0"/>
          </a:p>
        </p:txBody>
      </p:sp>
      <p:sp>
        <p:nvSpPr>
          <p:cNvPr id="3" name="Content Placeholder 2"/>
          <p:cNvSpPr>
            <a:spLocks noGrp="1"/>
          </p:cNvSpPr>
          <p:nvPr>
            <p:ph idx="1"/>
          </p:nvPr>
        </p:nvSpPr>
        <p:spPr>
          <a:xfrm>
            <a:off x="185351" y="852616"/>
            <a:ext cx="11825417" cy="5869460"/>
          </a:xfrm>
        </p:spPr>
        <p:txBody>
          <a:bodyPr>
            <a:normAutofit fontScale="85000" lnSpcReduction="20000"/>
          </a:bodyPr>
          <a:lstStyle/>
          <a:p>
            <a:r>
              <a:rPr lang="en-US" dirty="0"/>
              <a:t>Aurangzeb meet </a:t>
            </a:r>
            <a:r>
              <a:rPr lang="en-US" dirty="0" smtClean="0"/>
              <a:t>RESISTANCE, challenges </a:t>
            </a:r>
            <a:r>
              <a:rPr lang="en-US" dirty="0"/>
              <a:t>from NEW emerging social </a:t>
            </a:r>
            <a:r>
              <a:rPr lang="en-US" dirty="0" smtClean="0"/>
              <a:t>groups: Challenges that he ignored while expanding SOUTHWARD</a:t>
            </a:r>
          </a:p>
          <a:p>
            <a:r>
              <a:rPr lang="en-US" dirty="0" smtClean="0"/>
              <a:t>JAT</a:t>
            </a:r>
            <a:r>
              <a:rPr lang="en-US" dirty="0"/>
              <a:t>, and also </a:t>
            </a:r>
            <a:r>
              <a:rPr lang="en-US" dirty="0" smtClean="0"/>
              <a:t>MARATHAS </a:t>
            </a:r>
            <a:r>
              <a:rPr lang="en-US" dirty="0"/>
              <a:t>given lots of </a:t>
            </a:r>
            <a:r>
              <a:rPr lang="en-US" dirty="0" smtClean="0"/>
              <a:t>PRIVILEGES </a:t>
            </a:r>
            <a:r>
              <a:rPr lang="en-US" dirty="0"/>
              <a:t>under </a:t>
            </a:r>
            <a:r>
              <a:rPr lang="en-US" dirty="0" smtClean="0"/>
              <a:t>Aurangzeb.  e.g</a:t>
            </a:r>
            <a:r>
              <a:rPr lang="en-US" dirty="0"/>
              <a:t>. </a:t>
            </a:r>
            <a:r>
              <a:rPr lang="en-US" dirty="0" err="1" smtClean="0"/>
              <a:t>Shivaji</a:t>
            </a:r>
            <a:r>
              <a:rPr lang="en-US" dirty="0" smtClean="0"/>
              <a:t> and his family. </a:t>
            </a:r>
            <a:r>
              <a:rPr lang="en-US" dirty="0"/>
              <a:t>Led to greater demands.  </a:t>
            </a:r>
          </a:p>
          <a:p>
            <a:r>
              <a:rPr lang="en-US" dirty="0"/>
              <a:t> </a:t>
            </a:r>
            <a:r>
              <a:rPr lang="en-US" dirty="0" smtClean="0"/>
              <a:t>Rulers after Aurangzeb not </a:t>
            </a:r>
            <a:r>
              <a:rPr lang="en-US" dirty="0"/>
              <a:t>able to </a:t>
            </a:r>
            <a:r>
              <a:rPr lang="en-US" dirty="0" smtClean="0"/>
              <a:t>maintain</a:t>
            </a:r>
            <a:r>
              <a:rPr lang="en-US" dirty="0"/>
              <a:t> </a:t>
            </a:r>
            <a:r>
              <a:rPr lang="en-US" dirty="0" smtClean="0"/>
              <a:t>the system, FAULT LINES open up</a:t>
            </a:r>
            <a:endParaRPr lang="en-US" dirty="0"/>
          </a:p>
          <a:p>
            <a:pPr lvl="1"/>
            <a:r>
              <a:rPr lang="en-US" dirty="0" smtClean="0"/>
              <a:t>1</a:t>
            </a:r>
            <a:r>
              <a:rPr lang="en-US" dirty="0"/>
              <a:t>. ZAMINDARS </a:t>
            </a:r>
            <a:r>
              <a:rPr lang="en-US" b="1" dirty="0"/>
              <a:t>who or what are they?</a:t>
            </a:r>
            <a:endParaRPr lang="en-US" dirty="0"/>
          </a:p>
          <a:p>
            <a:r>
              <a:rPr lang="en-US" dirty="0"/>
              <a:t>	</a:t>
            </a:r>
            <a:r>
              <a:rPr lang="en-US" dirty="0" smtClean="0"/>
              <a:t>Independent </a:t>
            </a:r>
            <a:r>
              <a:rPr lang="en-US" dirty="0"/>
              <a:t>landholder </a:t>
            </a:r>
            <a:r>
              <a:rPr lang="en-US" b="1" dirty="0"/>
              <a:t>holders not owners</a:t>
            </a:r>
            <a:r>
              <a:rPr lang="en-US" dirty="0"/>
              <a:t> ran </a:t>
            </a:r>
            <a:r>
              <a:rPr lang="zh-CN" altLang="en-US" dirty="0"/>
              <a:t>“</a:t>
            </a:r>
            <a:r>
              <a:rPr lang="en-US" dirty="0"/>
              <a:t>little kingdoms</a:t>
            </a:r>
            <a:r>
              <a:rPr lang="zh-CN" altLang="en-US" dirty="0"/>
              <a:t>”</a:t>
            </a:r>
            <a:endParaRPr lang="en-US" dirty="0"/>
          </a:p>
          <a:p>
            <a:pPr lvl="1"/>
            <a:r>
              <a:rPr lang="en-US" dirty="0"/>
              <a:t>2. PRINCES</a:t>
            </a:r>
          </a:p>
          <a:p>
            <a:pPr lvl="2"/>
            <a:r>
              <a:rPr lang="en-US" dirty="0"/>
              <a:t>Mughal ruler = </a:t>
            </a:r>
            <a:r>
              <a:rPr lang="en-US" dirty="0" err="1"/>
              <a:t>Shahenshah</a:t>
            </a:r>
            <a:r>
              <a:rPr lang="en-US" dirty="0"/>
              <a:t>, Prince of Princes</a:t>
            </a:r>
          </a:p>
          <a:p>
            <a:pPr lvl="1"/>
            <a:r>
              <a:rPr lang="en-US" dirty="0"/>
              <a:t>3. GOVERNORS</a:t>
            </a:r>
          </a:p>
          <a:p>
            <a:pPr lvl="1"/>
            <a:r>
              <a:rPr lang="en-US" dirty="0"/>
              <a:t>Mughal Administrators, e.g. Hyderabad, Bengal, </a:t>
            </a:r>
            <a:r>
              <a:rPr lang="en-US" dirty="0" err="1"/>
              <a:t>Awadh</a:t>
            </a:r>
            <a:endParaRPr lang="en-US" dirty="0"/>
          </a:p>
          <a:p>
            <a:r>
              <a:rPr lang="en-US" dirty="0"/>
              <a:t> </a:t>
            </a:r>
            <a:r>
              <a:rPr lang="en-US" dirty="0" smtClean="0"/>
              <a:t>WHERE ELSE did </a:t>
            </a:r>
            <a:r>
              <a:rPr lang="en-US" dirty="0"/>
              <a:t>the challenges come </a:t>
            </a:r>
            <a:r>
              <a:rPr lang="en-US" dirty="0" smtClean="0"/>
              <a:t>from?</a:t>
            </a:r>
            <a:endParaRPr lang="en-US" dirty="0"/>
          </a:p>
          <a:p>
            <a:pPr lvl="1"/>
            <a:r>
              <a:rPr lang="en-US" dirty="0"/>
              <a:t>1. SIKHS/ JATS north India</a:t>
            </a:r>
          </a:p>
          <a:p>
            <a:pPr lvl="1"/>
            <a:r>
              <a:rPr lang="en-US" dirty="0"/>
              <a:t>2. MARATHAS western India</a:t>
            </a:r>
          </a:p>
          <a:p>
            <a:pPr lvl="1"/>
            <a:r>
              <a:rPr lang="en-US" dirty="0"/>
              <a:t>3. INVADERS = Nadir Shah, 1739; </a:t>
            </a:r>
            <a:r>
              <a:rPr lang="en-US" dirty="0" err="1"/>
              <a:t>Abdali</a:t>
            </a:r>
            <a:r>
              <a:rPr lang="en-US" dirty="0"/>
              <a:t> 1748, 1757</a:t>
            </a:r>
          </a:p>
          <a:p>
            <a:pPr lvl="1"/>
            <a:r>
              <a:rPr lang="en-US" dirty="0"/>
              <a:t>4. </a:t>
            </a:r>
            <a:r>
              <a:rPr lang="en-US" dirty="0" smtClean="0"/>
              <a:t>Own </a:t>
            </a:r>
            <a:r>
              <a:rPr lang="en-US" dirty="0"/>
              <a:t>governors</a:t>
            </a:r>
          </a:p>
          <a:p>
            <a:r>
              <a:rPr lang="en-US" dirty="0"/>
              <a:t> </a:t>
            </a:r>
            <a:r>
              <a:rPr lang="en-US" b="1" dirty="0" smtClean="0"/>
              <a:t>BY </a:t>
            </a:r>
            <a:r>
              <a:rPr lang="en-US" b="1" dirty="0"/>
              <a:t>MIDDLE OF 18th CENTURY </a:t>
            </a:r>
            <a:r>
              <a:rPr lang="en-US" b="1" dirty="0" smtClean="0"/>
              <a:t>a VARIETY </a:t>
            </a:r>
            <a:r>
              <a:rPr lang="en-US" b="1" dirty="0"/>
              <a:t>OF </a:t>
            </a:r>
            <a:r>
              <a:rPr lang="en-US" b="1" dirty="0" smtClean="0"/>
              <a:t>“SUCCESSOR STATES” </a:t>
            </a:r>
            <a:r>
              <a:rPr lang="en-US" b="1" dirty="0"/>
              <a:t>IN </a:t>
            </a:r>
            <a:r>
              <a:rPr lang="en-US" b="1" dirty="0" smtClean="0"/>
              <a:t>PLACE Mughal Authority only titular, not real</a:t>
            </a:r>
            <a:endParaRPr lang="en-US" dirty="0"/>
          </a:p>
        </p:txBody>
      </p:sp>
    </p:spTree>
    <p:extLst>
      <p:ext uri="{BB962C8B-B14F-4D97-AF65-F5344CB8AC3E}">
        <p14:creationId xmlns:p14="http://schemas.microsoft.com/office/powerpoint/2010/main" val="2648423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Successor States and the European Traders</a:t>
            </a:r>
            <a:endParaRPr lang="en-US" dirty="0"/>
          </a:p>
        </p:txBody>
      </p:sp>
      <p:sp>
        <p:nvSpPr>
          <p:cNvPr id="3" name="Content Placeholder 2"/>
          <p:cNvSpPr>
            <a:spLocks noGrp="1"/>
          </p:cNvSpPr>
          <p:nvPr>
            <p:ph idx="1"/>
          </p:nvPr>
        </p:nvSpPr>
        <p:spPr>
          <a:xfrm>
            <a:off x="838200" y="1519881"/>
            <a:ext cx="10515600" cy="4657082"/>
          </a:xfrm>
        </p:spPr>
        <p:txBody>
          <a:bodyPr>
            <a:normAutofit/>
          </a:bodyPr>
          <a:lstStyle/>
          <a:p>
            <a:r>
              <a:rPr lang="en-US" b="1" dirty="0" smtClean="0"/>
              <a:t>OUDH, BENGAL, MARATHAS, HYDERABAD and MYSORE among the most important successor states</a:t>
            </a:r>
          </a:p>
          <a:p>
            <a:r>
              <a:rPr lang="en-US" b="1" dirty="0" smtClean="0"/>
              <a:t>Each hoping to replace the Mughals as the new “centralizing” power</a:t>
            </a:r>
          </a:p>
          <a:p>
            <a:r>
              <a:rPr lang="en-US" b="1" dirty="0" smtClean="0"/>
              <a:t>But new players in the picture in the form of European trading Companies,  Dutch, French and English.  Portuguese a declining presence over 17</a:t>
            </a:r>
            <a:r>
              <a:rPr lang="en-US" b="1" baseline="30000" dirty="0" smtClean="0"/>
              <a:t>th</a:t>
            </a:r>
            <a:r>
              <a:rPr lang="en-US" b="1" dirty="0" smtClean="0"/>
              <a:t> Century</a:t>
            </a:r>
            <a:endParaRPr lang="en-US" b="1" dirty="0"/>
          </a:p>
          <a:p>
            <a:r>
              <a:rPr lang="en-US" b="1" dirty="0" smtClean="0"/>
              <a:t>IMPORTANT </a:t>
            </a:r>
            <a:r>
              <a:rPr lang="en-US" b="1" dirty="0"/>
              <a:t>TO KEEP IN MIND THAT EUROS EEIC IN PARTICULAR TOOK OVER FROM THE SUCCESSOR STATES, NOT THE MUGHALS, WHO WERE A SPENT FORCE BY THE THIRD QUARTER OF 18th CENTURY, 1770s OR SO</a:t>
            </a:r>
            <a:endParaRPr lang="en-US" dirty="0"/>
          </a:p>
          <a:p>
            <a:endParaRPr lang="en-US" dirty="0"/>
          </a:p>
        </p:txBody>
      </p:sp>
    </p:spTree>
    <p:extLst>
      <p:ext uri="{BB962C8B-B14F-4D97-AF65-F5344CB8AC3E}">
        <p14:creationId xmlns:p14="http://schemas.microsoft.com/office/powerpoint/2010/main" val="4050885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Themes for this section</a:t>
            </a:r>
            <a:endParaRPr lang="en-US" dirty="0"/>
          </a:p>
        </p:txBody>
      </p:sp>
      <p:sp>
        <p:nvSpPr>
          <p:cNvPr id="3" name="Content Placeholder 2"/>
          <p:cNvSpPr>
            <a:spLocks noGrp="1"/>
          </p:cNvSpPr>
          <p:nvPr>
            <p:ph idx="1"/>
          </p:nvPr>
        </p:nvSpPr>
        <p:spPr/>
        <p:txBody>
          <a:bodyPr>
            <a:normAutofit/>
          </a:bodyPr>
          <a:lstStyle/>
          <a:p>
            <a:r>
              <a:rPr lang="en-US" dirty="0"/>
              <a:t>Basis of the Mughal </a:t>
            </a:r>
            <a:r>
              <a:rPr lang="en-US" dirty="0" smtClean="0"/>
              <a:t>Empire: </a:t>
            </a:r>
            <a:r>
              <a:rPr lang="en-US" dirty="0"/>
              <a:t>what made it tick, what kept it </a:t>
            </a:r>
            <a:r>
              <a:rPr lang="en-US" dirty="0" smtClean="0"/>
              <a:t>going, what was different from earlier empires? AND, what </a:t>
            </a:r>
            <a:r>
              <a:rPr lang="en-US" dirty="0"/>
              <a:t>led to its collapse?  Too often this question is </a:t>
            </a:r>
            <a:r>
              <a:rPr lang="en-US" dirty="0">
                <a:hlinkClick r:id="rId2"/>
              </a:rPr>
              <a:t>reduced to the level of individual personalities</a:t>
            </a:r>
            <a:r>
              <a:rPr lang="en-US" dirty="0"/>
              <a:t>, </a:t>
            </a:r>
            <a:r>
              <a:rPr lang="en-US" dirty="0" smtClean="0"/>
              <a:t>e.g. </a:t>
            </a:r>
            <a:r>
              <a:rPr lang="en-US" dirty="0"/>
              <a:t>the "greatness" of Akbar and the folly of Aurangzeb, weakness of later </a:t>
            </a:r>
            <a:r>
              <a:rPr lang="en-US" dirty="0" smtClean="0"/>
              <a:t>Mughals</a:t>
            </a:r>
            <a:endParaRPr lang="en-US" dirty="0"/>
          </a:p>
          <a:p>
            <a:r>
              <a:rPr lang="en-US" dirty="0" smtClean="0"/>
              <a:t>Two </a:t>
            </a:r>
            <a:r>
              <a:rPr lang="en-US" dirty="0"/>
              <a:t>other themes before end of course</a:t>
            </a:r>
          </a:p>
          <a:p>
            <a:pPr lvl="1"/>
            <a:r>
              <a:rPr lang="en-US" dirty="0" smtClean="0"/>
              <a:t>1. </a:t>
            </a:r>
            <a:r>
              <a:rPr lang="en-US" dirty="0"/>
              <a:t>Religious developments, which too, often </a:t>
            </a:r>
            <a:r>
              <a:rPr lang="en-US" dirty="0" smtClean="0"/>
              <a:t>trivialized</a:t>
            </a:r>
            <a:endParaRPr lang="en-US" dirty="0"/>
          </a:p>
          <a:p>
            <a:pPr lvl="1"/>
            <a:r>
              <a:rPr lang="en-US" dirty="0" smtClean="0"/>
              <a:t>2.  </a:t>
            </a:r>
            <a:r>
              <a:rPr lang="en-US" dirty="0"/>
              <a:t>Cultural </a:t>
            </a:r>
            <a:r>
              <a:rPr lang="en-US" dirty="0" smtClean="0"/>
              <a:t>fusion and shaping of India</a:t>
            </a:r>
            <a:endParaRPr lang="en-US" dirty="0"/>
          </a:p>
          <a:p>
            <a:endParaRPr lang="en-US" dirty="0"/>
          </a:p>
        </p:txBody>
      </p:sp>
    </p:spTree>
    <p:extLst>
      <p:ext uri="{BB962C8B-B14F-4D97-AF65-F5344CB8AC3E}">
        <p14:creationId xmlns:p14="http://schemas.microsoft.com/office/powerpoint/2010/main" val="31110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49" y="74645"/>
            <a:ext cx="9610531" cy="1231641"/>
          </a:xfrm>
        </p:spPr>
        <p:txBody>
          <a:bodyPr/>
          <a:lstStyle/>
          <a:p>
            <a:r>
              <a:rPr lang="en-US" dirty="0" smtClean="0"/>
              <a:t>Overview of Emperors and some events</a:t>
            </a:r>
            <a:endParaRPr lang="en-US" dirty="0"/>
          </a:p>
        </p:txBody>
      </p:sp>
      <p:sp>
        <p:nvSpPr>
          <p:cNvPr id="3" name="Content Placeholder 2"/>
          <p:cNvSpPr>
            <a:spLocks noGrp="1"/>
          </p:cNvSpPr>
          <p:nvPr>
            <p:ph idx="1"/>
          </p:nvPr>
        </p:nvSpPr>
        <p:spPr>
          <a:xfrm>
            <a:off x="634481" y="1380931"/>
            <a:ext cx="11150081" cy="5346440"/>
          </a:xfrm>
        </p:spPr>
        <p:txBody>
          <a:bodyPr>
            <a:normAutofit fontScale="85000" lnSpcReduction="20000"/>
          </a:bodyPr>
          <a:lstStyle/>
          <a:p>
            <a:r>
              <a:rPr lang="en-US" dirty="0"/>
              <a:t>1526 </a:t>
            </a:r>
            <a:r>
              <a:rPr lang="en-US" dirty="0" smtClean="0"/>
              <a:t>BABUR </a:t>
            </a:r>
            <a:r>
              <a:rPr lang="en-US" dirty="0"/>
              <a:t>defeats </a:t>
            </a:r>
            <a:r>
              <a:rPr lang="en-US" dirty="0" err="1"/>
              <a:t>Sikandar</a:t>
            </a:r>
            <a:r>
              <a:rPr lang="en-US" dirty="0"/>
              <a:t> Lodi, last of the Sultans. Importance of </a:t>
            </a:r>
            <a:r>
              <a:rPr lang="en-US" dirty="0" smtClean="0"/>
              <a:t>mobile artillery</a:t>
            </a:r>
            <a:r>
              <a:rPr lang="en-US" dirty="0"/>
              <a:t>. MUGHAL empire </a:t>
            </a:r>
            <a:r>
              <a:rPr lang="en-US" dirty="0" smtClean="0"/>
              <a:t>begins</a:t>
            </a:r>
            <a:endParaRPr lang="en-US" dirty="0"/>
          </a:p>
          <a:p>
            <a:r>
              <a:rPr lang="en-US" dirty="0"/>
              <a:t>1542 SHER SHAH SUR an AFGHAN defeats HUMAYUN, </a:t>
            </a:r>
            <a:r>
              <a:rPr lang="en-US" dirty="0" smtClean="0"/>
              <a:t>Babur's </a:t>
            </a:r>
            <a:r>
              <a:rPr lang="en-US" dirty="0"/>
              <a:t>son and briefly displaces the Mughals. Starts a series of economic reforms later continued by </a:t>
            </a:r>
            <a:r>
              <a:rPr lang="en-US" dirty="0" smtClean="0"/>
              <a:t>Akbar</a:t>
            </a:r>
            <a:endParaRPr lang="en-US" dirty="0"/>
          </a:p>
          <a:p>
            <a:r>
              <a:rPr lang="en-US" dirty="0"/>
              <a:t>1554 HUMAYUN re-establishes the Mughal dynasty.</a:t>
            </a:r>
          </a:p>
          <a:p>
            <a:r>
              <a:rPr lang="en-US" dirty="0"/>
              <a:t>1556-1605 </a:t>
            </a:r>
            <a:r>
              <a:rPr lang="en-US" dirty="0" smtClean="0"/>
              <a:t>AKBAR, real basis of Mughal authority established in his era</a:t>
            </a:r>
            <a:endParaRPr lang="en-US" dirty="0"/>
          </a:p>
          <a:p>
            <a:r>
              <a:rPr lang="en-US" dirty="0" smtClean="0"/>
              <a:t>1605-27 </a:t>
            </a:r>
            <a:r>
              <a:rPr lang="en-US" dirty="0"/>
              <a:t>JAHANGIR AND NUR JAHAN his wife who is said to have played an important role in the politics of the </a:t>
            </a:r>
            <a:r>
              <a:rPr lang="en-US" dirty="0" smtClean="0"/>
              <a:t>court</a:t>
            </a:r>
            <a:endParaRPr lang="en-US" dirty="0"/>
          </a:p>
          <a:p>
            <a:r>
              <a:rPr lang="en-US" dirty="0"/>
              <a:t>1627 SHAH JAHAN: Great Builder, among other buildings he commissioned was the TAJ MAHAL as a mausoleum for his wife, </a:t>
            </a:r>
            <a:r>
              <a:rPr lang="en-US" dirty="0" err="1"/>
              <a:t>Mumtaz</a:t>
            </a:r>
            <a:r>
              <a:rPr lang="en-US" dirty="0"/>
              <a:t> </a:t>
            </a:r>
            <a:r>
              <a:rPr lang="en-US" dirty="0" smtClean="0"/>
              <a:t>Mahal</a:t>
            </a:r>
            <a:endParaRPr lang="en-US" dirty="0"/>
          </a:p>
          <a:p>
            <a:r>
              <a:rPr lang="en-US" dirty="0"/>
              <a:t>1658-1707 AURANGZEB, Mughal empire at its peak, but also present are seeds of </a:t>
            </a:r>
            <a:r>
              <a:rPr lang="en-US" dirty="0" smtClean="0"/>
              <a:t>decline</a:t>
            </a:r>
          </a:p>
          <a:p>
            <a:r>
              <a:rPr lang="en-US" dirty="0" smtClean="0"/>
              <a:t>Regional identities reassert during and after Aurangzeb’s time, but the crushing blow is raid by Persian ruler NADIR SHAH in 1739</a:t>
            </a:r>
          </a:p>
          <a:p>
            <a:r>
              <a:rPr lang="en-US" dirty="0" smtClean="0"/>
              <a:t>Though Mughals nominally remain in control until 1857, they are no longer politically significant after the 1730s </a:t>
            </a:r>
            <a:endParaRPr lang="en-US" dirty="0"/>
          </a:p>
          <a:p>
            <a:endParaRPr lang="en-US" dirty="0"/>
          </a:p>
        </p:txBody>
      </p:sp>
    </p:spTree>
    <p:extLst>
      <p:ext uri="{BB962C8B-B14F-4D97-AF65-F5344CB8AC3E}">
        <p14:creationId xmlns:p14="http://schemas.microsoft.com/office/powerpoint/2010/main" val="267429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Mughals</a:t>
            </a:r>
            <a:endParaRPr lang="en-US" dirty="0"/>
          </a:p>
        </p:txBody>
      </p:sp>
      <p:sp>
        <p:nvSpPr>
          <p:cNvPr id="3" name="Content Placeholder 2"/>
          <p:cNvSpPr>
            <a:spLocks noGrp="1"/>
          </p:cNvSpPr>
          <p:nvPr>
            <p:ph idx="1"/>
          </p:nvPr>
        </p:nvSpPr>
        <p:spPr>
          <a:xfrm>
            <a:off x="443345" y="1440872"/>
            <a:ext cx="11416146" cy="5320145"/>
          </a:xfrm>
        </p:spPr>
        <p:txBody>
          <a:bodyPr>
            <a:normAutofit/>
          </a:bodyPr>
          <a:lstStyle/>
          <a:p>
            <a:r>
              <a:rPr lang="en-US" dirty="0" smtClean="0"/>
              <a:t>First early modern state in India, systematic basis for administration and revenue collection</a:t>
            </a:r>
          </a:p>
          <a:p>
            <a:r>
              <a:rPr lang="en-US" dirty="0" smtClean="0"/>
              <a:t>Quite different from states of both the </a:t>
            </a:r>
            <a:r>
              <a:rPr lang="en-US" dirty="0" err="1" smtClean="0"/>
              <a:t>Samanta</a:t>
            </a:r>
            <a:r>
              <a:rPr lang="en-US" dirty="0" smtClean="0"/>
              <a:t> era and those of the Sultanate</a:t>
            </a:r>
          </a:p>
          <a:p>
            <a:r>
              <a:rPr lang="en-US" dirty="0" smtClean="0"/>
              <a:t>Last indigenous rulers before 200 years of British rule (Portuguese land in India before the Mughals, incidentally!)</a:t>
            </a:r>
          </a:p>
          <a:p>
            <a:r>
              <a:rPr lang="en-US" dirty="0" smtClean="0"/>
              <a:t>Huge impact on influencing </a:t>
            </a:r>
            <a:r>
              <a:rPr lang="en-US" dirty="0"/>
              <a:t>culture of South </a:t>
            </a:r>
            <a:r>
              <a:rPr lang="en-US" dirty="0" smtClean="0"/>
              <a:t>Asia: </a:t>
            </a:r>
            <a:r>
              <a:rPr lang="en-US" dirty="0"/>
              <a:t>building, cuisine, music, </a:t>
            </a:r>
            <a:r>
              <a:rPr lang="en-US" dirty="0" smtClean="0"/>
              <a:t>lifestyle.  Much of what we think of as “Indian” today develop during Mughal era</a:t>
            </a:r>
          </a:p>
          <a:p>
            <a:r>
              <a:rPr lang="en-US" dirty="0" smtClean="0"/>
              <a:t>Rather than covering by ruler, focus on themes</a:t>
            </a:r>
            <a:endParaRPr lang="en-US" dirty="0"/>
          </a:p>
        </p:txBody>
      </p:sp>
    </p:spTree>
    <p:extLst>
      <p:ext uri="{BB962C8B-B14F-4D97-AF65-F5344CB8AC3E}">
        <p14:creationId xmlns:p14="http://schemas.microsoft.com/office/powerpoint/2010/main" val="3804410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of Mughal state</a:t>
            </a:r>
          </a:p>
        </p:txBody>
      </p:sp>
      <p:sp>
        <p:nvSpPr>
          <p:cNvPr id="3" name="Content Placeholder 2"/>
          <p:cNvSpPr>
            <a:spLocks noGrp="1"/>
          </p:cNvSpPr>
          <p:nvPr>
            <p:ph idx="1"/>
          </p:nvPr>
        </p:nvSpPr>
        <p:spPr>
          <a:xfrm>
            <a:off x="277091" y="1182256"/>
            <a:ext cx="11711709" cy="5675744"/>
          </a:xfrm>
        </p:spPr>
        <p:txBody>
          <a:bodyPr>
            <a:normAutofit fontScale="92500" lnSpcReduction="10000"/>
          </a:bodyPr>
          <a:lstStyle/>
          <a:p>
            <a:r>
              <a:rPr lang="en-US" dirty="0" smtClean="0"/>
              <a:t>Like all states, taxation </a:t>
            </a:r>
            <a:r>
              <a:rPr lang="en-US" dirty="0"/>
              <a:t>was the </a:t>
            </a:r>
            <a:r>
              <a:rPr lang="en-US" dirty="0" smtClean="0"/>
              <a:t>basis </a:t>
            </a:r>
            <a:r>
              <a:rPr lang="en-US" dirty="0"/>
              <a:t>of the Mughal </a:t>
            </a:r>
            <a:r>
              <a:rPr lang="en-US" dirty="0" smtClean="0"/>
              <a:t>state. Though trade also taxed, main </a:t>
            </a:r>
            <a:r>
              <a:rPr lang="en-US" dirty="0"/>
              <a:t>source of revenue </a:t>
            </a:r>
            <a:r>
              <a:rPr lang="en-US" dirty="0" smtClean="0"/>
              <a:t>was agriculture</a:t>
            </a:r>
            <a:endParaRPr lang="en-US" dirty="0"/>
          </a:p>
          <a:p>
            <a:r>
              <a:rPr lang="en-US" dirty="0"/>
              <a:t>The major EXPENSE of any state at this time was on the army, to secure borders against raids, to conquer larger territories, and hence increase the number of taxpayers, or to gather the accumulated revenues of another state. </a:t>
            </a:r>
            <a:r>
              <a:rPr lang="en-US" dirty="0" smtClean="0"/>
              <a:t>Sometimes the army was needed to ensure </a:t>
            </a:r>
            <a:r>
              <a:rPr lang="en-US" dirty="0"/>
              <a:t>that tax was paid and </a:t>
            </a:r>
            <a:r>
              <a:rPr lang="en-US" dirty="0" smtClean="0"/>
              <a:t>collected</a:t>
            </a:r>
            <a:endParaRPr lang="en-US" dirty="0"/>
          </a:p>
          <a:p>
            <a:r>
              <a:rPr lang="en-US" dirty="0" smtClean="0"/>
              <a:t>Though </a:t>
            </a:r>
            <a:r>
              <a:rPr lang="en-US" dirty="0"/>
              <a:t>both Babur and </a:t>
            </a:r>
            <a:r>
              <a:rPr lang="en-US" dirty="0" err="1"/>
              <a:t>Humayun</a:t>
            </a:r>
            <a:r>
              <a:rPr lang="en-US" dirty="0"/>
              <a:t> </a:t>
            </a:r>
            <a:r>
              <a:rPr lang="en-US" dirty="0" smtClean="0"/>
              <a:t>contributed </a:t>
            </a:r>
            <a:r>
              <a:rPr lang="en-US" dirty="0"/>
              <a:t>to the conquests </a:t>
            </a:r>
            <a:r>
              <a:rPr lang="en-US" dirty="0" smtClean="0"/>
              <a:t>that made the Mughal empire</a:t>
            </a:r>
            <a:r>
              <a:rPr lang="en-US" dirty="0"/>
              <a:t>, it was under Akbar that the empire, the </a:t>
            </a:r>
            <a:r>
              <a:rPr lang="en-US" dirty="0" smtClean="0"/>
              <a:t>Mughal state, </a:t>
            </a:r>
            <a:r>
              <a:rPr lang="en-US" dirty="0"/>
              <a:t>was </a:t>
            </a:r>
            <a:r>
              <a:rPr lang="en-US" dirty="0" smtClean="0"/>
              <a:t>consolidated</a:t>
            </a:r>
            <a:endParaRPr lang="en-US" dirty="0"/>
          </a:p>
          <a:p>
            <a:r>
              <a:rPr lang="en-US" dirty="0" smtClean="0"/>
              <a:t>Systems </a:t>
            </a:r>
            <a:r>
              <a:rPr lang="en-US" dirty="0"/>
              <a:t>of revenue </a:t>
            </a:r>
            <a:r>
              <a:rPr lang="en-US" dirty="0" smtClean="0"/>
              <a:t>collection and military mobilization of the </a:t>
            </a:r>
            <a:r>
              <a:rPr lang="en-US" dirty="0"/>
              <a:t>former Sultans of </a:t>
            </a:r>
            <a:r>
              <a:rPr lang="en-US" dirty="0" smtClean="0"/>
              <a:t>Delhi was much like their predecessors, </a:t>
            </a:r>
            <a:r>
              <a:rPr lang="en-US" dirty="0"/>
              <a:t>not </a:t>
            </a:r>
            <a:r>
              <a:rPr lang="en-US" dirty="0" smtClean="0"/>
              <a:t>foolproof</a:t>
            </a:r>
          </a:p>
          <a:p>
            <a:r>
              <a:rPr lang="en-US" dirty="0" smtClean="0"/>
              <a:t>Sultans divided </a:t>
            </a:r>
            <a:r>
              <a:rPr lang="en-US" dirty="0"/>
              <a:t>the country </a:t>
            </a:r>
            <a:r>
              <a:rPr lang="en-US" dirty="0" smtClean="0"/>
              <a:t>unto </a:t>
            </a:r>
            <a:r>
              <a:rPr lang="en-US" dirty="0"/>
              <a:t>IQTAS, under </a:t>
            </a:r>
            <a:r>
              <a:rPr lang="en-US" dirty="0" smtClean="0"/>
              <a:t>important </a:t>
            </a:r>
            <a:r>
              <a:rPr lang="en-US" dirty="0"/>
              <a:t>nobles, who were to collect revenue.  But when Sultans weak, and especially under </a:t>
            </a:r>
            <a:r>
              <a:rPr lang="en-US" dirty="0" smtClean="0"/>
              <a:t>the </a:t>
            </a:r>
            <a:r>
              <a:rPr lang="en-US" dirty="0"/>
              <a:t>LODI sultans and then under </a:t>
            </a:r>
            <a:r>
              <a:rPr lang="en-US" dirty="0" smtClean="0"/>
              <a:t>Sher Shah Sur, </a:t>
            </a:r>
            <a:r>
              <a:rPr lang="en-US" dirty="0"/>
              <a:t>IQTA holders </a:t>
            </a:r>
            <a:r>
              <a:rPr lang="en-US" dirty="0" smtClean="0"/>
              <a:t>establish themselves locally, </a:t>
            </a:r>
            <a:r>
              <a:rPr lang="en-US" dirty="0"/>
              <a:t>and </a:t>
            </a:r>
            <a:r>
              <a:rPr lang="en-US" dirty="0" smtClean="0"/>
              <a:t>did not </a:t>
            </a:r>
            <a:r>
              <a:rPr lang="en-US" dirty="0"/>
              <a:t>provide </a:t>
            </a:r>
            <a:r>
              <a:rPr lang="en-US" dirty="0" smtClean="0"/>
              <a:t>either the revenue or the service </a:t>
            </a:r>
            <a:r>
              <a:rPr lang="en-US" dirty="0"/>
              <a:t>they were supposed to.  If revenues increased, then </a:t>
            </a:r>
            <a:r>
              <a:rPr lang="en-US" dirty="0" smtClean="0"/>
              <a:t>did not </a:t>
            </a:r>
            <a:r>
              <a:rPr lang="en-US" dirty="0"/>
              <a:t>tell the Sultan, and keep the </a:t>
            </a:r>
            <a:r>
              <a:rPr lang="en-US" dirty="0" smtClean="0"/>
              <a:t>increase</a:t>
            </a:r>
            <a:endParaRPr lang="en-US" dirty="0"/>
          </a:p>
        </p:txBody>
      </p:sp>
    </p:spTree>
    <p:extLst>
      <p:ext uri="{BB962C8B-B14F-4D97-AF65-F5344CB8AC3E}">
        <p14:creationId xmlns:p14="http://schemas.microsoft.com/office/powerpoint/2010/main" val="3554005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882" y="1"/>
            <a:ext cx="9804918" cy="998375"/>
          </a:xfrm>
        </p:spPr>
        <p:txBody>
          <a:bodyPr/>
          <a:lstStyle/>
          <a:p>
            <a:r>
              <a:rPr lang="en-US" dirty="0" smtClean="0"/>
              <a:t>Akbar and </a:t>
            </a:r>
            <a:r>
              <a:rPr lang="en-US" dirty="0" err="1" smtClean="0"/>
              <a:t>Mansabdari</a:t>
            </a:r>
            <a:r>
              <a:rPr lang="en-US" dirty="0" smtClean="0"/>
              <a:t> / </a:t>
            </a:r>
            <a:r>
              <a:rPr lang="en-US" dirty="0" err="1" smtClean="0"/>
              <a:t>Jagirdari</a:t>
            </a:r>
            <a:endParaRPr lang="en-US" dirty="0"/>
          </a:p>
        </p:txBody>
      </p:sp>
      <p:sp>
        <p:nvSpPr>
          <p:cNvPr id="3" name="Content Placeholder 2"/>
          <p:cNvSpPr>
            <a:spLocks noGrp="1"/>
          </p:cNvSpPr>
          <p:nvPr>
            <p:ph idx="1"/>
          </p:nvPr>
        </p:nvSpPr>
        <p:spPr>
          <a:xfrm>
            <a:off x="653143" y="998376"/>
            <a:ext cx="11178073" cy="5859624"/>
          </a:xfrm>
        </p:spPr>
        <p:txBody>
          <a:bodyPr>
            <a:normAutofit fontScale="85000" lnSpcReduction="20000"/>
          </a:bodyPr>
          <a:lstStyle/>
          <a:p>
            <a:r>
              <a:rPr lang="en-US" dirty="0"/>
              <a:t>MANSABDARI -- aimed at preventing </a:t>
            </a:r>
            <a:r>
              <a:rPr lang="en-US" dirty="0" smtClean="0"/>
              <a:t>the problems with the IQTA system, create a state bureaucracy rather than feudal style fiefs</a:t>
            </a:r>
            <a:endParaRPr lang="en-US" dirty="0"/>
          </a:p>
          <a:p>
            <a:r>
              <a:rPr lang="en-US" dirty="0" smtClean="0"/>
              <a:t>Akbar ordered </a:t>
            </a:r>
            <a:r>
              <a:rPr lang="en-US" dirty="0"/>
              <a:t>officials to submit revenue yields of all districts for 10 years.  On this basis, calculate the average </a:t>
            </a:r>
            <a:r>
              <a:rPr lang="en-US" dirty="0" smtClean="0"/>
              <a:t>agricultural </a:t>
            </a:r>
            <a:r>
              <a:rPr lang="en-US" dirty="0"/>
              <a:t>yield, and potential tax base of each </a:t>
            </a:r>
            <a:r>
              <a:rPr lang="en-US" dirty="0" smtClean="0"/>
              <a:t>district</a:t>
            </a:r>
            <a:endParaRPr lang="en-US" dirty="0"/>
          </a:p>
          <a:p>
            <a:r>
              <a:rPr lang="en-US" dirty="0" smtClean="0"/>
              <a:t>Appointed important </a:t>
            </a:r>
            <a:r>
              <a:rPr lang="en-US" dirty="0"/>
              <a:t>officers as MANSABDARS, officials of the court. Each M'DAR was given a dual rank -- ZAT and SAWAR. ZAT = salary; SAWAR= denoted the number of troops, </a:t>
            </a:r>
            <a:r>
              <a:rPr lang="en-US" dirty="0" smtClean="0"/>
              <a:t>particularly </a:t>
            </a:r>
            <a:r>
              <a:rPr lang="en-US" dirty="0"/>
              <a:t>cavalry, that he was expected to maintain for the </a:t>
            </a:r>
            <a:r>
              <a:rPr lang="en-US" dirty="0" smtClean="0"/>
              <a:t>Emperor</a:t>
            </a:r>
            <a:endParaRPr lang="en-US" dirty="0"/>
          </a:p>
          <a:p>
            <a:r>
              <a:rPr lang="en-US" dirty="0" smtClean="0"/>
              <a:t>Each </a:t>
            </a:r>
            <a:r>
              <a:rPr lang="en-US" dirty="0"/>
              <a:t>of these </a:t>
            </a:r>
            <a:r>
              <a:rPr lang="en-US" dirty="0" smtClean="0"/>
              <a:t>M’DARs </a:t>
            </a:r>
            <a:r>
              <a:rPr lang="en-US" dirty="0"/>
              <a:t>given a JAGIR, or the right to collect  revenue of a part, territory </a:t>
            </a:r>
            <a:r>
              <a:rPr lang="en-US" dirty="0" smtClean="0"/>
              <a:t>whose yield closely </a:t>
            </a:r>
            <a:r>
              <a:rPr lang="en-US" dirty="0"/>
              <a:t>matched his salary and expected expenditures on </a:t>
            </a:r>
            <a:r>
              <a:rPr lang="en-US" dirty="0" smtClean="0"/>
              <a:t>troops</a:t>
            </a:r>
            <a:endParaRPr lang="en-US" dirty="0"/>
          </a:p>
          <a:p>
            <a:r>
              <a:rPr lang="en-US" dirty="0" smtClean="0"/>
              <a:t>Different </a:t>
            </a:r>
            <a:r>
              <a:rPr lang="en-US" dirty="0"/>
              <a:t>from IQTAS in </a:t>
            </a:r>
            <a:r>
              <a:rPr lang="en-US" dirty="0" smtClean="0"/>
              <a:t>that a </a:t>
            </a:r>
            <a:r>
              <a:rPr lang="en-US" dirty="0" err="1" smtClean="0"/>
              <a:t>Mansabdar</a:t>
            </a:r>
            <a:r>
              <a:rPr lang="en-US" dirty="0" smtClean="0"/>
              <a:t> had </a:t>
            </a:r>
            <a:r>
              <a:rPr lang="en-US" dirty="0"/>
              <a:t>NO </a:t>
            </a:r>
            <a:r>
              <a:rPr lang="en-US" dirty="0" smtClean="0"/>
              <a:t>rights other than to collect revenue. Usually </a:t>
            </a:r>
            <a:r>
              <a:rPr lang="en-US" dirty="0" err="1" smtClean="0"/>
              <a:t>Jagir</a:t>
            </a:r>
            <a:r>
              <a:rPr lang="en-US" dirty="0" smtClean="0"/>
              <a:t> in an area where the office was NOT posted</a:t>
            </a:r>
            <a:r>
              <a:rPr lang="en-US" dirty="0"/>
              <a:t>. Plus frequent transfers, sometimes as often as 2 years, changed </a:t>
            </a:r>
            <a:r>
              <a:rPr lang="en-US" dirty="0" err="1" smtClean="0"/>
              <a:t>Jagirs</a:t>
            </a:r>
            <a:endParaRPr lang="en-US" dirty="0"/>
          </a:p>
          <a:p>
            <a:r>
              <a:rPr lang="en-US" dirty="0" smtClean="0"/>
              <a:t>Checks </a:t>
            </a:r>
            <a:r>
              <a:rPr lang="en-US" dirty="0"/>
              <a:t>and </a:t>
            </a:r>
            <a:r>
              <a:rPr lang="en-US" dirty="0" smtClean="0"/>
              <a:t>balances: The emperor received </a:t>
            </a:r>
            <a:r>
              <a:rPr lang="en-US" dirty="0"/>
              <a:t>almost daily reports by local </a:t>
            </a:r>
            <a:r>
              <a:rPr lang="en-US" dirty="0" smtClean="0"/>
              <a:t>intelligence officers,  </a:t>
            </a:r>
            <a:r>
              <a:rPr lang="en-US" dirty="0"/>
              <a:t>plus </a:t>
            </a:r>
            <a:r>
              <a:rPr lang="en-US" dirty="0" smtClean="0"/>
              <a:t>separating judicial </a:t>
            </a:r>
            <a:r>
              <a:rPr lang="en-US" dirty="0"/>
              <a:t>and </a:t>
            </a:r>
            <a:r>
              <a:rPr lang="en-US" dirty="0" smtClean="0"/>
              <a:t>administrative authority  </a:t>
            </a:r>
            <a:r>
              <a:rPr lang="en-US" dirty="0"/>
              <a:t>over area meant that over taxation </a:t>
            </a:r>
            <a:r>
              <a:rPr lang="en-US" dirty="0" smtClean="0"/>
              <a:t>led </a:t>
            </a:r>
            <a:r>
              <a:rPr lang="en-US" dirty="0"/>
              <a:t>to petitions to </a:t>
            </a:r>
            <a:r>
              <a:rPr lang="en-US" dirty="0" smtClean="0"/>
              <a:t>crown</a:t>
            </a:r>
          </a:p>
          <a:p>
            <a:r>
              <a:rPr lang="en-US" dirty="0" smtClean="0"/>
              <a:t>Using a mix of force and diplomacy, carrot and stick, Akbar able to win over some of the recalcitrant RAJPUTS in western India, who were major opposition even for SULTANS. Akbar incorporates them as officers.  ONLY RAJPUTS given </a:t>
            </a:r>
            <a:r>
              <a:rPr lang="en-US" dirty="0" err="1" smtClean="0"/>
              <a:t>Jagirs</a:t>
            </a:r>
            <a:r>
              <a:rPr lang="en-US" dirty="0" smtClean="0"/>
              <a:t> in OWN areas</a:t>
            </a:r>
          </a:p>
          <a:p>
            <a:endParaRPr lang="en-US" dirty="0" smtClean="0"/>
          </a:p>
          <a:p>
            <a:endParaRPr lang="en-US" dirty="0"/>
          </a:p>
        </p:txBody>
      </p:sp>
    </p:spTree>
    <p:extLst>
      <p:ext uri="{BB962C8B-B14F-4D97-AF65-F5344CB8AC3E}">
        <p14:creationId xmlns:p14="http://schemas.microsoft.com/office/powerpoint/2010/main" val="284364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Mansabdari</a:t>
            </a:r>
            <a:r>
              <a:rPr lang="en-US" dirty="0" smtClean="0"/>
              <a:t>:  Strengths and Weaknesses</a:t>
            </a:r>
            <a:endParaRPr lang="en-US" dirty="0"/>
          </a:p>
        </p:txBody>
      </p:sp>
      <p:sp>
        <p:nvSpPr>
          <p:cNvPr id="3" name="Content Placeholder 2"/>
          <p:cNvSpPr>
            <a:spLocks noGrp="1"/>
          </p:cNvSpPr>
          <p:nvPr>
            <p:ph idx="1"/>
          </p:nvPr>
        </p:nvSpPr>
        <p:spPr>
          <a:xfrm>
            <a:off x="838199" y="1825624"/>
            <a:ext cx="11095653" cy="5032375"/>
          </a:xfrm>
        </p:spPr>
        <p:txBody>
          <a:bodyPr>
            <a:normAutofit fontScale="92500" lnSpcReduction="10000"/>
          </a:bodyPr>
          <a:lstStyle/>
          <a:p>
            <a:r>
              <a:rPr lang="en-US" dirty="0" smtClean="0"/>
              <a:t>As Mughal state expanded, used new lands to incorporate more local nobility into this system, paid for by expanded land under Mughal control</a:t>
            </a:r>
          </a:p>
          <a:p>
            <a:r>
              <a:rPr lang="en-US" dirty="0" smtClean="0"/>
              <a:t>This </a:t>
            </a:r>
            <a:r>
              <a:rPr lang="en-US" dirty="0"/>
              <a:t>system work very well, </a:t>
            </a:r>
            <a:r>
              <a:rPr lang="en-US" dirty="0" smtClean="0"/>
              <a:t>until </a:t>
            </a:r>
            <a:r>
              <a:rPr lang="en-US" dirty="0"/>
              <a:t>royal </a:t>
            </a:r>
            <a:r>
              <a:rPr lang="en-US" dirty="0" smtClean="0"/>
              <a:t>authority was strong, AND Empire keeps expanding.  BUT, when </a:t>
            </a:r>
            <a:r>
              <a:rPr lang="en-US" dirty="0"/>
              <a:t>Aurangzeb's attempts at </a:t>
            </a:r>
            <a:r>
              <a:rPr lang="en-US" dirty="0" smtClean="0"/>
              <a:t>expansion </a:t>
            </a:r>
            <a:r>
              <a:rPr lang="en-US" dirty="0"/>
              <a:t>in </a:t>
            </a:r>
            <a:r>
              <a:rPr lang="en-US" dirty="0" smtClean="0"/>
              <a:t>the </a:t>
            </a:r>
            <a:r>
              <a:rPr lang="en-US" dirty="0"/>
              <a:t>Deccan ran </a:t>
            </a:r>
            <a:r>
              <a:rPr lang="en-US" dirty="0" smtClean="0"/>
              <a:t>into </a:t>
            </a:r>
            <a:r>
              <a:rPr lang="en-US" dirty="0"/>
              <a:t>problems, this very system of </a:t>
            </a:r>
            <a:r>
              <a:rPr lang="en-US" dirty="0" smtClean="0"/>
              <a:t>administration was one </a:t>
            </a:r>
            <a:r>
              <a:rPr lang="en-US" dirty="0"/>
              <a:t>reason for Mughal </a:t>
            </a:r>
            <a:r>
              <a:rPr lang="en-US" dirty="0" smtClean="0"/>
              <a:t>collapse</a:t>
            </a:r>
          </a:p>
          <a:p>
            <a:r>
              <a:rPr lang="en-US" dirty="0" smtClean="0"/>
              <a:t>The system serves the Mughal empire well for three generations, making them one of the most powerful, rich, splendid empires of their time in the entire world.  That is where the word MOGUL enters the English language</a:t>
            </a:r>
          </a:p>
          <a:p>
            <a:r>
              <a:rPr lang="en-US" dirty="0" smtClean="0"/>
              <a:t>Positions as </a:t>
            </a:r>
            <a:r>
              <a:rPr lang="en-US" dirty="0" err="1" smtClean="0"/>
              <a:t>Mansabdars</a:t>
            </a:r>
            <a:r>
              <a:rPr lang="en-US" dirty="0" smtClean="0"/>
              <a:t> give many regional nobles high status in the Mughal court, but also spark ambitions to do better.  The family of SHIVAJI had been high ranking officials, but now </a:t>
            </a:r>
            <a:r>
              <a:rPr lang="en-US" dirty="0" err="1" smtClean="0"/>
              <a:t>Shivaji</a:t>
            </a:r>
            <a:r>
              <a:rPr lang="en-US" dirty="0" smtClean="0"/>
              <a:t> decided that he would do better by himself, hence launch guerilla warfare against Mughal state </a:t>
            </a:r>
          </a:p>
          <a:p>
            <a:endParaRPr lang="en-US" dirty="0" smtClean="0"/>
          </a:p>
          <a:p>
            <a:endParaRPr lang="en-US" dirty="0"/>
          </a:p>
        </p:txBody>
      </p:sp>
    </p:spTree>
    <p:extLst>
      <p:ext uri="{BB962C8B-B14F-4D97-AF65-F5344CB8AC3E}">
        <p14:creationId xmlns:p14="http://schemas.microsoft.com/office/powerpoint/2010/main" val="67636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Crisis of the </a:t>
            </a:r>
            <a:r>
              <a:rPr lang="en-US" dirty="0" err="1" smtClean="0"/>
              <a:t>Jagirdari</a:t>
            </a:r>
            <a:r>
              <a:rPr lang="en-US" dirty="0" smtClean="0"/>
              <a:t>/ </a:t>
            </a:r>
            <a:r>
              <a:rPr lang="en-US" dirty="0" err="1" smtClean="0"/>
              <a:t>Mansabdari</a:t>
            </a:r>
            <a:r>
              <a:rPr lang="en-US" dirty="0" smtClean="0"/>
              <a:t> System</a:t>
            </a:r>
            <a:endParaRPr lang="en-US" dirty="0"/>
          </a:p>
        </p:txBody>
      </p:sp>
      <p:sp>
        <p:nvSpPr>
          <p:cNvPr id="3" name="Content Placeholder 2"/>
          <p:cNvSpPr>
            <a:spLocks noGrp="1"/>
          </p:cNvSpPr>
          <p:nvPr>
            <p:ph idx="1"/>
          </p:nvPr>
        </p:nvSpPr>
        <p:spPr>
          <a:xfrm>
            <a:off x="737118" y="1502228"/>
            <a:ext cx="11028784" cy="5262466"/>
          </a:xfrm>
        </p:spPr>
        <p:txBody>
          <a:bodyPr>
            <a:normAutofit fontScale="92500"/>
          </a:bodyPr>
          <a:lstStyle/>
          <a:p>
            <a:r>
              <a:rPr lang="en-US" dirty="0" smtClean="0"/>
              <a:t>But over time some problems inherent in the system did reveal themselves.  Because  of frequent transfers, </a:t>
            </a:r>
            <a:r>
              <a:rPr lang="en-US" dirty="0"/>
              <a:t>JAGIRDAR, holder of </a:t>
            </a:r>
            <a:r>
              <a:rPr lang="en-US" dirty="0" err="1" smtClean="0"/>
              <a:t>jagirs</a:t>
            </a:r>
            <a:r>
              <a:rPr lang="en-US" dirty="0" smtClean="0"/>
              <a:t>, had no </a:t>
            </a:r>
            <a:r>
              <a:rPr lang="en-US" dirty="0"/>
              <a:t>real </a:t>
            </a:r>
            <a:r>
              <a:rPr lang="en-US" dirty="0" smtClean="0"/>
              <a:t>interest </a:t>
            </a:r>
            <a:r>
              <a:rPr lang="en-US" dirty="0"/>
              <a:t>in </a:t>
            </a:r>
            <a:r>
              <a:rPr lang="en-US" dirty="0" smtClean="0"/>
              <a:t>maintaining productivity </a:t>
            </a:r>
            <a:r>
              <a:rPr lang="en-US" dirty="0"/>
              <a:t>of </a:t>
            </a:r>
            <a:r>
              <a:rPr lang="en-US" dirty="0" smtClean="0"/>
              <a:t>land, or to </a:t>
            </a:r>
            <a:r>
              <a:rPr lang="en-US" dirty="0"/>
              <a:t>improve, </a:t>
            </a:r>
            <a:r>
              <a:rPr lang="en-US" dirty="0" smtClean="0"/>
              <a:t>increase yield</a:t>
            </a:r>
            <a:r>
              <a:rPr lang="en-US" dirty="0"/>
              <a:t>.  </a:t>
            </a:r>
            <a:r>
              <a:rPr lang="en-US" dirty="0" err="1"/>
              <a:t>Jagirdars</a:t>
            </a:r>
            <a:r>
              <a:rPr lang="en-US" dirty="0"/>
              <a:t> </a:t>
            </a:r>
            <a:r>
              <a:rPr lang="en-US" dirty="0" smtClean="0"/>
              <a:t>surreptitiously </a:t>
            </a:r>
            <a:r>
              <a:rPr lang="en-US" dirty="0"/>
              <a:t>increase demand from </a:t>
            </a:r>
            <a:r>
              <a:rPr lang="en-US" dirty="0" smtClean="0"/>
              <a:t>peasants </a:t>
            </a:r>
            <a:r>
              <a:rPr lang="en-US" dirty="0"/>
              <a:t>to point where peasants rebelled, either under the leadership of JATS or </a:t>
            </a:r>
            <a:r>
              <a:rPr lang="en-US" dirty="0" smtClean="0"/>
              <a:t>the </a:t>
            </a:r>
            <a:r>
              <a:rPr lang="en-US" dirty="0"/>
              <a:t>SIKHS in Punjab, or under the MARATHA </a:t>
            </a:r>
            <a:r>
              <a:rPr lang="en-US" dirty="0" smtClean="0"/>
              <a:t>leadership </a:t>
            </a:r>
            <a:r>
              <a:rPr lang="en-US" dirty="0"/>
              <a:t>in </a:t>
            </a:r>
            <a:r>
              <a:rPr lang="en-US" dirty="0" smtClean="0"/>
              <a:t>Deccan in the time of AURANGZEB</a:t>
            </a:r>
          </a:p>
          <a:p>
            <a:r>
              <a:rPr lang="en-US" dirty="0" smtClean="0"/>
              <a:t>Moreover to expand in Deccan, AURANGZEB took in many Deccan nobles as MANSABDARS, but the expected expansion of land did not come, because of effective guerilla warfare by Marathas. So not enough </a:t>
            </a:r>
            <a:r>
              <a:rPr lang="en-US" dirty="0" err="1" smtClean="0"/>
              <a:t>jagirs</a:t>
            </a:r>
            <a:r>
              <a:rPr lang="en-US" dirty="0" smtClean="0"/>
              <a:t> to go around.  With Aurangzeb busy in Deccan for last 26 years of his life, less attention to administration. After his death, more confusion. In this confusion, JAGIR holders refused transfers, and entrenched themselves, no revenue payment, large </a:t>
            </a:r>
            <a:r>
              <a:rPr lang="en-US" dirty="0" err="1" smtClean="0"/>
              <a:t>jagir</a:t>
            </a:r>
            <a:r>
              <a:rPr lang="en-US" dirty="0" smtClean="0"/>
              <a:t> holders declare independent kingdoms, such as Hyderabad, </a:t>
            </a:r>
            <a:r>
              <a:rPr lang="en-US" dirty="0" err="1" smtClean="0"/>
              <a:t>Awadh</a:t>
            </a:r>
            <a:r>
              <a:rPr lang="en-US" dirty="0" smtClean="0"/>
              <a:t>, Bengal</a:t>
            </a:r>
          </a:p>
          <a:p>
            <a:endParaRPr lang="en-US" dirty="0"/>
          </a:p>
        </p:txBody>
      </p:sp>
    </p:spTree>
    <p:extLst>
      <p:ext uri="{BB962C8B-B14F-4D97-AF65-F5344CB8AC3E}">
        <p14:creationId xmlns:p14="http://schemas.microsoft.com/office/powerpoint/2010/main" val="183315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Mughals and Religion</a:t>
            </a:r>
            <a:endParaRPr lang="en-US" dirty="0"/>
          </a:p>
        </p:txBody>
      </p:sp>
      <p:sp>
        <p:nvSpPr>
          <p:cNvPr id="3" name="Content Placeholder 2"/>
          <p:cNvSpPr>
            <a:spLocks noGrp="1"/>
          </p:cNvSpPr>
          <p:nvPr>
            <p:ph idx="1"/>
          </p:nvPr>
        </p:nvSpPr>
        <p:spPr>
          <a:xfrm>
            <a:off x="838200" y="1825624"/>
            <a:ext cx="11170920" cy="5032375"/>
          </a:xfrm>
        </p:spPr>
        <p:txBody>
          <a:bodyPr>
            <a:normAutofit lnSpcReduction="10000"/>
          </a:bodyPr>
          <a:lstStyle/>
          <a:p>
            <a:r>
              <a:rPr lang="en-US" dirty="0" smtClean="0"/>
              <a:t>The British, for their own reasons, claimed all </a:t>
            </a:r>
            <a:r>
              <a:rPr lang="en-US" dirty="0"/>
              <a:t>Muslim kings oppressed </a:t>
            </a:r>
            <a:r>
              <a:rPr lang="en-US" dirty="0" smtClean="0"/>
              <a:t>Hindus (an idea that “Hindu nationalists” later took on)</a:t>
            </a:r>
          </a:p>
          <a:p>
            <a:r>
              <a:rPr lang="en-US" dirty="0" smtClean="0"/>
              <a:t>But </a:t>
            </a:r>
            <a:r>
              <a:rPr lang="en-US" dirty="0"/>
              <a:t>even beyond that, </a:t>
            </a:r>
            <a:r>
              <a:rPr lang="en-US" dirty="0" smtClean="0"/>
              <a:t>religious policies of Mughals often </a:t>
            </a:r>
            <a:r>
              <a:rPr lang="en-US" dirty="0"/>
              <a:t>reduced to a difference in personalities of Akbar and </a:t>
            </a:r>
            <a:r>
              <a:rPr lang="en-US" dirty="0" smtClean="0"/>
              <a:t>Aurangzeb</a:t>
            </a:r>
            <a:endParaRPr lang="en-US" dirty="0"/>
          </a:p>
          <a:p>
            <a:r>
              <a:rPr lang="en-US" dirty="0" smtClean="0"/>
              <a:t>Personalities </a:t>
            </a:r>
            <a:r>
              <a:rPr lang="en-US" dirty="0"/>
              <a:t>do play a part, but more </a:t>
            </a:r>
            <a:r>
              <a:rPr lang="en-US" dirty="0" smtClean="0"/>
              <a:t>important than personalities is </a:t>
            </a:r>
            <a:r>
              <a:rPr lang="en-US" dirty="0"/>
              <a:t>historical </a:t>
            </a:r>
            <a:r>
              <a:rPr lang="en-US" dirty="0" smtClean="0"/>
              <a:t>context – in that context the </a:t>
            </a:r>
            <a:r>
              <a:rPr lang="en-US" dirty="0"/>
              <a:t>economic situation and political imperatives </a:t>
            </a:r>
            <a:r>
              <a:rPr lang="en-US" dirty="0" smtClean="0"/>
              <a:t>facing the state are </a:t>
            </a:r>
            <a:r>
              <a:rPr lang="en-US" dirty="0"/>
              <a:t>key! </a:t>
            </a:r>
          </a:p>
          <a:p>
            <a:r>
              <a:rPr lang="en-US" dirty="0" smtClean="0"/>
              <a:t>A comparative note: This </a:t>
            </a:r>
            <a:r>
              <a:rPr lang="en-US" dirty="0"/>
              <a:t>is not a time when religion can be separated from </a:t>
            </a:r>
            <a:r>
              <a:rPr lang="en-US" dirty="0" smtClean="0"/>
              <a:t>state anywhere in the world  </a:t>
            </a:r>
          </a:p>
          <a:p>
            <a:r>
              <a:rPr lang="en-US" dirty="0" smtClean="0"/>
              <a:t>Akbar</a:t>
            </a:r>
            <a:r>
              <a:rPr lang="en-US" dirty="0"/>
              <a:t>, e.g. reigned1556 to 1605   at a time when Europe being torn apart by religious wars with </a:t>
            </a:r>
            <a:r>
              <a:rPr lang="en-US" dirty="0" smtClean="0"/>
              <a:t>the Catholic counter-reformation (starting 1545)</a:t>
            </a:r>
          </a:p>
          <a:p>
            <a:r>
              <a:rPr lang="en-US" dirty="0" smtClean="0"/>
              <a:t>The context makes Akbar’s eclecticism quite remarkable</a:t>
            </a:r>
            <a:endParaRPr lang="en-US" dirty="0"/>
          </a:p>
        </p:txBody>
      </p:sp>
    </p:spTree>
    <p:extLst>
      <p:ext uri="{BB962C8B-B14F-4D97-AF65-F5344CB8AC3E}">
        <p14:creationId xmlns:p14="http://schemas.microsoft.com/office/powerpoint/2010/main" val="271327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3601</TotalTime>
  <Words>2249</Words>
  <Application>Microsoft Office PowerPoint</Application>
  <PresentationFormat>Widescreen</PresentationFormat>
  <Paragraphs>108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等线</vt:lpstr>
      <vt:lpstr>Office Theme</vt:lpstr>
      <vt:lpstr>Mughal Empire: 1526-1739/1857?</vt:lpstr>
      <vt:lpstr>Themes for this section</vt:lpstr>
      <vt:lpstr>Overview of Emperors and some events</vt:lpstr>
      <vt:lpstr>Significance of Mughals</vt:lpstr>
      <vt:lpstr>Basis of Mughal state</vt:lpstr>
      <vt:lpstr>Akbar and Mansabdari / Jagirdari</vt:lpstr>
      <vt:lpstr>Mansabdari:  Strengths and Weaknesses</vt:lpstr>
      <vt:lpstr>Crisis of the Jagirdari/ Mansabdari System</vt:lpstr>
      <vt:lpstr>Mughals and Religion</vt:lpstr>
      <vt:lpstr>Akbar and Religion</vt:lpstr>
      <vt:lpstr>Religious Diversity under Mughals</vt:lpstr>
      <vt:lpstr>More than Eclecticism, Fusion</vt:lpstr>
      <vt:lpstr>Context for Akbar’s Policies</vt:lpstr>
      <vt:lpstr>Aurangzeb:  The Contrasts</vt:lpstr>
      <vt:lpstr>Aurangzeb, Religion, Jagirdari, and Shivaji</vt:lpstr>
      <vt:lpstr>Decline of Mughals and Successor States</vt:lpstr>
      <vt:lpstr>Successor States and the European Traders</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 Joshi</dc:creator>
  <cp:lastModifiedBy>Sanjay Joshi</cp:lastModifiedBy>
  <cp:revision>43</cp:revision>
  <dcterms:created xsi:type="dcterms:W3CDTF">2018-11-19T04:53:30Z</dcterms:created>
  <dcterms:modified xsi:type="dcterms:W3CDTF">2023-09-11T21:14:07Z</dcterms:modified>
</cp:coreProperties>
</file>