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0" r:id="rId5"/>
    <p:sldId id="257" r:id="rId6"/>
    <p:sldId id="258"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6D4E-7CC6-5EC1-BEDB-B944B6C41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DB8C0A-63D6-08CA-1128-0789A7D6B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C5526-7793-EF8F-24C5-FB26384EF90E}"/>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5" name="Footer Placeholder 4">
            <a:extLst>
              <a:ext uri="{FF2B5EF4-FFF2-40B4-BE49-F238E27FC236}">
                <a16:creationId xmlns:a16="http://schemas.microsoft.com/office/drawing/2014/main" id="{3DC6928C-E51E-A402-A85B-AFB7CFE26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1758B-970C-02C6-815D-2B33D6918F5B}"/>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121526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80BC-6866-29CE-E556-6D848696D6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D88FD-397A-12D3-CF49-E2E3F8DB37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170BB-FCC5-C5CF-859B-C91301768146}"/>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5" name="Footer Placeholder 4">
            <a:extLst>
              <a:ext uri="{FF2B5EF4-FFF2-40B4-BE49-F238E27FC236}">
                <a16:creationId xmlns:a16="http://schemas.microsoft.com/office/drawing/2014/main" id="{7736E362-0727-D389-20F5-52B9539DE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A6FBC-AEBC-E022-0B3E-882804E4B9D6}"/>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331547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131B0-315D-6FA4-2347-41E6890556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DE1129-100C-64A0-D6DE-1AE2F4220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3B9FF-D7D8-6C22-CD19-25608BD25D9B}"/>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5" name="Footer Placeholder 4">
            <a:extLst>
              <a:ext uri="{FF2B5EF4-FFF2-40B4-BE49-F238E27FC236}">
                <a16:creationId xmlns:a16="http://schemas.microsoft.com/office/drawing/2014/main" id="{669898D6-49E3-AB5E-3A0F-AD04E293E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7AAB9-E3F4-8ADD-3BA7-95C45CC4E413}"/>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175092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B019-B22D-A275-1BED-EAC6D8A4A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7B8D7-2667-4523-04A4-1C2873E81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B7B1E-876D-0504-1DC0-D9E2CB424A3C}"/>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5" name="Footer Placeholder 4">
            <a:extLst>
              <a:ext uri="{FF2B5EF4-FFF2-40B4-BE49-F238E27FC236}">
                <a16:creationId xmlns:a16="http://schemas.microsoft.com/office/drawing/2014/main" id="{6B2598B4-AA25-EDF7-1370-D7F3C5289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96710-1543-BFB1-3B50-9119139B6A3A}"/>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419255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9964-444F-43BC-FBC2-F0CB2D44A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66CC8-79BC-8026-260F-31E8B7C09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BE2DAF-6271-B440-DDD0-CDB84521CCD8}"/>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5" name="Footer Placeholder 4">
            <a:extLst>
              <a:ext uri="{FF2B5EF4-FFF2-40B4-BE49-F238E27FC236}">
                <a16:creationId xmlns:a16="http://schemas.microsoft.com/office/drawing/2014/main" id="{9DF40C48-466F-39C5-5F57-EC1CDF7DD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B05E6-E175-6A86-258C-0E3082C02ADE}"/>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8962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D5BA-CC67-FC29-175D-A0D321B68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9E844-13EA-AEF9-560F-A1AEA4203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AF7F4F-D58A-89B6-6710-26B59FB3A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E7544-67C4-3510-86E5-09C4E8BA3D98}"/>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6" name="Footer Placeholder 5">
            <a:extLst>
              <a:ext uri="{FF2B5EF4-FFF2-40B4-BE49-F238E27FC236}">
                <a16:creationId xmlns:a16="http://schemas.microsoft.com/office/drawing/2014/main" id="{EA18F539-ECB4-24B7-6E0E-2AB5E97BF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1B913-1AEF-4DAE-ED6B-D74935BD5525}"/>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381700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BF81-6866-3AB9-E29F-96B42C109A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EEC7A-3339-53B5-2569-9B231542E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ACA25A-D242-243F-C521-149C5FB11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20ECC-5775-29DE-AE43-1917B35E8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71BE2-143F-BACE-42BA-B1F2B1EC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63ACA-B15A-1573-4EB8-E9998C82F989}"/>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8" name="Footer Placeholder 7">
            <a:extLst>
              <a:ext uri="{FF2B5EF4-FFF2-40B4-BE49-F238E27FC236}">
                <a16:creationId xmlns:a16="http://schemas.microsoft.com/office/drawing/2014/main" id="{9E508C73-F35E-C363-9970-27223CAC3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560A5-AB29-E8FF-0A49-14C10930D6AA}"/>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70790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06B8-346A-10A4-566B-C9EB04132D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6144EC-505B-A16E-A76F-FA15F6F5EB3A}"/>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4" name="Footer Placeholder 3">
            <a:extLst>
              <a:ext uri="{FF2B5EF4-FFF2-40B4-BE49-F238E27FC236}">
                <a16:creationId xmlns:a16="http://schemas.microsoft.com/office/drawing/2014/main" id="{3932D818-286D-EA17-6294-B3112AA19C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7DA41-544F-37FC-70EA-D56B66C8DF6A}"/>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416512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E7B45-2CBD-1C7E-AE28-A67AAC49CB6E}"/>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3" name="Footer Placeholder 2">
            <a:extLst>
              <a:ext uri="{FF2B5EF4-FFF2-40B4-BE49-F238E27FC236}">
                <a16:creationId xmlns:a16="http://schemas.microsoft.com/office/drawing/2014/main" id="{FDC70A1C-5203-00A7-51D9-32C9E5CB3E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E4A368-DA3B-CA57-489B-13E03AA0C974}"/>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97978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2EFC-95CE-8FC1-B1B8-217214425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ADFB8-FBAF-0F51-FD36-65F1F48B5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59154A-A89A-BAA4-83BF-C9E7DF7E2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948FC-6FED-A8B5-67BE-3E88CE628223}"/>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6" name="Footer Placeholder 5">
            <a:extLst>
              <a:ext uri="{FF2B5EF4-FFF2-40B4-BE49-F238E27FC236}">
                <a16:creationId xmlns:a16="http://schemas.microsoft.com/office/drawing/2014/main" id="{E8775401-FB26-223C-7C88-19DE28BBC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EC97D-DE12-2E61-E6DC-98C5B0B09D29}"/>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131300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9B4-FADD-F184-0CCD-06FB7D0C7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48E64-8F6E-3637-DC73-1D5DAE5AF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EB1DE5-6753-779E-B536-8085D3657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447B8-612D-0905-643C-B1202F77B3A4}"/>
              </a:ext>
            </a:extLst>
          </p:cNvPr>
          <p:cNvSpPr>
            <a:spLocks noGrp="1"/>
          </p:cNvSpPr>
          <p:nvPr>
            <p:ph type="dt" sz="half" idx="10"/>
          </p:nvPr>
        </p:nvSpPr>
        <p:spPr/>
        <p:txBody>
          <a:bodyPr/>
          <a:lstStyle/>
          <a:p>
            <a:fld id="{03223AC4-5EFF-498E-A6AE-D0A51797ADBC}" type="datetimeFigureOut">
              <a:rPr lang="en-US" smtClean="0"/>
              <a:t>2/7/2024</a:t>
            </a:fld>
            <a:endParaRPr lang="en-US"/>
          </a:p>
        </p:txBody>
      </p:sp>
      <p:sp>
        <p:nvSpPr>
          <p:cNvPr id="6" name="Footer Placeholder 5">
            <a:extLst>
              <a:ext uri="{FF2B5EF4-FFF2-40B4-BE49-F238E27FC236}">
                <a16:creationId xmlns:a16="http://schemas.microsoft.com/office/drawing/2014/main" id="{EBFC04C7-2017-B980-9D3E-BE10F0151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6D1B4-B0A9-1138-55DC-F0725ADFA72B}"/>
              </a:ext>
            </a:extLst>
          </p:cNvPr>
          <p:cNvSpPr>
            <a:spLocks noGrp="1"/>
          </p:cNvSpPr>
          <p:nvPr>
            <p:ph type="sldNum" sz="quarter" idx="12"/>
          </p:nvPr>
        </p:nvSpPr>
        <p:spPr/>
        <p:txBody>
          <a:bodyPr/>
          <a:lstStyle/>
          <a:p>
            <a:fld id="{B61A5727-450E-411C-96BC-699793739B49}" type="slidenum">
              <a:rPr lang="en-US" smtClean="0"/>
              <a:t>‹#›</a:t>
            </a:fld>
            <a:endParaRPr lang="en-US"/>
          </a:p>
        </p:txBody>
      </p:sp>
    </p:spTree>
    <p:extLst>
      <p:ext uri="{BB962C8B-B14F-4D97-AF65-F5344CB8AC3E}">
        <p14:creationId xmlns:p14="http://schemas.microsoft.com/office/powerpoint/2010/main" val="276952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99B2C-7FD7-04E4-70F8-C75F3B767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2AA6F-099A-9A1A-14C8-EA7779A9E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B7F62-DF4B-5FB3-984B-9327D2368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23AC4-5EFF-498E-A6AE-D0A51797ADBC}" type="datetimeFigureOut">
              <a:rPr lang="en-US" smtClean="0"/>
              <a:t>2/7/2024</a:t>
            </a:fld>
            <a:endParaRPr lang="en-US"/>
          </a:p>
        </p:txBody>
      </p:sp>
      <p:sp>
        <p:nvSpPr>
          <p:cNvPr id="5" name="Footer Placeholder 4">
            <a:extLst>
              <a:ext uri="{FF2B5EF4-FFF2-40B4-BE49-F238E27FC236}">
                <a16:creationId xmlns:a16="http://schemas.microsoft.com/office/drawing/2014/main" id="{2B1367B7-35BF-B235-2785-A116C539C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4007BA-17A7-09F4-678A-0F0CB8D87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A5727-450E-411C-96BC-699793739B49}" type="slidenum">
              <a:rPr lang="en-US" smtClean="0"/>
              <a:t>‹#›</a:t>
            </a:fld>
            <a:endParaRPr lang="en-US"/>
          </a:p>
        </p:txBody>
      </p:sp>
    </p:spTree>
    <p:extLst>
      <p:ext uri="{BB962C8B-B14F-4D97-AF65-F5344CB8AC3E}">
        <p14:creationId xmlns:p14="http://schemas.microsoft.com/office/powerpoint/2010/main" val="1562608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XpeDiTC1yU?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jan.ucc.nau.edu/~sj6/Characters%20in%20River%20of%20Smoke%20by%20Amitav%20Ghosh.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8007-68FC-1A7D-8F6C-8EB8EC10C7CA}"/>
              </a:ext>
            </a:extLst>
          </p:cNvPr>
          <p:cNvSpPr>
            <a:spLocks noGrp="1"/>
          </p:cNvSpPr>
          <p:nvPr>
            <p:ph type="ctrTitle"/>
          </p:nvPr>
        </p:nvSpPr>
        <p:spPr/>
        <p:txBody>
          <a:bodyPr>
            <a:normAutofit/>
          </a:bodyPr>
          <a:lstStyle/>
          <a:p>
            <a:r>
              <a:rPr lang="en-US" sz="6600" b="1" i="1" dirty="0"/>
              <a:t>River of Smoke</a:t>
            </a:r>
            <a:br>
              <a:rPr lang="en-US" sz="6600" b="1" i="1" dirty="0"/>
            </a:br>
            <a:r>
              <a:rPr lang="en-US" sz="5400" b="1" dirty="0"/>
              <a:t>by</a:t>
            </a:r>
            <a:r>
              <a:rPr lang="en-US" sz="6600" b="1" dirty="0"/>
              <a:t> </a:t>
            </a:r>
            <a:r>
              <a:rPr lang="en-US" sz="5400" b="1" i="1" dirty="0"/>
              <a:t>Amitav Ghosh</a:t>
            </a:r>
          </a:p>
        </p:txBody>
      </p:sp>
      <p:sp>
        <p:nvSpPr>
          <p:cNvPr id="3" name="Subtitle 2">
            <a:extLst>
              <a:ext uri="{FF2B5EF4-FFF2-40B4-BE49-F238E27FC236}">
                <a16:creationId xmlns:a16="http://schemas.microsoft.com/office/drawing/2014/main" id="{602B8050-6668-DA14-46FD-8F9B3E58B261}"/>
              </a:ext>
            </a:extLst>
          </p:cNvPr>
          <p:cNvSpPr>
            <a:spLocks noGrp="1"/>
          </p:cNvSpPr>
          <p:nvPr>
            <p:ph type="subTitle" idx="1"/>
          </p:nvPr>
        </p:nvSpPr>
        <p:spPr/>
        <p:txBody>
          <a:bodyPr>
            <a:normAutofit/>
          </a:bodyPr>
          <a:lstStyle/>
          <a:p>
            <a:r>
              <a:rPr lang="en-US" dirty="0"/>
              <a:t>Connecting India and China via stories of opium and imperialism</a:t>
            </a:r>
          </a:p>
          <a:p>
            <a:r>
              <a:rPr lang="en-US" dirty="0"/>
              <a:t>EXTRACTS:</a:t>
            </a:r>
            <a:r>
              <a:rPr lang="en-US" sz="2400" b="0" i="0" u="none" strike="noStrike" baseline="0" dirty="0"/>
              <a:t>I have used pages 58-71; 81-89; 120-126; 160-166; 169-191; 216-229; 293-312; 319-327; 331-341; 373-380; 429-439; 458-465; 476-486.  These are all from the John Murray (UK) edition. </a:t>
            </a:r>
            <a:endParaRPr lang="en-US" dirty="0"/>
          </a:p>
        </p:txBody>
      </p:sp>
    </p:spTree>
    <p:extLst>
      <p:ext uri="{BB962C8B-B14F-4D97-AF65-F5344CB8AC3E}">
        <p14:creationId xmlns:p14="http://schemas.microsoft.com/office/powerpoint/2010/main" val="209513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F289-40A4-9DDF-1917-C7D8B99460CA}"/>
              </a:ext>
            </a:extLst>
          </p:cNvPr>
          <p:cNvSpPr>
            <a:spLocks noGrp="1"/>
          </p:cNvSpPr>
          <p:nvPr>
            <p:ph type="title"/>
          </p:nvPr>
        </p:nvSpPr>
        <p:spPr/>
        <p:txBody>
          <a:bodyPr/>
          <a:lstStyle/>
          <a:p>
            <a:r>
              <a:rPr lang="en-US" dirty="0"/>
              <a:t>What is it about?</a:t>
            </a:r>
          </a:p>
        </p:txBody>
      </p:sp>
      <p:sp>
        <p:nvSpPr>
          <p:cNvPr id="3" name="Content Placeholder 2">
            <a:extLst>
              <a:ext uri="{FF2B5EF4-FFF2-40B4-BE49-F238E27FC236}">
                <a16:creationId xmlns:a16="http://schemas.microsoft.com/office/drawing/2014/main" id="{CC1C11F9-2085-AE63-3C20-8FF66BA06A7D}"/>
              </a:ext>
            </a:extLst>
          </p:cNvPr>
          <p:cNvSpPr>
            <a:spLocks noGrp="1"/>
          </p:cNvSpPr>
          <p:nvPr>
            <p:ph idx="1"/>
          </p:nvPr>
        </p:nvSpPr>
        <p:spPr/>
        <p:txBody>
          <a:bodyPr/>
          <a:lstStyle/>
          <a:p>
            <a:r>
              <a:rPr lang="en-US" sz="2800" b="0" i="0" u="none" strike="noStrike" baseline="0" dirty="0"/>
              <a:t>The </a:t>
            </a:r>
            <a:r>
              <a:rPr lang="en-US" sz="2800" b="0" i="1" u="none" strike="noStrike" baseline="0" dirty="0"/>
              <a:t>River of Smoke</a:t>
            </a:r>
            <a:r>
              <a:rPr lang="en-US" sz="2800" b="0" i="0" u="none" strike="noStrike" baseline="0" dirty="0"/>
              <a:t> is the second part of a trilogy of books, often called the </a:t>
            </a:r>
            <a:r>
              <a:rPr lang="en-US" sz="2800" b="0" i="1" u="none" strike="noStrike" baseline="0" dirty="0"/>
              <a:t>Ibis Trilogy</a:t>
            </a:r>
            <a:r>
              <a:rPr lang="en-US" sz="2800" b="0" i="0" u="none" strike="noStrike" baseline="0" dirty="0"/>
              <a:t>.  The third volume is </a:t>
            </a:r>
            <a:r>
              <a:rPr lang="en-US" sz="2800" b="0" i="1" u="none" strike="noStrike" baseline="0" dirty="0"/>
              <a:t>Flood of Fire </a:t>
            </a:r>
            <a:endParaRPr lang="en-US" sz="2800" b="0" i="0" u="none" strike="noStrike" baseline="0" dirty="0"/>
          </a:p>
          <a:p>
            <a:r>
              <a:rPr lang="en-US" sz="2800" b="0" i="0" u="none" strike="noStrike" baseline="0" dirty="0"/>
              <a:t>The novel tells us about the events that led up to the Opium Wars.  At the same time, the novel brilliantly illuminates the world of foreign traders and </a:t>
            </a:r>
            <a:r>
              <a:rPr lang="en-US" sz="2800" b="0" i="1" u="none" strike="noStrike" baseline="0" dirty="0" err="1"/>
              <a:t>fanqui</a:t>
            </a:r>
            <a:r>
              <a:rPr lang="en-US" sz="2800" b="0" i="0" u="none" strike="noStrike" baseline="0" dirty="0"/>
              <a:t>-town in Canton (as it was then called, now Guangzhou), and exposes very well the hypocrisy of the ideology of “free” trade that was used to justify the drug trade in the early decades of the nineteenth century.  </a:t>
            </a:r>
          </a:p>
          <a:p>
            <a:r>
              <a:rPr lang="en-US" sz="2800" b="0" i="0" u="none" strike="noStrike" baseline="0" dirty="0"/>
              <a:t>Some have also read the book as a critique of the celebration of free markets and globalization we are seeing in our own day. </a:t>
            </a:r>
          </a:p>
          <a:p>
            <a:endParaRPr lang="en-US" dirty="0"/>
          </a:p>
        </p:txBody>
      </p:sp>
    </p:spTree>
    <p:extLst>
      <p:ext uri="{BB962C8B-B14F-4D97-AF65-F5344CB8AC3E}">
        <p14:creationId xmlns:p14="http://schemas.microsoft.com/office/powerpoint/2010/main" val="21473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ABC0-811F-4C40-F321-25D49B2932C3}"/>
              </a:ext>
            </a:extLst>
          </p:cNvPr>
          <p:cNvSpPr>
            <a:spLocks noGrp="1"/>
          </p:cNvSpPr>
          <p:nvPr>
            <p:ph type="title"/>
          </p:nvPr>
        </p:nvSpPr>
        <p:spPr/>
        <p:txBody>
          <a:bodyPr/>
          <a:lstStyle/>
          <a:p>
            <a:r>
              <a:rPr lang="en-US" dirty="0"/>
              <a:t>Ghosh on the Novel/Trilogy</a:t>
            </a:r>
          </a:p>
        </p:txBody>
      </p:sp>
      <p:pic>
        <p:nvPicPr>
          <p:cNvPr id="4" name="Online Media 3" title="Opium's Empire: Amitav Ghosh on the Ibis Trilogy">
            <a:hlinkClick r:id="" action="ppaction://media"/>
            <a:extLst>
              <a:ext uri="{FF2B5EF4-FFF2-40B4-BE49-F238E27FC236}">
                <a16:creationId xmlns:a16="http://schemas.microsoft.com/office/drawing/2014/main" id="{D007EA62-A787-6EE0-71B3-C4CB5E6738B7}"/>
              </a:ext>
            </a:extLst>
          </p:cNvPr>
          <p:cNvPicPr>
            <a:picLocks noGrp="1" noRot="1" noChangeAspect="1"/>
          </p:cNvPicPr>
          <p:nvPr>
            <p:ph idx="1"/>
            <a:videoFile r:link="rId1"/>
          </p:nvPr>
        </p:nvPicPr>
        <p:blipFill>
          <a:blip r:embed="rId3"/>
          <a:stretch>
            <a:fillRect/>
          </a:stretch>
        </p:blipFill>
        <p:spPr>
          <a:xfrm>
            <a:off x="1113183" y="1411357"/>
            <a:ext cx="9569453" cy="5342797"/>
          </a:xfrm>
          <a:prstGeom prst="rect">
            <a:avLst/>
          </a:prstGeom>
        </p:spPr>
      </p:pic>
    </p:spTree>
    <p:extLst>
      <p:ext uri="{BB962C8B-B14F-4D97-AF65-F5344CB8AC3E}">
        <p14:creationId xmlns:p14="http://schemas.microsoft.com/office/powerpoint/2010/main" val="407866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0BEE-1CC8-F337-F8F1-29C1247A8CBD}"/>
              </a:ext>
            </a:extLst>
          </p:cNvPr>
          <p:cNvSpPr>
            <a:spLocks noGrp="1"/>
          </p:cNvSpPr>
          <p:nvPr>
            <p:ph type="title"/>
          </p:nvPr>
        </p:nvSpPr>
        <p:spPr/>
        <p:txBody>
          <a:bodyPr/>
          <a:lstStyle/>
          <a:p>
            <a:r>
              <a:rPr lang="en-US" dirty="0"/>
              <a:t>Bahram Modi</a:t>
            </a:r>
          </a:p>
        </p:txBody>
      </p:sp>
      <p:sp>
        <p:nvSpPr>
          <p:cNvPr id="3" name="Content Placeholder 2">
            <a:extLst>
              <a:ext uri="{FF2B5EF4-FFF2-40B4-BE49-F238E27FC236}">
                <a16:creationId xmlns:a16="http://schemas.microsoft.com/office/drawing/2014/main" id="{2A7B01EC-0A91-B9DB-BABE-F44666DD1CAB}"/>
              </a:ext>
            </a:extLst>
          </p:cNvPr>
          <p:cNvSpPr>
            <a:spLocks noGrp="1"/>
          </p:cNvSpPr>
          <p:nvPr>
            <p:ph idx="1"/>
          </p:nvPr>
        </p:nvSpPr>
        <p:spPr/>
        <p:txBody>
          <a:bodyPr/>
          <a:lstStyle/>
          <a:p>
            <a:r>
              <a:rPr lang="en-US" sz="2800" b="0" i="0" u="none" strike="noStrike" baseline="0" dirty="0"/>
              <a:t>The novel is primarily the story of one character, an Indian opium trader </a:t>
            </a:r>
          </a:p>
          <a:p>
            <a:pPr lvl="1"/>
            <a:r>
              <a:rPr lang="en-US" b="0" i="0" u="none" strike="noStrike" baseline="0" dirty="0"/>
              <a:t> We see the urge to financial profit that drives traders like Modi</a:t>
            </a:r>
          </a:p>
          <a:p>
            <a:pPr lvl="1"/>
            <a:r>
              <a:rPr lang="en-US" dirty="0"/>
              <a:t>H</a:t>
            </a:r>
            <a:r>
              <a:rPr lang="en-US" b="0" i="0" u="none" strike="noStrike" baseline="0" dirty="0"/>
              <a:t>is subordinate place in the world of opium traders</a:t>
            </a:r>
          </a:p>
          <a:p>
            <a:pPr lvl="1"/>
            <a:r>
              <a:rPr lang="en-US" dirty="0"/>
              <a:t>H</a:t>
            </a:r>
            <a:r>
              <a:rPr lang="en-US" b="0" i="0" u="none" strike="noStrike" baseline="0" dirty="0"/>
              <a:t>ow he battles with his own conscience, fails, and the price he ultimately pays for this</a:t>
            </a:r>
            <a:endParaRPr lang="en-US" dirty="0"/>
          </a:p>
        </p:txBody>
      </p:sp>
    </p:spTree>
    <p:extLst>
      <p:ext uri="{BB962C8B-B14F-4D97-AF65-F5344CB8AC3E}">
        <p14:creationId xmlns:p14="http://schemas.microsoft.com/office/powerpoint/2010/main" val="62571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8793-59E1-7388-C629-04164EE68E31}"/>
              </a:ext>
            </a:extLst>
          </p:cNvPr>
          <p:cNvSpPr>
            <a:spLocks noGrp="1"/>
          </p:cNvSpPr>
          <p:nvPr>
            <p:ph type="title"/>
          </p:nvPr>
        </p:nvSpPr>
        <p:spPr/>
        <p:txBody>
          <a:bodyPr/>
          <a:lstStyle/>
          <a:p>
            <a:r>
              <a:rPr lang="en-US" dirty="0"/>
              <a:t>Why This book ?</a:t>
            </a:r>
          </a:p>
        </p:txBody>
      </p:sp>
      <p:sp>
        <p:nvSpPr>
          <p:cNvPr id="3" name="Content Placeholder 2">
            <a:extLst>
              <a:ext uri="{FF2B5EF4-FFF2-40B4-BE49-F238E27FC236}">
                <a16:creationId xmlns:a16="http://schemas.microsoft.com/office/drawing/2014/main" id="{CCFDD9E7-729E-6352-4646-26DB33EC35E8}"/>
              </a:ext>
            </a:extLst>
          </p:cNvPr>
          <p:cNvSpPr>
            <a:spLocks noGrp="1"/>
          </p:cNvSpPr>
          <p:nvPr>
            <p:ph idx="1"/>
          </p:nvPr>
        </p:nvSpPr>
        <p:spPr>
          <a:xfrm>
            <a:off x="561975" y="1825624"/>
            <a:ext cx="10791825" cy="4822825"/>
          </a:xfrm>
        </p:spPr>
        <p:txBody>
          <a:bodyPr>
            <a:normAutofit lnSpcReduction="10000"/>
          </a:bodyPr>
          <a:lstStyle/>
          <a:p>
            <a:r>
              <a:rPr lang="en-US" sz="2800" b="0" i="0" u="none" strike="noStrike" baseline="0" dirty="0"/>
              <a:t>The story in this novel </a:t>
            </a:r>
            <a:r>
              <a:rPr lang="en-US" sz="2800" b="1" i="1" u="none" strike="noStrike" baseline="0" dirty="0"/>
              <a:t>CONNECTS,</a:t>
            </a:r>
            <a:r>
              <a:rPr lang="en-US" sz="2800" b="0" i="0" u="none" strike="noStrike" baseline="0" dirty="0"/>
              <a:t> helps us understand how colonialism LINKED histories of India and China.  </a:t>
            </a:r>
          </a:p>
          <a:p>
            <a:r>
              <a:rPr lang="en-US" sz="2800" b="0" i="0" u="none" strike="noStrike" baseline="0" dirty="0"/>
              <a:t>At its center is OPIUM, grown in India</a:t>
            </a:r>
          </a:p>
          <a:p>
            <a:pPr lvl="1"/>
            <a:r>
              <a:rPr lang="en-US" sz="2400" b="0" i="0" u="none" strike="noStrike" baseline="0" dirty="0"/>
              <a:t>Long history as opiate, but also for pharmacology</a:t>
            </a:r>
            <a:endParaRPr lang="en-US" dirty="0"/>
          </a:p>
          <a:p>
            <a:r>
              <a:rPr lang="en-US" dirty="0"/>
              <a:t>With control over Bengal EIC able to compel peasants to grow opium there</a:t>
            </a:r>
          </a:p>
          <a:p>
            <a:r>
              <a:rPr lang="en-US" dirty="0"/>
              <a:t>Used opium to balance their trade deficit with China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It is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ONE STORY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connects India and China,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not two separate histories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but one</a:t>
            </a:r>
          </a:p>
          <a:p>
            <a:pPr lvl="1">
              <a:spcBef>
                <a:spcPts val="1000"/>
              </a:spcBef>
              <a:defRPr/>
            </a:pPr>
            <a:r>
              <a:rPr lang="en-US" dirty="0">
                <a:solidFill>
                  <a:prstClr val="black"/>
                </a:solidFill>
                <a:latin typeface="Calibri" panose="020F0502020204030204"/>
              </a:rPr>
              <a:t>E.g.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Ah Fatt/Freddie e.g. is literally the product of two cultures. In this novel, his hybridity is celebrated rather than looked down upon</a:t>
            </a:r>
          </a:p>
          <a:p>
            <a:endParaRPr lang="en-US" dirty="0"/>
          </a:p>
          <a:p>
            <a:pPr lvl="1"/>
            <a:endParaRPr lang="en-US" dirty="0"/>
          </a:p>
        </p:txBody>
      </p:sp>
    </p:spTree>
    <p:extLst>
      <p:ext uri="{BB962C8B-B14F-4D97-AF65-F5344CB8AC3E}">
        <p14:creationId xmlns:p14="http://schemas.microsoft.com/office/powerpoint/2010/main" val="75797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DAE2-5A32-76A0-7EF3-0E9103186508}"/>
              </a:ext>
            </a:extLst>
          </p:cNvPr>
          <p:cNvSpPr>
            <a:spLocks noGrp="1"/>
          </p:cNvSpPr>
          <p:nvPr>
            <p:ph type="title"/>
          </p:nvPr>
        </p:nvSpPr>
        <p:spPr/>
        <p:txBody>
          <a:bodyPr/>
          <a:lstStyle/>
          <a:p>
            <a:r>
              <a:rPr lang="en-US" dirty="0"/>
              <a:t>Why this Book (2)</a:t>
            </a:r>
          </a:p>
        </p:txBody>
      </p:sp>
      <p:sp>
        <p:nvSpPr>
          <p:cNvPr id="3" name="Content Placeholder 2">
            <a:extLst>
              <a:ext uri="{FF2B5EF4-FFF2-40B4-BE49-F238E27FC236}">
                <a16:creationId xmlns:a16="http://schemas.microsoft.com/office/drawing/2014/main" id="{F82F18DA-EB69-5BF8-202E-9239B46F8FED}"/>
              </a:ext>
            </a:extLst>
          </p:cNvPr>
          <p:cNvSpPr>
            <a:spLocks noGrp="1"/>
          </p:cNvSpPr>
          <p:nvPr>
            <p:ph idx="1"/>
          </p:nvPr>
        </p:nvSpPr>
        <p:spPr>
          <a:xfrm>
            <a:off x="714375" y="1362074"/>
            <a:ext cx="11249025" cy="4552951"/>
          </a:xfrm>
        </p:spPr>
        <p:txBody>
          <a:bodyPr>
            <a:normAutofit/>
          </a:bodyPr>
          <a:lstStyle/>
          <a:p>
            <a:r>
              <a:rPr lang="en-US" dirty="0"/>
              <a:t>The book helps us </a:t>
            </a:r>
            <a:r>
              <a:rPr lang="en-US" sz="2800" b="0" i="0" u="none" strike="noStrike" baseline="0" dirty="0"/>
              <a:t>understand the EVERYDAY of the opium trade, as a lived experience rather than an analytical, historical, approach </a:t>
            </a:r>
            <a:endParaRPr lang="en-US" dirty="0"/>
          </a:p>
          <a:p>
            <a:r>
              <a:rPr lang="en-US" sz="2400" b="0" i="0" u="none" strike="noStrike" baseline="0" dirty="0"/>
              <a:t>We get a sense of the impact of opium, not just on the protagonist, but on China as a whole</a:t>
            </a:r>
          </a:p>
          <a:p>
            <a:pPr lvl="1"/>
            <a:r>
              <a:rPr lang="en-US" sz="1600" b="0" i="0" u="none" strike="noStrike" baseline="0" dirty="0"/>
              <a:t> </a:t>
            </a:r>
            <a:r>
              <a:rPr lang="en-US" sz="2000" b="0" i="0" u="none" strike="noStrike" baseline="0" dirty="0"/>
              <a:t>On p.126 or conversation with Bonaparte, see how the Chinese state, even EARLY 19thC opposed opium</a:t>
            </a:r>
          </a:p>
          <a:p>
            <a:pPr lvl="1"/>
            <a:r>
              <a:rPr lang="en-US" sz="2000" dirty="0"/>
              <a:t>See the everyday corruption, how the </a:t>
            </a:r>
            <a:r>
              <a:rPr lang="en-US" sz="2000" b="0" i="0" u="none" strike="noStrike" baseline="0" dirty="0"/>
              <a:t>opium trade undermined the working of state</a:t>
            </a:r>
          </a:p>
          <a:p>
            <a:r>
              <a:rPr lang="en-US" sz="2400" b="0" i="0" u="none" strike="noStrike" baseline="0" dirty="0"/>
              <a:t>WE can better understand the relationship between Co Hong and Merchants. (323-27) and of course, the coming of Commissioner Lin and the prelude to war</a:t>
            </a:r>
          </a:p>
          <a:p>
            <a:endParaRPr lang="en-US" sz="2000" b="0" i="0" u="none" strike="noStrike" baseline="0" dirty="0"/>
          </a:p>
          <a:p>
            <a:endParaRPr lang="en-US" sz="2000" b="0" i="0" u="none" strike="noStrike" baseline="0" dirty="0"/>
          </a:p>
          <a:p>
            <a:pPr marL="0" indent="0">
              <a:buNone/>
            </a:pPr>
            <a:endParaRPr lang="en-US" sz="2000" b="0" i="0" u="none" strike="noStrike" baseline="0" dirty="0"/>
          </a:p>
          <a:p>
            <a:pPr lvl="1"/>
            <a:endParaRPr lang="en-US" dirty="0"/>
          </a:p>
        </p:txBody>
      </p:sp>
    </p:spTree>
    <p:extLst>
      <p:ext uri="{BB962C8B-B14F-4D97-AF65-F5344CB8AC3E}">
        <p14:creationId xmlns:p14="http://schemas.microsoft.com/office/powerpoint/2010/main" val="172627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7DB9-CC56-8C98-C34A-5D56677528FE}"/>
              </a:ext>
            </a:extLst>
          </p:cNvPr>
          <p:cNvSpPr>
            <a:spLocks noGrp="1"/>
          </p:cNvSpPr>
          <p:nvPr>
            <p:ph type="title"/>
          </p:nvPr>
        </p:nvSpPr>
        <p:spPr/>
        <p:txBody>
          <a:bodyPr/>
          <a:lstStyle/>
          <a:p>
            <a:r>
              <a:rPr lang="en-US" dirty="0"/>
              <a:t>In short, the novel/extract brings </a:t>
            </a:r>
            <a:r>
              <a:rPr lang="en-US" b="1" dirty="0"/>
              <a:t>history to life</a:t>
            </a:r>
          </a:p>
        </p:txBody>
      </p:sp>
      <p:sp>
        <p:nvSpPr>
          <p:cNvPr id="3" name="Content Placeholder 2">
            <a:extLst>
              <a:ext uri="{FF2B5EF4-FFF2-40B4-BE49-F238E27FC236}">
                <a16:creationId xmlns:a16="http://schemas.microsoft.com/office/drawing/2014/main" id="{0FF35556-989B-7C13-30E5-EA76545F66C0}"/>
              </a:ext>
            </a:extLst>
          </p:cNvPr>
          <p:cNvSpPr>
            <a:spLocks noGrp="1"/>
          </p:cNvSpPr>
          <p:nvPr>
            <p:ph idx="1"/>
          </p:nvPr>
        </p:nvSpPr>
        <p:spPr>
          <a:xfrm>
            <a:off x="400050" y="1825624"/>
            <a:ext cx="10953750" cy="476567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i="0" u="none" strike="noStrike" baseline="0" dirty="0"/>
              <a:t>History alone gets boring, often does not capture the sort of texture of everyday life that makes the study of the past so fascinating</a:t>
            </a:r>
            <a:r>
              <a:rPr lang="en-US" sz="2000" b="0" i="0" u="none" strike="noStrike" baseline="0" dirty="0"/>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understand what it was like for opium traders from all over world to live 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fanqui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town, a place without women from their own countries, their relationships not just with Chinese women (and men) but also among themselves --the jealousies, the sexual tensions that animate these relationships, all of this helps bring a dry history to LIFE in a way that only a novel can!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understand that despite their forced intimacy, race and colonialism played a central role.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Achha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Hong the only one without a flag!! (175)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can appreciate the moral dilemmas of a man like Bahram, and the principled opposition to opium trade by some of the traders, such as Charles King, and the duplicity of men like Jardine, Dent and Co, as well as the hypocritical way in which the  language of free trade was used to justify drug running</a:t>
            </a:r>
          </a:p>
          <a:p>
            <a:endParaRPr lang="en-US" dirty="0"/>
          </a:p>
        </p:txBody>
      </p:sp>
    </p:spTree>
    <p:extLst>
      <p:ext uri="{BB962C8B-B14F-4D97-AF65-F5344CB8AC3E}">
        <p14:creationId xmlns:p14="http://schemas.microsoft.com/office/powerpoint/2010/main" val="416947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80D3-F9D6-54E6-0AC9-E43AA3C8A38C}"/>
              </a:ext>
            </a:extLst>
          </p:cNvPr>
          <p:cNvSpPr>
            <a:spLocks noGrp="1"/>
          </p:cNvSpPr>
          <p:nvPr>
            <p:ph type="title"/>
          </p:nvPr>
        </p:nvSpPr>
        <p:spPr/>
        <p:txBody>
          <a:bodyPr/>
          <a:lstStyle/>
          <a:p>
            <a:r>
              <a:rPr lang="en-US" dirty="0"/>
              <a:t>Main Characters	</a:t>
            </a:r>
          </a:p>
        </p:txBody>
      </p:sp>
      <p:sp>
        <p:nvSpPr>
          <p:cNvPr id="3" name="Content Placeholder 2">
            <a:extLst>
              <a:ext uri="{FF2B5EF4-FFF2-40B4-BE49-F238E27FC236}">
                <a16:creationId xmlns:a16="http://schemas.microsoft.com/office/drawing/2014/main" id="{8B0DFC89-FAFA-281B-D52E-20AC121A7A6A}"/>
              </a:ext>
            </a:extLst>
          </p:cNvPr>
          <p:cNvSpPr>
            <a:spLocks noGrp="1"/>
          </p:cNvSpPr>
          <p:nvPr>
            <p:ph idx="1"/>
          </p:nvPr>
        </p:nvSpPr>
        <p:spPr/>
        <p:txBody>
          <a:bodyPr/>
          <a:lstStyle/>
          <a:p>
            <a:r>
              <a:rPr lang="en-US" dirty="0">
                <a:hlinkClick r:id="rId2"/>
              </a:rPr>
              <a:t>See the document on the course web page</a:t>
            </a:r>
            <a:endParaRPr lang="en-US" dirty="0"/>
          </a:p>
        </p:txBody>
      </p:sp>
    </p:spTree>
    <p:extLst>
      <p:ext uri="{BB962C8B-B14F-4D97-AF65-F5344CB8AC3E}">
        <p14:creationId xmlns:p14="http://schemas.microsoft.com/office/powerpoint/2010/main" val="192097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693</Words>
  <Application>Microsoft Office PowerPoint</Application>
  <PresentationFormat>Widescreen</PresentationFormat>
  <Paragraphs>36</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River of Smoke by Amitav Ghosh</vt:lpstr>
      <vt:lpstr>What is it about?</vt:lpstr>
      <vt:lpstr>Ghosh on the Novel/Trilogy</vt:lpstr>
      <vt:lpstr>Bahram Modi</vt:lpstr>
      <vt:lpstr>Why This book ?</vt:lpstr>
      <vt:lpstr>Why this Book (2)</vt:lpstr>
      <vt:lpstr>In short, the novel/extract brings history to life</vt:lpstr>
      <vt:lpstr>Main Characters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of Smoke by Amitav Ghosh</dc:title>
  <dc:creator>Sanjay Joshi</dc:creator>
  <cp:lastModifiedBy>Sanjay Joshi</cp:lastModifiedBy>
  <cp:revision>6</cp:revision>
  <dcterms:created xsi:type="dcterms:W3CDTF">2024-02-08T01:25:49Z</dcterms:created>
  <dcterms:modified xsi:type="dcterms:W3CDTF">2024-02-08T03:54:53Z</dcterms:modified>
</cp:coreProperties>
</file>